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69" r:id="rId2"/>
    <p:sldId id="429" r:id="rId3"/>
    <p:sldId id="455" r:id="rId4"/>
    <p:sldId id="483" r:id="rId5"/>
    <p:sldId id="465" r:id="rId6"/>
    <p:sldId id="469" r:id="rId7"/>
    <p:sldId id="481" r:id="rId8"/>
    <p:sldId id="438" r:id="rId9"/>
    <p:sldId id="439" r:id="rId10"/>
    <p:sldId id="440" r:id="rId11"/>
    <p:sldId id="441" r:id="rId12"/>
    <p:sldId id="442" r:id="rId13"/>
    <p:sldId id="443" r:id="rId14"/>
    <p:sldId id="444" r:id="rId15"/>
    <p:sldId id="445" r:id="rId16"/>
    <p:sldId id="446" r:id="rId17"/>
    <p:sldId id="447" r:id="rId18"/>
    <p:sldId id="448" r:id="rId19"/>
    <p:sldId id="462" r:id="rId20"/>
    <p:sldId id="452" r:id="rId21"/>
    <p:sldId id="463" r:id="rId22"/>
    <p:sldId id="451" r:id="rId2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597" autoAdjust="0"/>
    <p:restoredTop sz="94671" autoAdjust="0"/>
  </p:normalViewPr>
  <p:slideViewPr>
    <p:cSldViewPr>
      <p:cViewPr>
        <p:scale>
          <a:sx n="125" d="100"/>
          <a:sy n="125" d="100"/>
        </p:scale>
        <p:origin x="-964" y="31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60"/>
    </p:cViewPr>
  </p:sorter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12</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13</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16</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xfrm>
            <a:off x="4095755" y="95706"/>
            <a:ext cx="218598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802.11-11/0291r0</a:t>
            </a:r>
          </a:p>
        </p:txBody>
      </p:sp>
      <p:sp>
        <p:nvSpPr>
          <p:cNvPr id="28675" name="Rectangle 3"/>
          <p:cNvSpPr>
            <a:spLocks noGrp="1" noChangeArrowheads="1"/>
          </p:cNvSpPr>
          <p:nvPr>
            <p:ph type="dt" sz="quarter" idx="1"/>
          </p:nvPr>
        </p:nvSpPr>
        <p:spPr>
          <a:xfrm>
            <a:off x="654050" y="95706"/>
            <a:ext cx="73257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2010</a:t>
            </a:r>
          </a:p>
        </p:txBody>
      </p:sp>
      <p:sp>
        <p:nvSpPr>
          <p:cNvPr id="28676" name="Rectangle 6"/>
          <p:cNvSpPr>
            <a:spLocks noGrp="1" noChangeArrowheads="1"/>
          </p:cNvSpPr>
          <p:nvPr>
            <p:ph type="ftr" sz="quarter" idx="4"/>
          </p:nvPr>
        </p:nvSpPr>
        <p:spPr>
          <a:xfrm>
            <a:off x="3725782" y="8985250"/>
            <a:ext cx="2555956"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28677" name="Rectangle 7"/>
          <p:cNvSpPr>
            <a:spLocks noGrp="1" noChangeArrowheads="1"/>
          </p:cNvSpPr>
          <p:nvPr>
            <p:ph type="sldNum" sz="quarter" idx="5"/>
          </p:nvPr>
        </p:nvSpPr>
        <p:spPr>
          <a:xfrm>
            <a:off x="3243267" y="8985250"/>
            <a:ext cx="492121"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Page </a:t>
            </a:r>
            <a:fld id="{246DB279-99DC-48BE-9D5D-D4BF4D44A32C}" type="slidenum">
              <a:rPr lang="en-US" altLang="ko-KR"/>
              <a:pPr/>
              <a:t>21</a:t>
            </a:fld>
            <a:endParaRPr lang="en-US" altLang="ko-KR"/>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802.11-15/1229r3</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541128" cy="276999"/>
          </a:xfrm>
          <a:noFill/>
        </p:spPr>
        <p:txBody>
          <a:bodyPr/>
          <a:lstStyle/>
          <a:p>
            <a:r>
              <a:rPr lang="en-US" altLang="ko-KR" dirty="0" smtClean="0"/>
              <a:t>November </a:t>
            </a:r>
            <a:r>
              <a:rPr lang="en-US" dirty="0" smtClean="0"/>
              <a:t>2015</a:t>
            </a:r>
          </a:p>
        </p:txBody>
      </p:sp>
      <p:sp>
        <p:nvSpPr>
          <p:cNvPr id="1028" name="Footer Placeholder 4"/>
          <p:cNvSpPr>
            <a:spLocks noGrp="1"/>
          </p:cNvSpPr>
          <p:nvPr>
            <p:ph type="ftr" sz="quarter" idx="11"/>
          </p:nvPr>
        </p:nvSpPr>
        <p:spPr>
          <a:xfrm>
            <a:off x="6662962" y="6475413"/>
            <a:ext cx="1880963" cy="184666"/>
          </a:xfrm>
          <a:noFill/>
        </p:spPr>
        <p:txBody>
          <a:bodyPr/>
          <a:lstStyle/>
          <a:p>
            <a:r>
              <a:rPr lang="en-US" dirty="0" smtClean="0"/>
              <a:t>Yongho </a:t>
            </a:r>
            <a:r>
              <a:rPr lang="en-US" dirty="0" err="1" smtClean="0"/>
              <a:t>Seok</a:t>
            </a:r>
            <a:r>
              <a:rPr lang="en-US" dirty="0" smtClean="0"/>
              <a:t> (NEWRACOM)</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November 2015</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a:t>
            </a:r>
            <a:r>
              <a:rPr lang="en-US" sz="2000" b="0" dirty="0" smtClean="0"/>
              <a:t>2015-11-12</a:t>
            </a:r>
            <a:endParaRPr lang="en-US" sz="2000" b="0" dirty="0" smtClean="0"/>
          </a:p>
        </p:txBody>
      </p:sp>
      <p:graphicFrame>
        <p:nvGraphicFramePr>
          <p:cNvPr id="1026" name="Object 11"/>
          <p:cNvGraphicFramePr>
            <a:graphicFrameLocks noChangeAspect="1"/>
          </p:cNvGraphicFramePr>
          <p:nvPr>
            <p:extLst>
              <p:ext uri="{D42A27DB-BD31-4B8C-83A1-F6EECF244321}">
                <p14:modId xmlns:p14="http://schemas.microsoft.com/office/powerpoint/2010/main" val="3331179454"/>
              </p:ext>
            </p:extLst>
          </p:nvPr>
        </p:nvGraphicFramePr>
        <p:xfrm>
          <a:off x="536575" y="2655888"/>
          <a:ext cx="8074025" cy="3570287"/>
        </p:xfrm>
        <a:graphic>
          <a:graphicData uri="http://schemas.openxmlformats.org/presentationml/2006/ole">
            <mc:AlternateContent xmlns:mc="http://schemas.openxmlformats.org/markup-compatibility/2006">
              <mc:Choice xmlns:v="urn:schemas-microsoft-com:vml" Requires="v">
                <p:oleObj spid="_x0000_s2293" name="Document" r:id="rId4" imgW="8702097" imgH="4144020" progId="Word.Document.8">
                  <p:embed/>
                </p:oleObj>
              </mc:Choice>
              <mc:Fallback>
                <p:oleObj name="Document" r:id="rId4" imgW="8702097" imgH="4144020" progId="Word.Document.8">
                  <p:embed/>
                  <p:pic>
                    <p:nvPicPr>
                      <p:cNvPr id="0" name="Picture 889"/>
                      <p:cNvPicPr>
                        <a:picLocks noChangeAspect="1" noChangeArrowheads="1"/>
                      </p:cNvPicPr>
                      <p:nvPr/>
                    </p:nvPicPr>
                    <p:blipFill>
                      <a:blip r:embed="rId5"/>
                      <a:srcRect/>
                      <a:stretch>
                        <a:fillRect/>
                      </a:stretch>
                    </p:blipFill>
                    <p:spPr bwMode="auto">
                      <a:xfrm>
                        <a:off x="536575" y="2655888"/>
                        <a:ext cx="8074025" cy="3570287"/>
                      </a:xfrm>
                      <a:prstGeom prst="rect">
                        <a:avLst/>
                      </a:prstGeom>
                      <a:noFill/>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r>
              <a:rPr lang="en-US" altLang="ko-KR" dirty="0"/>
              <a:t>Weekly teleconferences between Oct 7</a:t>
            </a:r>
            <a:r>
              <a:rPr lang="en-US" altLang="ko-KR" baseline="30000" dirty="0"/>
              <a:t>th  </a:t>
            </a:r>
            <a:r>
              <a:rPr lang="en-US" altLang="ko-KR" dirty="0"/>
              <a:t>2015 and Jan 13</a:t>
            </a:r>
            <a:r>
              <a:rPr lang="en-US" altLang="ko-KR" baseline="30000" dirty="0"/>
              <a:t>th</a:t>
            </a:r>
            <a:r>
              <a:rPr lang="en-US" altLang="ko-KR" dirty="0"/>
              <a:t> 2016</a:t>
            </a:r>
          </a:p>
          <a:p>
            <a:pPr lvl="1">
              <a:defRPr/>
            </a:pPr>
            <a:r>
              <a:rPr lang="en-US" altLang="ja-JP" dirty="0"/>
              <a:t>Wednesday 8PM ET</a:t>
            </a:r>
            <a:r>
              <a:rPr lang="ja-JP" altLang="en-US" dirty="0"/>
              <a:t> </a:t>
            </a:r>
            <a:r>
              <a:rPr lang="en-US" altLang="ja-JP" dirty="0"/>
              <a:t>for 3 hours </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15540274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20848420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10"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163180252"/>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2525575592"/>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7782552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8"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0"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243952586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2871260686"/>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t>
            </a:r>
            <a:r>
              <a:rPr lang="en-GB" altLang="ko-KR" dirty="0" smtClean="0"/>
              <a:t>approve </a:t>
            </a:r>
            <a:r>
              <a:rPr lang="en-GB" altLang="ko-KR" dirty="0"/>
              <a:t>minutes of F2F </a:t>
            </a:r>
            <a:r>
              <a:rPr lang="en-GB" altLang="ko-KR" dirty="0" smtClean="0"/>
              <a:t>September meeting (11-15/1197r0)</a:t>
            </a:r>
          </a:p>
          <a:p>
            <a:endParaRPr lang="ko-KR" altLang="ko-KR" dirty="0"/>
          </a:p>
          <a:p>
            <a:pPr lvl="1"/>
            <a:r>
              <a:rPr lang="en-US" altLang="ko-KR" dirty="0" smtClean="0"/>
              <a:t>Move:	Second:</a:t>
            </a:r>
          </a:p>
          <a:p>
            <a:pPr lvl="1"/>
            <a:r>
              <a:rPr lang="en-US" altLang="ko-KR" dirty="0" smtClean="0"/>
              <a:t>Discussions:</a:t>
            </a:r>
            <a:endParaRPr lang="ko-KR" altLang="ko-KR" dirty="0"/>
          </a:p>
          <a:p>
            <a:pPr lvl="1"/>
            <a:r>
              <a:rPr lang="en-US" altLang="ko-KR" dirty="0" smtClean="0"/>
              <a:t>Motion</a:t>
            </a:r>
            <a:endParaRPr lang="en-GB"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404896835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2</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11-15/xxxxr0 </a:t>
            </a:r>
            <a:r>
              <a:rPr lang="en-US" altLang="ko-KR" dirty="0"/>
              <a:t>with the following </a:t>
            </a:r>
            <a:r>
              <a:rPr lang="en-US" altLang="ko-KR" dirty="0" smtClean="0"/>
              <a:t>tabs:</a:t>
            </a:r>
            <a:endParaRPr lang="ko-KR" altLang="ko-KR" dirty="0"/>
          </a:p>
          <a:p>
            <a:pPr lvl="1"/>
            <a:r>
              <a:rPr lang="en-US" altLang="ko-KR" dirty="0" smtClean="0"/>
              <a:t>“MAC Ad-hoc” and “PHY Ad-hoc”</a:t>
            </a:r>
          </a:p>
          <a:p>
            <a:endParaRPr lang="en-US" altLang="ko-KR" b="1" dirty="0" smtClean="0"/>
          </a:p>
          <a:p>
            <a:pPr lvl="1"/>
            <a:r>
              <a:rPr lang="en-US" altLang="ko-KR" dirty="0" smtClean="0"/>
              <a:t>Move:	Second:</a:t>
            </a:r>
            <a:endParaRPr lang="ko-KR" altLang="ko-KR" dirty="0"/>
          </a:p>
          <a:p>
            <a:pPr lvl="1"/>
            <a:r>
              <a:rPr lang="en-US" altLang="ko-KR" dirty="0" smtClean="0"/>
              <a:t>Discussions:</a:t>
            </a:r>
            <a:endParaRPr lang="ko-KR" altLang="ko-KR" dirty="0"/>
          </a:p>
          <a:p>
            <a:pPr lvl="1"/>
            <a:r>
              <a:rPr lang="en-US" altLang="ko-KR" dirty="0" smtClean="0"/>
              <a:t>Yes:	No:	Abstain: </a:t>
            </a:r>
            <a:r>
              <a:rPr lang="en-US" altLang="ko-KR" dirty="0"/>
              <a:t>	</a:t>
            </a:r>
            <a:endParaRPr lang="ko-KR" altLang="ko-KR" dirty="0"/>
          </a:p>
          <a:p>
            <a:pPr lvl="1"/>
            <a:r>
              <a:rPr lang="en-US" altLang="ko-KR" dirty="0" smtClean="0"/>
              <a:t>Motion</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30734607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3</a:t>
            </a:r>
            <a:endParaRPr lang="ko-KR" altLang="en-US" dirty="0"/>
          </a:p>
        </p:txBody>
      </p:sp>
      <p:sp>
        <p:nvSpPr>
          <p:cNvPr id="3" name="내용 개체 틀 2"/>
          <p:cNvSpPr>
            <a:spLocks noGrp="1"/>
          </p:cNvSpPr>
          <p:nvPr>
            <p:ph idx="1"/>
          </p:nvPr>
        </p:nvSpPr>
        <p:spPr/>
        <p:txBody>
          <a:bodyPr/>
          <a:lstStyle/>
          <a:p>
            <a:r>
              <a:rPr lang="en-US" altLang="ko-KR" dirty="0" smtClean="0"/>
              <a:t>Move to adopt the comment resolutions of </a:t>
            </a:r>
            <a:r>
              <a:rPr lang="pt-BR" altLang="ko-KR" dirty="0" smtClean="0"/>
              <a:t>CID xxxx</a:t>
            </a:r>
            <a:endParaRPr lang="en-US" altLang="ko-KR" dirty="0" smtClean="0"/>
          </a:p>
          <a:p>
            <a:endParaRPr lang="en-US" altLang="ko-KR" b="1" dirty="0" smtClean="0"/>
          </a:p>
          <a:p>
            <a:pPr lvl="1"/>
            <a:r>
              <a:rPr lang="en-US" altLang="ko-KR" dirty="0" smtClean="0"/>
              <a:t>Move:	Second:</a:t>
            </a:r>
            <a:endParaRPr lang="ko-KR" altLang="ko-KR" dirty="0"/>
          </a:p>
          <a:p>
            <a:pPr lvl="1"/>
            <a:r>
              <a:rPr lang="en-US" altLang="ko-KR" dirty="0" smtClean="0"/>
              <a:t>Discussions:</a:t>
            </a:r>
            <a:endParaRPr lang="ko-KR" altLang="ko-KR" dirty="0"/>
          </a:p>
          <a:p>
            <a:pPr lvl="1"/>
            <a:r>
              <a:rPr lang="en-US" altLang="ko-KR" dirty="0" smtClean="0"/>
              <a:t>Yes:	No:	Abstain: </a:t>
            </a:r>
            <a:r>
              <a:rPr lang="en-US" altLang="ko-KR" dirty="0"/>
              <a:t>	</a:t>
            </a:r>
            <a:endParaRPr lang="ko-KR" altLang="ko-KR" dirty="0"/>
          </a:p>
          <a:p>
            <a:pPr lvl="1"/>
            <a:r>
              <a:rPr lang="en-US" altLang="ko-KR" dirty="0" smtClean="0"/>
              <a:t>Motion</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3652386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solidFill>
                  <a:schemeClr val="bg2"/>
                </a:solidFill>
              </a:rPr>
              <a:t>Call for a secretary</a:t>
            </a:r>
          </a:p>
          <a:p>
            <a:pPr marL="609600" indent="-609600"/>
            <a:r>
              <a:rPr lang="en-US" dirty="0" smtClean="0">
                <a:solidFill>
                  <a:schemeClr val="bg2"/>
                </a:solidFill>
              </a:rPr>
              <a:t>IPR and other relevant </a:t>
            </a:r>
            <a:r>
              <a:rPr lang="en-US" dirty="0">
                <a:solidFill>
                  <a:schemeClr val="bg2"/>
                </a:solidFill>
              </a:rPr>
              <a:t>policy and </a:t>
            </a:r>
            <a:r>
              <a:rPr lang="en-US" dirty="0" smtClean="0">
                <a:solidFill>
                  <a:schemeClr val="bg2"/>
                </a:solidFill>
              </a:rPr>
              <a:t>procedures</a:t>
            </a:r>
          </a:p>
          <a:p>
            <a:pPr marL="609600" indent="-609600"/>
            <a:r>
              <a:rPr lang="en-US" dirty="0" smtClean="0"/>
              <a:t>Approve meeting minutes</a:t>
            </a:r>
          </a:p>
          <a:p>
            <a:pPr marL="1009650" lvl="1" indent="-609600"/>
            <a:r>
              <a:rPr lang="en-US" dirty="0" smtClean="0"/>
              <a:t>September meeting minutes (11-15/1197r0)</a:t>
            </a:r>
          </a:p>
          <a:p>
            <a:pPr marL="609600" indent="-609600"/>
            <a:r>
              <a:rPr lang="en-US" altLang="ko-KR" dirty="0" smtClean="0"/>
              <a:t>Address Sponsor Ballot comments for Draft 5.0 </a:t>
            </a:r>
          </a:p>
          <a:p>
            <a:pPr marL="1009650" lvl="1" indent="-609600"/>
            <a:r>
              <a:rPr lang="en-US" altLang="ko-KR" dirty="0" smtClean="0"/>
              <a:t>Comment Spreadsheet (11-15/1292r0)</a:t>
            </a:r>
            <a:endParaRPr lang="en-US" altLang="ko-KR" dirty="0"/>
          </a:p>
          <a:p>
            <a:pPr marL="609600" indent="-609600"/>
            <a:r>
              <a:rPr lang="en-US" altLang="ko-KR" dirty="0"/>
              <a:t>Motion for draft </a:t>
            </a:r>
            <a:r>
              <a:rPr lang="en-US" altLang="ko-KR" dirty="0" smtClean="0"/>
              <a:t>text</a:t>
            </a:r>
            <a:endParaRPr lang="en-US" altLang="ko-KR" dirty="0"/>
          </a:p>
          <a:p>
            <a:pPr marL="609600" indent="-609600"/>
            <a:r>
              <a:rPr lang="en-US" altLang="ko-KR" dirty="0"/>
              <a:t>Conference call plan</a:t>
            </a:r>
          </a:p>
          <a:p>
            <a:pPr marL="609600" indent="-609600"/>
            <a:r>
              <a:rPr lang="en-US" altLang="ko-KR" dirty="0"/>
              <a:t>Timeline review</a:t>
            </a:r>
          </a:p>
          <a:p>
            <a:pPr marL="1009650" lvl="1" indent="-609600"/>
            <a:endParaRPr lang="en-US" dirty="0" smtClean="0"/>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7"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42830935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4</a:t>
            </a:r>
            <a:endParaRPr lang="ko-KR" altLang="en-US" dirty="0"/>
          </a:p>
        </p:txBody>
      </p:sp>
      <p:sp>
        <p:nvSpPr>
          <p:cNvPr id="3" name="내용 개체 틀 2"/>
          <p:cNvSpPr>
            <a:spLocks noGrp="1"/>
          </p:cNvSpPr>
          <p:nvPr>
            <p:ph idx="1"/>
          </p:nvPr>
        </p:nvSpPr>
        <p:spPr/>
        <p:txBody>
          <a:bodyPr/>
          <a:lstStyle/>
          <a:p>
            <a:r>
              <a:rPr lang="en-US" altLang="ko-KR" dirty="0"/>
              <a:t>Move to instruct the Editor to generate </a:t>
            </a:r>
            <a:r>
              <a:rPr lang="en-US" altLang="ko-KR" dirty="0" smtClean="0"/>
              <a:t>D5.x </a:t>
            </a:r>
            <a:r>
              <a:rPr lang="en-US" altLang="ko-KR" dirty="0"/>
              <a:t>of the draft based on motions passed in </a:t>
            </a:r>
            <a:r>
              <a:rPr lang="en-US" altLang="ko-KR" dirty="0" err="1"/>
              <a:t>TGah</a:t>
            </a:r>
            <a:r>
              <a:rPr lang="en-US" altLang="ko-KR" dirty="0"/>
              <a:t> at the </a:t>
            </a:r>
            <a:r>
              <a:rPr lang="en-US" altLang="ko-KR" dirty="0" smtClean="0"/>
              <a:t>November face-to-face </a:t>
            </a:r>
            <a:r>
              <a:rPr lang="en-US" altLang="ko-KR" dirty="0"/>
              <a:t>meeting</a:t>
            </a:r>
            <a:r>
              <a:rPr lang="en-US" altLang="ko-KR" dirty="0" smtClean="0"/>
              <a:t>.</a:t>
            </a:r>
          </a:p>
          <a:p>
            <a:pPr lvl="1"/>
            <a:r>
              <a:rPr lang="en-US" altLang="ko-KR" dirty="0" smtClean="0"/>
              <a:t>Move:	Second:</a:t>
            </a:r>
          </a:p>
          <a:p>
            <a:pPr lvl="1"/>
            <a:r>
              <a:rPr lang="en-US" altLang="ko-KR" dirty="0" smtClean="0"/>
              <a:t>Discussions:</a:t>
            </a:r>
          </a:p>
          <a:p>
            <a:pPr lvl="1"/>
            <a:r>
              <a:rPr lang="en-US" altLang="ko-KR" dirty="0" smtClean="0"/>
              <a:t>Yes:	No:	Abstain: </a:t>
            </a:r>
            <a:r>
              <a:rPr lang="en-US" altLang="ko-KR" dirty="0"/>
              <a:t>	</a:t>
            </a:r>
            <a:endParaRPr lang="ko-KR" altLang="ko-KR" dirty="0"/>
          </a:p>
          <a:p>
            <a:pPr lvl="1"/>
            <a:r>
              <a:rPr lang="en-US" altLang="ko-KR" dirty="0" smtClean="0"/>
              <a:t>Motion</a:t>
            </a:r>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7" name="Date Placeholder 3"/>
          <p:cNvSpPr>
            <a:spLocks noGrp="1"/>
          </p:cNvSpPr>
          <p:nvPr>
            <p:ph type="dt" sz="half" idx="10"/>
          </p:nvPr>
        </p:nvSpPr>
        <p:spPr>
          <a:xfrm>
            <a:off x="696913" y="332601"/>
            <a:ext cx="1541128" cy="276999"/>
          </a:xfrm>
        </p:spPr>
        <p:txBody>
          <a:bodyPr/>
          <a:lstStyle/>
          <a:p>
            <a:r>
              <a:rPr lang="en-US" altLang="ko-KR" dirty="0"/>
              <a:t>November 2015</a:t>
            </a:r>
          </a:p>
        </p:txBody>
      </p:sp>
    </p:spTree>
    <p:extLst>
      <p:ext uri="{BB962C8B-B14F-4D97-AF65-F5344CB8AC3E}">
        <p14:creationId xmlns:p14="http://schemas.microsoft.com/office/powerpoint/2010/main" val="103297583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xfrm>
            <a:off x="696913" y="332601"/>
            <a:ext cx="1541128" cy="276999"/>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800" dirty="0"/>
              <a:t>November 2015</a:t>
            </a:r>
          </a:p>
        </p:txBody>
      </p:sp>
      <p:sp>
        <p:nvSpPr>
          <p:cNvPr id="14339" name="Footer Placeholder 4"/>
          <p:cNvSpPr>
            <a:spLocks noGrp="1"/>
          </p:cNvSpPr>
          <p:nvPr>
            <p:ph type="ftr" sz="quarter" idx="11"/>
          </p:nvPr>
        </p:nvSpPr>
        <p:spPr>
          <a:xfrm>
            <a:off x="6662961" y="6475413"/>
            <a:ext cx="1880964"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dirty="0"/>
              <a:t>Yongho </a:t>
            </a:r>
            <a:r>
              <a:rPr lang="en-US" altLang="ko-KR" dirty="0" err="1"/>
              <a:t>Seok</a:t>
            </a:r>
            <a:r>
              <a:rPr lang="en-US" altLang="ko-KR" dirty="0"/>
              <a:t> (NEWRACOM)</a:t>
            </a:r>
          </a:p>
        </p:txBody>
      </p:sp>
      <p:sp>
        <p:nvSpPr>
          <p:cNvPr id="14340" name="Slide Number Placeholder 5"/>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Slide </a:t>
            </a:r>
            <a:fld id="{B3235CB7-2FAB-4EE3-927D-3AB5717EB3ED}" type="slidenum">
              <a:rPr lang="en-US" altLang="ko-KR"/>
              <a:pPr/>
              <a:t>21</a:t>
            </a:fld>
            <a:endParaRPr lang="en-US" altLang="ko-KR"/>
          </a:p>
        </p:txBody>
      </p:sp>
      <p:sp>
        <p:nvSpPr>
          <p:cNvPr id="23557" name="Rectangle 2"/>
          <p:cNvSpPr>
            <a:spLocks noGrp="1" noChangeArrowheads="1"/>
          </p:cNvSpPr>
          <p:nvPr>
            <p:ph type="title"/>
          </p:nvPr>
        </p:nvSpPr>
        <p:spPr/>
        <p:txBody>
          <a:bodyPr/>
          <a:lstStyle/>
          <a:p>
            <a:r>
              <a:rPr lang="en-US" altLang="en-US" dirty="0" smtClean="0"/>
              <a:t>Motion 5</a:t>
            </a:r>
          </a:p>
        </p:txBody>
      </p:sp>
      <p:sp>
        <p:nvSpPr>
          <p:cNvPr id="23558" name="Rectangle 3"/>
          <p:cNvSpPr>
            <a:spLocks noGrp="1" noChangeArrowheads="1"/>
          </p:cNvSpPr>
          <p:nvPr>
            <p:ph type="body" idx="1"/>
          </p:nvPr>
        </p:nvSpPr>
        <p:spPr>
          <a:xfrm>
            <a:off x="685800" y="1676400"/>
            <a:ext cx="7772400" cy="3810000"/>
          </a:xfrm>
        </p:spPr>
        <p:txBody>
          <a:bodyPr/>
          <a:lstStyle/>
          <a:p>
            <a:r>
              <a:rPr lang="en-US" altLang="en-US" dirty="0" smtClean="0"/>
              <a:t>Having approved comment resolutions for all of the comments received from an initial Sponsor Ballot on P802.11ah D5.0 </a:t>
            </a:r>
          </a:p>
          <a:p>
            <a:r>
              <a:rPr lang="en-US" altLang="en-US" dirty="0" smtClean="0"/>
              <a:t>Instruct the </a:t>
            </a:r>
            <a:r>
              <a:rPr lang="en-US" altLang="en-US" dirty="0" err="1" smtClean="0"/>
              <a:t>TGah</a:t>
            </a:r>
            <a:r>
              <a:rPr lang="en-US" altLang="en-US" dirty="0" smtClean="0"/>
              <a:t> editor to prepare P802.11ah D6.0 incorporating these resolutions and, </a:t>
            </a:r>
          </a:p>
          <a:p>
            <a:r>
              <a:rPr lang="en-US" altLang="en-US" dirty="0" smtClean="0"/>
              <a:t>Approve a 15 day </a:t>
            </a:r>
            <a:r>
              <a:rPr lang="en-US" altLang="en-US" dirty="0"/>
              <a:t>Sponsor Recirculation Ballot </a:t>
            </a:r>
            <a:r>
              <a:rPr lang="en-US" altLang="en-US" dirty="0" smtClean="0"/>
              <a:t>asking the question “Should P802.11ah D6.0 be forwarded to </a:t>
            </a:r>
            <a:r>
              <a:rPr lang="en-US" altLang="en-US" dirty="0" err="1" smtClean="0"/>
              <a:t>RevCom</a:t>
            </a:r>
            <a:r>
              <a:rPr lang="en-US" altLang="en-US" dirty="0" smtClean="0"/>
              <a:t>?” </a:t>
            </a:r>
          </a:p>
          <a:p>
            <a:r>
              <a:rPr lang="en-US" altLang="en-US" dirty="0" smtClean="0"/>
              <a:t> </a:t>
            </a:r>
          </a:p>
          <a:p>
            <a:r>
              <a:rPr lang="en-US" altLang="en-US" dirty="0" smtClean="0"/>
              <a:t>Moved:</a:t>
            </a:r>
          </a:p>
          <a:p>
            <a:r>
              <a:rPr lang="en-US" altLang="en-US" dirty="0" smtClean="0"/>
              <a:t>Seconded:</a:t>
            </a:r>
            <a:endParaRPr lang="en-US" altLang="ko-KR" dirty="0" smtClean="0"/>
          </a:p>
          <a:p>
            <a:r>
              <a:rPr lang="en-US" altLang="en-US" dirty="0" smtClean="0"/>
              <a:t>Result: (Yes	No	Abstain)</a:t>
            </a:r>
          </a:p>
        </p:txBody>
      </p:sp>
    </p:spTree>
    <p:extLst>
      <p:ext uri="{BB962C8B-B14F-4D97-AF65-F5344CB8AC3E}">
        <p14:creationId xmlns:p14="http://schemas.microsoft.com/office/powerpoint/2010/main" val="18622158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err="1" smtClean="0"/>
              <a:t>xxxx</a:t>
            </a:r>
            <a:r>
              <a:rPr lang="en-US" altLang="ko-KR" dirty="0" smtClean="0"/>
              <a:t> </a:t>
            </a:r>
            <a:r>
              <a:rPr lang="en-GB" altLang="ko-KR" dirty="0" smtClean="0"/>
              <a:t>as shown in 11-15/xxxxr0? </a:t>
            </a:r>
          </a:p>
          <a:p>
            <a:pPr marL="457200" lvl="1" indent="0">
              <a:buNone/>
            </a:pPr>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15968234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676400"/>
            <a:ext cx="7772400" cy="4114800"/>
          </a:xfrm>
        </p:spPr>
        <p:txBody>
          <a:bodyPr/>
          <a:lstStyle/>
          <a:p>
            <a:r>
              <a:rPr lang="en-US" dirty="0" err="1" smtClean="0">
                <a:solidFill>
                  <a:schemeClr val="bg2"/>
                </a:solidFill>
              </a:rPr>
              <a:t>TGah</a:t>
            </a:r>
            <a:r>
              <a:rPr lang="en-US" dirty="0" smtClean="0">
                <a:solidFill>
                  <a:schemeClr val="bg2"/>
                </a:solidFill>
              </a:rPr>
              <a:t> Status Reports</a:t>
            </a:r>
          </a:p>
          <a:p>
            <a:pPr lvl="1"/>
            <a:r>
              <a:rPr lang="en-US" altLang="ko-KR" dirty="0" err="1" smtClean="0">
                <a:solidFill>
                  <a:schemeClr val="bg2"/>
                </a:solidFill>
              </a:rPr>
              <a:t>TGah</a:t>
            </a:r>
            <a:r>
              <a:rPr lang="en-US" altLang="ko-KR" dirty="0" smtClean="0">
                <a:solidFill>
                  <a:schemeClr val="bg2"/>
                </a:solidFill>
              </a:rPr>
              <a:t> Letter Ballots Status</a:t>
            </a:r>
          </a:p>
          <a:p>
            <a:pPr lvl="1"/>
            <a:endParaRPr lang="en-US" altLang="ko-KR" dirty="0" smtClean="0">
              <a:solidFill>
                <a:schemeClr val="bg2"/>
              </a:solidFill>
            </a:endParaRPr>
          </a:p>
          <a:p>
            <a:pPr lvl="1"/>
            <a:endParaRPr lang="en-US" altLang="ko-KR" dirty="0">
              <a:solidFill>
                <a:schemeClr val="bg2"/>
              </a:solidFill>
            </a:endParaRPr>
          </a:p>
          <a:p>
            <a:pPr lvl="1"/>
            <a:endParaRPr lang="en-US" altLang="ko-KR" dirty="0" smtClean="0">
              <a:solidFill>
                <a:schemeClr val="bg2"/>
              </a:solidFill>
            </a:endParaRPr>
          </a:p>
          <a:p>
            <a:pPr lvl="1"/>
            <a:endParaRPr lang="en-US" altLang="ko-KR" dirty="0">
              <a:solidFill>
                <a:schemeClr val="bg2"/>
              </a:solidFill>
            </a:endParaRPr>
          </a:p>
          <a:p>
            <a:pPr lvl="1"/>
            <a:endParaRPr lang="en-US" altLang="ko-KR" dirty="0" smtClean="0">
              <a:solidFill>
                <a:schemeClr val="bg2"/>
              </a:solidFill>
            </a:endParaRPr>
          </a:p>
          <a:p>
            <a:pPr lvl="1"/>
            <a:endParaRPr lang="en-US" altLang="ko-KR" dirty="0" smtClean="0">
              <a:solidFill>
                <a:schemeClr val="bg2"/>
              </a:solidFill>
            </a:endParaRPr>
          </a:p>
          <a:p>
            <a:pPr lvl="1"/>
            <a:endParaRPr lang="en-US" altLang="ko-KR" dirty="0">
              <a:solidFill>
                <a:schemeClr val="bg2"/>
              </a:solidFill>
            </a:endParaRPr>
          </a:p>
          <a:p>
            <a:pPr lvl="1"/>
            <a:endParaRPr lang="en-US" altLang="ko-KR" dirty="0" smtClean="0">
              <a:solidFill>
                <a:schemeClr val="bg2"/>
              </a:solidFill>
            </a:endParaRPr>
          </a:p>
          <a:p>
            <a:pPr lvl="1"/>
            <a:r>
              <a:rPr lang="en-US" altLang="ko-KR" dirty="0" err="1" smtClean="0">
                <a:solidFill>
                  <a:schemeClr val="bg2"/>
                </a:solidFill>
              </a:rPr>
              <a:t>TGah</a:t>
            </a:r>
            <a:r>
              <a:rPr lang="en-US" altLang="ko-KR" dirty="0" smtClean="0">
                <a:solidFill>
                  <a:schemeClr val="bg2"/>
                </a:solidFill>
              </a:rPr>
              <a:t> Draft Status </a:t>
            </a:r>
          </a:p>
          <a:p>
            <a:pPr lvl="2"/>
            <a:r>
              <a:rPr lang="en-US" altLang="ko-KR" sz="1800" dirty="0" err="1">
                <a:solidFill>
                  <a:schemeClr val="bg2"/>
                </a:solidFill>
              </a:rPr>
              <a:t>TGah</a:t>
            </a:r>
            <a:r>
              <a:rPr lang="en-US" altLang="ko-KR" sz="1800" dirty="0">
                <a:solidFill>
                  <a:schemeClr val="bg2"/>
                </a:solidFill>
              </a:rPr>
              <a:t> Draft 2.0, 3.0, 4.0 and 5.0 passed the WG motion</a:t>
            </a:r>
          </a:p>
          <a:p>
            <a:pPr lvl="2"/>
            <a:r>
              <a:rPr lang="en-US" altLang="ko-KR" sz="1800" dirty="0">
                <a:solidFill>
                  <a:schemeClr val="bg2"/>
                </a:solidFill>
              </a:rPr>
              <a:t>Can access </a:t>
            </a:r>
            <a:r>
              <a:rPr lang="en-US" altLang="ko-KR" sz="1800" dirty="0" err="1">
                <a:solidFill>
                  <a:schemeClr val="bg2"/>
                </a:solidFill>
              </a:rPr>
              <a:t>TGah</a:t>
            </a:r>
            <a:r>
              <a:rPr lang="en-US" altLang="ko-KR" sz="1800" dirty="0">
                <a:solidFill>
                  <a:schemeClr val="bg2"/>
                </a:solidFill>
              </a:rPr>
              <a:t> Draft 5.0 from IEEE store</a:t>
            </a:r>
          </a:p>
          <a:p>
            <a:endParaRPr lang="en-US" altLang="ko-KR" dirty="0" smtClean="0"/>
          </a:p>
          <a:p>
            <a:pPr lvl="1"/>
            <a:endParaRPr lang="en-US" dirty="0"/>
          </a:p>
          <a:p>
            <a:pPr lvl="1"/>
            <a:endParaRPr lang="en-US" dirty="0"/>
          </a:p>
        </p:txBody>
      </p:sp>
      <p:sp>
        <p:nvSpPr>
          <p:cNvPr id="2" name="제목 1"/>
          <p:cNvSpPr>
            <a:spLocks noGrp="1"/>
          </p:cNvSpPr>
          <p:nvPr>
            <p:ph type="title"/>
          </p:nvPr>
        </p:nvSpPr>
        <p:spPr/>
        <p:txBody>
          <a:bodyPr/>
          <a:lstStyle/>
          <a:p>
            <a:r>
              <a:rPr lang="en-US" altLang="ko-KR" dirty="0"/>
              <a:t>Submissions (Monday </a:t>
            </a:r>
            <a:r>
              <a:rPr lang="en-US" altLang="ko-KR" dirty="0" smtClean="0"/>
              <a:t>PM2)</a:t>
            </a:r>
            <a:endParaRPr lang="ko-KR" altLang="en-US" dirty="0"/>
          </a:p>
        </p:txBody>
      </p:sp>
      <p:sp>
        <p:nvSpPr>
          <p:cNvPr id="4" name="날짜 개체 틀 3"/>
          <p:cNvSpPr>
            <a:spLocks noGrp="1"/>
          </p:cNvSpPr>
          <p:nvPr>
            <p:ph type="dt" sz="half" idx="10"/>
          </p:nvPr>
        </p:nvSpPr>
        <p:spPr>
          <a:xfrm>
            <a:off x="696913" y="332601"/>
            <a:ext cx="1541128" cy="276999"/>
          </a:xfrm>
        </p:spPr>
        <p:txBody>
          <a:bodyPr/>
          <a:lstStyle/>
          <a:p>
            <a:r>
              <a:rPr lang="en-US" altLang="ko-KR" dirty="0"/>
              <a:t>November 2015</a:t>
            </a:r>
          </a:p>
        </p:txBody>
      </p:sp>
      <p:sp>
        <p:nvSpPr>
          <p:cNvPr id="5" name="바닥글 개체 틀 4"/>
          <p:cNvSpPr>
            <a:spLocks noGrp="1"/>
          </p:cNvSpPr>
          <p:nvPr>
            <p:ph type="ftr" sz="quarter" idx="11"/>
          </p:nvPr>
        </p:nvSpPr>
        <p:spPr>
          <a:xfrm>
            <a:off x="6662961" y="6475413"/>
            <a:ext cx="1880964"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graphicFrame>
        <p:nvGraphicFramePr>
          <p:cNvPr id="9" name="표 8"/>
          <p:cNvGraphicFramePr>
            <a:graphicFrameLocks noGrp="1"/>
          </p:cNvGraphicFramePr>
          <p:nvPr>
            <p:extLst>
              <p:ext uri="{D42A27DB-BD31-4B8C-83A1-F6EECF244321}">
                <p14:modId xmlns:p14="http://schemas.microsoft.com/office/powerpoint/2010/main" val="2067991961"/>
              </p:ext>
            </p:extLst>
          </p:nvPr>
        </p:nvGraphicFramePr>
        <p:xfrm>
          <a:off x="457202" y="2438400"/>
          <a:ext cx="8381998" cy="3009900"/>
        </p:xfrm>
        <a:graphic>
          <a:graphicData uri="http://schemas.openxmlformats.org/drawingml/2006/table">
            <a:tbl>
              <a:tblPr/>
              <a:tblGrid>
                <a:gridCol w="533400"/>
                <a:gridCol w="533398"/>
                <a:gridCol w="533400"/>
                <a:gridCol w="762000"/>
                <a:gridCol w="762000"/>
                <a:gridCol w="475840"/>
                <a:gridCol w="588220"/>
                <a:gridCol w="588220"/>
                <a:gridCol w="588220"/>
                <a:gridCol w="588220"/>
                <a:gridCol w="588220"/>
                <a:gridCol w="697860"/>
                <a:gridCol w="685800"/>
                <a:gridCol w="45720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Ballot Close Date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Title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Invalid</a:t>
                      </a:r>
                      <a:endParaRPr lang="en-US" dirty="0">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203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July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2.0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43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82.59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3</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000000"/>
                          </a:solidFill>
                          <a:effectLst/>
                          <a:latin typeface="Arial"/>
                        </a:rPr>
                        <a:t>25 October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3.0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rgbClr val="000000"/>
                          </a:solidFill>
                          <a:effectLst/>
                          <a:latin typeface="Arial"/>
                        </a:rPr>
                        <a:t>Recirculation</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234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280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84.85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6.07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89.66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207</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chemeClr val="tx1"/>
                          </a:solidFill>
                          <a:effectLst/>
                          <a:latin typeface="Arial"/>
                        </a:rPr>
                        <a:t>14 February 2015</a:t>
                      </a: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chemeClr val="tx1"/>
                          </a:solidFill>
                          <a:effectLst/>
                          <a:latin typeface="Arial"/>
                        </a:rPr>
                        <a:t>IEEE 802.11ah Draft </a:t>
                      </a:r>
                      <a:r>
                        <a:rPr lang="en-US" sz="1000" dirty="0" smtClean="0">
                          <a:solidFill>
                            <a:schemeClr val="tx1"/>
                          </a:solidFill>
                          <a:effectLst/>
                          <a:latin typeface="Arial"/>
                        </a:rPr>
                        <a:t>4.0</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chemeClr val="tx1"/>
                          </a:solidFill>
                          <a:effectLst/>
                          <a:latin typeface="Arial"/>
                        </a:rPr>
                        <a:t>Recirculation</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245</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19</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284</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86.06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6.34</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92.8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211</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chemeClr val="tx1"/>
                          </a:solidFill>
                          <a:effectLst/>
                          <a:latin typeface="Arial"/>
                        </a:rPr>
                        <a:t>14 April 2015</a:t>
                      </a: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chemeClr val="tx1"/>
                          </a:solidFill>
                          <a:effectLst/>
                          <a:latin typeface="Arial"/>
                        </a:rPr>
                        <a:t>IEEE 802.11ah Draft </a:t>
                      </a:r>
                      <a:r>
                        <a:rPr lang="en-US" sz="1000" dirty="0" smtClean="0">
                          <a:solidFill>
                            <a:schemeClr val="tx1"/>
                          </a:solidFill>
                          <a:effectLst/>
                          <a:latin typeface="Arial"/>
                        </a:rPr>
                        <a:t>5.0</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chemeClr val="tx1"/>
                          </a:solidFill>
                          <a:effectLst/>
                          <a:latin typeface="Arial"/>
                        </a:rPr>
                        <a:t>Recirculation</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248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19</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285</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86.36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5.61</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92.88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215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chemeClr val="tx1"/>
                          </a:solidFill>
                          <a:effectLst/>
                          <a:latin typeface="Arial"/>
                        </a:rPr>
                        <a:t>3 October 2015</a:t>
                      </a:r>
                    </a:p>
                    <a:p>
                      <a:pPr marL="0" marR="0" algn="r">
                        <a:spcBef>
                          <a:spcPts val="0"/>
                        </a:spcBef>
                        <a:spcAft>
                          <a:spcPts val="0"/>
                        </a:spcAft>
                      </a:pPr>
                      <a:endParaRPr lang="en-US" sz="1000" dirty="0" smtClean="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spcBef>
                          <a:spcPts val="0"/>
                        </a:spcBef>
                        <a:spcAft>
                          <a:spcPts val="0"/>
                        </a:spcAft>
                      </a:pPr>
                      <a:r>
                        <a:rPr lang="en-US" altLang="ko-KR" sz="1000" dirty="0" smtClean="0">
                          <a:solidFill>
                            <a:schemeClr val="tx1"/>
                          </a:solidFill>
                          <a:effectLst/>
                          <a:latin typeface="Arial"/>
                        </a:rPr>
                        <a:t>IEEE 802.11ah Draft 5.0 (Unchanged)</a:t>
                      </a:r>
                      <a:endParaRPr lang="en-US" altLang="ko-KR" sz="1000"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rgbClr val="000000"/>
                          </a:solidFill>
                          <a:effectLst/>
                          <a:latin typeface="Arial"/>
                        </a:rPr>
                        <a:t>Recirculation</a:t>
                      </a:r>
                      <a:endParaRPr lang="en-US" altLang="ko-KR" sz="1000" dirty="0" smtClean="0">
                        <a:effectLst/>
                        <a:latin typeface="arial"/>
                      </a:endParaRPr>
                    </a:p>
                    <a:p>
                      <a:pPr marL="0" marR="0">
                        <a:spcBef>
                          <a:spcPts val="0"/>
                        </a:spcBef>
                        <a:spcAft>
                          <a:spcPts val="0"/>
                        </a:spcAft>
                      </a:pPr>
                      <a:endParaRPr lang="en-US" sz="1000"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262</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15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285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86.36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5.26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97.76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noFill/>
                  </a:tcPr>
                </a:tc>
              </a:tr>
            </a:tbl>
          </a:graphicData>
        </a:graphic>
      </p:graphicFrame>
    </p:spTree>
    <p:extLst>
      <p:ext uri="{BB962C8B-B14F-4D97-AF65-F5344CB8AC3E}">
        <p14:creationId xmlns:p14="http://schemas.microsoft.com/office/powerpoint/2010/main" val="1517368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676400"/>
            <a:ext cx="7772400" cy="4114800"/>
          </a:xfrm>
        </p:spPr>
        <p:txBody>
          <a:bodyPr/>
          <a:lstStyle/>
          <a:p>
            <a:r>
              <a:rPr lang="en-US" dirty="0" err="1" smtClean="0">
                <a:solidFill>
                  <a:schemeClr val="bg2"/>
                </a:solidFill>
              </a:rPr>
              <a:t>TGah</a:t>
            </a:r>
            <a:r>
              <a:rPr lang="en-US" dirty="0" smtClean="0">
                <a:solidFill>
                  <a:schemeClr val="bg2"/>
                </a:solidFill>
              </a:rPr>
              <a:t> Status Reports</a:t>
            </a:r>
          </a:p>
          <a:p>
            <a:pPr lvl="1"/>
            <a:r>
              <a:rPr lang="en-US" altLang="ko-KR" dirty="0" err="1" smtClean="0">
                <a:solidFill>
                  <a:schemeClr val="bg2"/>
                </a:solidFill>
              </a:rPr>
              <a:t>TGah</a:t>
            </a:r>
            <a:r>
              <a:rPr lang="en-US" altLang="ko-KR" dirty="0" smtClean="0">
                <a:solidFill>
                  <a:schemeClr val="bg2"/>
                </a:solidFill>
              </a:rPr>
              <a:t> Sponsor Ballot Status</a:t>
            </a:r>
          </a:p>
          <a:p>
            <a:pPr lvl="1"/>
            <a:endParaRPr lang="en-US" altLang="ko-KR" dirty="0">
              <a:solidFill>
                <a:schemeClr val="bg2"/>
              </a:solidFill>
            </a:endParaRPr>
          </a:p>
          <a:p>
            <a:pPr lvl="1"/>
            <a:endParaRPr lang="en-US" altLang="ko-KR" dirty="0" smtClean="0">
              <a:solidFill>
                <a:schemeClr val="bg2"/>
              </a:solidFill>
            </a:endParaRPr>
          </a:p>
          <a:p>
            <a:pPr lvl="1"/>
            <a:endParaRPr lang="en-US" altLang="ko-KR" dirty="0">
              <a:solidFill>
                <a:schemeClr val="bg2"/>
              </a:solidFill>
            </a:endParaRPr>
          </a:p>
          <a:p>
            <a:r>
              <a:rPr lang="en-US" altLang="ko-KR" dirty="0" smtClean="0">
                <a:solidFill>
                  <a:schemeClr val="bg2"/>
                </a:solidFill>
              </a:rPr>
              <a:t>Sponsor Ballot </a:t>
            </a:r>
            <a:r>
              <a:rPr lang="en-US" altLang="ko-KR" dirty="0">
                <a:solidFill>
                  <a:schemeClr val="bg2"/>
                </a:solidFill>
              </a:rPr>
              <a:t>Resolution </a:t>
            </a:r>
            <a:r>
              <a:rPr lang="en-US" altLang="ko-KR" dirty="0" smtClean="0">
                <a:solidFill>
                  <a:schemeClr val="bg2"/>
                </a:solidFill>
              </a:rPr>
              <a:t>Committee operation rule</a:t>
            </a:r>
          </a:p>
          <a:p>
            <a:pPr lvl="1"/>
            <a:r>
              <a:rPr lang="en-US" altLang="ko-KR" dirty="0" smtClean="0">
                <a:solidFill>
                  <a:schemeClr val="bg2"/>
                </a:solidFill>
              </a:rPr>
              <a:t>Any </a:t>
            </a:r>
            <a:r>
              <a:rPr lang="en-US" altLang="ko-KR" dirty="0">
                <a:solidFill>
                  <a:schemeClr val="bg2"/>
                </a:solidFill>
              </a:rPr>
              <a:t>voting member of </a:t>
            </a:r>
            <a:r>
              <a:rPr lang="en-US" altLang="ko-KR" dirty="0" smtClean="0">
                <a:solidFill>
                  <a:schemeClr val="bg2"/>
                </a:solidFill>
              </a:rPr>
              <a:t>IEEE 802.11 can </a:t>
            </a:r>
            <a:r>
              <a:rPr lang="en-US" altLang="ko-KR" dirty="0">
                <a:solidFill>
                  <a:schemeClr val="bg2"/>
                </a:solidFill>
              </a:rPr>
              <a:t>vote at </a:t>
            </a:r>
            <a:r>
              <a:rPr lang="en-US" altLang="ko-KR" dirty="0" err="1" smtClean="0">
                <a:solidFill>
                  <a:schemeClr val="bg2"/>
                </a:solidFill>
              </a:rPr>
              <a:t>TGah</a:t>
            </a:r>
            <a:r>
              <a:rPr lang="en-US" altLang="ko-KR" dirty="0" smtClean="0">
                <a:solidFill>
                  <a:schemeClr val="bg2"/>
                </a:solidFill>
              </a:rPr>
              <a:t> </a:t>
            </a:r>
            <a:r>
              <a:rPr lang="en-US" altLang="ko-KR" dirty="0">
                <a:solidFill>
                  <a:schemeClr val="bg2"/>
                </a:solidFill>
              </a:rPr>
              <a:t>meetings</a:t>
            </a:r>
          </a:p>
          <a:p>
            <a:pPr lvl="1"/>
            <a:r>
              <a:rPr lang="en-US" altLang="ko-KR" dirty="0" err="1" smtClean="0">
                <a:solidFill>
                  <a:schemeClr val="bg2"/>
                </a:solidFill>
              </a:rPr>
              <a:t>TGah</a:t>
            </a:r>
            <a:r>
              <a:rPr lang="en-US" altLang="ko-KR" dirty="0" smtClean="0">
                <a:solidFill>
                  <a:schemeClr val="bg2"/>
                </a:solidFill>
              </a:rPr>
              <a:t> </a:t>
            </a:r>
            <a:r>
              <a:rPr lang="en-US" altLang="ko-KR" dirty="0">
                <a:solidFill>
                  <a:schemeClr val="bg2"/>
                </a:solidFill>
              </a:rPr>
              <a:t>can consider motions (e.g. comment resolution,  other changes to the draft, to recirculate) in any of its meetings – including </a:t>
            </a:r>
            <a:r>
              <a:rPr lang="en-US" altLang="ko-KR" dirty="0" smtClean="0">
                <a:solidFill>
                  <a:schemeClr val="bg2"/>
                </a:solidFill>
              </a:rPr>
              <a:t>teleconferences</a:t>
            </a:r>
          </a:p>
          <a:p>
            <a:pPr lvl="1"/>
            <a:r>
              <a:rPr lang="en-US" altLang="ko-KR" dirty="0" smtClean="0">
                <a:solidFill>
                  <a:schemeClr val="bg2"/>
                </a:solidFill>
              </a:rPr>
              <a:t>Intellectual Property (IP) related comment is not discussed in teleconferences</a:t>
            </a:r>
          </a:p>
          <a:p>
            <a:pPr lvl="1"/>
            <a:r>
              <a:rPr lang="en-US" altLang="ko-KR" dirty="0" err="1" smtClean="0">
                <a:solidFill>
                  <a:schemeClr val="bg2"/>
                </a:solidFill>
              </a:rPr>
              <a:t>TGah</a:t>
            </a:r>
            <a:r>
              <a:rPr lang="en-US" altLang="ko-KR" dirty="0" smtClean="0">
                <a:solidFill>
                  <a:schemeClr val="bg2"/>
                </a:solidFill>
              </a:rPr>
              <a:t> </a:t>
            </a:r>
            <a:r>
              <a:rPr lang="en-US" altLang="ko-KR" dirty="0">
                <a:solidFill>
                  <a:schemeClr val="bg2"/>
                </a:solidFill>
              </a:rPr>
              <a:t>will meet during </a:t>
            </a:r>
            <a:r>
              <a:rPr lang="en-US" altLang="ko-KR" dirty="0" smtClean="0">
                <a:solidFill>
                  <a:schemeClr val="bg2"/>
                </a:solidFill>
              </a:rPr>
              <a:t>IEEE 802.11 </a:t>
            </a:r>
            <a:r>
              <a:rPr lang="en-US" altLang="ko-KR" dirty="0">
                <a:solidFill>
                  <a:schemeClr val="bg2"/>
                </a:solidFill>
              </a:rPr>
              <a:t>F2F meetings</a:t>
            </a:r>
          </a:p>
          <a:p>
            <a:pPr lvl="1"/>
            <a:endParaRPr lang="en-US" altLang="ko-KR" dirty="0" smtClean="0"/>
          </a:p>
        </p:txBody>
      </p:sp>
      <p:sp>
        <p:nvSpPr>
          <p:cNvPr id="2" name="제목 1"/>
          <p:cNvSpPr>
            <a:spLocks noGrp="1"/>
          </p:cNvSpPr>
          <p:nvPr>
            <p:ph type="title"/>
          </p:nvPr>
        </p:nvSpPr>
        <p:spPr/>
        <p:txBody>
          <a:bodyPr/>
          <a:lstStyle/>
          <a:p>
            <a:r>
              <a:rPr lang="en-US" altLang="ko-KR" dirty="0"/>
              <a:t>Submissions (Monday </a:t>
            </a:r>
            <a:r>
              <a:rPr lang="en-US" altLang="ko-KR" dirty="0" smtClean="0"/>
              <a:t>PM2)</a:t>
            </a:r>
            <a:endParaRPr lang="ko-KR" altLang="en-US" dirty="0"/>
          </a:p>
        </p:txBody>
      </p:sp>
      <p:sp>
        <p:nvSpPr>
          <p:cNvPr id="4" name="날짜 개체 틀 3"/>
          <p:cNvSpPr>
            <a:spLocks noGrp="1"/>
          </p:cNvSpPr>
          <p:nvPr>
            <p:ph type="dt" sz="half" idx="10"/>
          </p:nvPr>
        </p:nvSpPr>
        <p:spPr>
          <a:xfrm>
            <a:off x="696913" y="332601"/>
            <a:ext cx="1541128" cy="276999"/>
          </a:xfrm>
        </p:spPr>
        <p:txBody>
          <a:bodyPr/>
          <a:lstStyle/>
          <a:p>
            <a:r>
              <a:rPr lang="en-US" altLang="ko-KR" dirty="0"/>
              <a:t>November 2015</a:t>
            </a:r>
          </a:p>
        </p:txBody>
      </p:sp>
      <p:sp>
        <p:nvSpPr>
          <p:cNvPr id="5" name="바닥글 개체 틀 4"/>
          <p:cNvSpPr>
            <a:spLocks noGrp="1"/>
          </p:cNvSpPr>
          <p:nvPr>
            <p:ph type="ftr" sz="quarter" idx="11"/>
          </p:nvPr>
        </p:nvSpPr>
        <p:spPr>
          <a:xfrm>
            <a:off x="6662961" y="6475413"/>
            <a:ext cx="1880964"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graphicFrame>
        <p:nvGraphicFramePr>
          <p:cNvPr id="8" name="표 7"/>
          <p:cNvGraphicFramePr>
            <a:graphicFrameLocks noGrp="1"/>
          </p:cNvGraphicFramePr>
          <p:nvPr>
            <p:extLst>
              <p:ext uri="{D42A27DB-BD31-4B8C-83A1-F6EECF244321}">
                <p14:modId xmlns:p14="http://schemas.microsoft.com/office/powerpoint/2010/main" val="3838741920"/>
              </p:ext>
            </p:extLst>
          </p:nvPr>
        </p:nvGraphicFramePr>
        <p:xfrm>
          <a:off x="457202" y="2438400"/>
          <a:ext cx="8381998" cy="952500"/>
        </p:xfrm>
        <a:graphic>
          <a:graphicData uri="http://schemas.openxmlformats.org/drawingml/2006/table">
            <a:tbl>
              <a:tblPr/>
              <a:tblGrid>
                <a:gridCol w="533400"/>
                <a:gridCol w="533398"/>
                <a:gridCol w="533400"/>
                <a:gridCol w="762000"/>
                <a:gridCol w="762000"/>
                <a:gridCol w="475840"/>
                <a:gridCol w="588220"/>
                <a:gridCol w="588220"/>
                <a:gridCol w="588220"/>
                <a:gridCol w="588220"/>
                <a:gridCol w="588220"/>
                <a:gridCol w="697860"/>
                <a:gridCol w="685800"/>
                <a:gridCol w="45720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Ballot Close Date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Title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Invalid</a:t>
                      </a:r>
                      <a:endParaRPr lang="en-US" dirty="0">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1000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a:t>
                      </a:r>
                      <a:r>
                        <a:rPr lang="en-US" sz="1000" dirty="0" smtClean="0">
                          <a:solidFill>
                            <a:srgbClr val="000000"/>
                          </a:solidFill>
                          <a:effectLst/>
                          <a:latin typeface="Arial"/>
                        </a:rPr>
                        <a:t>November 2015</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5.0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115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11</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138</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78.40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7.97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90.55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0</a:t>
                      </a:r>
                      <a:endParaRPr lang="ko-KR" altLang="en-US" dirty="0">
                        <a:effectLst/>
                        <a:latin typeface="arial"/>
                      </a:endParaRPr>
                    </a:p>
                  </a:txBody>
                  <a:tcPr marL="9525" marR="9525" marT="9525" marB="9525">
                    <a:lnL>
                      <a:noFill/>
                    </a:lnL>
                    <a:lnR>
                      <a:noFill/>
                    </a:lnR>
                    <a:lnT>
                      <a:noFill/>
                    </a:lnT>
                    <a:lnB>
                      <a:noFill/>
                    </a:lnB>
                    <a:solidFill>
                      <a:srgbClr val="FFFFFF"/>
                    </a:solidFill>
                  </a:tcPr>
                </a:tc>
              </a:tr>
            </a:tbl>
          </a:graphicData>
        </a:graphic>
      </p:graphicFrame>
    </p:spTree>
    <p:extLst>
      <p:ext uri="{BB962C8B-B14F-4D97-AF65-F5344CB8AC3E}">
        <p14:creationId xmlns:p14="http://schemas.microsoft.com/office/powerpoint/2010/main" val="25781675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
        <p:nvSpPr>
          <p:cNvPr id="9" name="Content Placeholder 2"/>
          <p:cNvSpPr>
            <a:spLocks noGrp="1"/>
          </p:cNvSpPr>
          <p:nvPr>
            <p:ph idx="1"/>
          </p:nvPr>
        </p:nvSpPr>
        <p:spPr>
          <a:xfrm>
            <a:off x="685800" y="1981200"/>
            <a:ext cx="7772400" cy="4114800"/>
          </a:xfrm>
        </p:spPr>
        <p:txBody>
          <a:bodyPr/>
          <a:lstStyle/>
          <a:p>
            <a:r>
              <a:rPr lang="en-US" altLang="ko-KR" dirty="0">
                <a:solidFill>
                  <a:schemeClr val="bg2"/>
                </a:solidFill>
              </a:rPr>
              <a:t>PHY and </a:t>
            </a:r>
            <a:r>
              <a:rPr lang="en-US" altLang="ko-KR" dirty="0" smtClean="0">
                <a:solidFill>
                  <a:schemeClr val="bg2"/>
                </a:solidFill>
              </a:rPr>
              <a:t>MAC</a:t>
            </a:r>
            <a:endParaRPr lang="en-US" altLang="ko-KR" dirty="0">
              <a:solidFill>
                <a:schemeClr val="bg2"/>
              </a:solidFill>
            </a:endParaRPr>
          </a:p>
          <a:p>
            <a:pPr lvl="1"/>
            <a:r>
              <a:rPr lang="en-US" altLang="ko-KR" dirty="0" smtClean="0">
                <a:solidFill>
                  <a:schemeClr val="bg2"/>
                </a:solidFill>
              </a:rPr>
              <a:t>Call for volunteer of </a:t>
            </a:r>
            <a:r>
              <a:rPr lang="en-US" altLang="ko-KR" dirty="0" err="1" smtClean="0">
                <a:solidFill>
                  <a:schemeClr val="bg2"/>
                </a:solidFill>
              </a:rPr>
              <a:t>TGah</a:t>
            </a:r>
            <a:r>
              <a:rPr lang="en-US" altLang="ko-KR" dirty="0" smtClean="0">
                <a:solidFill>
                  <a:schemeClr val="bg2"/>
                </a:solidFill>
              </a:rPr>
              <a:t> BRC</a:t>
            </a:r>
          </a:p>
          <a:p>
            <a:pPr lvl="1"/>
            <a:r>
              <a:rPr lang="en-US" altLang="ko-KR" dirty="0" smtClean="0">
                <a:solidFill>
                  <a:schemeClr val="bg2"/>
                </a:solidFill>
              </a:rPr>
              <a:t>Assignee update of SB0 comment spreadsheet (11-15/1292r0, Alfred and Yongho)</a:t>
            </a:r>
          </a:p>
          <a:p>
            <a:pPr lvl="1"/>
            <a:r>
              <a:rPr lang="en-US" altLang="ko-KR" dirty="0">
                <a:solidFill>
                  <a:schemeClr val="bg2"/>
                </a:solidFill>
              </a:rPr>
              <a:t>SB0-editor_resolutions_part </a:t>
            </a:r>
            <a:r>
              <a:rPr lang="en-US" altLang="ko-KR" dirty="0" smtClean="0">
                <a:solidFill>
                  <a:schemeClr val="bg2"/>
                </a:solidFill>
              </a:rPr>
              <a:t>1 </a:t>
            </a:r>
            <a:r>
              <a:rPr lang="en-US" dirty="0" smtClean="0">
                <a:solidFill>
                  <a:schemeClr val="bg2"/>
                </a:solidFill>
              </a:rPr>
              <a:t>(11-15/1393r0, Alfred)</a:t>
            </a:r>
          </a:p>
          <a:p>
            <a:pPr lvl="1"/>
            <a:r>
              <a:rPr lang="en-US" altLang="ko-KR" dirty="0">
                <a:solidFill>
                  <a:schemeClr val="bg2"/>
                </a:solidFill>
              </a:rPr>
              <a:t>SB0-editor_resolutions_part </a:t>
            </a:r>
            <a:r>
              <a:rPr lang="en-US" altLang="ko-KR" dirty="0" smtClean="0">
                <a:solidFill>
                  <a:schemeClr val="bg2"/>
                </a:solidFill>
              </a:rPr>
              <a:t>2 (11-15/1394r0</a:t>
            </a:r>
            <a:r>
              <a:rPr lang="en-US" altLang="ko-KR" dirty="0">
                <a:solidFill>
                  <a:schemeClr val="bg2"/>
                </a:solidFill>
              </a:rPr>
              <a:t>, Alfred)</a:t>
            </a:r>
            <a:endParaRPr lang="en-US" dirty="0">
              <a:solidFill>
                <a:schemeClr val="bg2"/>
              </a:solidFill>
            </a:endParaRPr>
          </a:p>
          <a:p>
            <a:pPr lvl="1"/>
            <a:endParaRPr lang="en-US" dirty="0"/>
          </a:p>
          <a:p>
            <a:pPr lvl="1"/>
            <a:endParaRPr lang="en-US" dirty="0"/>
          </a:p>
        </p:txBody>
      </p:sp>
    </p:spTree>
    <p:extLst>
      <p:ext uri="{BB962C8B-B14F-4D97-AF65-F5344CB8AC3E}">
        <p14:creationId xmlns:p14="http://schemas.microsoft.com/office/powerpoint/2010/main" val="6129918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a:t>
            </a:r>
            <a:r>
              <a:rPr lang="en-US" altLang="ko-KR" dirty="0" smtClean="0"/>
              <a:t>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
        <p:nvSpPr>
          <p:cNvPr id="9" name="Content Placeholder 2"/>
          <p:cNvSpPr>
            <a:spLocks noGrp="1"/>
          </p:cNvSpPr>
          <p:nvPr>
            <p:ph idx="1"/>
          </p:nvPr>
        </p:nvSpPr>
        <p:spPr>
          <a:xfrm>
            <a:off x="685800" y="1981200"/>
            <a:ext cx="7772400" cy="4114800"/>
          </a:xfrm>
        </p:spPr>
        <p:txBody>
          <a:bodyPr/>
          <a:lstStyle/>
          <a:p>
            <a:r>
              <a:rPr lang="en-US" altLang="ko-KR" dirty="0">
                <a:solidFill>
                  <a:schemeClr val="bg2"/>
                </a:solidFill>
              </a:rPr>
              <a:t>PHY and </a:t>
            </a:r>
            <a:r>
              <a:rPr lang="en-US" altLang="ko-KR" dirty="0" smtClean="0">
                <a:solidFill>
                  <a:schemeClr val="bg2"/>
                </a:solidFill>
              </a:rPr>
              <a:t>MAC</a:t>
            </a:r>
            <a:endParaRPr lang="en-US" altLang="ko-KR" dirty="0">
              <a:solidFill>
                <a:schemeClr val="bg2"/>
              </a:solidFill>
            </a:endParaRPr>
          </a:p>
          <a:p>
            <a:pPr lvl="1"/>
            <a:r>
              <a:rPr lang="en-US" altLang="ko-KR" dirty="0">
                <a:solidFill>
                  <a:schemeClr val="bg2"/>
                </a:solidFill>
              </a:rPr>
              <a:t>SB0-editor_resolutions_part </a:t>
            </a:r>
            <a:r>
              <a:rPr lang="en-US" altLang="ko-KR" dirty="0" smtClean="0">
                <a:solidFill>
                  <a:schemeClr val="bg2"/>
                </a:solidFill>
              </a:rPr>
              <a:t>3 </a:t>
            </a:r>
            <a:r>
              <a:rPr lang="en-US" altLang="ko-KR" dirty="0">
                <a:solidFill>
                  <a:schemeClr val="bg2"/>
                </a:solidFill>
              </a:rPr>
              <a:t>(</a:t>
            </a:r>
            <a:r>
              <a:rPr lang="en-US" altLang="ko-KR" dirty="0" smtClean="0">
                <a:solidFill>
                  <a:schemeClr val="bg2"/>
                </a:solidFill>
              </a:rPr>
              <a:t>11-15/1395r0</a:t>
            </a:r>
            <a:r>
              <a:rPr lang="en-US" altLang="ko-KR" dirty="0">
                <a:solidFill>
                  <a:schemeClr val="bg2"/>
                </a:solidFill>
              </a:rPr>
              <a:t>, Alfred)</a:t>
            </a:r>
          </a:p>
          <a:p>
            <a:pPr lvl="1"/>
            <a:r>
              <a:rPr lang="en-US" altLang="ko-KR" dirty="0">
                <a:solidFill>
                  <a:schemeClr val="bg2"/>
                </a:solidFill>
              </a:rPr>
              <a:t>SB0-editor_resolutions_part </a:t>
            </a:r>
            <a:r>
              <a:rPr lang="en-US" altLang="ko-KR" dirty="0" smtClean="0">
                <a:solidFill>
                  <a:schemeClr val="bg2"/>
                </a:solidFill>
              </a:rPr>
              <a:t>4 </a:t>
            </a:r>
            <a:r>
              <a:rPr lang="en-US" altLang="ko-KR" dirty="0">
                <a:solidFill>
                  <a:schemeClr val="bg2"/>
                </a:solidFill>
              </a:rPr>
              <a:t>(</a:t>
            </a:r>
            <a:r>
              <a:rPr lang="en-US" altLang="ko-KR" dirty="0" smtClean="0">
                <a:solidFill>
                  <a:schemeClr val="bg2"/>
                </a:solidFill>
              </a:rPr>
              <a:t>11-15/1396r0</a:t>
            </a:r>
            <a:r>
              <a:rPr lang="en-US" altLang="ko-KR" dirty="0">
                <a:solidFill>
                  <a:schemeClr val="bg2"/>
                </a:solidFill>
              </a:rPr>
              <a:t>, Alfred</a:t>
            </a:r>
            <a:r>
              <a:rPr lang="en-US" altLang="ko-KR" dirty="0" smtClean="0">
                <a:solidFill>
                  <a:schemeClr val="bg2"/>
                </a:solidFill>
              </a:rPr>
              <a:t>)</a:t>
            </a:r>
            <a:endParaRPr lang="en-US" dirty="0">
              <a:solidFill>
                <a:schemeClr val="bg2"/>
              </a:solidFill>
            </a:endParaRPr>
          </a:p>
          <a:p>
            <a:pPr lvl="1"/>
            <a:endParaRPr lang="en-US" dirty="0"/>
          </a:p>
        </p:txBody>
      </p:sp>
    </p:spTree>
    <p:extLst>
      <p:ext uri="{BB962C8B-B14F-4D97-AF65-F5344CB8AC3E}">
        <p14:creationId xmlns:p14="http://schemas.microsoft.com/office/powerpoint/2010/main" val="28672169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(Thursday AM2)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endParaRPr lang="en-US" altLang="ko-KR" dirty="0"/>
          </a:p>
          <a:p>
            <a:pPr lvl="1"/>
            <a:r>
              <a:rPr lang="en-US" altLang="ko-KR" dirty="0"/>
              <a:t>SB0-editor_resolutoins_part </a:t>
            </a:r>
            <a:r>
              <a:rPr lang="en-US" altLang="ko-KR" dirty="0" smtClean="0"/>
              <a:t>5 (11-15/1397r0, Alfred)</a:t>
            </a:r>
            <a:endParaRPr lang="en-US" altLang="ko-KR" dirty="0" smtClean="0"/>
          </a:p>
          <a:p>
            <a:pPr lvl="1"/>
            <a:r>
              <a:rPr lang="en-US" altLang="ko-KR" dirty="0" smtClean="0"/>
              <a:t>SB0-comment-resolution-part1 (11-15/1439r0, Yongho)</a:t>
            </a:r>
            <a:endParaRPr lang="en-US" altLang="ko-KR" dirty="0"/>
          </a:p>
          <a:p>
            <a:pPr lvl="1"/>
            <a:r>
              <a:rPr lang="en-US" altLang="ko-KR" dirty="0"/>
              <a:t>SB0-resolution-CID8199-CID </a:t>
            </a:r>
            <a:r>
              <a:rPr lang="en-US" altLang="ko-KR" dirty="0" smtClean="0"/>
              <a:t>8286 (11-15/1441, Rolf) </a:t>
            </a:r>
          </a:p>
          <a:p>
            <a:pPr lvl="2"/>
            <a:r>
              <a:rPr lang="en-US" altLang="ko-KR" sz="2000" dirty="0" smtClean="0"/>
              <a:t>Discussion (including IP related comments) </a:t>
            </a:r>
            <a:r>
              <a:rPr lang="en-US" altLang="ko-KR" sz="2000" dirty="0" smtClean="0"/>
              <a:t>is scheduled on 11:30, when our WG chair is present in a session </a:t>
            </a:r>
            <a:endParaRPr lang="en-US" altLang="ko-KR" sz="2000" dirty="0" smtClean="0"/>
          </a:p>
          <a:p>
            <a:pPr lvl="1"/>
            <a:endParaRPr lang="en-US" dirty="0"/>
          </a:p>
          <a:p>
            <a:pPr lvl="1"/>
            <a:endParaRPr lang="en-US" dirty="0"/>
          </a:p>
        </p:txBody>
      </p:sp>
    </p:spTree>
    <p:extLst>
      <p:ext uri="{BB962C8B-B14F-4D97-AF65-F5344CB8AC3E}">
        <p14:creationId xmlns:p14="http://schemas.microsoft.com/office/powerpoint/2010/main" val="20245535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(Thursday PM2)</a:t>
            </a:r>
            <a:endParaRPr lang="en-US" dirty="0"/>
          </a:p>
        </p:txBody>
      </p:sp>
      <p:sp>
        <p:nvSpPr>
          <p:cNvPr id="3" name="Content Placeholder 2"/>
          <p:cNvSpPr>
            <a:spLocks noGrp="1"/>
          </p:cNvSpPr>
          <p:nvPr>
            <p:ph idx="1"/>
          </p:nvPr>
        </p:nvSpPr>
        <p:spPr/>
        <p:txBody>
          <a:bodyPr/>
          <a:lstStyle/>
          <a:p>
            <a:r>
              <a:rPr lang="en-US" altLang="ko-KR" dirty="0"/>
              <a:t>Submissions made during </a:t>
            </a:r>
            <a:r>
              <a:rPr lang="en-US" altLang="ko-KR" dirty="0" smtClean="0"/>
              <a:t>November F2F meeting </a:t>
            </a:r>
            <a:r>
              <a:rPr lang="en-US" altLang="ko-KR" dirty="0"/>
              <a:t>and ready for motion on </a:t>
            </a:r>
            <a:r>
              <a:rPr lang="en-US" altLang="ko-KR" dirty="0" smtClean="0"/>
              <a:t>Thursday PM2</a:t>
            </a:r>
          </a:p>
          <a:p>
            <a:pPr lvl="1"/>
            <a:r>
              <a:rPr lang="en-US" altLang="ko-KR" dirty="0"/>
              <a:t>TBD</a:t>
            </a:r>
            <a:endParaRPr lang="en-US" altLang="ko-KR" dirty="0">
              <a:solidFill>
                <a:schemeClr val="bg2"/>
              </a:solidFill>
            </a:endParaRPr>
          </a:p>
          <a:p>
            <a:pPr lvl="1"/>
            <a:endParaRPr lang="en-US" altLang="ko-KR" dirty="0" smtClean="0"/>
          </a:p>
          <a:p>
            <a:pPr lvl="1"/>
            <a:endParaRPr lang="en-US" altLang="ko-KR"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23937854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2726769191"/>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11738</TotalTime>
  <Words>1178</Words>
  <Application>Microsoft Office PowerPoint</Application>
  <PresentationFormat>화면 슬라이드 쇼(4:3)</PresentationFormat>
  <Paragraphs>356</Paragraphs>
  <Slides>22</Slides>
  <Notes>6</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22</vt:i4>
      </vt:variant>
    </vt:vector>
  </HeadingPairs>
  <TitlesOfParts>
    <vt:vector size="24" baseType="lpstr">
      <vt:lpstr>802-11-PathProtection</vt:lpstr>
      <vt:lpstr>Document</vt:lpstr>
      <vt:lpstr>IEEE 802.11ah Sub 1 GHz license-exempt operation Agenda for November 2015</vt:lpstr>
      <vt:lpstr>IEEE 802.11ah Agenda</vt:lpstr>
      <vt:lpstr>Submissions (Monday PM2)</vt:lpstr>
      <vt:lpstr>Submissions (Monday PM2)</vt:lpstr>
      <vt:lpstr>Submissions (Monday PM2)</vt:lpstr>
      <vt:lpstr>Submissions (Tuesday PM2)</vt:lpstr>
      <vt:lpstr>Submissions (Thursday AM2)</vt:lpstr>
      <vt:lpstr>Submissions (Thursday PM2)</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lpstr>Motion 1</vt:lpstr>
      <vt:lpstr>Motion 2</vt:lpstr>
      <vt:lpstr>Motion 3</vt:lpstr>
      <vt:lpstr>Motion 4</vt:lpstr>
      <vt:lpstr>Motion 5</vt:lpstr>
      <vt:lpstr>Pre-motion 1</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Yongho</cp:lastModifiedBy>
  <cp:revision>1115</cp:revision>
  <cp:lastPrinted>1998-02-10T13:28:06Z</cp:lastPrinted>
  <dcterms:created xsi:type="dcterms:W3CDTF">2009-11-09T00:32:22Z</dcterms:created>
  <dcterms:modified xsi:type="dcterms:W3CDTF">2015-11-12T14:59:46Z</dcterms:modified>
</cp:coreProperties>
</file>