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7"/>
  </p:notesMasterIdLst>
  <p:handoutMasterIdLst>
    <p:handoutMasterId r:id="rId178"/>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6" r:id="rId89"/>
    <p:sldId id="357" r:id="rId90"/>
    <p:sldId id="358" r:id="rId91"/>
    <p:sldId id="359" r:id="rId92"/>
    <p:sldId id="360" r:id="rId93"/>
    <p:sldId id="361" r:id="rId94"/>
    <p:sldId id="362" r:id="rId95"/>
    <p:sldId id="363" r:id="rId96"/>
    <p:sldId id="364" r:id="rId97"/>
    <p:sldId id="365" r:id="rId98"/>
    <p:sldId id="366" r:id="rId99"/>
    <p:sldId id="367" r:id="rId100"/>
    <p:sldId id="368" r:id="rId101"/>
    <p:sldId id="369" r:id="rId102"/>
    <p:sldId id="370" r:id="rId103"/>
    <p:sldId id="371" r:id="rId104"/>
    <p:sldId id="372" r:id="rId105"/>
    <p:sldId id="373" r:id="rId106"/>
    <p:sldId id="374" r:id="rId107"/>
    <p:sldId id="375" r:id="rId108"/>
    <p:sldId id="376" r:id="rId109"/>
    <p:sldId id="377" r:id="rId110"/>
    <p:sldId id="378" r:id="rId111"/>
    <p:sldId id="379" r:id="rId112"/>
    <p:sldId id="380" r:id="rId113"/>
    <p:sldId id="381" r:id="rId114"/>
    <p:sldId id="382" r:id="rId115"/>
    <p:sldId id="383" r:id="rId116"/>
    <p:sldId id="384" r:id="rId117"/>
    <p:sldId id="385" r:id="rId118"/>
    <p:sldId id="386" r:id="rId119"/>
    <p:sldId id="387" r:id="rId120"/>
    <p:sldId id="388" r:id="rId121"/>
    <p:sldId id="389" r:id="rId122"/>
    <p:sldId id="390" r:id="rId123"/>
    <p:sldId id="391" r:id="rId124"/>
    <p:sldId id="392" r:id="rId125"/>
    <p:sldId id="393" r:id="rId126"/>
    <p:sldId id="394" r:id="rId127"/>
    <p:sldId id="395" r:id="rId128"/>
    <p:sldId id="396" r:id="rId129"/>
    <p:sldId id="397" r:id="rId130"/>
    <p:sldId id="398" r:id="rId131"/>
    <p:sldId id="399" r:id="rId132"/>
    <p:sldId id="400" r:id="rId133"/>
    <p:sldId id="401" r:id="rId134"/>
    <p:sldId id="402" r:id="rId135"/>
    <p:sldId id="403" r:id="rId136"/>
    <p:sldId id="404" r:id="rId137"/>
    <p:sldId id="405" r:id="rId138"/>
    <p:sldId id="406" r:id="rId139"/>
    <p:sldId id="407" r:id="rId140"/>
    <p:sldId id="408" r:id="rId141"/>
    <p:sldId id="409" r:id="rId142"/>
    <p:sldId id="410" r:id="rId143"/>
    <p:sldId id="411" r:id="rId144"/>
    <p:sldId id="412" r:id="rId145"/>
    <p:sldId id="413" r:id="rId146"/>
    <p:sldId id="414" r:id="rId147"/>
    <p:sldId id="415" r:id="rId148"/>
    <p:sldId id="416" r:id="rId149"/>
    <p:sldId id="417" r:id="rId150"/>
    <p:sldId id="418" r:id="rId151"/>
    <p:sldId id="419" r:id="rId152"/>
    <p:sldId id="420" r:id="rId153"/>
    <p:sldId id="421" r:id="rId154"/>
    <p:sldId id="422" r:id="rId155"/>
    <p:sldId id="423" r:id="rId156"/>
    <p:sldId id="424" r:id="rId157"/>
    <p:sldId id="425" r:id="rId158"/>
    <p:sldId id="426" r:id="rId159"/>
    <p:sldId id="427" r:id="rId160"/>
    <p:sldId id="428" r:id="rId161"/>
    <p:sldId id="429" r:id="rId162"/>
    <p:sldId id="430" r:id="rId163"/>
    <p:sldId id="431" r:id="rId164"/>
    <p:sldId id="432" r:id="rId165"/>
    <p:sldId id="433" r:id="rId166"/>
    <p:sldId id="434" r:id="rId167"/>
    <p:sldId id="435" r:id="rId168"/>
    <p:sldId id="436" r:id="rId169"/>
    <p:sldId id="437" r:id="rId170"/>
    <p:sldId id="438" r:id="rId171"/>
    <p:sldId id="439" r:id="rId172"/>
    <p:sldId id="440" r:id="rId173"/>
    <p:sldId id="441" r:id="rId174"/>
    <p:sldId id="442" r:id="rId175"/>
    <p:sldId id="443" r:id="rId176"/>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0" autoAdjust="0"/>
    <p:restoredTop sz="98849" autoAdjust="0"/>
  </p:normalViewPr>
  <p:slideViewPr>
    <p:cSldViewPr>
      <p:cViewPr>
        <p:scale>
          <a:sx n="85" d="100"/>
          <a:sy n="85" d="100"/>
        </p:scale>
        <p:origin x="-88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2100" y="150"/>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802.11-15/1227r0</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November 2015</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Adrian Stephens, Intel Corporation</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38CC2637-1985-412C-994C-3901D4FC1647}" type="slidenum">
              <a:rPr lang="en-US"/>
              <a:pPr>
                <a:defRPr/>
              </a:pPr>
              <a:t>‹#›</a:t>
            </a:fld>
            <a:endParaRPr lang="en-US"/>
          </a:p>
        </p:txBody>
      </p:sp>
      <p:sp>
        <p:nvSpPr>
          <p:cNvPr id="15155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155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15156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188224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802.11-15/1227r0</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November 2015</a:t>
            </a:r>
            <a:endParaRPr lang="en-US"/>
          </a:p>
        </p:txBody>
      </p:sp>
      <p:sp>
        <p:nvSpPr>
          <p:cNvPr id="9728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Adrian Stephens, Intel Corporation</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C4CDFAE-F895-48F6-BF6B-C54B41AC9E6C}" type="slidenum">
              <a:rPr lang="en-US"/>
              <a:pPr>
                <a:defRPr/>
              </a:pPr>
              <a:t>‹#›</a:t>
            </a:fld>
            <a:endParaRPr lang="en-US"/>
          </a:p>
        </p:txBody>
      </p:sp>
      <p:sp>
        <p:nvSpPr>
          <p:cNvPr id="9728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9728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9729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9330681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802.11-15/1227r0</a:t>
            </a:r>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November 2015</a:t>
            </a:r>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193729FD-A0E3-43F9-BAB1-A5241DF7C04C}" type="slidenum">
              <a:rPr lang="en-US" sz="1200" b="0" smtClean="0"/>
              <a:pPr/>
              <a:t>1</a:t>
            </a:fld>
            <a:endParaRPr lang="en-US" sz="1200" b="0"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86075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xfrm>
            <a:off x="646113" y="95706"/>
            <a:ext cx="713337" cy="215444"/>
          </a:xfrm>
          <a:noFill/>
        </p:spPr>
        <p:txBody>
          <a:bodyPr/>
          <a:lstStyle/>
          <a:p>
            <a:r>
              <a:rPr lang="en-US" smtClean="0"/>
              <a:t>Nov 2015</a:t>
            </a:r>
          </a:p>
        </p:txBody>
      </p:sp>
      <p:sp>
        <p:nvSpPr>
          <p:cNvPr id="59395" name="Slide Image Placeholder 1"/>
          <p:cNvSpPr>
            <a:spLocks noGrp="1" noRot="1" noChangeAspect="1" noTextEdit="1"/>
          </p:cNvSpPr>
          <p:nvPr>
            <p:ph type="sldImg"/>
          </p:nvPr>
        </p:nvSpPr>
        <p:spPr>
          <a:xfrm>
            <a:off x="1114425" y="703263"/>
            <a:ext cx="4629150" cy="3473450"/>
          </a:xfrm>
          <a:ln/>
        </p:spPr>
      </p:sp>
      <p:sp>
        <p:nvSpPr>
          <p:cNvPr id="59396" name="Notes Placeholder 2"/>
          <p:cNvSpPr>
            <a:spLocks noGrp="1"/>
          </p:cNvSpPr>
          <p:nvPr>
            <p:ph type="body" idx="1"/>
          </p:nvPr>
        </p:nvSpPr>
        <p:spPr>
          <a:noFill/>
          <a:ln/>
        </p:spPr>
        <p:txBody>
          <a:bodyPr/>
          <a:lstStyle/>
          <a:p>
            <a:endParaRPr lang="en-GB" smtClean="0"/>
          </a:p>
        </p:txBody>
      </p:sp>
      <p:sp>
        <p:nvSpPr>
          <p:cNvPr id="59397" name="Date Placeholder 3"/>
          <p:cNvSpPr txBox="1">
            <a:spLocks noGrp="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9398" name="Footer Placeholder 4"/>
          <p:cNvSpPr>
            <a:spLocks noGrp="1"/>
          </p:cNvSpPr>
          <p:nvPr>
            <p:ph type="ftr" sz="quarter" idx="4"/>
          </p:nvPr>
        </p:nvSpPr>
        <p:spPr>
          <a:xfrm>
            <a:off x="3756586" y="9000621"/>
            <a:ext cx="2456122" cy="184666"/>
          </a:xfrm>
          <a:noFill/>
        </p:spPr>
        <p:txBody>
          <a:bodyPr/>
          <a:lstStyle/>
          <a:p>
            <a:pPr lvl="4"/>
            <a:r>
              <a:rPr lang="en-US" smtClean="0"/>
              <a:t>Peter Ecclesine (Cisco Systems)</a:t>
            </a:r>
          </a:p>
        </p:txBody>
      </p:sp>
      <p:sp>
        <p:nvSpPr>
          <p:cNvPr id="59399" name="Slide Number Placeholder 5"/>
          <p:cNvSpPr>
            <a:spLocks noGrp="1"/>
          </p:cNvSpPr>
          <p:nvPr>
            <p:ph type="sldNum" sz="quarter" idx="5"/>
          </p:nvPr>
        </p:nvSpPr>
        <p:spPr>
          <a:xfrm>
            <a:off x="3278936" y="9001125"/>
            <a:ext cx="415177" cy="184666"/>
          </a:xfrm>
          <a:noFill/>
        </p:spPr>
        <p:txBody>
          <a:bodyPr/>
          <a:lstStyle/>
          <a:p>
            <a:r>
              <a:rPr lang="en-US" smtClean="0"/>
              <a:t>Page </a:t>
            </a:r>
            <a:fld id="{617E4734-E93D-4119-AD53-64F2B1E3BFF1}" type="slidenum">
              <a:rPr lang="en-US" smtClean="0"/>
              <a:pPr/>
              <a:t>10</a:t>
            </a:fld>
            <a:endParaRPr lang="en-US" smtClean="0"/>
          </a:p>
        </p:txBody>
      </p:sp>
    </p:spTree>
    <p:extLst>
      <p:ext uri="{BB962C8B-B14F-4D97-AF65-F5344CB8AC3E}">
        <p14:creationId xmlns:p14="http://schemas.microsoft.com/office/powerpoint/2010/main" val="24418986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p:cNvSpPr>
          <p:nvPr>
            <p:ph type="sldImg"/>
          </p:nvPr>
        </p:nvSpPr>
        <p:spPr>
          <a:xfrm>
            <a:off x="1114425" y="703263"/>
            <a:ext cx="4629150" cy="3473450"/>
          </a:xfrm>
          <a:ln/>
        </p:spPr>
      </p:sp>
      <p:sp>
        <p:nvSpPr>
          <p:cNvPr id="25603" name="ノート プレースホルダ 2"/>
          <p:cNvSpPr>
            <a:spLocks noGrp="1"/>
          </p:cNvSpPr>
          <p:nvPr>
            <p:ph type="body" idx="1"/>
          </p:nvPr>
        </p:nvSpPr>
        <p:spPr>
          <a:noFill/>
          <a:ln/>
        </p:spPr>
        <p:txBody>
          <a:bodyPr/>
          <a:lstStyle/>
          <a:p>
            <a:endParaRPr lang="ja-JP" altLang="en-US" dirty="0">
              <a:latin typeface="Times New Roman" pitchFamily="-84" charset="0"/>
              <a:ea typeface="ＭＳ Ｐゴシック" pitchFamily="-84" charset="-128"/>
              <a:cs typeface="ＭＳ Ｐゴシック" pitchFamily="-84" charset="-128"/>
            </a:endParaRPr>
          </a:p>
        </p:txBody>
      </p:sp>
      <p:sp>
        <p:nvSpPr>
          <p:cNvPr id="49156" name="ヘッダー プレースホルダ 3"/>
          <p:cNvSpPr>
            <a:spLocks noGrp="1"/>
          </p:cNvSpPr>
          <p:nvPr>
            <p:ph type="hdr" sz="quarter"/>
          </p:nvPr>
        </p:nvSpPr>
        <p:spPr>
          <a:xfrm>
            <a:off x="4007743" y="95706"/>
            <a:ext cx="2205732" cy="215444"/>
          </a:xfrm>
        </p:spPr>
        <p:txBody>
          <a:bodyPr/>
          <a:lstStyle/>
          <a:p>
            <a:pPr>
              <a:defRPr/>
            </a:pPr>
            <a:r>
              <a:rPr lang="en-US" altLang="ja-JP" smtClean="0">
                <a:latin typeface="Times New Roman" pitchFamily="-65" charset="0"/>
                <a:cs typeface="ＭＳ Ｐゴシック" pitchFamily="-65" charset="-128"/>
              </a:rPr>
              <a:t>doc.: IEEE 802.19-09/xxxxr0</a:t>
            </a:r>
          </a:p>
        </p:txBody>
      </p:sp>
      <p:sp>
        <p:nvSpPr>
          <p:cNvPr id="49157" name="日付プレースホルダ 4"/>
          <p:cNvSpPr>
            <a:spLocks noGrp="1"/>
          </p:cNvSpPr>
          <p:nvPr>
            <p:ph type="dt" sz="quarter" idx="1"/>
          </p:nvPr>
        </p:nvSpPr>
        <p:spPr>
          <a:xfrm>
            <a:off x="646113" y="95706"/>
            <a:ext cx="812723" cy="215444"/>
          </a:xfrm>
        </p:spPr>
        <p:txBody>
          <a:bodyPr/>
          <a:lstStyle/>
          <a:p>
            <a:pPr>
              <a:defRPr/>
            </a:pPr>
            <a:r>
              <a:rPr lang="en-US" altLang="ja-JP" smtClean="0">
                <a:latin typeface="Times New Roman" pitchFamily="-65" charset="0"/>
                <a:cs typeface="ＭＳ Ｐゴシック" pitchFamily="-65" charset="-128"/>
              </a:rPr>
              <a:t>April 2009</a:t>
            </a:r>
          </a:p>
        </p:txBody>
      </p:sp>
      <p:sp>
        <p:nvSpPr>
          <p:cNvPr id="49158" name="フッター プレースホルダ 5"/>
          <p:cNvSpPr>
            <a:spLocks noGrp="1"/>
          </p:cNvSpPr>
          <p:nvPr>
            <p:ph type="ftr" sz="quarter" idx="4"/>
          </p:nvPr>
        </p:nvSpPr>
        <p:spPr>
          <a:xfrm>
            <a:off x="3571790" y="9001125"/>
            <a:ext cx="2641685" cy="184666"/>
          </a:xfrm>
        </p:spPr>
        <p:txBody>
          <a:bodyPr/>
          <a:lstStyle/>
          <a:p>
            <a:pPr lvl="4">
              <a:defRPr/>
            </a:pPr>
            <a:r>
              <a:rPr lang="en-US" altLang="ja-JP" smtClean="0">
                <a:latin typeface="Times New Roman" pitchFamily="-65" charset="0"/>
                <a:cs typeface="ＭＳ Ｐゴシック" pitchFamily="-65" charset="-128"/>
              </a:rPr>
              <a:t>Rich Kennedy, Research In Motion</a:t>
            </a:r>
          </a:p>
        </p:txBody>
      </p:sp>
      <p:sp>
        <p:nvSpPr>
          <p:cNvPr id="49159" name="スライド番号プレースホルダ 6"/>
          <p:cNvSpPr>
            <a:spLocks noGrp="1"/>
          </p:cNvSpPr>
          <p:nvPr>
            <p:ph type="sldNum" sz="quarter" idx="5"/>
          </p:nvPr>
        </p:nvSpPr>
        <p:spPr>
          <a:xfrm>
            <a:off x="3278936" y="9001125"/>
            <a:ext cx="415177" cy="184666"/>
          </a:xfrm>
        </p:spPr>
        <p:txBody>
          <a:bodyPr/>
          <a:lstStyle/>
          <a:p>
            <a:pPr>
              <a:defRPr/>
            </a:pPr>
            <a:r>
              <a:rPr lang="en-US" altLang="ja-JP" smtClean="0">
                <a:latin typeface="Times New Roman" pitchFamily="-65" charset="0"/>
                <a:cs typeface="ＭＳ Ｐゴシック" pitchFamily="-65" charset="-128"/>
              </a:rPr>
              <a:t>Page </a:t>
            </a:r>
            <a:fld id="{DCE342CC-A869-8243-8F84-6087C7487882}" type="slidenum">
              <a:rPr lang="en-US" altLang="ja-JP" smtClean="0">
                <a:latin typeface="Times New Roman" pitchFamily="-65" charset="0"/>
                <a:cs typeface="ＭＳ Ｐゴシック" pitchFamily="-65" charset="-128"/>
              </a:rPr>
              <a:pPr>
                <a:defRPr/>
              </a:pPr>
              <a:t>100</a:t>
            </a:fld>
            <a:endParaRPr lang="en-US" altLang="ja-JP" smtClean="0">
              <a:latin typeface="Times New Roman" pitchFamily="-65" charset="0"/>
              <a:cs typeface="ＭＳ Ｐゴシック" pitchFamily="-65" charset="-128"/>
            </a:endParaRPr>
          </a:p>
        </p:txBody>
      </p:sp>
    </p:spTree>
    <p:extLst>
      <p:ext uri="{BB962C8B-B14F-4D97-AF65-F5344CB8AC3E}">
        <p14:creationId xmlns:p14="http://schemas.microsoft.com/office/powerpoint/2010/main" val="142403165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101</a:t>
            </a:fld>
            <a:endParaRPr lang="en-US"/>
          </a:p>
        </p:txBody>
      </p:sp>
    </p:spTree>
    <p:extLst>
      <p:ext uri="{BB962C8B-B14F-4D97-AF65-F5344CB8AC3E}">
        <p14:creationId xmlns:p14="http://schemas.microsoft.com/office/powerpoint/2010/main" val="58557859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102</a:t>
            </a:fld>
            <a:endParaRPr lang="en-US"/>
          </a:p>
        </p:txBody>
      </p:sp>
    </p:spTree>
    <p:extLst>
      <p:ext uri="{BB962C8B-B14F-4D97-AF65-F5344CB8AC3E}">
        <p14:creationId xmlns:p14="http://schemas.microsoft.com/office/powerpoint/2010/main" val="174981751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103</a:t>
            </a:fld>
            <a:endParaRPr lang="en-US"/>
          </a:p>
        </p:txBody>
      </p:sp>
    </p:spTree>
    <p:extLst>
      <p:ext uri="{BB962C8B-B14F-4D97-AF65-F5344CB8AC3E}">
        <p14:creationId xmlns:p14="http://schemas.microsoft.com/office/powerpoint/2010/main" val="238644315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104</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821300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105</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69770791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114425" y="703263"/>
            <a:ext cx="4629150" cy="3473450"/>
          </a:xfrm>
          <a:ln/>
        </p:spPr>
      </p:sp>
      <p:sp>
        <p:nvSpPr>
          <p:cNvPr id="15363" name="Notes Placeholder 2"/>
          <p:cNvSpPr>
            <a:spLocks noGrp="1"/>
          </p:cNvSpPr>
          <p:nvPr>
            <p:ph type="body" idx="1"/>
          </p:nvPr>
        </p:nvSpPr>
        <p:spPr>
          <a:noFill/>
          <a:ln/>
        </p:spPr>
        <p:txBody>
          <a:bodyPr/>
          <a:lstStyle/>
          <a:p>
            <a:endParaRPr lang="en-CA" smtClean="0"/>
          </a:p>
        </p:txBody>
      </p:sp>
      <p:sp>
        <p:nvSpPr>
          <p:cNvPr id="15364" name="Header Placeholder 3"/>
          <p:cNvSpPr>
            <a:spLocks noGrp="1"/>
          </p:cNvSpPr>
          <p:nvPr>
            <p:ph type="hdr" sz="quarter"/>
          </p:nvPr>
        </p:nvSpPr>
        <p:spPr>
          <a:xfrm>
            <a:off x="4027492" y="95706"/>
            <a:ext cx="2185983" cy="215444"/>
          </a:xfrm>
          <a:noFill/>
        </p:spPr>
        <p:txBody>
          <a:bodyPr/>
          <a:lstStyle/>
          <a:p>
            <a:r>
              <a:rPr lang="en-US" smtClean="0"/>
              <a:t>doc.: IEEE 802.11-11/0xxxr0</a:t>
            </a:r>
          </a:p>
        </p:txBody>
      </p:sp>
      <p:sp>
        <p:nvSpPr>
          <p:cNvPr id="15365"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5366"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5367" name="Slide Number Placeholder 6"/>
          <p:cNvSpPr>
            <a:spLocks noGrp="1"/>
          </p:cNvSpPr>
          <p:nvPr>
            <p:ph type="sldNum" sz="quarter" idx="5"/>
          </p:nvPr>
        </p:nvSpPr>
        <p:spPr>
          <a:xfrm>
            <a:off x="3278936" y="9001125"/>
            <a:ext cx="415177" cy="184666"/>
          </a:xfrm>
          <a:noFill/>
        </p:spPr>
        <p:txBody>
          <a:bodyPr/>
          <a:lstStyle/>
          <a:p>
            <a:r>
              <a:rPr lang="en-US" smtClean="0"/>
              <a:t>Page </a:t>
            </a:r>
            <a:fld id="{1C2A2418-DC63-42A1-8EB1-9A89097F5C1F}" type="slidenum">
              <a:rPr lang="en-US" smtClean="0"/>
              <a:pPr/>
              <a:t>106</a:t>
            </a:fld>
            <a:endParaRPr lang="en-US" smtClean="0"/>
          </a:p>
        </p:txBody>
      </p:sp>
    </p:spTree>
    <p:extLst>
      <p:ext uri="{BB962C8B-B14F-4D97-AF65-F5344CB8AC3E}">
        <p14:creationId xmlns:p14="http://schemas.microsoft.com/office/powerpoint/2010/main" val="5126491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107</a:t>
            </a:fld>
            <a:endParaRPr lang="en-US"/>
          </a:p>
        </p:txBody>
      </p:sp>
    </p:spTree>
    <p:extLst>
      <p:ext uri="{BB962C8B-B14F-4D97-AF65-F5344CB8AC3E}">
        <p14:creationId xmlns:p14="http://schemas.microsoft.com/office/powerpoint/2010/main" val="17726457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108</a:t>
            </a:fld>
            <a:endParaRPr lang="en-US"/>
          </a:p>
        </p:txBody>
      </p:sp>
    </p:spTree>
    <p:extLst>
      <p:ext uri="{BB962C8B-B14F-4D97-AF65-F5344CB8AC3E}">
        <p14:creationId xmlns:p14="http://schemas.microsoft.com/office/powerpoint/2010/main" val="313094596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109</a:t>
            </a:fld>
            <a:endParaRPr lang="en-US"/>
          </a:p>
        </p:txBody>
      </p:sp>
    </p:spTree>
    <p:extLst>
      <p:ext uri="{BB962C8B-B14F-4D97-AF65-F5344CB8AC3E}">
        <p14:creationId xmlns:p14="http://schemas.microsoft.com/office/powerpoint/2010/main" val="258401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2009</a:t>
            </a:r>
          </a:p>
        </p:txBody>
      </p:sp>
      <p:sp>
        <p:nvSpPr>
          <p:cNvPr id="61443" name="Slide Image Placeholder 1"/>
          <p:cNvSpPr>
            <a:spLocks noGrp="1" noRot="1" noChangeAspect="1" noTextEdit="1"/>
          </p:cNvSpPr>
          <p:nvPr>
            <p:ph type="sldImg"/>
          </p:nvPr>
        </p:nvSpPr>
        <p:spPr>
          <a:xfrm>
            <a:off x="1114425" y="701675"/>
            <a:ext cx="4630738" cy="3475038"/>
          </a:xfrm>
          <a:ln/>
        </p:spPr>
      </p:sp>
      <p:sp>
        <p:nvSpPr>
          <p:cNvPr id="61444" name="Notes Placeholder 2"/>
          <p:cNvSpPr>
            <a:spLocks noGrp="1"/>
          </p:cNvSpPr>
          <p:nvPr>
            <p:ph type="body" idx="1"/>
          </p:nvPr>
        </p:nvSpPr>
        <p:spPr>
          <a:noFill/>
          <a:ln/>
        </p:spPr>
        <p:txBody>
          <a:bodyPr lIns="93646" tIns="46030" rIns="93646" bIns="46030"/>
          <a:lstStyle/>
          <a:p>
            <a:endParaRPr lang="en-GB" smtClean="0"/>
          </a:p>
        </p:txBody>
      </p:sp>
      <p:sp>
        <p:nvSpPr>
          <p:cNvPr id="61445" name="Date Placeholder 3"/>
          <p:cNvSpPr txBox="1">
            <a:spLocks noGrp="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61446" name="Footer Placeholder 4"/>
          <p:cNvSpPr txBox="1">
            <a:spLocks noGrp="1"/>
          </p:cNvSpPr>
          <p:nvPr/>
        </p:nvSpPr>
        <p:spPr bwMode="auto">
          <a:xfrm>
            <a:off x="1630492" y="9000621"/>
            <a:ext cx="4582216" cy="369332"/>
          </a:xfrm>
          <a:prstGeom prst="rect">
            <a:avLst/>
          </a:prstGeom>
          <a:noFill/>
          <a:ln w="9525">
            <a:noFill/>
            <a:miter lim="800000"/>
            <a:headEnd/>
            <a:tailEnd/>
          </a:ln>
        </p:spPr>
        <p:txBody>
          <a:bodyPr wrap="none" lIns="0" tIns="0" rIns="0" bIns="0">
            <a:spAutoFit/>
          </a:bodyPr>
          <a:lstStyle/>
          <a:p>
            <a:pPr marL="457200" lvl="4" algn="r" defTabSz="933450"/>
            <a:r>
              <a:rPr lang="en-US"/>
              <a:t>Peter Ecclesine (Cisco Systems)</a:t>
            </a:r>
          </a:p>
        </p:txBody>
      </p:sp>
      <p:sp>
        <p:nvSpPr>
          <p:cNvPr id="61447" name="Slide Number Placeholder 5"/>
          <p:cNvSpPr txBox="1">
            <a:spLocks noGrp="1"/>
          </p:cNvSpPr>
          <p:nvPr/>
        </p:nvSpPr>
        <p:spPr bwMode="auto">
          <a:xfrm>
            <a:off x="2831924" y="9000621"/>
            <a:ext cx="862416" cy="369332"/>
          </a:xfrm>
          <a:prstGeom prst="rect">
            <a:avLst/>
          </a:prstGeom>
          <a:noFill/>
          <a:ln w="9525">
            <a:noFill/>
            <a:miter lim="800000"/>
            <a:headEnd/>
            <a:tailEnd/>
          </a:ln>
        </p:spPr>
        <p:txBody>
          <a:bodyPr wrap="none" lIns="0" tIns="0" rIns="0" bIns="0">
            <a:spAutoFit/>
          </a:bodyPr>
          <a:lstStyle/>
          <a:p>
            <a:pPr algn="r" defTabSz="933450"/>
            <a:r>
              <a:rPr lang="en-US"/>
              <a:t>Page </a:t>
            </a:r>
            <a:fld id="{21B25F91-49BD-4174-ABE5-DAB1B1B7A3E6}" type="slidenum">
              <a:rPr lang="en-US"/>
              <a:pPr algn="r" defTabSz="933450"/>
              <a:t>11</a:t>
            </a:fld>
            <a:endParaRPr lang="en-US"/>
          </a:p>
        </p:txBody>
      </p:sp>
    </p:spTree>
    <p:extLst>
      <p:ext uri="{BB962C8B-B14F-4D97-AF65-F5344CB8AC3E}">
        <p14:creationId xmlns:p14="http://schemas.microsoft.com/office/powerpoint/2010/main" val="266354508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110</a:t>
            </a:fld>
            <a:endParaRPr lang="en-US"/>
          </a:p>
        </p:txBody>
      </p:sp>
    </p:spTree>
    <p:extLst>
      <p:ext uri="{BB962C8B-B14F-4D97-AF65-F5344CB8AC3E}">
        <p14:creationId xmlns:p14="http://schemas.microsoft.com/office/powerpoint/2010/main" val="276071186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111</a:t>
            </a:fld>
            <a:endParaRPr lang="en-US"/>
          </a:p>
        </p:txBody>
      </p:sp>
    </p:spTree>
    <p:extLst>
      <p:ext uri="{BB962C8B-B14F-4D97-AF65-F5344CB8AC3E}">
        <p14:creationId xmlns:p14="http://schemas.microsoft.com/office/powerpoint/2010/main" val="239049882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p>
            <a:r>
              <a:rPr lang="en-US" smtClean="0"/>
              <a:t>doc.: IEEE 802.11-15/1451r1</a:t>
            </a:r>
          </a:p>
        </p:txBody>
      </p:sp>
      <p:sp>
        <p:nvSpPr>
          <p:cNvPr id="19459" name="Rectangle 3"/>
          <p:cNvSpPr>
            <a:spLocks noGrp="1" noChangeArrowheads="1"/>
          </p:cNvSpPr>
          <p:nvPr>
            <p:ph type="dt" sz="quarter" idx="1"/>
          </p:nvPr>
        </p:nvSpPr>
        <p:spPr>
          <a:xfrm>
            <a:off x="646113" y="95706"/>
            <a:ext cx="1198983" cy="215444"/>
          </a:xfrm>
          <a:noFill/>
        </p:spPr>
        <p:txBody>
          <a:bodyPr/>
          <a:lstStyle/>
          <a:p>
            <a:r>
              <a:rPr lang="en-US" smtClean="0"/>
              <a:t>November 2015</a:t>
            </a:r>
          </a:p>
        </p:txBody>
      </p:sp>
      <p:sp>
        <p:nvSpPr>
          <p:cNvPr id="19460" name="Rectangle 6"/>
          <p:cNvSpPr>
            <a:spLocks noGrp="1" noChangeArrowheads="1"/>
          </p:cNvSpPr>
          <p:nvPr>
            <p:ph type="ftr" sz="quarter" idx="4"/>
          </p:nvPr>
        </p:nvSpPr>
        <p:spPr>
          <a:xfrm>
            <a:off x="3320439" y="9001125"/>
            <a:ext cx="2893036" cy="184666"/>
          </a:xfrm>
          <a:noFill/>
        </p:spPr>
        <p:txBody>
          <a:bodyPr/>
          <a:lstStyle/>
          <a:p>
            <a:pPr lvl="4"/>
            <a:r>
              <a:rPr lang="en-US" smtClean="0"/>
              <a:t>Donald Eastlake, Huawei Technologies</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smtClean="0"/>
              <a:t>Page </a:t>
            </a:r>
            <a:fld id="{7441BA8B-EA44-4BCB-8894-4A698C9D9ECD}" type="slidenum">
              <a:rPr lang="en-US" smtClean="0"/>
              <a:pPr/>
              <a:t>112</a:t>
            </a:fld>
            <a:endParaRPr lang="en-US" smtClean="0"/>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17617" y="95706"/>
            <a:ext cx="2195858" cy="215444"/>
          </a:xfrm>
          <a:noFill/>
        </p:spPr>
        <p:txBody>
          <a:bodyPr/>
          <a:lstStyle/>
          <a:p>
            <a:r>
              <a:rPr lang="en-US" smtClean="0"/>
              <a:t>doc.: IEEE 802.11-15/1451r1</a:t>
            </a:r>
          </a:p>
        </p:txBody>
      </p:sp>
      <p:sp>
        <p:nvSpPr>
          <p:cNvPr id="20483" name="Rectangle 3"/>
          <p:cNvSpPr>
            <a:spLocks noGrp="1" noChangeArrowheads="1"/>
          </p:cNvSpPr>
          <p:nvPr>
            <p:ph type="dt" sz="quarter" idx="1"/>
          </p:nvPr>
        </p:nvSpPr>
        <p:spPr>
          <a:xfrm>
            <a:off x="646113" y="95706"/>
            <a:ext cx="1198983" cy="215444"/>
          </a:xfrm>
          <a:noFill/>
        </p:spPr>
        <p:txBody>
          <a:bodyPr/>
          <a:lstStyle/>
          <a:p>
            <a:r>
              <a:rPr lang="en-US" smtClean="0"/>
              <a:t>November 2015</a:t>
            </a:r>
          </a:p>
        </p:txBody>
      </p:sp>
      <p:sp>
        <p:nvSpPr>
          <p:cNvPr id="20484" name="Rectangle 6"/>
          <p:cNvSpPr>
            <a:spLocks noGrp="1" noChangeArrowheads="1"/>
          </p:cNvSpPr>
          <p:nvPr>
            <p:ph type="ftr" sz="quarter" idx="4"/>
          </p:nvPr>
        </p:nvSpPr>
        <p:spPr>
          <a:xfrm>
            <a:off x="3320439" y="9001125"/>
            <a:ext cx="2893036" cy="184666"/>
          </a:xfrm>
          <a:noFill/>
        </p:spPr>
        <p:txBody>
          <a:bodyPr/>
          <a:lstStyle/>
          <a:p>
            <a:pPr lvl="4"/>
            <a:r>
              <a:rPr lang="en-US" smtClean="0"/>
              <a:t>Donald Eastlake, Huawei Technologies</a:t>
            </a:r>
          </a:p>
        </p:txBody>
      </p:sp>
      <p:sp>
        <p:nvSpPr>
          <p:cNvPr id="20485" name="Rectangle 7"/>
          <p:cNvSpPr>
            <a:spLocks noGrp="1" noChangeArrowheads="1"/>
          </p:cNvSpPr>
          <p:nvPr>
            <p:ph type="sldNum" sz="quarter" idx="5"/>
          </p:nvPr>
        </p:nvSpPr>
        <p:spPr>
          <a:xfrm>
            <a:off x="3278936" y="9001125"/>
            <a:ext cx="415177" cy="184666"/>
          </a:xfrm>
          <a:noFill/>
        </p:spPr>
        <p:txBody>
          <a:bodyPr/>
          <a:lstStyle/>
          <a:p>
            <a:r>
              <a:rPr lang="en-US" smtClean="0"/>
              <a:t>Page </a:t>
            </a:r>
            <a:fld id="{F12C820A-A132-4231-BE0A-AC79B82FD720}" type="slidenum">
              <a:rPr lang="en-US" smtClean="0"/>
              <a:pPr/>
              <a:t>113</a:t>
            </a:fld>
            <a:endParaRPr lang="en-US" smtClean="0"/>
          </a:p>
        </p:txBody>
      </p:sp>
      <p:sp>
        <p:nvSpPr>
          <p:cNvPr id="20486" name="Rectangle 2"/>
          <p:cNvSpPr>
            <a:spLocks noGrp="1" noRot="1" noChangeAspect="1" noChangeArrowheads="1" noTextEdit="1"/>
          </p:cNvSpPr>
          <p:nvPr>
            <p:ph type="sldImg"/>
          </p:nvPr>
        </p:nvSpPr>
        <p:spPr>
          <a:xfrm>
            <a:off x="1114425" y="703263"/>
            <a:ext cx="4629150" cy="3473450"/>
          </a:xfrm>
          <a:ln cap="flat"/>
        </p:spPr>
      </p:sp>
      <p:sp>
        <p:nvSpPr>
          <p:cNvPr id="20487"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802.11-15/1451r1</a:t>
            </a:r>
            <a:endParaRPr lang="en-US"/>
          </a:p>
        </p:txBody>
      </p:sp>
      <p:sp>
        <p:nvSpPr>
          <p:cNvPr id="5" name="Rectangle 3"/>
          <p:cNvSpPr>
            <a:spLocks noGrp="1" noChangeArrowheads="1"/>
          </p:cNvSpPr>
          <p:nvPr>
            <p:ph type="dt"/>
          </p:nvPr>
        </p:nvSpPr>
        <p:spPr>
          <a:xfrm>
            <a:off x="646113" y="95706"/>
            <a:ext cx="1198983" cy="215444"/>
          </a:xfrm>
          <a:ln/>
        </p:spPr>
        <p:txBody>
          <a:bodyPr/>
          <a:lstStyle/>
          <a:p>
            <a:r>
              <a:rPr lang="en-US" smtClean="0"/>
              <a:t>November 2015</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114</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802.11-15/1451r1</a:t>
            </a:r>
            <a:endParaRPr lang="en-US"/>
          </a:p>
        </p:txBody>
      </p:sp>
      <p:sp>
        <p:nvSpPr>
          <p:cNvPr id="5" name="Rectangle 3"/>
          <p:cNvSpPr>
            <a:spLocks noGrp="1" noChangeArrowheads="1"/>
          </p:cNvSpPr>
          <p:nvPr>
            <p:ph type="dt"/>
          </p:nvPr>
        </p:nvSpPr>
        <p:spPr>
          <a:xfrm>
            <a:off x="646113" y="95706"/>
            <a:ext cx="1198983" cy="215444"/>
          </a:xfrm>
          <a:ln/>
        </p:spPr>
        <p:txBody>
          <a:bodyPr/>
          <a:lstStyle/>
          <a:p>
            <a:r>
              <a:rPr lang="en-US" smtClean="0"/>
              <a:t>November 2015</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115</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802.11-15/1451r1</a:t>
            </a:r>
            <a:endParaRPr lang="en-US"/>
          </a:p>
        </p:txBody>
      </p:sp>
      <p:sp>
        <p:nvSpPr>
          <p:cNvPr id="5" name="Rectangle 3"/>
          <p:cNvSpPr>
            <a:spLocks noGrp="1" noChangeArrowheads="1"/>
          </p:cNvSpPr>
          <p:nvPr>
            <p:ph type="dt"/>
          </p:nvPr>
        </p:nvSpPr>
        <p:spPr>
          <a:xfrm>
            <a:off x="646113" y="95706"/>
            <a:ext cx="1198983" cy="215444"/>
          </a:xfrm>
          <a:ln/>
        </p:spPr>
        <p:txBody>
          <a:bodyPr/>
          <a:lstStyle/>
          <a:p>
            <a:r>
              <a:rPr lang="en-US" smtClean="0"/>
              <a:t>November 2015</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116</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802.11-15/1450r0</a:t>
            </a:r>
          </a:p>
        </p:txBody>
      </p:sp>
      <p:sp>
        <p:nvSpPr>
          <p:cNvPr id="6147" name="Rectangle 3"/>
          <p:cNvSpPr>
            <a:spLocks noGrp="1" noChangeArrowheads="1"/>
          </p:cNvSpPr>
          <p:nvPr>
            <p:ph type="dt" sz="quarter" idx="1"/>
          </p:nvPr>
        </p:nvSpPr>
        <p:spPr>
          <a:xfrm>
            <a:off x="646113" y="95706"/>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endParaRPr lang="en-GB" sz="1400" smtClean="0"/>
          </a:p>
        </p:txBody>
      </p:sp>
      <p:sp>
        <p:nvSpPr>
          <p:cNvPr id="6148"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614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1FA0DF2A-4090-463A-968B-4ABD6F561DCD}" type="slidenum">
              <a:rPr lang="en-GB" smtClean="0"/>
              <a:pPr/>
              <a:t>117</a:t>
            </a:fld>
            <a:endParaRPr lang="en-GB" smtClean="0"/>
          </a:p>
        </p:txBody>
      </p:sp>
      <p:sp>
        <p:nvSpPr>
          <p:cNvPr id="6150" name="Rectangle 2"/>
          <p:cNvSpPr>
            <a:spLocks noGrp="1" noRot="1" noChangeAspect="1" noChangeArrowheads="1" noTextEdit="1"/>
          </p:cNvSpPr>
          <p:nvPr>
            <p:ph type="sldImg"/>
          </p:nvPr>
        </p:nvSpPr>
        <p:spPr>
          <a:xfrm>
            <a:off x="1112838" y="703263"/>
            <a:ext cx="4632325" cy="3473450"/>
          </a:xfrm>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802.11-15/1450r0</a:t>
            </a:r>
          </a:p>
        </p:txBody>
      </p:sp>
      <p:sp>
        <p:nvSpPr>
          <p:cNvPr id="7171" name="Rectangle 3"/>
          <p:cNvSpPr>
            <a:spLocks noGrp="1" noChangeArrowheads="1"/>
          </p:cNvSpPr>
          <p:nvPr>
            <p:ph type="dt" sz="quarter" idx="1"/>
          </p:nvPr>
        </p:nvSpPr>
        <p:spPr>
          <a:xfrm>
            <a:off x="646113" y="95706"/>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endParaRPr lang="en-GB" sz="1400" smtClean="0"/>
          </a:p>
        </p:txBody>
      </p:sp>
      <p:sp>
        <p:nvSpPr>
          <p:cNvPr id="7172"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717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FC90757E-C0E7-4B96-A93C-95E1D9823341}" type="slidenum">
              <a:rPr lang="en-GB" smtClean="0"/>
              <a:pPr/>
              <a:t>118</a:t>
            </a:fld>
            <a:endParaRPr lang="en-GB" smtClean="0"/>
          </a:p>
        </p:txBody>
      </p:sp>
      <p:sp>
        <p:nvSpPr>
          <p:cNvPr id="7174" name="Rectangle 2"/>
          <p:cNvSpPr>
            <a:spLocks noGrp="1" noRot="1" noChangeAspect="1" noChangeArrowheads="1" noTextEdit="1"/>
          </p:cNvSpPr>
          <p:nvPr>
            <p:ph type="sldImg"/>
          </p:nvPr>
        </p:nvSpPr>
        <p:spPr>
          <a:xfrm>
            <a:off x="1112838" y="703263"/>
            <a:ext cx="4632325" cy="3473450"/>
          </a:xfrm>
          <a:ln cap="flat"/>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802.11-15/1450r0</a:t>
            </a:r>
          </a:p>
        </p:txBody>
      </p:sp>
      <p:sp>
        <p:nvSpPr>
          <p:cNvPr id="8195" name="Rectangle 3"/>
          <p:cNvSpPr>
            <a:spLocks noGrp="1" noChangeArrowheads="1"/>
          </p:cNvSpPr>
          <p:nvPr>
            <p:ph type="dt" sz="quarter" idx="1"/>
          </p:nvPr>
        </p:nvSpPr>
        <p:spPr>
          <a:xfrm>
            <a:off x="646113" y="95706"/>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endParaRPr lang="en-GB" sz="1400" smtClean="0"/>
          </a:p>
        </p:txBody>
      </p:sp>
      <p:sp>
        <p:nvSpPr>
          <p:cNvPr id="8196"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smtClean="0"/>
              <a:t>Stephen McCann, BlackBerry</a:t>
            </a:r>
          </a:p>
        </p:txBody>
      </p:sp>
      <p:sp>
        <p:nvSpPr>
          <p:cNvPr id="8197"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A7B95730-A268-494D-91A1-2AFF9480B191}" type="slidenum">
              <a:rPr lang="en-GB" smtClean="0"/>
              <a:pPr/>
              <a:t>119</a:t>
            </a:fld>
            <a:endParaRPr lang="en-GB" smtClean="0"/>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13332" y="4416385"/>
            <a:ext cx="5031336" cy="41830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12</a:t>
            </a:fld>
            <a:endParaRPr lang="en-US"/>
          </a:p>
        </p:txBody>
      </p:sp>
    </p:spTree>
    <p:extLst>
      <p:ext uri="{BB962C8B-B14F-4D97-AF65-F5344CB8AC3E}">
        <p14:creationId xmlns:p14="http://schemas.microsoft.com/office/powerpoint/2010/main" val="69996909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120</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121</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122</a:t>
            </a:fld>
            <a:endParaRPr lang="en-US"/>
          </a:p>
        </p:txBody>
      </p:sp>
    </p:spTree>
    <p:extLst>
      <p:ext uri="{BB962C8B-B14F-4D97-AF65-F5344CB8AC3E}">
        <p14:creationId xmlns:p14="http://schemas.microsoft.com/office/powerpoint/2010/main" val="274111929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123</a:t>
            </a:fld>
            <a:endParaRPr lang="en-US"/>
          </a:p>
        </p:txBody>
      </p:sp>
    </p:spTree>
    <p:extLst>
      <p:ext uri="{BB962C8B-B14F-4D97-AF65-F5344CB8AC3E}">
        <p14:creationId xmlns:p14="http://schemas.microsoft.com/office/powerpoint/2010/main" val="27828235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14425" y="703263"/>
            <a:ext cx="4629150" cy="3473450"/>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xfrm>
            <a:off x="4027492" y="95706"/>
            <a:ext cx="2185983" cy="215444"/>
          </a:xfrm>
          <a:noFill/>
        </p:spPr>
        <p:txBody>
          <a:bodyPr/>
          <a:lstStyle/>
          <a:p>
            <a:r>
              <a:rPr lang="en-US" smtClean="0"/>
              <a:t>doc.: IEEE 802.11-11/0xxxr0</a:t>
            </a:r>
          </a:p>
        </p:txBody>
      </p:sp>
      <p:sp>
        <p:nvSpPr>
          <p:cNvPr id="16389"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639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6391" name="Slide Number Placeholder 6"/>
          <p:cNvSpPr>
            <a:spLocks noGrp="1"/>
          </p:cNvSpPr>
          <p:nvPr>
            <p:ph type="sldNum" sz="quarter" idx="5"/>
          </p:nvPr>
        </p:nvSpPr>
        <p:spPr>
          <a:xfrm>
            <a:off x="3278936" y="9001125"/>
            <a:ext cx="415177" cy="184666"/>
          </a:xfrm>
          <a:noFill/>
        </p:spPr>
        <p:txBody>
          <a:bodyPr/>
          <a:lstStyle/>
          <a:p>
            <a:r>
              <a:rPr lang="en-US" smtClean="0"/>
              <a:t>Page </a:t>
            </a:r>
            <a:fld id="{C0FE0FD1-4DD9-4FB0-9C7C-C209A0639D2E}" type="slidenum">
              <a:rPr lang="en-US" smtClean="0"/>
              <a:pPr/>
              <a:t>124</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14425" y="703263"/>
            <a:ext cx="4629150" cy="3473450"/>
          </a:xfrm>
          <a:ln/>
        </p:spPr>
      </p:sp>
      <p:sp>
        <p:nvSpPr>
          <p:cNvPr id="17411" name="Notes Placeholder 2"/>
          <p:cNvSpPr>
            <a:spLocks noGrp="1"/>
          </p:cNvSpPr>
          <p:nvPr>
            <p:ph type="body" idx="1"/>
          </p:nvPr>
        </p:nvSpPr>
        <p:spPr>
          <a:noFill/>
          <a:ln/>
        </p:spPr>
        <p:txBody>
          <a:bodyPr/>
          <a:lstStyle/>
          <a:p>
            <a:endParaRPr lang="en-US" smtClean="0"/>
          </a:p>
        </p:txBody>
      </p:sp>
      <p:sp>
        <p:nvSpPr>
          <p:cNvPr id="17412" name="Header Placeholder 3"/>
          <p:cNvSpPr>
            <a:spLocks noGrp="1"/>
          </p:cNvSpPr>
          <p:nvPr>
            <p:ph type="hdr" sz="quarter"/>
          </p:nvPr>
        </p:nvSpPr>
        <p:spPr>
          <a:xfrm>
            <a:off x="4027492" y="95706"/>
            <a:ext cx="2185983" cy="215444"/>
          </a:xfrm>
          <a:noFill/>
        </p:spPr>
        <p:txBody>
          <a:bodyPr/>
          <a:lstStyle/>
          <a:p>
            <a:r>
              <a:rPr lang="en-US" smtClean="0"/>
              <a:t>doc.: IEEE 802.11-11/0xxxr0</a:t>
            </a:r>
          </a:p>
        </p:txBody>
      </p:sp>
      <p:sp>
        <p:nvSpPr>
          <p:cNvPr id="17413"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7414"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7415" name="Slide Number Placeholder 6"/>
          <p:cNvSpPr>
            <a:spLocks noGrp="1"/>
          </p:cNvSpPr>
          <p:nvPr>
            <p:ph type="sldNum" sz="quarter" idx="5"/>
          </p:nvPr>
        </p:nvSpPr>
        <p:spPr>
          <a:xfrm>
            <a:off x="3278936" y="9001125"/>
            <a:ext cx="415177" cy="184666"/>
          </a:xfrm>
          <a:noFill/>
        </p:spPr>
        <p:txBody>
          <a:bodyPr/>
          <a:lstStyle/>
          <a:p>
            <a:r>
              <a:rPr lang="en-US" smtClean="0"/>
              <a:t>Page </a:t>
            </a:r>
            <a:fld id="{B3F56AF8-3022-4909-9742-70455232F6CE}" type="slidenum">
              <a:rPr lang="en-US" smtClean="0"/>
              <a:pPr/>
              <a:t>125</a:t>
            </a:fld>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sz="1400" smtClean="0"/>
              <a:t>doc.: IEEE 802.11-15/0496r1</a:t>
            </a:r>
          </a:p>
        </p:txBody>
      </p:sp>
      <p:sp>
        <p:nvSpPr>
          <p:cNvPr id="13315" name="Rectangle 3"/>
          <p:cNvSpPr>
            <a:spLocks noGrp="1" noChangeArrowheads="1"/>
          </p:cNvSpPr>
          <p:nvPr>
            <p:ph type="dt" sz="quarter" idx="1"/>
          </p:nvPr>
        </p:nvSpPr>
        <p:spPr>
          <a:xfrm>
            <a:off x="646113" y="95706"/>
            <a:ext cx="753411"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sz="1400" smtClean="0"/>
              <a:t>May 2015</a:t>
            </a:r>
          </a:p>
        </p:txBody>
      </p:sp>
      <p:sp>
        <p:nvSpPr>
          <p:cNvPr id="13316" name="Rectangle 6"/>
          <p:cNvSpPr>
            <a:spLocks noGrp="1" noChangeArrowheads="1"/>
          </p:cNvSpPr>
          <p:nvPr>
            <p:ph type="ftr" sz="quarter" idx="4"/>
          </p:nvPr>
        </p:nvSpPr>
        <p:spPr>
          <a:xfrm>
            <a:off x="3451950" y="9001125"/>
            <a:ext cx="276152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457200" defTabSz="933450">
              <a:spcBef>
                <a:spcPct val="30000"/>
              </a:spcBef>
              <a:defRPr sz="1200">
                <a:solidFill>
                  <a:schemeClr val="tx1"/>
                </a:solidFill>
                <a:latin typeface="Times New Roman" pitchFamily="18" charset="0"/>
                <a:ea typeface="MS PGothic" pitchFamily="34" charset="-128"/>
              </a:defRPr>
            </a:lvl5pPr>
            <a:lvl6pPr marL="9144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1371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18288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22860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lvl="4">
              <a:spcBef>
                <a:spcPct val="0"/>
              </a:spcBef>
            </a:pPr>
            <a:r>
              <a:rPr lang="en-US" altLang="en-US" smtClean="0"/>
              <a:t>Edward Au (Marvell Semiconductor)</a:t>
            </a:r>
          </a:p>
        </p:txBody>
      </p:sp>
      <p:sp>
        <p:nvSpPr>
          <p:cNvPr id="13317"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9350B8BF-B418-447C-A209-C8B2EFE88B4A}" type="slidenum">
              <a:rPr lang="en-US" altLang="en-US"/>
              <a:pPr>
                <a:spcBef>
                  <a:spcPct val="0"/>
                </a:spcBef>
              </a:pPr>
              <a:t>126</a:t>
            </a:fld>
            <a:endParaRPr lang="en-US" altLang="en-US"/>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p:spPr>
        <p:txBody>
          <a:bodyPr/>
          <a:lstStyle/>
          <a:p>
            <a:pPr>
              <a:defRPr/>
            </a:pPr>
            <a:r>
              <a:rPr lang="en-US" smtClean="0"/>
              <a:t>doc.: IEEE 802.11-11/0xxxr0</a:t>
            </a:r>
          </a:p>
        </p:txBody>
      </p:sp>
      <p:sp>
        <p:nvSpPr>
          <p:cNvPr id="14339" name="Rectangle 3"/>
          <p:cNvSpPr>
            <a:spLocks noGrp="1" noChangeArrowheads="1"/>
          </p:cNvSpPr>
          <p:nvPr>
            <p:ph type="dt" sz="quarter" idx="1"/>
          </p:nvPr>
        </p:nvSpPr>
        <p:spPr>
          <a:xfrm>
            <a:off x="646113" y="95706"/>
            <a:ext cx="1189108" cy="215444"/>
          </a:xfrm>
        </p:spPr>
        <p:txBody>
          <a:bodyPr/>
          <a:lstStyle/>
          <a:p>
            <a:pPr>
              <a:defRPr/>
            </a:pPr>
            <a:r>
              <a:rPr lang="en-US" smtClean="0"/>
              <a:t>November 2011</a:t>
            </a:r>
          </a:p>
        </p:txBody>
      </p:sp>
      <p:sp>
        <p:nvSpPr>
          <p:cNvPr id="14340" name="Rectangle 6"/>
          <p:cNvSpPr>
            <a:spLocks noGrp="1" noChangeArrowheads="1"/>
          </p:cNvSpPr>
          <p:nvPr>
            <p:ph type="ftr" sz="quarter" idx="4"/>
          </p:nvPr>
        </p:nvSpPr>
        <p:spPr>
          <a:xfrm>
            <a:off x="3791465" y="9001125"/>
            <a:ext cx="2422010" cy="184666"/>
          </a:xfrm>
        </p:spPr>
        <p:txBody>
          <a:bodyPr/>
          <a:lstStyle/>
          <a:p>
            <a:pPr lvl="4">
              <a:defRPr/>
            </a:pPr>
            <a:r>
              <a:rPr lang="en-US" smtClean="0"/>
              <a:t>Osama Aboul-Magd (Samsung)</a:t>
            </a:r>
          </a:p>
        </p:txBody>
      </p:sp>
      <p:sp>
        <p:nvSpPr>
          <p:cNvPr id="15365"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A67189D5-EE0F-4449-BB59-BF3A6C49BA03}" type="slidenum">
              <a:rPr lang="en-US" altLang="en-US"/>
              <a:pPr>
                <a:spcBef>
                  <a:spcPct val="0"/>
                </a:spcBef>
              </a:pPr>
              <a:t>127</a:t>
            </a:fld>
            <a:endParaRPr lang="en-US" altLang="en-US"/>
          </a:p>
        </p:txBody>
      </p:sp>
      <p:sp>
        <p:nvSpPr>
          <p:cNvPr id="15366" name="Rectangle 2"/>
          <p:cNvSpPr>
            <a:spLocks noGrp="1" noRot="1" noChangeAspect="1" noChangeArrowheads="1" noTextEdit="1"/>
          </p:cNvSpPr>
          <p:nvPr>
            <p:ph type="sldImg"/>
          </p:nvPr>
        </p:nvSpPr>
        <p:spPr>
          <a:xfrm>
            <a:off x="1114425" y="703263"/>
            <a:ext cx="4629150" cy="3473450"/>
          </a:xfrm>
          <a:ln cap="flat"/>
        </p:spPr>
      </p:sp>
      <p:sp>
        <p:nvSpPr>
          <p:cNvPr id="153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14425" y="703263"/>
            <a:ext cx="4629150" cy="347345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a:t>doc.: IEEE 802.11-15/0496r1</a:t>
            </a:r>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17415"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4B7CFF8B-2B77-4B03-BFD5-7E324AB5945C}" type="slidenum">
              <a:rPr lang="en-US" altLang="en-US"/>
              <a:pPr>
                <a:spcBef>
                  <a:spcPct val="0"/>
                </a:spcBef>
              </a:pPr>
              <a:t>128</a:t>
            </a:fld>
            <a:endParaRPr lang="en-US"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14425" y="703263"/>
            <a:ext cx="4629150" cy="3473450"/>
          </a:xfrm>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a:t>doc.: IEEE 802.11-15/0496r1</a:t>
            </a:r>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19463"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37CEBEEA-CC96-4904-A83F-3DC60FF1FF2B}" type="slidenum">
              <a:rPr lang="en-US" altLang="en-US"/>
              <a:pPr>
                <a:spcBef>
                  <a:spcPct val="0"/>
                </a:spcBef>
              </a:pPr>
              <a:t>129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p>
            <a:r>
              <a:rPr lang="en-US" smtClean="0"/>
              <a:t>doc.: IEEE 802.11-09/0840r0</a:t>
            </a:r>
          </a:p>
        </p:txBody>
      </p:sp>
      <p:sp>
        <p:nvSpPr>
          <p:cNvPr id="19459" name="Rectangle 3"/>
          <p:cNvSpPr>
            <a:spLocks noGrp="1" noChangeArrowheads="1"/>
          </p:cNvSpPr>
          <p:nvPr>
            <p:ph type="dt" sz="quarter" idx="1"/>
          </p:nvPr>
        </p:nvSpPr>
        <p:spPr>
          <a:xfrm>
            <a:off x="646113" y="95706"/>
            <a:ext cx="732573" cy="215444"/>
          </a:xfrm>
          <a:noFill/>
        </p:spPr>
        <p:txBody>
          <a:bodyPr/>
          <a:lstStyle/>
          <a:p>
            <a:r>
              <a:rPr lang="en-US" smtClean="0"/>
              <a:t>July 2009</a:t>
            </a:r>
          </a:p>
        </p:txBody>
      </p:sp>
      <p:sp>
        <p:nvSpPr>
          <p:cNvPr id="19460" name="Rectangle 6"/>
          <p:cNvSpPr>
            <a:spLocks noGrp="1" noChangeArrowheads="1"/>
          </p:cNvSpPr>
          <p:nvPr>
            <p:ph type="ftr" sz="quarter" idx="4"/>
          </p:nvPr>
        </p:nvSpPr>
        <p:spPr>
          <a:xfrm>
            <a:off x="3472981" y="9001125"/>
            <a:ext cx="2740494" cy="184666"/>
          </a:xfrm>
          <a:noFill/>
        </p:spPr>
        <p:txBody>
          <a:bodyPr/>
          <a:lstStyle/>
          <a:p>
            <a:pPr lvl="4"/>
            <a:r>
              <a:rPr lang="en-US" smtClean="0"/>
              <a:t>David Bagby, Calypso Ventures, Inc.</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smtClean="0"/>
              <a:t>Page </a:t>
            </a:r>
            <a:fld id="{7441BA8B-EA44-4BCB-8894-4A698C9D9ECD}" type="slidenum">
              <a:rPr lang="en-US" smtClean="0"/>
              <a:pPr/>
              <a:t>13</a:t>
            </a:fld>
            <a:endParaRPr lang="en-US" smtClean="0"/>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693993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a:t>doc.: IEEE 802.11-15/0496r1</a:t>
            </a:r>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1511"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EC4111F7-C6D3-48D8-B0E4-C6034BD73908}" type="slidenum">
              <a:rPr lang="en-US" altLang="en-US"/>
              <a:pPr>
                <a:spcBef>
                  <a:spcPct val="0"/>
                </a:spcBef>
              </a:pPr>
              <a:t>130</a:t>
            </a:fld>
            <a:endParaRPr lang="en-US"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a:t>doc.: IEEE 802.11-15/0496r1</a:t>
            </a:r>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3559"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6CD95AE7-2758-4E46-8CA9-312AF12E28D9}" type="slidenum">
              <a:rPr lang="en-US" altLang="en-US"/>
              <a:pPr>
                <a:spcBef>
                  <a:spcPct val="0"/>
                </a:spcBef>
              </a:pPr>
              <a:t>131</a:t>
            </a:fld>
            <a:endParaRPr lang="en-US"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14425" y="703263"/>
            <a:ext cx="4629150" cy="3473450"/>
          </a:xfrm>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a:t>doc.: IEEE 802.11-15/0496r1</a:t>
            </a:r>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5607"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BCA6F8FE-4E1B-4071-AFFD-43DD7F096FBD}" type="slidenum">
              <a:rPr lang="en-US" altLang="en-US"/>
              <a:pPr>
                <a:spcBef>
                  <a:spcPct val="0"/>
                </a:spcBef>
              </a:pPr>
              <a:t>132</a:t>
            </a:fld>
            <a:endParaRPr lang="en-US"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133</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236825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134</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403259824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135</a:t>
            </a:fld>
            <a:endParaRPr lang="en-US"/>
          </a:p>
        </p:txBody>
      </p:sp>
    </p:spTree>
    <p:extLst>
      <p:ext uri="{BB962C8B-B14F-4D97-AF65-F5344CB8AC3E}">
        <p14:creationId xmlns:p14="http://schemas.microsoft.com/office/powerpoint/2010/main" val="258862504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136</a:t>
            </a:fld>
            <a:endParaRPr lang="en-US"/>
          </a:p>
        </p:txBody>
      </p:sp>
    </p:spTree>
    <p:extLst>
      <p:ext uri="{BB962C8B-B14F-4D97-AF65-F5344CB8AC3E}">
        <p14:creationId xmlns:p14="http://schemas.microsoft.com/office/powerpoint/2010/main" val="1118443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646863" y="95869"/>
            <a:ext cx="745132" cy="215813"/>
          </a:xfrm>
        </p:spPr>
        <p:txBody>
          <a:bodyPr/>
          <a:lstStyle/>
          <a:p>
            <a:pPr>
              <a:defRPr/>
            </a:pPr>
            <a:r>
              <a:rPr lang="en-US" dirty="0" smtClean="0"/>
              <a:t>July 2015</a:t>
            </a:r>
            <a:endParaRPr lang="en-US" dirty="0"/>
          </a:p>
        </p:txBody>
      </p:sp>
      <p:sp>
        <p:nvSpPr>
          <p:cNvPr id="6" name="Footer Placeholder 5"/>
          <p:cNvSpPr>
            <a:spLocks noGrp="1"/>
          </p:cNvSpPr>
          <p:nvPr>
            <p:ph type="ftr" sz="quarter" idx="12"/>
          </p:nvPr>
        </p:nvSpPr>
        <p:spPr>
          <a:xfrm>
            <a:off x="3320439" y="9001125"/>
            <a:ext cx="2893036" cy="184666"/>
          </a:xfrm>
        </p:spPr>
        <p:txBody>
          <a:bodyPr/>
          <a:lstStyle/>
          <a:p>
            <a:pPr lvl="4">
              <a:defRPr/>
            </a:pPr>
            <a:r>
              <a:rPr lang="en-US" smtClean="0"/>
              <a:t>Donald Eastlake,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137</a:t>
            </a:fld>
            <a:endParaRPr lang="en-US"/>
          </a:p>
        </p:txBody>
      </p:sp>
    </p:spTree>
    <p:extLst>
      <p:ext uri="{BB962C8B-B14F-4D97-AF65-F5344CB8AC3E}">
        <p14:creationId xmlns:p14="http://schemas.microsoft.com/office/powerpoint/2010/main" val="361998593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802.11-15/0xxxr0</a:t>
            </a:r>
          </a:p>
        </p:txBody>
      </p:sp>
      <p:sp>
        <p:nvSpPr>
          <p:cNvPr id="24579" name="Rectangle 3"/>
          <p:cNvSpPr>
            <a:spLocks noGrp="1" noChangeArrowheads="1"/>
          </p:cNvSpPr>
          <p:nvPr>
            <p:ph type="dt" sz="quarter" idx="1"/>
          </p:nvPr>
        </p:nvSpPr>
        <p:spPr>
          <a:xfrm>
            <a:off x="646113" y="95706"/>
            <a:ext cx="1198983" cy="215444"/>
          </a:xfrm>
          <a:noFill/>
        </p:spPr>
        <p:txBody>
          <a:bodyPr/>
          <a:lstStyle/>
          <a:p>
            <a:r>
              <a:rPr lang="en-US" smtClean="0"/>
              <a:t>November 2015</a:t>
            </a:r>
          </a:p>
        </p:txBody>
      </p:sp>
      <p:sp>
        <p:nvSpPr>
          <p:cNvPr id="24580" name="Rectangle 6"/>
          <p:cNvSpPr>
            <a:spLocks noGrp="1" noChangeArrowheads="1"/>
          </p:cNvSpPr>
          <p:nvPr>
            <p:ph type="ftr" sz="quarter" idx="4"/>
          </p:nvPr>
        </p:nvSpPr>
        <p:spPr>
          <a:xfrm>
            <a:off x="4471267" y="9001125"/>
            <a:ext cx="1742208" cy="184666"/>
          </a:xfrm>
          <a:noFill/>
        </p:spPr>
        <p:txBody>
          <a:bodyPr/>
          <a:lstStyle/>
          <a:p>
            <a:pPr lvl="4"/>
            <a:r>
              <a:rPr lang="en-US" smtClean="0"/>
              <a:t>Tim Godfrey (EPRI)</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138</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0704884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139</a:t>
            </a:fld>
            <a:endParaRPr lang="en-US"/>
          </a:p>
        </p:txBody>
      </p:sp>
    </p:spTree>
    <p:extLst>
      <p:ext uri="{BB962C8B-B14F-4D97-AF65-F5344CB8AC3E}">
        <p14:creationId xmlns:p14="http://schemas.microsoft.com/office/powerpoint/2010/main" val="1173793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17617" y="95706"/>
            <a:ext cx="2195858" cy="215444"/>
          </a:xfrm>
          <a:noFill/>
        </p:spPr>
        <p:txBody>
          <a:bodyPr/>
          <a:lstStyle/>
          <a:p>
            <a:r>
              <a:rPr lang="en-US" smtClean="0"/>
              <a:t>doc.: IEEE 802.11-08/1455r0</a:t>
            </a:r>
          </a:p>
        </p:txBody>
      </p:sp>
      <p:sp>
        <p:nvSpPr>
          <p:cNvPr id="20483" name="Rectangle 3"/>
          <p:cNvSpPr>
            <a:spLocks noGrp="1" noChangeArrowheads="1"/>
          </p:cNvSpPr>
          <p:nvPr>
            <p:ph type="dt" sz="quarter" idx="1"/>
          </p:nvPr>
        </p:nvSpPr>
        <p:spPr>
          <a:xfrm>
            <a:off x="646113" y="95706"/>
            <a:ext cx="682879" cy="215444"/>
          </a:xfrm>
          <a:noFill/>
        </p:spPr>
        <p:txBody>
          <a:bodyPr/>
          <a:lstStyle/>
          <a:p>
            <a:r>
              <a:rPr lang="en-US" smtClean="0"/>
              <a:t>Jan 2009</a:t>
            </a:r>
          </a:p>
        </p:txBody>
      </p:sp>
      <p:sp>
        <p:nvSpPr>
          <p:cNvPr id="20484" name="Rectangle 6"/>
          <p:cNvSpPr>
            <a:spLocks noGrp="1" noChangeArrowheads="1"/>
          </p:cNvSpPr>
          <p:nvPr>
            <p:ph type="ftr" sz="quarter" idx="4"/>
          </p:nvPr>
        </p:nvSpPr>
        <p:spPr>
          <a:xfrm>
            <a:off x="3472981" y="9001125"/>
            <a:ext cx="2740494" cy="184666"/>
          </a:xfrm>
          <a:noFill/>
        </p:spPr>
        <p:txBody>
          <a:bodyPr/>
          <a:lstStyle/>
          <a:p>
            <a:pPr lvl="4"/>
            <a:r>
              <a:rPr lang="en-US" smtClean="0"/>
              <a:t>David Bagby, Calypso Ventures, Inc.</a:t>
            </a:r>
          </a:p>
        </p:txBody>
      </p:sp>
      <p:sp>
        <p:nvSpPr>
          <p:cNvPr id="20485" name="Rectangle 7"/>
          <p:cNvSpPr>
            <a:spLocks noGrp="1" noChangeArrowheads="1"/>
          </p:cNvSpPr>
          <p:nvPr>
            <p:ph type="sldNum" sz="quarter" idx="5"/>
          </p:nvPr>
        </p:nvSpPr>
        <p:spPr>
          <a:xfrm>
            <a:off x="3278936" y="9001125"/>
            <a:ext cx="415177" cy="184666"/>
          </a:xfrm>
          <a:noFill/>
        </p:spPr>
        <p:txBody>
          <a:bodyPr/>
          <a:lstStyle/>
          <a:p>
            <a:r>
              <a:rPr lang="en-US" smtClean="0"/>
              <a:t>Page </a:t>
            </a:r>
            <a:fld id="{F12C820A-A132-4231-BE0A-AC79B82FD720}" type="slidenum">
              <a:rPr lang="en-US" smtClean="0"/>
              <a:pPr/>
              <a:t>14</a:t>
            </a:fld>
            <a:endParaRPr lang="en-US" smtClean="0"/>
          </a:p>
        </p:txBody>
      </p:sp>
      <p:sp>
        <p:nvSpPr>
          <p:cNvPr id="20486" name="Rectangle 2"/>
          <p:cNvSpPr>
            <a:spLocks noGrp="1" noRot="1" noChangeAspect="1" noChangeArrowheads="1" noTextEdit="1"/>
          </p:cNvSpPr>
          <p:nvPr>
            <p:ph type="sldImg"/>
          </p:nvPr>
        </p:nvSpPr>
        <p:spPr>
          <a:xfrm>
            <a:off x="1114425" y="703263"/>
            <a:ext cx="4629150" cy="3473450"/>
          </a:xfrm>
          <a:ln cap="flat"/>
        </p:spPr>
      </p:sp>
      <p:sp>
        <p:nvSpPr>
          <p:cNvPr id="20487"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72789148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140</a:t>
            </a:fld>
            <a:endParaRPr lang="en-US"/>
          </a:p>
        </p:txBody>
      </p:sp>
    </p:spTree>
    <p:extLst>
      <p:ext uri="{BB962C8B-B14F-4D97-AF65-F5344CB8AC3E}">
        <p14:creationId xmlns:p14="http://schemas.microsoft.com/office/powerpoint/2010/main" val="307813470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141</a:t>
            </a:fld>
            <a:endParaRPr lang="en-US"/>
          </a:p>
        </p:txBody>
      </p:sp>
    </p:spTree>
    <p:extLst>
      <p:ext uri="{BB962C8B-B14F-4D97-AF65-F5344CB8AC3E}">
        <p14:creationId xmlns:p14="http://schemas.microsoft.com/office/powerpoint/2010/main" val="311005781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142</a:t>
            </a:fld>
            <a:endParaRPr lang="en-US"/>
          </a:p>
        </p:txBody>
      </p:sp>
    </p:spTree>
    <p:extLst>
      <p:ext uri="{BB962C8B-B14F-4D97-AF65-F5344CB8AC3E}">
        <p14:creationId xmlns:p14="http://schemas.microsoft.com/office/powerpoint/2010/main" val="370856289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143</a:t>
            </a:fld>
            <a:endParaRPr lang="en-US"/>
          </a:p>
        </p:txBody>
      </p:sp>
    </p:spTree>
    <p:extLst>
      <p:ext uri="{BB962C8B-B14F-4D97-AF65-F5344CB8AC3E}">
        <p14:creationId xmlns:p14="http://schemas.microsoft.com/office/powerpoint/2010/main" val="202728790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xfrm>
            <a:off x="4007743" y="95706"/>
            <a:ext cx="2205732" cy="215444"/>
          </a:xfrm>
        </p:spPr>
        <p:txBody>
          <a:bodyPr/>
          <a:lstStyle/>
          <a:p>
            <a:pPr>
              <a:defRPr/>
            </a:pPr>
            <a:r>
              <a:rPr lang="en-US" smtClean="0"/>
              <a:t>doc.: IEEE 802.19-09/xxxxr0</a:t>
            </a:r>
          </a:p>
        </p:txBody>
      </p:sp>
      <p:sp>
        <p:nvSpPr>
          <p:cNvPr id="15363"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5364"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28676"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C7B547E0-ABC6-0142-8C0C-BBB2D05AE544}" type="slidenum">
              <a:rPr lang="en-US"/>
              <a:pPr/>
              <a:t>144</a:t>
            </a:fld>
            <a:endParaRPr lang="en-US"/>
          </a:p>
        </p:txBody>
      </p:sp>
      <p:sp>
        <p:nvSpPr>
          <p:cNvPr id="28677" name="Rectangle 2"/>
          <p:cNvSpPr>
            <a:spLocks noGrp="1" noRot="1" noChangeAspect="1" noChangeArrowheads="1" noTextEdit="1"/>
          </p:cNvSpPr>
          <p:nvPr>
            <p:ph type="sldImg"/>
          </p:nvPr>
        </p:nvSpPr>
        <p:spPr>
          <a:xfrm>
            <a:off x="1114425" y="703263"/>
            <a:ext cx="4629150" cy="347345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extLst>
      <p:ext uri="{BB962C8B-B14F-4D97-AF65-F5344CB8AC3E}">
        <p14:creationId xmlns:p14="http://schemas.microsoft.com/office/powerpoint/2010/main" val="235508316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145</a:t>
            </a:fld>
            <a:endParaRPr lang="en-US"/>
          </a:p>
        </p:txBody>
      </p:sp>
    </p:spTree>
    <p:extLst>
      <p:ext uri="{BB962C8B-B14F-4D97-AF65-F5344CB8AC3E}">
        <p14:creationId xmlns:p14="http://schemas.microsoft.com/office/powerpoint/2010/main" val="313751865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146</a:t>
            </a:fld>
            <a:endParaRPr lang="en-US"/>
          </a:p>
        </p:txBody>
      </p:sp>
    </p:spTree>
    <p:extLst>
      <p:ext uri="{BB962C8B-B14F-4D97-AF65-F5344CB8AC3E}">
        <p14:creationId xmlns:p14="http://schemas.microsoft.com/office/powerpoint/2010/main" val="79641218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7345" y="99161"/>
            <a:ext cx="713337" cy="215444"/>
          </a:xfrm>
          <a:noFill/>
        </p:spPr>
        <p:txBody>
          <a:bodyPr/>
          <a:lstStyle/>
          <a:p>
            <a:r>
              <a:rPr lang="en-US" smtClean="0"/>
              <a:t>Nov 2015</a:t>
            </a:r>
            <a:endParaRPr lang="en-GB" dirty="0" smtClean="0"/>
          </a:p>
        </p:txBody>
      </p:sp>
      <p:sp>
        <p:nvSpPr>
          <p:cNvPr id="11268" name="Rectangle 6"/>
          <p:cNvSpPr>
            <a:spLocks noGrp="1" noChangeArrowheads="1"/>
          </p:cNvSpPr>
          <p:nvPr>
            <p:ph type="ftr" sz="quarter" idx="4"/>
          </p:nvPr>
        </p:nvSpPr>
        <p:spPr>
          <a:xfrm>
            <a:off x="4471267" y="9001125"/>
            <a:ext cx="1742208" cy="184666"/>
          </a:xfrm>
          <a:noFill/>
        </p:spPr>
        <p:txBody>
          <a:bodyPr/>
          <a:lstStyle/>
          <a:p>
            <a:pPr lvl="4"/>
            <a:r>
              <a:rPr lang="en-GB" smtClean="0"/>
              <a:t>Tim Godfrey (EPRI)</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smtClean="0"/>
              <a:t>Page </a:t>
            </a:r>
            <a:fld id="{7F3AA8F3-0F4A-45BA-A64F-0DDB9B568E98}" type="slidenum">
              <a:rPr lang="en-GB" smtClean="0"/>
              <a:pPr/>
              <a:t>147</a:t>
            </a:fld>
            <a:endParaRPr lang="en-GB" smtClean="0"/>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1027014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148</a:t>
            </a:fld>
            <a:endParaRPr lang="en-US"/>
          </a:p>
        </p:txBody>
      </p:sp>
    </p:spTree>
    <p:extLst>
      <p:ext uri="{BB962C8B-B14F-4D97-AF65-F5344CB8AC3E}">
        <p14:creationId xmlns:p14="http://schemas.microsoft.com/office/powerpoint/2010/main" val="40869431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149</a:t>
            </a:fld>
            <a:endParaRPr lang="en-US"/>
          </a:p>
        </p:txBody>
      </p:sp>
    </p:spTree>
    <p:extLst>
      <p:ext uri="{BB962C8B-B14F-4D97-AF65-F5344CB8AC3E}">
        <p14:creationId xmlns:p14="http://schemas.microsoft.com/office/powerpoint/2010/main" val="1611379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smtClean="0"/>
          </a:p>
        </p:txBody>
      </p:sp>
      <p:sp>
        <p:nvSpPr>
          <p:cNvPr id="21508" name="Header Placeholder 3"/>
          <p:cNvSpPr>
            <a:spLocks noGrp="1"/>
          </p:cNvSpPr>
          <p:nvPr>
            <p:ph type="hdr" sz="quarter"/>
          </p:nvPr>
        </p:nvSpPr>
        <p:spPr>
          <a:xfrm>
            <a:off x="4017617" y="95706"/>
            <a:ext cx="2195858" cy="215444"/>
          </a:xfrm>
          <a:noFill/>
        </p:spPr>
        <p:txBody>
          <a:bodyPr/>
          <a:lstStyle/>
          <a:p>
            <a:r>
              <a:rPr lang="en-US" smtClean="0"/>
              <a:t>doc.: IEEE 802.11-yy/xxxxr0</a:t>
            </a:r>
          </a:p>
        </p:txBody>
      </p:sp>
      <p:sp>
        <p:nvSpPr>
          <p:cNvPr id="21509"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151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smtClean="0"/>
              <a:t>Page </a:t>
            </a:r>
            <a:fld id="{3D3FA66A-62ED-4644-A773-A96A93BA9B1D}" type="slidenum">
              <a:rPr lang="en-US" smtClean="0"/>
              <a:pPr/>
              <a:t>15</a:t>
            </a:fld>
            <a:endParaRPr lang="en-US" smtClean="0"/>
          </a:p>
        </p:txBody>
      </p:sp>
    </p:spTree>
    <p:extLst>
      <p:ext uri="{BB962C8B-B14F-4D97-AF65-F5344CB8AC3E}">
        <p14:creationId xmlns:p14="http://schemas.microsoft.com/office/powerpoint/2010/main" val="59175010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a:t>doc.: IEEE 802.11-yy/xxxxr0</a:t>
            </a:r>
          </a:p>
        </p:txBody>
      </p:sp>
      <p:sp>
        <p:nvSpPr>
          <p:cNvPr id="5" name="Rectangle 3"/>
          <p:cNvSpPr>
            <a:spLocks noGrp="1" noChangeArrowheads="1"/>
          </p:cNvSpPr>
          <p:nvPr>
            <p:ph type="dt"/>
          </p:nvPr>
        </p:nvSpPr>
        <p:spPr>
          <a:xfrm>
            <a:off x="646113" y="95706"/>
            <a:ext cx="916020" cy="215444"/>
          </a:xfrm>
          <a:ln/>
        </p:spPr>
        <p:txBody>
          <a:bodyPr/>
          <a:lstStyle/>
          <a:p>
            <a:r>
              <a:rPr lang="en-US"/>
              <a:t>Month Year</a:t>
            </a:r>
          </a:p>
        </p:txBody>
      </p:sp>
      <p:sp>
        <p:nvSpPr>
          <p:cNvPr id="6" name="Rectangle 6"/>
          <p:cNvSpPr>
            <a:spLocks noGrp="1" noChangeArrowheads="1"/>
          </p:cNvSpPr>
          <p:nvPr>
            <p:ph type="ftr"/>
          </p:nvPr>
        </p:nvSpPr>
        <p:spPr>
          <a:xfrm>
            <a:off x="5287963" y="9001125"/>
            <a:ext cx="3473708" cy="369332"/>
          </a:xfrm>
          <a:ln/>
        </p:spPr>
        <p:txBody>
          <a:bodyPr/>
          <a:lstStyle/>
          <a:p>
            <a:r>
              <a:rPr lang="en-US"/>
              <a:t>John Doe, Some Company</a:t>
            </a:r>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465D53FD-DB5F-4815-BF01-6488A8FBD189}" type="slidenum">
              <a:rPr lang="en-US"/>
              <a:pPr/>
              <a:t>150</a:t>
            </a:fld>
            <a:endParaRPr lang="en-US"/>
          </a:p>
        </p:txBody>
      </p:sp>
      <p:sp>
        <p:nvSpPr>
          <p:cNvPr id="12289"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151</a:t>
            </a:fld>
            <a:endParaRPr lang="en-US"/>
          </a:p>
        </p:txBody>
      </p:sp>
    </p:spTree>
    <p:extLst>
      <p:ext uri="{BB962C8B-B14F-4D97-AF65-F5344CB8AC3E}">
        <p14:creationId xmlns:p14="http://schemas.microsoft.com/office/powerpoint/2010/main" val="236606774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152</a:t>
            </a:fld>
            <a:endParaRPr lang="en-US"/>
          </a:p>
        </p:txBody>
      </p:sp>
    </p:spTree>
    <p:extLst>
      <p:ext uri="{BB962C8B-B14F-4D97-AF65-F5344CB8AC3E}">
        <p14:creationId xmlns:p14="http://schemas.microsoft.com/office/powerpoint/2010/main" val="226231586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153</a:t>
            </a:fld>
            <a:endParaRPr lang="en-US"/>
          </a:p>
        </p:txBody>
      </p:sp>
    </p:spTree>
    <p:extLst>
      <p:ext uri="{BB962C8B-B14F-4D97-AF65-F5344CB8AC3E}">
        <p14:creationId xmlns:p14="http://schemas.microsoft.com/office/powerpoint/2010/main" val="31996044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154</a:t>
            </a:fld>
            <a:endParaRPr lang="en-US"/>
          </a:p>
        </p:txBody>
      </p:sp>
    </p:spTree>
    <p:extLst>
      <p:ext uri="{BB962C8B-B14F-4D97-AF65-F5344CB8AC3E}">
        <p14:creationId xmlns:p14="http://schemas.microsoft.com/office/powerpoint/2010/main" val="212729009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802.11-15/1228r0</a:t>
            </a:r>
          </a:p>
        </p:txBody>
      </p:sp>
      <p:sp>
        <p:nvSpPr>
          <p:cNvPr id="23555"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23556"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23557"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59DFE69E-7B67-423D-89E4-C946A1808069}" type="slidenum">
              <a:rPr lang="en-US" smtClean="0"/>
              <a:pPr/>
              <a:t>155</a:t>
            </a:fld>
            <a:endParaRPr lang="en-US" smtClean="0"/>
          </a:p>
        </p:txBody>
      </p:sp>
      <p:sp>
        <p:nvSpPr>
          <p:cNvPr id="23558" name="Rectangle 2"/>
          <p:cNvSpPr>
            <a:spLocks noGrp="1" noRot="1" noChangeAspect="1" noChangeArrowheads="1" noTextEdit="1"/>
          </p:cNvSpPr>
          <p:nvPr>
            <p:ph type="sldImg"/>
          </p:nvPr>
        </p:nvSpPr>
        <p:spPr>
          <a:xfrm>
            <a:off x="1114425" y="703263"/>
            <a:ext cx="4629150" cy="3473450"/>
          </a:xfrm>
          <a:ln/>
        </p:spPr>
      </p:sp>
      <p:sp>
        <p:nvSpPr>
          <p:cNvPr id="235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802.11-15/1228r0</a:t>
            </a:r>
          </a:p>
        </p:txBody>
      </p:sp>
      <p:sp>
        <p:nvSpPr>
          <p:cNvPr id="24579"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24580"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24581"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C2B2D208-67FA-4E74-9755-1AF3509BEB51}" type="slidenum">
              <a:rPr lang="en-US" smtClean="0"/>
              <a:pPr/>
              <a:t>156</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802.11-15/1228r0</a:t>
            </a:r>
          </a:p>
        </p:txBody>
      </p:sp>
      <p:sp>
        <p:nvSpPr>
          <p:cNvPr id="41987"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41988"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157</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802.11-15/1228r0</a:t>
            </a:r>
          </a:p>
        </p:txBody>
      </p:sp>
      <p:sp>
        <p:nvSpPr>
          <p:cNvPr id="26627"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26628"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158</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802.11-15/1228r0</a:t>
            </a:r>
          </a:p>
        </p:txBody>
      </p:sp>
      <p:sp>
        <p:nvSpPr>
          <p:cNvPr id="26627"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26628"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159</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smtClean="0"/>
          </a:p>
        </p:txBody>
      </p:sp>
      <p:sp>
        <p:nvSpPr>
          <p:cNvPr id="21508" name="Header Placeholder 3"/>
          <p:cNvSpPr>
            <a:spLocks noGrp="1"/>
          </p:cNvSpPr>
          <p:nvPr>
            <p:ph type="hdr" sz="quarter"/>
          </p:nvPr>
        </p:nvSpPr>
        <p:spPr>
          <a:xfrm>
            <a:off x="4017617" y="95706"/>
            <a:ext cx="2195858" cy="215444"/>
          </a:xfrm>
          <a:noFill/>
        </p:spPr>
        <p:txBody>
          <a:bodyPr/>
          <a:lstStyle/>
          <a:p>
            <a:r>
              <a:rPr lang="en-US" smtClean="0"/>
              <a:t>doc.: IEEE 802.11-yy/xxxxr0</a:t>
            </a:r>
          </a:p>
        </p:txBody>
      </p:sp>
      <p:sp>
        <p:nvSpPr>
          <p:cNvPr id="21509"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151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smtClean="0"/>
              <a:t>Page </a:t>
            </a:r>
            <a:fld id="{3D3FA66A-62ED-4644-A773-A96A93BA9B1D}" type="slidenum">
              <a:rPr lang="en-US" smtClean="0"/>
              <a:pPr/>
              <a:t>16</a:t>
            </a:fld>
            <a:endParaRPr lang="en-US" smtClean="0"/>
          </a:p>
        </p:txBody>
      </p:sp>
    </p:spTree>
    <p:extLst>
      <p:ext uri="{BB962C8B-B14F-4D97-AF65-F5344CB8AC3E}">
        <p14:creationId xmlns:p14="http://schemas.microsoft.com/office/powerpoint/2010/main" val="228995276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802.11-15/1228r0</a:t>
            </a:r>
          </a:p>
        </p:txBody>
      </p:sp>
      <p:sp>
        <p:nvSpPr>
          <p:cNvPr id="41987"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41988"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160</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802.11-15/1228r0</a:t>
            </a:r>
          </a:p>
        </p:txBody>
      </p:sp>
      <p:sp>
        <p:nvSpPr>
          <p:cNvPr id="26627"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26628"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161</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802.11-15/1228r0</a:t>
            </a:r>
          </a:p>
        </p:txBody>
      </p:sp>
      <p:sp>
        <p:nvSpPr>
          <p:cNvPr id="40963"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40964"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40965"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3E5D11F-20FA-4889-9D94-08C3D54988E1}" type="slidenum">
              <a:rPr lang="en-US" smtClean="0"/>
              <a:pPr/>
              <a:t>162</a:t>
            </a:fld>
            <a:endParaRPr lang="en-US" smtClean="0"/>
          </a:p>
        </p:txBody>
      </p:sp>
      <p:sp>
        <p:nvSpPr>
          <p:cNvPr id="40966" name="Rectangle 2"/>
          <p:cNvSpPr>
            <a:spLocks noGrp="1" noRot="1" noChangeAspect="1" noChangeArrowheads="1" noTextEdit="1"/>
          </p:cNvSpPr>
          <p:nvPr>
            <p:ph type="sldImg"/>
          </p:nvPr>
        </p:nvSpPr>
        <p:spPr>
          <a:xfrm>
            <a:off x="1114425" y="703263"/>
            <a:ext cx="4629150" cy="3473450"/>
          </a:xfrm>
          <a:ln/>
        </p:spPr>
      </p:sp>
      <p:sp>
        <p:nvSpPr>
          <p:cNvPr id="409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802.11-15/1228r0</a:t>
            </a:r>
          </a:p>
        </p:txBody>
      </p:sp>
      <p:sp>
        <p:nvSpPr>
          <p:cNvPr id="36867"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36868"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3686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7DFC70CD-AA27-4F17-8E96-92B2EA82AF38}" type="slidenum">
              <a:rPr lang="en-US" smtClean="0"/>
              <a:pPr/>
              <a:t>163</a:t>
            </a:fld>
            <a:endParaRPr lang="en-US" smtClean="0"/>
          </a:p>
        </p:txBody>
      </p:sp>
      <p:sp>
        <p:nvSpPr>
          <p:cNvPr id="36870" name="Rectangle 2"/>
          <p:cNvSpPr>
            <a:spLocks noGrp="1" noRot="1" noChangeAspect="1" noChangeArrowheads="1" noTextEdit="1"/>
          </p:cNvSpPr>
          <p:nvPr>
            <p:ph type="sldImg"/>
          </p:nvPr>
        </p:nvSpPr>
        <p:spPr>
          <a:xfrm>
            <a:off x="1114425" y="703263"/>
            <a:ext cx="4629150" cy="3473450"/>
          </a:xfrm>
          <a:ln/>
        </p:spPr>
      </p:sp>
      <p:sp>
        <p:nvSpPr>
          <p:cNvPr id="368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802.11-15/1228r0</a:t>
            </a:r>
          </a:p>
        </p:txBody>
      </p:sp>
      <p:sp>
        <p:nvSpPr>
          <p:cNvPr id="38915"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38916"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38917"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A734D471-6454-471D-A711-6EED3DF1D25E}" type="slidenum">
              <a:rPr lang="en-US" smtClean="0"/>
              <a:pPr/>
              <a:t>164</a:t>
            </a:fld>
            <a:endParaRPr lang="en-US" smtClean="0"/>
          </a:p>
        </p:txBody>
      </p:sp>
      <p:sp>
        <p:nvSpPr>
          <p:cNvPr id="38918" name="Rectangle 2"/>
          <p:cNvSpPr>
            <a:spLocks noGrp="1" noRot="1" noChangeAspect="1" noChangeArrowheads="1" noTextEdit="1"/>
          </p:cNvSpPr>
          <p:nvPr>
            <p:ph type="sldImg"/>
          </p:nvPr>
        </p:nvSpPr>
        <p:spPr>
          <a:xfrm>
            <a:off x="1114425" y="703263"/>
            <a:ext cx="4629150" cy="3473450"/>
          </a:xfrm>
          <a:ln/>
        </p:spPr>
      </p:sp>
      <p:sp>
        <p:nvSpPr>
          <p:cNvPr id="389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802.11-15/1228r0</a:t>
            </a:r>
          </a:p>
        </p:txBody>
      </p:sp>
      <p:sp>
        <p:nvSpPr>
          <p:cNvPr id="26627"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26628"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26629" name="Rectangle 7"/>
          <p:cNvSpPr>
            <a:spLocks noGrp="1" noChangeArrowheads="1"/>
          </p:cNvSpPr>
          <p:nvPr>
            <p:ph type="sldNum" sz="quarter" idx="5"/>
          </p:nvPr>
        </p:nvSpPr>
        <p:spPr>
          <a:xfrm>
            <a:off x="3207698" y="9001125"/>
            <a:ext cx="486415"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165</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802.11-15/1228r0</a:t>
            </a:r>
          </a:p>
        </p:txBody>
      </p:sp>
      <p:sp>
        <p:nvSpPr>
          <p:cNvPr id="26627"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26628"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166</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802.11-15/1228r0</a:t>
            </a:r>
          </a:p>
        </p:txBody>
      </p:sp>
      <p:sp>
        <p:nvSpPr>
          <p:cNvPr id="26627"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26628"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167</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802.11-15/1228r0</a:t>
            </a:r>
          </a:p>
        </p:txBody>
      </p:sp>
      <p:sp>
        <p:nvSpPr>
          <p:cNvPr id="26627"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26628"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168</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802.11-15/1228r0</a:t>
            </a:r>
          </a:p>
        </p:txBody>
      </p:sp>
      <p:sp>
        <p:nvSpPr>
          <p:cNvPr id="26627"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26628"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169</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smtClean="0"/>
          </a:p>
        </p:txBody>
      </p:sp>
      <p:sp>
        <p:nvSpPr>
          <p:cNvPr id="23556" name="Header Placeholder 3"/>
          <p:cNvSpPr>
            <a:spLocks noGrp="1"/>
          </p:cNvSpPr>
          <p:nvPr>
            <p:ph type="hdr" sz="quarter"/>
          </p:nvPr>
        </p:nvSpPr>
        <p:spPr>
          <a:xfrm>
            <a:off x="4017617" y="95706"/>
            <a:ext cx="2195858" cy="215444"/>
          </a:xfrm>
          <a:noFill/>
        </p:spPr>
        <p:txBody>
          <a:bodyPr/>
          <a:lstStyle/>
          <a:p>
            <a:r>
              <a:rPr lang="en-US" smtClean="0"/>
              <a:t>doc.: IEEE 802.11-yy/xxxxr0</a:t>
            </a:r>
          </a:p>
        </p:txBody>
      </p:sp>
      <p:sp>
        <p:nvSpPr>
          <p:cNvPr id="23557"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3558"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smtClean="0"/>
              <a:t>Page </a:t>
            </a:r>
            <a:fld id="{0BDA00EA-C510-44A9-980E-C8DBCAD60F3A}" type="slidenum">
              <a:rPr lang="en-US" smtClean="0"/>
              <a:pPr/>
              <a:t>17</a:t>
            </a:fld>
            <a:endParaRPr lang="en-US" smtClean="0"/>
          </a:p>
        </p:txBody>
      </p:sp>
    </p:spTree>
    <p:extLst>
      <p:ext uri="{BB962C8B-B14F-4D97-AF65-F5344CB8AC3E}">
        <p14:creationId xmlns:p14="http://schemas.microsoft.com/office/powerpoint/2010/main" val="403773986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802.11-15/1228r0</a:t>
            </a:r>
          </a:p>
        </p:txBody>
      </p:sp>
      <p:sp>
        <p:nvSpPr>
          <p:cNvPr id="26627"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26628"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170</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802.11-15/1228r0</a:t>
            </a:r>
          </a:p>
        </p:txBody>
      </p:sp>
      <p:sp>
        <p:nvSpPr>
          <p:cNvPr id="43011"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43012"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43013"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28398B4-DAE8-4FA7-83C8-26E5BDC6591B}" type="slidenum">
              <a:rPr lang="en-US" smtClean="0"/>
              <a:pPr/>
              <a:t>171</a:t>
            </a:fld>
            <a:endParaRPr lang="en-US" smtClean="0"/>
          </a:p>
        </p:txBody>
      </p:sp>
      <p:sp>
        <p:nvSpPr>
          <p:cNvPr id="43014" name="Rectangle 2"/>
          <p:cNvSpPr>
            <a:spLocks noGrp="1" noRot="1" noChangeAspect="1" noChangeArrowheads="1" noTextEdit="1"/>
          </p:cNvSpPr>
          <p:nvPr>
            <p:ph type="sldImg"/>
          </p:nvPr>
        </p:nvSpPr>
        <p:spPr>
          <a:xfrm>
            <a:off x="1114425" y="703263"/>
            <a:ext cx="4629150" cy="3473450"/>
          </a:xfrm>
          <a:ln/>
        </p:spPr>
      </p:sp>
      <p:sp>
        <p:nvSpPr>
          <p:cNvPr id="430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802.11-14/0216r0</a:t>
            </a:r>
          </a:p>
        </p:txBody>
      </p:sp>
      <p:sp>
        <p:nvSpPr>
          <p:cNvPr id="9219" name="Rectangle 3"/>
          <p:cNvSpPr>
            <a:spLocks noGrp="1" noChangeArrowheads="1"/>
          </p:cNvSpPr>
          <p:nvPr>
            <p:ph type="dt" sz="quarter" idx="1"/>
          </p:nvPr>
        </p:nvSpPr>
        <p:spPr>
          <a:xfrm>
            <a:off x="646113" y="9570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March 2014</a:t>
            </a:r>
            <a:endParaRPr lang="en-GB" altLang="en-US" sz="1400" smtClean="0"/>
          </a:p>
        </p:txBody>
      </p:sp>
      <p:sp>
        <p:nvSpPr>
          <p:cNvPr id="9220" name="Rectangle 6"/>
          <p:cNvSpPr>
            <a:spLocks noGrp="1" noChangeArrowheads="1"/>
          </p:cNvSpPr>
          <p:nvPr>
            <p:ph type="ftr" sz="quarter" idx="4"/>
          </p:nvPr>
        </p:nvSpPr>
        <p:spPr>
          <a:xfrm>
            <a:off x="3920860" y="9001125"/>
            <a:ext cx="229261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9221"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20AF6920-C7D9-4878-B376-692A1A171B90}" type="slidenum">
              <a:rPr lang="en-GB" altLang="en-US" smtClean="0"/>
              <a:pPr>
                <a:spcBef>
                  <a:spcPct val="0"/>
                </a:spcBef>
              </a:pPr>
              <a:t>172</a:t>
            </a:fld>
            <a:endParaRPr lang="en-GB" altLang="en-US" smtClean="0"/>
          </a:p>
        </p:txBody>
      </p:sp>
      <p:sp>
        <p:nvSpPr>
          <p:cNvPr id="9222" name="Rectangle 2"/>
          <p:cNvSpPr>
            <a:spLocks noGrp="1" noRot="1" noChangeAspect="1" noChangeArrowheads="1" noTextEdit="1"/>
          </p:cNvSpPr>
          <p:nvPr>
            <p:ph type="sldImg"/>
          </p:nvPr>
        </p:nvSpPr>
        <p:spPr>
          <a:xfrm>
            <a:off x="1112838" y="703263"/>
            <a:ext cx="4632325" cy="3473450"/>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4016402" y="9661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ea typeface="MS PGothic" pitchFamily="34" charset="-128"/>
              </a:rPr>
              <a:t>doc.: IEEE 802.11-14/0325r0</a:t>
            </a:r>
          </a:p>
        </p:txBody>
      </p:sp>
      <p:sp>
        <p:nvSpPr>
          <p:cNvPr id="10243" name="Rectangle 3"/>
          <p:cNvSpPr>
            <a:spLocks noGrp="1" noChangeArrowheads="1"/>
          </p:cNvSpPr>
          <p:nvPr>
            <p:ph type="dt" sz="quarter" idx="1"/>
          </p:nvPr>
        </p:nvSpPr>
        <p:spPr>
          <a:xfrm>
            <a:off x="647344" y="9661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March 2014</a:t>
            </a:r>
          </a:p>
        </p:txBody>
      </p:sp>
      <p:sp>
        <p:nvSpPr>
          <p:cNvPr id="10244" name="Rectangle 6"/>
          <p:cNvSpPr>
            <a:spLocks noGrp="1" noChangeArrowheads="1"/>
          </p:cNvSpPr>
          <p:nvPr>
            <p:ph type="ftr" sz="quarter" idx="4"/>
          </p:nvPr>
        </p:nvSpPr>
        <p:spPr>
          <a:xfrm>
            <a:off x="3919645" y="9000687"/>
            <a:ext cx="2292614"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ea typeface="MS PGothic" pitchFamily="34" charset="-128"/>
              </a:rPr>
              <a:t>Stephen McCann, Blackberry</a:t>
            </a:r>
          </a:p>
        </p:txBody>
      </p:sp>
      <p:sp>
        <p:nvSpPr>
          <p:cNvPr id="10245" name="Rectangle 7"/>
          <p:cNvSpPr>
            <a:spLocks noGrp="1" noChangeArrowheads="1"/>
          </p:cNvSpPr>
          <p:nvPr>
            <p:ph type="sldNum" sz="quarter" idx="5"/>
          </p:nvPr>
        </p:nvSpPr>
        <p:spPr>
          <a:xfrm>
            <a:off x="3278209" y="9000687"/>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mtClean="0"/>
              <a:t>Page </a:t>
            </a:r>
            <a:fld id="{3F7D9F5A-7163-438E-B060-ECAA81F6FDE2}" type="slidenum">
              <a:rPr lang="en-US" altLang="en-US" smtClean="0"/>
              <a:pPr>
                <a:spcBef>
                  <a:spcPct val="0"/>
                </a:spcBef>
              </a:pPr>
              <a:t>173</a:t>
            </a:fld>
            <a:endParaRPr lang="en-US" altLang="en-US" smtClean="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16402" y="9661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ea typeface="MS PGothic" pitchFamily="34" charset="-128"/>
              </a:rPr>
              <a:t>doc.: IEEE 802.11-14/0325r0</a:t>
            </a:r>
          </a:p>
        </p:txBody>
      </p:sp>
      <p:sp>
        <p:nvSpPr>
          <p:cNvPr id="11267" name="Rectangle 3"/>
          <p:cNvSpPr>
            <a:spLocks noGrp="1" noChangeArrowheads="1"/>
          </p:cNvSpPr>
          <p:nvPr>
            <p:ph type="dt" sz="quarter" idx="1"/>
          </p:nvPr>
        </p:nvSpPr>
        <p:spPr>
          <a:xfrm>
            <a:off x="647344" y="9661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March 2014</a:t>
            </a:r>
          </a:p>
        </p:txBody>
      </p:sp>
      <p:sp>
        <p:nvSpPr>
          <p:cNvPr id="11268" name="Rectangle 6"/>
          <p:cNvSpPr>
            <a:spLocks noGrp="1" noChangeArrowheads="1"/>
          </p:cNvSpPr>
          <p:nvPr>
            <p:ph type="ftr" sz="quarter" idx="4"/>
          </p:nvPr>
        </p:nvSpPr>
        <p:spPr>
          <a:xfrm>
            <a:off x="3919645" y="9000687"/>
            <a:ext cx="2292614"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ea typeface="MS PGothic" pitchFamily="34" charset="-128"/>
              </a:rPr>
              <a:t>Stephen McCann, Blackberry</a:t>
            </a:r>
          </a:p>
        </p:txBody>
      </p:sp>
      <p:sp>
        <p:nvSpPr>
          <p:cNvPr id="11269" name="Rectangle 7"/>
          <p:cNvSpPr>
            <a:spLocks noGrp="1" noChangeArrowheads="1"/>
          </p:cNvSpPr>
          <p:nvPr>
            <p:ph type="sldNum" sz="quarter" idx="5"/>
          </p:nvPr>
        </p:nvSpPr>
        <p:spPr>
          <a:xfrm>
            <a:off x="3278209" y="9000687"/>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mtClean="0"/>
              <a:t>Page </a:t>
            </a:r>
            <a:fld id="{0F3ABE1A-804A-4D6F-B5C2-D842FD3A92D9}" type="slidenum">
              <a:rPr lang="en-US" altLang="en-US" smtClean="0"/>
              <a:pPr>
                <a:spcBef>
                  <a:spcPct val="0"/>
                </a:spcBef>
              </a:pPr>
              <a:t>174</a:t>
            </a:fld>
            <a:endParaRPr lang="en-US" altLang="en-US" smtClean="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4016402" y="9661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ea typeface="MS PGothic" pitchFamily="34" charset="-128"/>
              </a:rPr>
              <a:t>doc.: IEEE 802.11-14/0325r0</a:t>
            </a:r>
          </a:p>
        </p:txBody>
      </p:sp>
      <p:sp>
        <p:nvSpPr>
          <p:cNvPr id="12291" name="Rectangle 3"/>
          <p:cNvSpPr>
            <a:spLocks noGrp="1" noChangeArrowheads="1"/>
          </p:cNvSpPr>
          <p:nvPr>
            <p:ph type="dt" sz="quarter" idx="1"/>
          </p:nvPr>
        </p:nvSpPr>
        <p:spPr>
          <a:xfrm>
            <a:off x="647344" y="96616"/>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March 2014</a:t>
            </a:r>
          </a:p>
        </p:txBody>
      </p:sp>
      <p:sp>
        <p:nvSpPr>
          <p:cNvPr id="12292" name="Rectangle 6"/>
          <p:cNvSpPr>
            <a:spLocks noGrp="1" noChangeArrowheads="1"/>
          </p:cNvSpPr>
          <p:nvPr>
            <p:ph type="ftr" sz="quarter" idx="4"/>
          </p:nvPr>
        </p:nvSpPr>
        <p:spPr>
          <a:xfrm>
            <a:off x="3919645" y="9000687"/>
            <a:ext cx="2292614"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ea typeface="MS PGothic" pitchFamily="34" charset="-128"/>
              </a:rPr>
              <a:t>Stephen McCann, Blackberry</a:t>
            </a:r>
          </a:p>
        </p:txBody>
      </p:sp>
      <p:sp>
        <p:nvSpPr>
          <p:cNvPr id="12293" name="Rectangle 7"/>
          <p:cNvSpPr>
            <a:spLocks noGrp="1" noChangeArrowheads="1"/>
          </p:cNvSpPr>
          <p:nvPr>
            <p:ph type="sldNum" sz="quarter" idx="5"/>
          </p:nvPr>
        </p:nvSpPr>
        <p:spPr>
          <a:xfrm>
            <a:off x="3278209" y="9000687"/>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mtClean="0"/>
              <a:t>Page </a:t>
            </a:r>
            <a:fld id="{331B7336-ACF9-4B46-9748-F1048F1449C9}" type="slidenum">
              <a:rPr lang="en-US" altLang="en-US" smtClean="0"/>
              <a:pPr>
                <a:spcBef>
                  <a:spcPct val="0"/>
                </a:spcBef>
              </a:pPr>
              <a:t>175</a:t>
            </a:fld>
            <a:endParaRPr lang="en-US" altLang="en-US" smtClean="0"/>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smtClean="0"/>
          </a:p>
        </p:txBody>
      </p:sp>
      <p:sp>
        <p:nvSpPr>
          <p:cNvPr id="23556" name="Header Placeholder 3"/>
          <p:cNvSpPr>
            <a:spLocks noGrp="1"/>
          </p:cNvSpPr>
          <p:nvPr>
            <p:ph type="hdr" sz="quarter"/>
          </p:nvPr>
        </p:nvSpPr>
        <p:spPr>
          <a:xfrm>
            <a:off x="4017617" y="95706"/>
            <a:ext cx="2195858" cy="215444"/>
          </a:xfrm>
          <a:noFill/>
        </p:spPr>
        <p:txBody>
          <a:bodyPr/>
          <a:lstStyle/>
          <a:p>
            <a:r>
              <a:rPr lang="en-US" smtClean="0"/>
              <a:t>doc.: IEEE 802.11-yy/xxxxr0</a:t>
            </a:r>
          </a:p>
        </p:txBody>
      </p:sp>
      <p:sp>
        <p:nvSpPr>
          <p:cNvPr id="23557" name="Date Placeholder 4"/>
          <p:cNvSpPr>
            <a:spLocks noGrp="1"/>
          </p:cNvSpPr>
          <p:nvPr>
            <p:ph type="dt" sz="quarter" idx="1"/>
          </p:nvPr>
        </p:nvSpPr>
        <p:spPr>
          <a:xfrm>
            <a:off x="646113" y="95706"/>
            <a:ext cx="916020" cy="215444"/>
          </a:xfrm>
          <a:noFill/>
        </p:spPr>
        <p:txBody>
          <a:bodyPr/>
          <a:lstStyle/>
          <a:p>
            <a:r>
              <a:rPr lang="en-US" smtClean="0"/>
              <a:t>Month Year</a:t>
            </a:r>
          </a:p>
        </p:txBody>
      </p:sp>
      <p:sp>
        <p:nvSpPr>
          <p:cNvPr id="23558"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smtClean="0"/>
              <a:t>Page </a:t>
            </a:r>
            <a:fld id="{0BDA00EA-C510-44A9-980E-C8DBCAD60F3A}" type="slidenum">
              <a:rPr lang="en-US" smtClean="0"/>
              <a:pPr/>
              <a:t>18</a:t>
            </a:fld>
            <a:endParaRPr lang="en-US" smtClean="0"/>
          </a:p>
        </p:txBody>
      </p:sp>
    </p:spTree>
    <p:extLst>
      <p:ext uri="{BB962C8B-B14F-4D97-AF65-F5344CB8AC3E}">
        <p14:creationId xmlns:p14="http://schemas.microsoft.com/office/powerpoint/2010/main" val="2366532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03190" y="95706"/>
            <a:ext cx="2210285" cy="215444"/>
          </a:xfrm>
          <a:ln/>
        </p:spPr>
        <p:txBody>
          <a:bodyPr/>
          <a:lstStyle/>
          <a:p>
            <a:r>
              <a:rPr lang="en-US" smtClean="0"/>
              <a:t>doc.: IEEE 802-11-15/1212r3</a:t>
            </a:r>
            <a:endParaRPr lang="en-US"/>
          </a:p>
        </p:txBody>
      </p:sp>
      <p:sp>
        <p:nvSpPr>
          <p:cNvPr id="5" name="Rectangle 3"/>
          <p:cNvSpPr>
            <a:spLocks noGrp="1" noChangeArrowheads="1"/>
          </p:cNvSpPr>
          <p:nvPr>
            <p:ph type="dt"/>
          </p:nvPr>
        </p:nvSpPr>
        <p:spPr>
          <a:xfrm>
            <a:off x="646113" y="95706"/>
            <a:ext cx="1198983" cy="215444"/>
          </a:xfrm>
          <a:ln/>
        </p:spPr>
        <p:txBody>
          <a:bodyPr/>
          <a:lstStyle/>
          <a:p>
            <a:r>
              <a:rPr lang="en-US" smtClean="0"/>
              <a:t>November 2015</a:t>
            </a:r>
            <a:endParaRPr lang="en-US"/>
          </a:p>
        </p:txBody>
      </p:sp>
      <p:sp>
        <p:nvSpPr>
          <p:cNvPr id="6" name="Rectangle 6"/>
          <p:cNvSpPr>
            <a:spLocks noGrp="1" noChangeArrowheads="1"/>
          </p:cNvSpPr>
          <p:nvPr>
            <p:ph type="ftr"/>
          </p:nvPr>
        </p:nvSpPr>
        <p:spPr>
          <a:xfrm>
            <a:off x="5287963" y="9001125"/>
            <a:ext cx="3961021" cy="369332"/>
          </a:xfrm>
          <a:ln/>
        </p:spPr>
        <p:txBody>
          <a:bodyPr/>
          <a:lstStyle/>
          <a:p>
            <a:r>
              <a:rPr lang="en-US" smtClean="0"/>
              <a:t>Jon Rosdahl, CSR-Qualcomm</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465D53FD-DB5F-4815-BF01-6488A8FBD189}" type="slidenum">
              <a:rPr lang="en-US"/>
              <a:pPr/>
              <a:t>19</a:t>
            </a:fld>
            <a:endParaRPr lang="en-US"/>
          </a:p>
        </p:txBody>
      </p:sp>
      <p:sp>
        <p:nvSpPr>
          <p:cNvPr id="12289"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802.11-15/1227r0</a:t>
            </a:r>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November 2015</a:t>
            </a:r>
          </a:p>
        </p:txBody>
      </p:sp>
      <p:sp>
        <p:nvSpPr>
          <p:cNvPr id="993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93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682FE07-470C-4031-9E56-D8466BE2566B}" type="slidenum">
              <a:rPr lang="en-US" sz="1200" b="0" smtClean="0"/>
              <a:pPr/>
              <a:t>2</a:t>
            </a:fld>
            <a:endParaRPr lang="en-US" sz="1200" b="0" smtClean="0"/>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50008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03190" y="95706"/>
            <a:ext cx="2210285" cy="215444"/>
          </a:xfrm>
          <a:ln/>
        </p:spPr>
        <p:txBody>
          <a:bodyPr/>
          <a:lstStyle/>
          <a:p>
            <a:r>
              <a:rPr lang="en-US" smtClean="0"/>
              <a:t>doc.: IEEE 802-11-15/1212r3</a:t>
            </a:r>
            <a:endParaRPr lang="en-US"/>
          </a:p>
        </p:txBody>
      </p:sp>
      <p:sp>
        <p:nvSpPr>
          <p:cNvPr id="5" name="Rectangle 3"/>
          <p:cNvSpPr>
            <a:spLocks noGrp="1" noChangeArrowheads="1"/>
          </p:cNvSpPr>
          <p:nvPr>
            <p:ph type="dt"/>
          </p:nvPr>
        </p:nvSpPr>
        <p:spPr>
          <a:xfrm>
            <a:off x="646113" y="95706"/>
            <a:ext cx="1198983" cy="215444"/>
          </a:xfrm>
          <a:ln/>
        </p:spPr>
        <p:txBody>
          <a:bodyPr/>
          <a:lstStyle/>
          <a:p>
            <a:r>
              <a:rPr lang="en-US" smtClean="0"/>
              <a:t>November 2015</a:t>
            </a:r>
            <a:endParaRPr lang="en-US"/>
          </a:p>
        </p:txBody>
      </p:sp>
      <p:sp>
        <p:nvSpPr>
          <p:cNvPr id="6" name="Rectangle 6"/>
          <p:cNvSpPr>
            <a:spLocks noGrp="1" noChangeArrowheads="1"/>
          </p:cNvSpPr>
          <p:nvPr>
            <p:ph type="ftr"/>
          </p:nvPr>
        </p:nvSpPr>
        <p:spPr>
          <a:xfrm>
            <a:off x="5287963" y="9001125"/>
            <a:ext cx="3961021" cy="369332"/>
          </a:xfrm>
          <a:ln/>
        </p:spPr>
        <p:txBody>
          <a:bodyPr/>
          <a:lstStyle/>
          <a:p>
            <a:r>
              <a:rPr lang="en-US" smtClean="0"/>
              <a:t>Jon Rosdahl, CSR-Qualcomm</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CA5AFF69-4AEE-4693-9CD6-98E2EBC076EC}" type="slidenum">
              <a:rPr lang="en-US"/>
              <a:pPr/>
              <a:t>20</a:t>
            </a:fld>
            <a:endParaRPr lang="en-US"/>
          </a:p>
        </p:txBody>
      </p:sp>
      <p:sp>
        <p:nvSpPr>
          <p:cNvPr id="13313"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a:xfrm>
            <a:off x="4003190" y="95706"/>
            <a:ext cx="2210285" cy="215444"/>
          </a:xfrm>
        </p:spPr>
        <p:txBody>
          <a:bodyPr/>
          <a:lstStyle/>
          <a:p>
            <a:r>
              <a:rPr lang="en-US" smtClean="0"/>
              <a:t>doc.: IEEE 802-11-15/1212r3</a:t>
            </a:r>
            <a:endParaRPr lang="en-US"/>
          </a:p>
        </p:txBody>
      </p:sp>
      <p:sp>
        <p:nvSpPr>
          <p:cNvPr id="5" name="Date Placeholder 4"/>
          <p:cNvSpPr>
            <a:spLocks noGrp="1"/>
          </p:cNvSpPr>
          <p:nvPr>
            <p:ph type="dt" idx="11"/>
          </p:nvPr>
        </p:nvSpPr>
        <p:spPr>
          <a:xfrm>
            <a:off x="646113" y="95706"/>
            <a:ext cx="1198983" cy="215444"/>
          </a:xfrm>
        </p:spPr>
        <p:txBody>
          <a:bodyPr/>
          <a:lstStyle/>
          <a:p>
            <a:r>
              <a:rPr lang="en-US" smtClean="0"/>
              <a:t>November 2015</a:t>
            </a:r>
            <a:endParaRPr lang="en-US"/>
          </a:p>
        </p:txBody>
      </p:sp>
      <p:sp>
        <p:nvSpPr>
          <p:cNvPr id="6" name="Footer Placeholder 5"/>
          <p:cNvSpPr>
            <a:spLocks noGrp="1"/>
          </p:cNvSpPr>
          <p:nvPr>
            <p:ph type="ftr" idx="12"/>
          </p:nvPr>
        </p:nvSpPr>
        <p:spPr>
          <a:xfrm>
            <a:off x="5287963" y="9001125"/>
            <a:ext cx="3961021" cy="369332"/>
          </a:xfrm>
        </p:spPr>
        <p:txBody>
          <a:bodyPr/>
          <a:lstStyle/>
          <a:p>
            <a:r>
              <a:rPr lang="en-US" smtClean="0"/>
              <a:t>Jon Rosdahl, CSR-Qualcomm</a:t>
            </a:r>
            <a:endParaRPr lang="en-US"/>
          </a:p>
        </p:txBody>
      </p:sp>
      <p:sp>
        <p:nvSpPr>
          <p:cNvPr id="7" name="Slide Number Placeholder 6"/>
          <p:cNvSpPr>
            <a:spLocks noGrp="1"/>
          </p:cNvSpPr>
          <p:nvPr>
            <p:ph type="sldNum" idx="13"/>
          </p:nvPr>
        </p:nvSpPr>
        <p:spPr>
          <a:xfrm>
            <a:off x="3278936" y="9001125"/>
            <a:ext cx="415177" cy="184666"/>
          </a:xfrm>
        </p:spPr>
        <p:txBody>
          <a:bodyPr/>
          <a:lstStyle/>
          <a:p>
            <a:r>
              <a:rPr lang="en-US" smtClean="0"/>
              <a:t>Page </a:t>
            </a:r>
            <a:fld id="{47A7FEEB-9CD2-43FE-843C-C5350BEACB45}" type="slidenum">
              <a:rPr lang="en-US" smtClean="0"/>
              <a:pPr/>
              <a:t>21</a:t>
            </a:fld>
            <a:endParaRPr lang="en-US"/>
          </a:p>
        </p:txBody>
      </p:sp>
    </p:spTree>
    <p:extLst>
      <p:ext uri="{BB962C8B-B14F-4D97-AF65-F5344CB8AC3E}">
        <p14:creationId xmlns:p14="http://schemas.microsoft.com/office/powerpoint/2010/main" val="2590681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22</a:t>
            </a:fld>
            <a:endParaRPr lang="en-US"/>
          </a:p>
        </p:txBody>
      </p:sp>
    </p:spTree>
    <p:extLst>
      <p:ext uri="{BB962C8B-B14F-4D97-AF65-F5344CB8AC3E}">
        <p14:creationId xmlns:p14="http://schemas.microsoft.com/office/powerpoint/2010/main" val="1166078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23</a:t>
            </a:fld>
            <a:endParaRPr lang="en-US"/>
          </a:p>
        </p:txBody>
      </p:sp>
    </p:spTree>
    <p:extLst>
      <p:ext uri="{BB962C8B-B14F-4D97-AF65-F5344CB8AC3E}">
        <p14:creationId xmlns:p14="http://schemas.microsoft.com/office/powerpoint/2010/main" val="1629532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24</a:t>
            </a:fld>
            <a:endParaRPr lang="en-US"/>
          </a:p>
        </p:txBody>
      </p:sp>
    </p:spTree>
    <p:extLst>
      <p:ext uri="{BB962C8B-B14F-4D97-AF65-F5344CB8AC3E}">
        <p14:creationId xmlns:p14="http://schemas.microsoft.com/office/powerpoint/2010/main" val="1219903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25</a:t>
            </a:fld>
            <a:endParaRPr lang="en-US"/>
          </a:p>
        </p:txBody>
      </p:sp>
    </p:spTree>
    <p:extLst>
      <p:ext uri="{BB962C8B-B14F-4D97-AF65-F5344CB8AC3E}">
        <p14:creationId xmlns:p14="http://schemas.microsoft.com/office/powerpoint/2010/main" val="1724876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26</a:t>
            </a:fld>
            <a:endParaRPr lang="en-US"/>
          </a:p>
        </p:txBody>
      </p:sp>
    </p:spTree>
    <p:extLst>
      <p:ext uri="{BB962C8B-B14F-4D97-AF65-F5344CB8AC3E}">
        <p14:creationId xmlns:p14="http://schemas.microsoft.com/office/powerpoint/2010/main" val="2714428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27</a:t>
            </a:fld>
            <a:endParaRPr lang="en-US"/>
          </a:p>
        </p:txBody>
      </p:sp>
    </p:spTree>
    <p:extLst>
      <p:ext uri="{BB962C8B-B14F-4D97-AF65-F5344CB8AC3E}">
        <p14:creationId xmlns:p14="http://schemas.microsoft.com/office/powerpoint/2010/main" val="2087498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28</a:t>
            </a:fld>
            <a:endParaRPr lang="en-US"/>
          </a:p>
        </p:txBody>
      </p:sp>
    </p:spTree>
    <p:extLst>
      <p:ext uri="{BB962C8B-B14F-4D97-AF65-F5344CB8AC3E}">
        <p14:creationId xmlns:p14="http://schemas.microsoft.com/office/powerpoint/2010/main" val="1784417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29</a:t>
            </a:fld>
            <a:endParaRPr lang="en-US"/>
          </a:p>
        </p:txBody>
      </p:sp>
    </p:spTree>
    <p:extLst>
      <p:ext uri="{BB962C8B-B14F-4D97-AF65-F5344CB8AC3E}">
        <p14:creationId xmlns:p14="http://schemas.microsoft.com/office/powerpoint/2010/main" val="307999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a:t>
            </a:fld>
            <a:endParaRPr lang="en-US"/>
          </a:p>
        </p:txBody>
      </p:sp>
    </p:spTree>
    <p:extLst>
      <p:ext uri="{BB962C8B-B14F-4D97-AF65-F5344CB8AC3E}">
        <p14:creationId xmlns:p14="http://schemas.microsoft.com/office/powerpoint/2010/main" val="1608500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30</a:t>
            </a:fld>
            <a:endParaRPr lang="en-US"/>
          </a:p>
        </p:txBody>
      </p:sp>
    </p:spTree>
    <p:extLst>
      <p:ext uri="{BB962C8B-B14F-4D97-AF65-F5344CB8AC3E}">
        <p14:creationId xmlns:p14="http://schemas.microsoft.com/office/powerpoint/2010/main" val="4059544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31</a:t>
            </a:fld>
            <a:endParaRPr lang="en-US"/>
          </a:p>
        </p:txBody>
      </p:sp>
    </p:spTree>
    <p:extLst>
      <p:ext uri="{BB962C8B-B14F-4D97-AF65-F5344CB8AC3E}">
        <p14:creationId xmlns:p14="http://schemas.microsoft.com/office/powerpoint/2010/main" val="825473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32</a:t>
            </a:fld>
            <a:endParaRPr lang="en-US"/>
          </a:p>
        </p:txBody>
      </p:sp>
    </p:spTree>
    <p:extLst>
      <p:ext uri="{BB962C8B-B14F-4D97-AF65-F5344CB8AC3E}">
        <p14:creationId xmlns:p14="http://schemas.microsoft.com/office/powerpoint/2010/main" val="4175663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33</a:t>
            </a:fld>
            <a:endParaRPr lang="en-US"/>
          </a:p>
        </p:txBody>
      </p:sp>
    </p:spTree>
    <p:extLst>
      <p:ext uri="{BB962C8B-B14F-4D97-AF65-F5344CB8AC3E}">
        <p14:creationId xmlns:p14="http://schemas.microsoft.com/office/powerpoint/2010/main" val="10053019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34</a:t>
            </a:fld>
            <a:endParaRPr lang="en-US"/>
          </a:p>
        </p:txBody>
      </p:sp>
    </p:spTree>
    <p:extLst>
      <p:ext uri="{BB962C8B-B14F-4D97-AF65-F5344CB8AC3E}">
        <p14:creationId xmlns:p14="http://schemas.microsoft.com/office/powerpoint/2010/main" val="2157133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4003190" y="95706"/>
            <a:ext cx="2210285" cy="215444"/>
          </a:xfrm>
        </p:spPr>
        <p:txBody>
          <a:bodyPr/>
          <a:lstStyle/>
          <a:p>
            <a:r>
              <a:rPr lang="en-US" smtClean="0"/>
              <a:t>doc.: IEEE 802-11-15/1212r3</a:t>
            </a:r>
            <a:endParaRPr lang="en-US"/>
          </a:p>
        </p:txBody>
      </p:sp>
      <p:sp>
        <p:nvSpPr>
          <p:cNvPr id="5" name="Date Placeholder 4"/>
          <p:cNvSpPr>
            <a:spLocks noGrp="1"/>
          </p:cNvSpPr>
          <p:nvPr>
            <p:ph type="dt" idx="11"/>
          </p:nvPr>
        </p:nvSpPr>
        <p:spPr>
          <a:xfrm>
            <a:off x="646113" y="95706"/>
            <a:ext cx="1198983" cy="215444"/>
          </a:xfrm>
        </p:spPr>
        <p:txBody>
          <a:bodyPr/>
          <a:lstStyle/>
          <a:p>
            <a:r>
              <a:rPr lang="en-US" smtClean="0"/>
              <a:t>November 2015</a:t>
            </a:r>
            <a:endParaRPr lang="en-US"/>
          </a:p>
        </p:txBody>
      </p:sp>
      <p:sp>
        <p:nvSpPr>
          <p:cNvPr id="6" name="Footer Placeholder 5"/>
          <p:cNvSpPr>
            <a:spLocks noGrp="1"/>
          </p:cNvSpPr>
          <p:nvPr>
            <p:ph type="ftr" idx="12"/>
          </p:nvPr>
        </p:nvSpPr>
        <p:spPr>
          <a:xfrm>
            <a:off x="5287963" y="9001125"/>
            <a:ext cx="3961021" cy="369332"/>
          </a:xfrm>
        </p:spPr>
        <p:txBody>
          <a:bodyPr/>
          <a:lstStyle/>
          <a:p>
            <a:r>
              <a:rPr lang="en-US" smtClean="0"/>
              <a:t>Jon Rosdahl, CSR-Qualcomm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35</a:t>
            </a:fld>
            <a:endParaRPr lang="en-US"/>
          </a:p>
        </p:txBody>
      </p:sp>
    </p:spTree>
    <p:extLst>
      <p:ext uri="{BB962C8B-B14F-4D97-AF65-F5344CB8AC3E}">
        <p14:creationId xmlns:p14="http://schemas.microsoft.com/office/powerpoint/2010/main" val="2587661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36</a:t>
            </a:fld>
            <a:endParaRPr lang="en-US"/>
          </a:p>
        </p:txBody>
      </p:sp>
    </p:spTree>
    <p:extLst>
      <p:ext uri="{BB962C8B-B14F-4D97-AF65-F5344CB8AC3E}">
        <p14:creationId xmlns:p14="http://schemas.microsoft.com/office/powerpoint/2010/main" val="42278581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37</a:t>
            </a:fld>
            <a:endParaRPr lang="en-US"/>
          </a:p>
        </p:txBody>
      </p:sp>
    </p:spTree>
    <p:extLst>
      <p:ext uri="{BB962C8B-B14F-4D97-AF65-F5344CB8AC3E}">
        <p14:creationId xmlns:p14="http://schemas.microsoft.com/office/powerpoint/2010/main" val="400803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38</a:t>
            </a:fld>
            <a:endParaRPr lang="en-US"/>
          </a:p>
        </p:txBody>
      </p:sp>
    </p:spTree>
    <p:extLst>
      <p:ext uri="{BB962C8B-B14F-4D97-AF65-F5344CB8AC3E}">
        <p14:creationId xmlns:p14="http://schemas.microsoft.com/office/powerpoint/2010/main" val="998585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39</a:t>
            </a:fld>
            <a:endParaRPr lang="en-US"/>
          </a:p>
        </p:txBody>
      </p:sp>
    </p:spTree>
    <p:extLst>
      <p:ext uri="{BB962C8B-B14F-4D97-AF65-F5344CB8AC3E}">
        <p14:creationId xmlns:p14="http://schemas.microsoft.com/office/powerpoint/2010/main" val="118870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a:t>
            </a:fld>
            <a:endParaRPr lang="en-US"/>
          </a:p>
        </p:txBody>
      </p:sp>
    </p:spTree>
    <p:extLst>
      <p:ext uri="{BB962C8B-B14F-4D97-AF65-F5344CB8AC3E}">
        <p14:creationId xmlns:p14="http://schemas.microsoft.com/office/powerpoint/2010/main" val="2575378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40</a:t>
            </a:fld>
            <a:endParaRPr lang="en-US"/>
          </a:p>
        </p:txBody>
      </p:sp>
    </p:spTree>
    <p:extLst>
      <p:ext uri="{BB962C8B-B14F-4D97-AF65-F5344CB8AC3E}">
        <p14:creationId xmlns:p14="http://schemas.microsoft.com/office/powerpoint/2010/main" val="2619216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41</a:t>
            </a:fld>
            <a:endParaRPr lang="en-US"/>
          </a:p>
        </p:txBody>
      </p:sp>
    </p:spTree>
    <p:extLst>
      <p:ext uri="{BB962C8B-B14F-4D97-AF65-F5344CB8AC3E}">
        <p14:creationId xmlns:p14="http://schemas.microsoft.com/office/powerpoint/2010/main" val="374054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42</a:t>
            </a:fld>
            <a:endParaRPr lang="en-US"/>
          </a:p>
        </p:txBody>
      </p:sp>
    </p:spTree>
    <p:extLst>
      <p:ext uri="{BB962C8B-B14F-4D97-AF65-F5344CB8AC3E}">
        <p14:creationId xmlns:p14="http://schemas.microsoft.com/office/powerpoint/2010/main" val="3445473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43</a:t>
            </a:fld>
            <a:endParaRPr lang="en-US"/>
          </a:p>
        </p:txBody>
      </p:sp>
    </p:spTree>
    <p:extLst>
      <p:ext uri="{BB962C8B-B14F-4D97-AF65-F5344CB8AC3E}">
        <p14:creationId xmlns:p14="http://schemas.microsoft.com/office/powerpoint/2010/main" val="1177123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44</a:t>
            </a:fld>
            <a:endParaRPr lang="en-US"/>
          </a:p>
        </p:txBody>
      </p:sp>
    </p:spTree>
    <p:extLst>
      <p:ext uri="{BB962C8B-B14F-4D97-AF65-F5344CB8AC3E}">
        <p14:creationId xmlns:p14="http://schemas.microsoft.com/office/powerpoint/2010/main" val="23281576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45</a:t>
            </a:fld>
            <a:endParaRPr lang="en-US"/>
          </a:p>
        </p:txBody>
      </p:sp>
    </p:spTree>
    <p:extLst>
      <p:ext uri="{BB962C8B-B14F-4D97-AF65-F5344CB8AC3E}">
        <p14:creationId xmlns:p14="http://schemas.microsoft.com/office/powerpoint/2010/main" val="6360547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46</a:t>
            </a:fld>
            <a:endParaRPr lang="en-US"/>
          </a:p>
        </p:txBody>
      </p:sp>
    </p:spTree>
    <p:extLst>
      <p:ext uri="{BB962C8B-B14F-4D97-AF65-F5344CB8AC3E}">
        <p14:creationId xmlns:p14="http://schemas.microsoft.com/office/powerpoint/2010/main" val="3986960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47</a:t>
            </a:fld>
            <a:endParaRPr lang="en-US"/>
          </a:p>
        </p:txBody>
      </p:sp>
    </p:spTree>
    <p:extLst>
      <p:ext uri="{BB962C8B-B14F-4D97-AF65-F5344CB8AC3E}">
        <p14:creationId xmlns:p14="http://schemas.microsoft.com/office/powerpoint/2010/main" val="2293910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48</a:t>
            </a:fld>
            <a:endParaRPr lang="en-US"/>
          </a:p>
        </p:txBody>
      </p:sp>
    </p:spTree>
    <p:extLst>
      <p:ext uri="{BB962C8B-B14F-4D97-AF65-F5344CB8AC3E}">
        <p14:creationId xmlns:p14="http://schemas.microsoft.com/office/powerpoint/2010/main" val="580041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49</a:t>
            </a:fld>
            <a:endParaRPr lang="en-US"/>
          </a:p>
        </p:txBody>
      </p:sp>
    </p:spTree>
    <p:extLst>
      <p:ext uri="{BB962C8B-B14F-4D97-AF65-F5344CB8AC3E}">
        <p14:creationId xmlns:p14="http://schemas.microsoft.com/office/powerpoint/2010/main" val="1560472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a:t>
            </a:fld>
            <a:endParaRPr lang="en-US"/>
          </a:p>
        </p:txBody>
      </p:sp>
    </p:spTree>
    <p:extLst>
      <p:ext uri="{BB962C8B-B14F-4D97-AF65-F5344CB8AC3E}">
        <p14:creationId xmlns:p14="http://schemas.microsoft.com/office/powerpoint/2010/main" val="15363401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50</a:t>
            </a:fld>
            <a:endParaRPr lang="en-US"/>
          </a:p>
        </p:txBody>
      </p:sp>
    </p:spTree>
    <p:extLst>
      <p:ext uri="{BB962C8B-B14F-4D97-AF65-F5344CB8AC3E}">
        <p14:creationId xmlns:p14="http://schemas.microsoft.com/office/powerpoint/2010/main" val="8412056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51</a:t>
            </a:fld>
            <a:endParaRPr lang="en-US"/>
          </a:p>
        </p:txBody>
      </p:sp>
    </p:spTree>
    <p:extLst>
      <p:ext uri="{BB962C8B-B14F-4D97-AF65-F5344CB8AC3E}">
        <p14:creationId xmlns:p14="http://schemas.microsoft.com/office/powerpoint/2010/main" val="17656046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52</a:t>
            </a:fld>
            <a:endParaRPr lang="en-US"/>
          </a:p>
        </p:txBody>
      </p:sp>
    </p:spTree>
    <p:extLst>
      <p:ext uri="{BB962C8B-B14F-4D97-AF65-F5344CB8AC3E}">
        <p14:creationId xmlns:p14="http://schemas.microsoft.com/office/powerpoint/2010/main" val="28226282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53</a:t>
            </a:fld>
            <a:endParaRPr lang="en-US"/>
          </a:p>
        </p:txBody>
      </p:sp>
    </p:spTree>
    <p:extLst>
      <p:ext uri="{BB962C8B-B14F-4D97-AF65-F5344CB8AC3E}">
        <p14:creationId xmlns:p14="http://schemas.microsoft.com/office/powerpoint/2010/main" val="17124611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54</a:t>
            </a:fld>
            <a:endParaRPr lang="en-US"/>
          </a:p>
        </p:txBody>
      </p:sp>
    </p:spTree>
    <p:extLst>
      <p:ext uri="{BB962C8B-B14F-4D97-AF65-F5344CB8AC3E}">
        <p14:creationId xmlns:p14="http://schemas.microsoft.com/office/powerpoint/2010/main" val="31066360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55</a:t>
            </a:fld>
            <a:endParaRPr lang="en-US"/>
          </a:p>
        </p:txBody>
      </p:sp>
    </p:spTree>
    <p:extLst>
      <p:ext uri="{BB962C8B-B14F-4D97-AF65-F5344CB8AC3E}">
        <p14:creationId xmlns:p14="http://schemas.microsoft.com/office/powerpoint/2010/main" val="4281320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56</a:t>
            </a:fld>
            <a:endParaRPr lang="en-US"/>
          </a:p>
        </p:txBody>
      </p:sp>
    </p:spTree>
    <p:extLst>
      <p:ext uri="{BB962C8B-B14F-4D97-AF65-F5344CB8AC3E}">
        <p14:creationId xmlns:p14="http://schemas.microsoft.com/office/powerpoint/2010/main" val="1617789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57</a:t>
            </a:fld>
            <a:endParaRPr lang="en-US"/>
          </a:p>
        </p:txBody>
      </p:sp>
    </p:spTree>
    <p:extLst>
      <p:ext uri="{BB962C8B-B14F-4D97-AF65-F5344CB8AC3E}">
        <p14:creationId xmlns:p14="http://schemas.microsoft.com/office/powerpoint/2010/main" val="6442903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58</a:t>
            </a:fld>
            <a:endParaRPr lang="en-US"/>
          </a:p>
        </p:txBody>
      </p:sp>
    </p:spTree>
    <p:extLst>
      <p:ext uri="{BB962C8B-B14F-4D97-AF65-F5344CB8AC3E}">
        <p14:creationId xmlns:p14="http://schemas.microsoft.com/office/powerpoint/2010/main" val="21287325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59</a:t>
            </a:fld>
            <a:endParaRPr lang="en-US"/>
          </a:p>
        </p:txBody>
      </p:sp>
    </p:spTree>
    <p:extLst>
      <p:ext uri="{BB962C8B-B14F-4D97-AF65-F5344CB8AC3E}">
        <p14:creationId xmlns:p14="http://schemas.microsoft.com/office/powerpoint/2010/main" val="2573896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a:t>
            </a:fld>
            <a:endParaRPr lang="en-US"/>
          </a:p>
        </p:txBody>
      </p:sp>
    </p:spTree>
    <p:extLst>
      <p:ext uri="{BB962C8B-B14F-4D97-AF65-F5344CB8AC3E}">
        <p14:creationId xmlns:p14="http://schemas.microsoft.com/office/powerpoint/2010/main" val="42655781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60</a:t>
            </a:fld>
            <a:endParaRPr lang="en-US"/>
          </a:p>
        </p:txBody>
      </p:sp>
    </p:spTree>
    <p:extLst>
      <p:ext uri="{BB962C8B-B14F-4D97-AF65-F5344CB8AC3E}">
        <p14:creationId xmlns:p14="http://schemas.microsoft.com/office/powerpoint/2010/main" val="33075495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61</a:t>
            </a:fld>
            <a:endParaRPr lang="en-US"/>
          </a:p>
        </p:txBody>
      </p:sp>
    </p:spTree>
    <p:extLst>
      <p:ext uri="{BB962C8B-B14F-4D97-AF65-F5344CB8AC3E}">
        <p14:creationId xmlns:p14="http://schemas.microsoft.com/office/powerpoint/2010/main" val="26340230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62</a:t>
            </a:fld>
            <a:endParaRPr lang="en-US"/>
          </a:p>
        </p:txBody>
      </p:sp>
    </p:spTree>
    <p:extLst>
      <p:ext uri="{BB962C8B-B14F-4D97-AF65-F5344CB8AC3E}">
        <p14:creationId xmlns:p14="http://schemas.microsoft.com/office/powerpoint/2010/main" val="37288253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4003190" y="95706"/>
            <a:ext cx="2210285" cy="215444"/>
          </a:xfrm>
        </p:spPr>
        <p:txBody>
          <a:bodyPr/>
          <a:lstStyle/>
          <a:p>
            <a:r>
              <a:rPr lang="en-US" smtClean="0"/>
              <a:t>doc.: IEEE 802-11-15/1212r3</a:t>
            </a:r>
            <a:endParaRPr lang="en-US"/>
          </a:p>
        </p:txBody>
      </p:sp>
      <p:sp>
        <p:nvSpPr>
          <p:cNvPr id="5" name="Date Placeholder 4"/>
          <p:cNvSpPr>
            <a:spLocks noGrp="1"/>
          </p:cNvSpPr>
          <p:nvPr>
            <p:ph type="dt" idx="11"/>
          </p:nvPr>
        </p:nvSpPr>
        <p:spPr>
          <a:xfrm>
            <a:off x="646113" y="95706"/>
            <a:ext cx="1198983" cy="215444"/>
          </a:xfrm>
        </p:spPr>
        <p:txBody>
          <a:bodyPr/>
          <a:lstStyle/>
          <a:p>
            <a:r>
              <a:rPr lang="en-US" smtClean="0"/>
              <a:t>November 2015</a:t>
            </a:r>
            <a:endParaRPr lang="en-US"/>
          </a:p>
        </p:txBody>
      </p:sp>
      <p:sp>
        <p:nvSpPr>
          <p:cNvPr id="6" name="Footer Placeholder 5"/>
          <p:cNvSpPr>
            <a:spLocks noGrp="1"/>
          </p:cNvSpPr>
          <p:nvPr>
            <p:ph type="ftr" idx="12"/>
          </p:nvPr>
        </p:nvSpPr>
        <p:spPr>
          <a:xfrm>
            <a:off x="5287963" y="9001125"/>
            <a:ext cx="3961021" cy="369332"/>
          </a:xfrm>
        </p:spPr>
        <p:txBody>
          <a:bodyPr/>
          <a:lstStyle/>
          <a:p>
            <a:r>
              <a:rPr lang="en-US" smtClean="0"/>
              <a:t>Jon Rosdahl, CSR-Qualcomm</a:t>
            </a:r>
            <a:endParaRPr lang="en-US"/>
          </a:p>
        </p:txBody>
      </p:sp>
      <p:sp>
        <p:nvSpPr>
          <p:cNvPr id="7" name="Slide Number Placeholder 6"/>
          <p:cNvSpPr>
            <a:spLocks noGrp="1"/>
          </p:cNvSpPr>
          <p:nvPr>
            <p:ph type="sldNum" idx="13"/>
          </p:nvPr>
        </p:nvSpPr>
        <p:spPr>
          <a:xfrm>
            <a:off x="3201992" y="9001125"/>
            <a:ext cx="492121" cy="184666"/>
          </a:xfrm>
        </p:spPr>
        <p:txBody>
          <a:bodyPr/>
          <a:lstStyle/>
          <a:p>
            <a:r>
              <a:rPr lang="en-US" smtClean="0"/>
              <a:t>Page </a:t>
            </a:r>
            <a:fld id="{47A7FEEB-9CD2-43FE-843C-C5350BEACB45}" type="slidenum">
              <a:rPr lang="en-US" smtClean="0"/>
              <a:pPr/>
              <a:t>63</a:t>
            </a:fld>
            <a:endParaRPr lang="en-US"/>
          </a:p>
        </p:txBody>
      </p:sp>
    </p:spTree>
    <p:extLst>
      <p:ext uri="{BB962C8B-B14F-4D97-AF65-F5344CB8AC3E}">
        <p14:creationId xmlns:p14="http://schemas.microsoft.com/office/powerpoint/2010/main" val="9697803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03190" y="95706"/>
            <a:ext cx="2210285" cy="215444"/>
          </a:xfrm>
          <a:ln/>
        </p:spPr>
        <p:txBody>
          <a:bodyPr/>
          <a:lstStyle/>
          <a:p>
            <a:r>
              <a:rPr lang="en-US" smtClean="0"/>
              <a:t>doc.: IEEE 802-11-15/1212r3</a:t>
            </a:r>
            <a:endParaRPr lang="en-US"/>
          </a:p>
        </p:txBody>
      </p:sp>
      <p:sp>
        <p:nvSpPr>
          <p:cNvPr id="5" name="Rectangle 3"/>
          <p:cNvSpPr>
            <a:spLocks noGrp="1" noChangeArrowheads="1"/>
          </p:cNvSpPr>
          <p:nvPr>
            <p:ph type="dt"/>
          </p:nvPr>
        </p:nvSpPr>
        <p:spPr>
          <a:xfrm>
            <a:off x="646113" y="95706"/>
            <a:ext cx="1198983" cy="215444"/>
          </a:xfrm>
          <a:ln/>
        </p:spPr>
        <p:txBody>
          <a:bodyPr/>
          <a:lstStyle/>
          <a:p>
            <a:r>
              <a:rPr lang="en-US" smtClean="0"/>
              <a:t>November 2015</a:t>
            </a:r>
            <a:endParaRPr lang="en-US"/>
          </a:p>
        </p:txBody>
      </p:sp>
      <p:sp>
        <p:nvSpPr>
          <p:cNvPr id="6" name="Rectangle 6"/>
          <p:cNvSpPr>
            <a:spLocks noGrp="1" noChangeArrowheads="1"/>
          </p:cNvSpPr>
          <p:nvPr>
            <p:ph type="ftr"/>
          </p:nvPr>
        </p:nvSpPr>
        <p:spPr>
          <a:xfrm>
            <a:off x="5287963" y="9001125"/>
            <a:ext cx="3961021" cy="369332"/>
          </a:xfrm>
          <a:ln/>
        </p:spPr>
        <p:txBody>
          <a:bodyPr/>
          <a:lstStyle/>
          <a:p>
            <a:r>
              <a:rPr lang="en-US" smtClean="0"/>
              <a:t>Jon Rosdahl, CSR-Qualcomm</a:t>
            </a:r>
            <a:endParaRPr lang="en-US"/>
          </a:p>
        </p:txBody>
      </p:sp>
      <p:sp>
        <p:nvSpPr>
          <p:cNvPr id="7" name="Rectangle 7"/>
          <p:cNvSpPr>
            <a:spLocks noGrp="1" noChangeArrowheads="1"/>
          </p:cNvSpPr>
          <p:nvPr>
            <p:ph type="sldNum"/>
          </p:nvPr>
        </p:nvSpPr>
        <p:spPr>
          <a:xfrm>
            <a:off x="3201992" y="9001125"/>
            <a:ext cx="492121" cy="184666"/>
          </a:xfrm>
          <a:ln/>
        </p:spPr>
        <p:txBody>
          <a:bodyPr/>
          <a:lstStyle/>
          <a:p>
            <a:r>
              <a:rPr lang="en-US"/>
              <a:t>Page </a:t>
            </a:r>
            <a:fld id="{E6AF579C-E269-44CC-A9F4-B7D1E2EA3836}" type="slidenum">
              <a:rPr lang="en-US"/>
              <a:pPr/>
              <a:t>64</a:t>
            </a:fld>
            <a:endParaRPr lang="en-US"/>
          </a:p>
        </p:txBody>
      </p:sp>
      <p:sp>
        <p:nvSpPr>
          <p:cNvPr id="20481"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xfrm>
            <a:off x="4007743" y="95706"/>
            <a:ext cx="2205732" cy="215444"/>
          </a:xfrm>
        </p:spPr>
        <p:txBody>
          <a:bodyPr/>
          <a:lstStyle/>
          <a:p>
            <a:pPr>
              <a:defRPr/>
            </a:pPr>
            <a:r>
              <a:rPr lang="en-US" smtClean="0"/>
              <a:t>doc.: IEEE 802.19-09/xxxxr0</a:t>
            </a:r>
          </a:p>
        </p:txBody>
      </p:sp>
      <p:sp>
        <p:nvSpPr>
          <p:cNvPr id="15363"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5364"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28676"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AC30D68-B388-CC41-9257-1344FD822173}" type="slidenum">
              <a:rPr lang="en-US"/>
              <a:pPr/>
              <a:t>65</a:t>
            </a:fld>
            <a:endParaRPr lang="en-US"/>
          </a:p>
        </p:txBody>
      </p:sp>
      <p:sp>
        <p:nvSpPr>
          <p:cNvPr id="28677" name="Rectangle 2"/>
          <p:cNvSpPr>
            <a:spLocks noGrp="1" noRot="1" noChangeAspect="1" noChangeArrowheads="1" noTextEdit="1"/>
          </p:cNvSpPr>
          <p:nvPr>
            <p:ph type="sldImg"/>
          </p:nvPr>
        </p:nvSpPr>
        <p:spPr>
          <a:xfrm>
            <a:off x="1114425" y="703263"/>
            <a:ext cx="4629150" cy="347345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extLst>
      <p:ext uri="{BB962C8B-B14F-4D97-AF65-F5344CB8AC3E}">
        <p14:creationId xmlns:p14="http://schemas.microsoft.com/office/powerpoint/2010/main" val="19844378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07743" y="95706"/>
            <a:ext cx="2205732" cy="215444"/>
          </a:xfrm>
        </p:spPr>
        <p:txBody>
          <a:bodyPr/>
          <a:lstStyle/>
          <a:p>
            <a:pPr>
              <a:defRPr/>
            </a:pPr>
            <a:r>
              <a:rPr lang="en-US" smtClean="0"/>
              <a:t>doc.: IEEE 802.19-09/xxxxr0</a:t>
            </a:r>
          </a:p>
        </p:txBody>
      </p:sp>
      <p:sp>
        <p:nvSpPr>
          <p:cNvPr id="16387"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6388"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30724"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214C0BA8-5355-5B4E-9412-71DD676DB540}" type="slidenum">
              <a:rPr lang="en-US"/>
              <a:pPr/>
              <a:t>66</a:t>
            </a:fld>
            <a:endParaRPr lang="en-US"/>
          </a:p>
        </p:txBody>
      </p:sp>
      <p:sp>
        <p:nvSpPr>
          <p:cNvPr id="30725" name="Rectangle 2"/>
          <p:cNvSpPr>
            <a:spLocks noGrp="1" noRot="1" noChangeAspect="1" noChangeArrowheads="1" noTextEdit="1"/>
          </p:cNvSpPr>
          <p:nvPr>
            <p:ph type="sldImg"/>
          </p:nvPr>
        </p:nvSpPr>
        <p:spPr>
          <a:xfrm>
            <a:off x="1114425" y="703263"/>
            <a:ext cx="4629150" cy="3473450"/>
          </a:xfrm>
          <a:ln cap="flat"/>
        </p:spPr>
      </p:sp>
      <p:sp>
        <p:nvSpPr>
          <p:cNvPr id="307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5250" rIns="95250"/>
          <a:lstStyle/>
          <a:p>
            <a:endParaRPr lang="en-US">
              <a:latin typeface="Times New Roman" charset="0"/>
            </a:endParaRPr>
          </a:p>
        </p:txBody>
      </p:sp>
    </p:spTree>
    <p:extLst>
      <p:ext uri="{BB962C8B-B14F-4D97-AF65-F5344CB8AC3E}">
        <p14:creationId xmlns:p14="http://schemas.microsoft.com/office/powerpoint/2010/main" val="41437417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67</a:t>
            </a:fld>
            <a:endParaRPr lang="en-US"/>
          </a:p>
        </p:txBody>
      </p:sp>
    </p:spTree>
    <p:extLst>
      <p:ext uri="{BB962C8B-B14F-4D97-AF65-F5344CB8AC3E}">
        <p14:creationId xmlns:p14="http://schemas.microsoft.com/office/powerpoint/2010/main" val="22262453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68</a:t>
            </a:fld>
            <a:endParaRPr lang="en-US"/>
          </a:p>
        </p:txBody>
      </p:sp>
    </p:spTree>
    <p:extLst>
      <p:ext uri="{BB962C8B-B14F-4D97-AF65-F5344CB8AC3E}">
        <p14:creationId xmlns:p14="http://schemas.microsoft.com/office/powerpoint/2010/main" val="20619913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69</a:t>
            </a:fld>
            <a:endParaRPr lang="en-US"/>
          </a:p>
        </p:txBody>
      </p:sp>
    </p:spTree>
    <p:extLst>
      <p:ext uri="{BB962C8B-B14F-4D97-AF65-F5344CB8AC3E}">
        <p14:creationId xmlns:p14="http://schemas.microsoft.com/office/powerpoint/2010/main" val="368609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xfrm>
            <a:off x="646113" y="95706"/>
            <a:ext cx="713337" cy="215444"/>
          </a:xfrm>
          <a:noFill/>
        </p:spPr>
        <p:txBody>
          <a:bodyPr/>
          <a:lstStyle/>
          <a:p>
            <a:r>
              <a:rPr lang="en-US" smtClean="0"/>
              <a:t>Nov 2015</a:t>
            </a:r>
          </a:p>
        </p:txBody>
      </p:sp>
      <p:sp>
        <p:nvSpPr>
          <p:cNvPr id="47107"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47108" name="Rectangle 6"/>
          <p:cNvSpPr>
            <a:spLocks noGrp="1" noChangeArrowheads="1"/>
          </p:cNvSpPr>
          <p:nvPr>
            <p:ph type="ftr" sz="quarter" idx="4"/>
          </p:nvPr>
        </p:nvSpPr>
        <p:spPr>
          <a:xfrm>
            <a:off x="3756586" y="9000621"/>
            <a:ext cx="2456122" cy="184666"/>
          </a:xfrm>
          <a:noFill/>
        </p:spPr>
        <p:txBody>
          <a:bodyPr/>
          <a:lstStyle/>
          <a:p>
            <a:pPr lvl="4"/>
            <a:r>
              <a:rPr lang="en-US" smtClean="0"/>
              <a:t>Peter Ecclesine (Cisco Systems)</a:t>
            </a:r>
          </a:p>
        </p:txBody>
      </p:sp>
      <p:sp>
        <p:nvSpPr>
          <p:cNvPr id="47109" name="Rectangle 7"/>
          <p:cNvSpPr>
            <a:spLocks noGrp="1" noChangeArrowheads="1"/>
          </p:cNvSpPr>
          <p:nvPr>
            <p:ph type="sldNum" sz="quarter" idx="5"/>
          </p:nvPr>
        </p:nvSpPr>
        <p:spPr>
          <a:xfrm>
            <a:off x="3278936" y="9001125"/>
            <a:ext cx="415177" cy="184666"/>
          </a:xfrm>
          <a:noFill/>
        </p:spPr>
        <p:txBody>
          <a:bodyPr/>
          <a:lstStyle/>
          <a:p>
            <a:r>
              <a:rPr lang="en-US" smtClean="0"/>
              <a:t>Page </a:t>
            </a:r>
            <a:fld id="{3554447F-A678-4ED9-8E54-D24F45F2B035}" type="slidenum">
              <a:rPr lang="en-US" smtClean="0"/>
              <a:pPr/>
              <a:t>7</a:t>
            </a:fld>
            <a:endParaRPr lang="en-US" smtClean="0"/>
          </a:p>
        </p:txBody>
      </p:sp>
      <p:sp>
        <p:nvSpPr>
          <p:cNvPr id="47110" name="Rectangle 2"/>
          <p:cNvSpPr>
            <a:spLocks noGrp="1" noRot="1" noChangeAspect="1" noChangeArrowheads="1" noTextEdit="1"/>
          </p:cNvSpPr>
          <p:nvPr>
            <p:ph type="sldImg"/>
          </p:nvPr>
        </p:nvSpPr>
        <p:spPr>
          <a:xfrm>
            <a:off x="1114425" y="703263"/>
            <a:ext cx="4629150" cy="3473450"/>
          </a:xfrm>
          <a:ln/>
        </p:spPr>
      </p:sp>
      <p:sp>
        <p:nvSpPr>
          <p:cNvPr id="4711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5010710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70</a:t>
            </a:fld>
            <a:endParaRPr lang="en-US"/>
          </a:p>
        </p:txBody>
      </p:sp>
    </p:spTree>
    <p:extLst>
      <p:ext uri="{BB962C8B-B14F-4D97-AF65-F5344CB8AC3E}">
        <p14:creationId xmlns:p14="http://schemas.microsoft.com/office/powerpoint/2010/main" val="5159013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71</a:t>
            </a:fld>
            <a:endParaRPr lang="en-US"/>
          </a:p>
        </p:txBody>
      </p:sp>
    </p:spTree>
    <p:extLst>
      <p:ext uri="{BB962C8B-B14F-4D97-AF65-F5344CB8AC3E}">
        <p14:creationId xmlns:p14="http://schemas.microsoft.com/office/powerpoint/2010/main" val="41259051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72</a:t>
            </a:fld>
            <a:endParaRPr lang="en-US"/>
          </a:p>
        </p:txBody>
      </p:sp>
    </p:spTree>
    <p:extLst>
      <p:ext uri="{BB962C8B-B14F-4D97-AF65-F5344CB8AC3E}">
        <p14:creationId xmlns:p14="http://schemas.microsoft.com/office/powerpoint/2010/main" val="5374504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802.11-13/0900r0</a:t>
            </a:r>
          </a:p>
        </p:txBody>
      </p:sp>
      <p:sp>
        <p:nvSpPr>
          <p:cNvPr id="17411"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7413"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73</a:t>
            </a:fld>
            <a:endParaRPr lang="en-GB" altLang="en-US"/>
          </a:p>
        </p:txBody>
      </p:sp>
      <p:sp>
        <p:nvSpPr>
          <p:cNvPr id="17414" name="Rectangle 2"/>
          <p:cNvSpPr>
            <a:spLocks noGrp="1" noRot="1" noChangeAspect="1" noChangeArrowheads="1" noTextEdit="1"/>
          </p:cNvSpPr>
          <p:nvPr>
            <p:ph type="sldImg"/>
          </p:nvPr>
        </p:nvSpPr>
        <p:spPr>
          <a:xfrm>
            <a:off x="1112838" y="703263"/>
            <a:ext cx="4632325" cy="3473450"/>
          </a:xfrm>
          <a:ln/>
        </p:spPr>
      </p:sp>
      <p:sp>
        <p:nvSpPr>
          <p:cNvPr id="1741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2560417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802.11-13/0900r0</a:t>
            </a:r>
          </a:p>
        </p:txBody>
      </p:sp>
      <p:sp>
        <p:nvSpPr>
          <p:cNvPr id="18435"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8437"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74</a:t>
            </a:fld>
            <a:endParaRPr lang="en-GB" altLang="en-US"/>
          </a:p>
        </p:txBody>
      </p:sp>
      <p:sp>
        <p:nvSpPr>
          <p:cNvPr id="18438" name="Rectangle 2"/>
          <p:cNvSpPr>
            <a:spLocks noGrp="1" noRot="1" noChangeAspect="1" noChangeArrowheads="1" noTextEdit="1"/>
          </p:cNvSpPr>
          <p:nvPr>
            <p:ph type="sldImg"/>
          </p:nvPr>
        </p:nvSpPr>
        <p:spPr>
          <a:xfrm>
            <a:off x="1112838" y="703263"/>
            <a:ext cx="4632325" cy="3473450"/>
          </a:xfrm>
          <a:ln cap="flat"/>
        </p:spPr>
      </p:sp>
      <p:sp>
        <p:nvSpPr>
          <p:cNvPr id="18439" name="Rectangle 3"/>
          <p:cNvSpPr>
            <a:spLocks noGrp="1" noChangeArrowheads="1"/>
          </p:cNvSpPr>
          <p:nvPr>
            <p:ph type="body" idx="1"/>
          </p:nvPr>
        </p:nvSpPr>
        <p:spPr>
          <a:noFill/>
        </p:spPr>
        <p:txBody>
          <a:bodyPr lIns="95335" rIns="95335"/>
          <a:lstStyle/>
          <a:p>
            <a:endParaRPr lang="en-US" altLang="en-US" smtClean="0"/>
          </a:p>
        </p:txBody>
      </p:sp>
    </p:spTree>
    <p:extLst>
      <p:ext uri="{BB962C8B-B14F-4D97-AF65-F5344CB8AC3E}">
        <p14:creationId xmlns:p14="http://schemas.microsoft.com/office/powerpoint/2010/main" val="8304234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802.11-13/0900r0</a:t>
            </a:r>
          </a:p>
        </p:txBody>
      </p:sp>
      <p:sp>
        <p:nvSpPr>
          <p:cNvPr id="19459" name="Rectangle 3"/>
          <p:cNvSpPr>
            <a:spLocks noGrp="1" noChangeArrowheads="1"/>
          </p:cNvSpPr>
          <p:nvPr>
            <p:ph type="dt" sz="quarter" idx="1"/>
          </p:nvPr>
        </p:nvSpPr>
        <p:spPr>
          <a:xfrm>
            <a:off x="646113" y="95706"/>
            <a:ext cx="732573" cy="215444"/>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xfrm>
            <a:off x="3787811" y="9001125"/>
            <a:ext cx="2425664" cy="184666"/>
          </a:xfrm>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Clint Chaplin, Chair (Samsung)</a:t>
            </a:r>
          </a:p>
        </p:txBody>
      </p:sp>
      <p:sp>
        <p:nvSpPr>
          <p:cNvPr id="19461" name="Rectangle 7"/>
          <p:cNvSpPr>
            <a:spLocks noGrp="1" noChangeArrowheads="1"/>
          </p:cNvSpPr>
          <p:nvPr>
            <p:ph type="sldNum" sz="quarter" idx="5"/>
          </p:nvPr>
        </p:nvSpPr>
        <p:spPr>
          <a:xfrm>
            <a:off x="3278936" y="9001125"/>
            <a:ext cx="415177" cy="184666"/>
          </a:xfrm>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75</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13332" y="4416385"/>
            <a:ext cx="5031336" cy="4183083"/>
          </a:xfrm>
          <a:noFill/>
        </p:spPr>
        <p:txBody>
          <a:bodyPr lIns="95230" tIns="46028" rIns="95230" bIns="46028"/>
          <a:lstStyle/>
          <a:p>
            <a:endParaRPr lang="en-US" altLang="en-US" smtClean="0"/>
          </a:p>
        </p:txBody>
      </p:sp>
    </p:spTree>
    <p:extLst>
      <p:ext uri="{BB962C8B-B14F-4D97-AF65-F5344CB8AC3E}">
        <p14:creationId xmlns:p14="http://schemas.microsoft.com/office/powerpoint/2010/main" val="13101672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76</a:t>
            </a:fld>
            <a:endParaRPr lang="en-US"/>
          </a:p>
        </p:txBody>
      </p:sp>
    </p:spTree>
    <p:extLst>
      <p:ext uri="{BB962C8B-B14F-4D97-AF65-F5344CB8AC3E}">
        <p14:creationId xmlns:p14="http://schemas.microsoft.com/office/powerpoint/2010/main" val="28746317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17617" y="95706"/>
            <a:ext cx="2195858" cy="215444"/>
          </a:xfrm>
          <a:noFill/>
        </p:spPr>
        <p:txBody>
          <a:bodyPr/>
          <a:lstStyle/>
          <a:p>
            <a:r>
              <a:rPr lang="en-GB" smtClean="0"/>
              <a:t>doc.: IEEE 802.11-10/0673r0</a:t>
            </a:r>
          </a:p>
        </p:txBody>
      </p:sp>
      <p:sp>
        <p:nvSpPr>
          <p:cNvPr id="11267" name="Rectangle 3"/>
          <p:cNvSpPr>
            <a:spLocks noGrp="1" noChangeArrowheads="1"/>
          </p:cNvSpPr>
          <p:nvPr>
            <p:ph type="dt" sz="quarter" idx="1"/>
          </p:nvPr>
        </p:nvSpPr>
        <p:spPr>
          <a:xfrm>
            <a:off x="647345" y="99161"/>
            <a:ext cx="732573" cy="215444"/>
          </a:xfrm>
          <a:noFill/>
        </p:spPr>
        <p:txBody>
          <a:bodyPr/>
          <a:lstStyle/>
          <a:p>
            <a:r>
              <a:rPr lang="en-US" dirty="0" smtClean="0"/>
              <a:t>July 2010</a:t>
            </a:r>
            <a:endParaRPr lang="en-GB" dirty="0" smtClean="0"/>
          </a:p>
        </p:txBody>
      </p:sp>
      <p:sp>
        <p:nvSpPr>
          <p:cNvPr id="11268" name="Rectangle 6"/>
          <p:cNvSpPr>
            <a:spLocks noGrp="1" noChangeArrowheads="1"/>
          </p:cNvSpPr>
          <p:nvPr>
            <p:ph type="ftr" sz="quarter" idx="4"/>
          </p:nvPr>
        </p:nvSpPr>
        <p:spPr>
          <a:xfrm>
            <a:off x="4403364" y="9001125"/>
            <a:ext cx="1810111" cy="184666"/>
          </a:xfrm>
          <a:noFill/>
        </p:spPr>
        <p:txBody>
          <a:bodyPr/>
          <a:lstStyle/>
          <a:p>
            <a:pPr lvl="4"/>
            <a:r>
              <a:rPr lang="en-GB" smtClean="0"/>
              <a:t>Andrew Myles, Cisco</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smtClean="0"/>
              <a:t>Page </a:t>
            </a:r>
            <a:fld id="{7F3AA8F3-0F4A-45BA-A64F-0DDB9B568E98}" type="slidenum">
              <a:rPr lang="en-GB" smtClean="0"/>
              <a:pPr/>
              <a:t>77</a:t>
            </a:fld>
            <a:endParaRPr lang="en-GB" smtClean="0"/>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4017617" y="95706"/>
            <a:ext cx="2195858" cy="215444"/>
          </a:xfrm>
          <a:noFill/>
        </p:spPr>
        <p:txBody>
          <a:bodyPr/>
          <a:lstStyle/>
          <a:p>
            <a:r>
              <a:rPr lang="en-GB" smtClean="0"/>
              <a:t>doc.: IEEE 802.11-10/0673r0</a:t>
            </a:r>
          </a:p>
        </p:txBody>
      </p:sp>
      <p:sp>
        <p:nvSpPr>
          <p:cNvPr id="12291" name="Rectangle 3"/>
          <p:cNvSpPr>
            <a:spLocks noGrp="1" noChangeArrowheads="1"/>
          </p:cNvSpPr>
          <p:nvPr>
            <p:ph type="dt" sz="quarter" idx="1"/>
          </p:nvPr>
        </p:nvSpPr>
        <p:spPr>
          <a:xfrm>
            <a:off x="647345" y="99161"/>
            <a:ext cx="732573" cy="215444"/>
          </a:xfrm>
          <a:noFill/>
        </p:spPr>
        <p:txBody>
          <a:bodyPr/>
          <a:lstStyle/>
          <a:p>
            <a:r>
              <a:rPr lang="en-US" dirty="0" smtClean="0"/>
              <a:t>July 2010</a:t>
            </a:r>
            <a:endParaRPr lang="en-GB" dirty="0" smtClean="0"/>
          </a:p>
        </p:txBody>
      </p:sp>
      <p:sp>
        <p:nvSpPr>
          <p:cNvPr id="12292" name="Rectangle 6"/>
          <p:cNvSpPr>
            <a:spLocks noGrp="1" noChangeArrowheads="1"/>
          </p:cNvSpPr>
          <p:nvPr>
            <p:ph type="ftr" sz="quarter" idx="4"/>
          </p:nvPr>
        </p:nvSpPr>
        <p:spPr>
          <a:xfrm>
            <a:off x="4403364" y="9001125"/>
            <a:ext cx="1810111" cy="184666"/>
          </a:xfrm>
          <a:noFill/>
        </p:spPr>
        <p:txBody>
          <a:bodyPr/>
          <a:lstStyle/>
          <a:p>
            <a:pPr lvl="4"/>
            <a:r>
              <a:rPr lang="en-GB" smtClean="0"/>
              <a:t>Andrew Myles, Cisco</a:t>
            </a:r>
          </a:p>
        </p:txBody>
      </p:sp>
      <p:sp>
        <p:nvSpPr>
          <p:cNvPr id="12293" name="Rectangle 7"/>
          <p:cNvSpPr>
            <a:spLocks noGrp="1" noChangeArrowheads="1"/>
          </p:cNvSpPr>
          <p:nvPr>
            <p:ph type="sldNum" sz="quarter" idx="5"/>
          </p:nvPr>
        </p:nvSpPr>
        <p:spPr>
          <a:xfrm>
            <a:off x="3278936" y="9001125"/>
            <a:ext cx="415177" cy="184666"/>
          </a:xfrm>
          <a:noFill/>
        </p:spPr>
        <p:txBody>
          <a:bodyPr/>
          <a:lstStyle/>
          <a:p>
            <a:r>
              <a:rPr lang="en-GB" smtClean="0"/>
              <a:t>Page </a:t>
            </a:r>
            <a:fld id="{DA46D214-75BD-4AB5-B513-4DDEA98DA4CD}" type="slidenum">
              <a:rPr lang="en-GB" smtClean="0"/>
              <a:pPr/>
              <a:t>78</a:t>
            </a:fld>
            <a:endParaRPr lang="en-GB" smtClean="0"/>
          </a:p>
        </p:txBody>
      </p:sp>
      <p:sp>
        <p:nvSpPr>
          <p:cNvPr id="12294" name="Rectangle 2"/>
          <p:cNvSpPr>
            <a:spLocks noGrp="1" noRot="1" noChangeAspect="1" noChangeArrowheads="1" noTextEdit="1"/>
          </p:cNvSpPr>
          <p:nvPr>
            <p:ph type="sldImg"/>
          </p:nvPr>
        </p:nvSpPr>
        <p:spPr>
          <a:xfrm>
            <a:off x="1112838" y="703263"/>
            <a:ext cx="4632325" cy="3473450"/>
          </a:xfrm>
          <a:ln cap="flat"/>
        </p:spPr>
      </p:sp>
      <p:sp>
        <p:nvSpPr>
          <p:cNvPr id="12295" name="Rectangle 3"/>
          <p:cNvSpPr>
            <a:spLocks noGrp="1" noChangeArrowheads="1"/>
          </p:cNvSpPr>
          <p:nvPr>
            <p:ph type="body" idx="1"/>
          </p:nvPr>
        </p:nvSpPr>
        <p:spPr>
          <a:noFill/>
          <a:ln/>
        </p:spPr>
        <p:txBody>
          <a:bodyPr lIns="95335" rIns="95335"/>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79</a:t>
            </a:fld>
            <a:endParaRPr lang="en-US"/>
          </a:p>
        </p:txBody>
      </p:sp>
    </p:spTree>
    <p:extLst>
      <p:ext uri="{BB962C8B-B14F-4D97-AF65-F5344CB8AC3E}">
        <p14:creationId xmlns:p14="http://schemas.microsoft.com/office/powerpoint/2010/main" val="353948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xfrm>
            <a:off x="646113" y="95706"/>
            <a:ext cx="713337" cy="215444"/>
          </a:xfrm>
          <a:noFill/>
        </p:spPr>
        <p:txBody>
          <a:bodyPr/>
          <a:lstStyle/>
          <a:p>
            <a:r>
              <a:rPr lang="en-US" smtClean="0"/>
              <a:t>Nov 2015</a:t>
            </a:r>
          </a:p>
        </p:txBody>
      </p:sp>
      <p:sp>
        <p:nvSpPr>
          <p:cNvPr id="51203"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1204" name="Rectangle 6"/>
          <p:cNvSpPr>
            <a:spLocks noGrp="1" noChangeArrowheads="1"/>
          </p:cNvSpPr>
          <p:nvPr>
            <p:ph type="ftr" sz="quarter" idx="4"/>
          </p:nvPr>
        </p:nvSpPr>
        <p:spPr>
          <a:xfrm>
            <a:off x="3756586" y="9000621"/>
            <a:ext cx="2456122" cy="184666"/>
          </a:xfrm>
          <a:noFill/>
        </p:spPr>
        <p:txBody>
          <a:bodyPr/>
          <a:lstStyle/>
          <a:p>
            <a:pPr lvl="4"/>
            <a:r>
              <a:rPr lang="en-US" smtClean="0"/>
              <a:t>Peter Ecclesine (Cisco Systems)</a:t>
            </a:r>
          </a:p>
        </p:txBody>
      </p:sp>
      <p:sp>
        <p:nvSpPr>
          <p:cNvPr id="51205" name="Rectangle 7"/>
          <p:cNvSpPr>
            <a:spLocks noGrp="1" noChangeArrowheads="1"/>
          </p:cNvSpPr>
          <p:nvPr>
            <p:ph type="sldNum" sz="quarter" idx="5"/>
          </p:nvPr>
        </p:nvSpPr>
        <p:spPr>
          <a:xfrm>
            <a:off x="3278936" y="9001125"/>
            <a:ext cx="415177" cy="184666"/>
          </a:xfrm>
          <a:noFill/>
        </p:spPr>
        <p:txBody>
          <a:bodyPr/>
          <a:lstStyle/>
          <a:p>
            <a:r>
              <a:rPr lang="en-US" smtClean="0"/>
              <a:t>Page </a:t>
            </a:r>
            <a:fld id="{2A966BB1-2648-428D-89B2-DEE69CF444F7}" type="slidenum">
              <a:rPr lang="en-US" smtClean="0"/>
              <a:pPr/>
              <a:t>8</a:t>
            </a:fld>
            <a:endParaRPr lang="en-US" smtClean="0"/>
          </a:p>
        </p:txBody>
      </p:sp>
      <p:sp>
        <p:nvSpPr>
          <p:cNvPr id="51206" name="Rectangle 2"/>
          <p:cNvSpPr>
            <a:spLocks noGrp="1" noRot="1" noChangeAspect="1" noChangeArrowheads="1" noTextEdit="1"/>
          </p:cNvSpPr>
          <p:nvPr>
            <p:ph type="sldImg"/>
          </p:nvPr>
        </p:nvSpPr>
        <p:spPr>
          <a:xfrm>
            <a:off x="1114425" y="703263"/>
            <a:ext cx="4629150" cy="3473450"/>
          </a:xfrm>
          <a:ln/>
        </p:spPr>
      </p:sp>
      <p:sp>
        <p:nvSpPr>
          <p:cNvPr id="51207"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9434038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80</a:t>
            </a:fld>
            <a:endParaRPr lang="en-US"/>
          </a:p>
        </p:txBody>
      </p:sp>
    </p:spTree>
    <p:extLst>
      <p:ext uri="{BB962C8B-B14F-4D97-AF65-F5344CB8AC3E}">
        <p14:creationId xmlns:p14="http://schemas.microsoft.com/office/powerpoint/2010/main" val="36518891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81</a:t>
            </a:fld>
            <a:endParaRPr lang="en-US"/>
          </a:p>
        </p:txBody>
      </p:sp>
    </p:spTree>
    <p:extLst>
      <p:ext uri="{BB962C8B-B14F-4D97-AF65-F5344CB8AC3E}">
        <p14:creationId xmlns:p14="http://schemas.microsoft.com/office/powerpoint/2010/main" val="1138222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82</a:t>
            </a:fld>
            <a:endParaRPr lang="en-US"/>
          </a:p>
        </p:txBody>
      </p:sp>
    </p:spTree>
    <p:extLst>
      <p:ext uri="{BB962C8B-B14F-4D97-AF65-F5344CB8AC3E}">
        <p14:creationId xmlns:p14="http://schemas.microsoft.com/office/powerpoint/2010/main" val="27443034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802.11-15/1464r0</a:t>
            </a:r>
          </a:p>
        </p:txBody>
      </p:sp>
      <p:sp>
        <p:nvSpPr>
          <p:cNvPr id="24579" name="Rectangle 3"/>
          <p:cNvSpPr>
            <a:spLocks noGrp="1" noChangeArrowheads="1"/>
          </p:cNvSpPr>
          <p:nvPr>
            <p:ph type="dt" sz="quarter" idx="1"/>
          </p:nvPr>
        </p:nvSpPr>
        <p:spPr>
          <a:xfrm>
            <a:off x="646113" y="95706"/>
            <a:ext cx="1198983" cy="215444"/>
          </a:xfrm>
          <a:noFill/>
        </p:spPr>
        <p:txBody>
          <a:bodyPr/>
          <a:lstStyle/>
          <a:p>
            <a:r>
              <a:rPr lang="en-US" smtClean="0"/>
              <a:t>November 2015</a:t>
            </a:r>
          </a:p>
        </p:txBody>
      </p:sp>
      <p:sp>
        <p:nvSpPr>
          <p:cNvPr id="24580" name="Rectangle 6"/>
          <p:cNvSpPr>
            <a:spLocks noGrp="1" noChangeArrowheads="1"/>
          </p:cNvSpPr>
          <p:nvPr>
            <p:ph type="ftr" sz="quarter" idx="4"/>
          </p:nvPr>
        </p:nvSpPr>
        <p:spPr>
          <a:xfrm>
            <a:off x="3903612" y="9001125"/>
            <a:ext cx="2309863" cy="184666"/>
          </a:xfrm>
          <a:noFill/>
        </p:spPr>
        <p:txBody>
          <a:bodyPr/>
          <a:lstStyle/>
          <a:p>
            <a:pPr lvl="4"/>
            <a:r>
              <a:rPr lang="en-US" smtClean="0"/>
              <a:t>Dorothy Stanley, HPE-Aruba </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83</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802.11-15/1464r0</a:t>
            </a:r>
          </a:p>
        </p:txBody>
      </p:sp>
      <p:sp>
        <p:nvSpPr>
          <p:cNvPr id="10243" name="Rectangle 3"/>
          <p:cNvSpPr>
            <a:spLocks noGrp="1" noChangeArrowheads="1"/>
          </p:cNvSpPr>
          <p:nvPr>
            <p:ph type="dt" sz="quarter" idx="1"/>
          </p:nvPr>
        </p:nvSpPr>
        <p:spPr>
          <a:xfrm>
            <a:off x="646113" y="95706"/>
            <a:ext cx="1198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2015</a:t>
            </a:r>
          </a:p>
        </p:txBody>
      </p:sp>
      <p:sp>
        <p:nvSpPr>
          <p:cNvPr id="10244" name="Rectangle 6"/>
          <p:cNvSpPr>
            <a:spLocks noGrp="1" noChangeArrowheads="1"/>
          </p:cNvSpPr>
          <p:nvPr>
            <p:ph type="ftr" sz="quarter" idx="4"/>
          </p:nvPr>
        </p:nvSpPr>
        <p:spPr>
          <a:xfrm>
            <a:off x="3905536" y="9001125"/>
            <a:ext cx="2307939"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HPE-Aruba </a:t>
            </a:r>
          </a:p>
        </p:txBody>
      </p:sp>
      <p:sp>
        <p:nvSpPr>
          <p:cNvPr id="10245"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C4F4DAE-E60C-4253-B0B9-199258B0A6AD}" type="slidenum">
              <a:rPr lang="en-US" smtClean="0"/>
              <a:pPr/>
              <a:t>84</a:t>
            </a:fld>
            <a:endParaRPr lang="en-US" smtClean="0"/>
          </a:p>
        </p:txBody>
      </p:sp>
      <p:sp>
        <p:nvSpPr>
          <p:cNvPr id="10246" name="Rectangle 2"/>
          <p:cNvSpPr>
            <a:spLocks noGrp="1" noRot="1" noChangeAspect="1" noChangeArrowheads="1" noTextEdit="1"/>
          </p:cNvSpPr>
          <p:nvPr>
            <p:ph type="sldImg"/>
          </p:nvPr>
        </p:nvSpPr>
        <p:spPr>
          <a:xfrm>
            <a:off x="1114425" y="703263"/>
            <a:ext cx="4629150" cy="3473450"/>
          </a:xfrm>
          <a:ln cap="flat"/>
        </p:spPr>
      </p:sp>
      <p:sp>
        <p:nvSpPr>
          <p:cNvPr id="10247" name="Rectangle 3"/>
          <p:cNvSpPr>
            <a:spLocks noGrp="1" noChangeArrowheads="1"/>
          </p:cNvSpPr>
          <p:nvPr>
            <p:ph type="body" idx="1"/>
          </p:nvPr>
        </p:nvSpPr>
        <p:spPr>
          <a:noFill/>
        </p:spPr>
        <p:txBody>
          <a:bodyPr lIns="95250" rIns="95250"/>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802.11-15/1464r0</a:t>
            </a:r>
            <a:endParaRPr lang="en-US"/>
          </a:p>
        </p:txBody>
      </p:sp>
      <p:sp>
        <p:nvSpPr>
          <p:cNvPr id="5" name="Date Placeholder 4"/>
          <p:cNvSpPr>
            <a:spLocks noGrp="1"/>
          </p:cNvSpPr>
          <p:nvPr>
            <p:ph type="dt" idx="11"/>
          </p:nvPr>
        </p:nvSpPr>
        <p:spPr>
          <a:xfrm>
            <a:off x="646113" y="95706"/>
            <a:ext cx="1198983" cy="215444"/>
          </a:xfrm>
        </p:spPr>
        <p:txBody>
          <a:bodyPr/>
          <a:lstStyle/>
          <a:p>
            <a:pPr>
              <a:defRPr/>
            </a:pPr>
            <a:r>
              <a:rPr lang="en-US" smtClean="0"/>
              <a:t>November 2015</a:t>
            </a:r>
            <a:endParaRPr lang="en-US"/>
          </a:p>
        </p:txBody>
      </p:sp>
      <p:sp>
        <p:nvSpPr>
          <p:cNvPr id="6" name="Footer Placeholder 5"/>
          <p:cNvSpPr>
            <a:spLocks noGrp="1"/>
          </p:cNvSpPr>
          <p:nvPr>
            <p:ph type="ftr" sz="quarter" idx="12"/>
          </p:nvPr>
        </p:nvSpPr>
        <p:spPr>
          <a:xfrm>
            <a:off x="3903612" y="9001125"/>
            <a:ext cx="2309863" cy="184666"/>
          </a:xfrm>
        </p:spPr>
        <p:txBody>
          <a:bodyPr/>
          <a:lstStyle/>
          <a:p>
            <a:pPr lvl="4">
              <a:defRPr/>
            </a:pPr>
            <a:r>
              <a:rPr lang="en-US" smtClean="0"/>
              <a:t>Dorothy Stanley, HPE-Aruba </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85</a:t>
            </a:fld>
            <a:endParaRPr lang="en-US"/>
          </a:p>
        </p:txBody>
      </p:sp>
    </p:spTree>
    <p:extLst>
      <p:ext uri="{BB962C8B-B14F-4D97-AF65-F5344CB8AC3E}">
        <p14:creationId xmlns:p14="http://schemas.microsoft.com/office/powerpoint/2010/main" val="41636561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802.11-15/1464r0</a:t>
            </a:r>
          </a:p>
        </p:txBody>
      </p:sp>
      <p:sp>
        <p:nvSpPr>
          <p:cNvPr id="24579" name="Rectangle 3"/>
          <p:cNvSpPr>
            <a:spLocks noGrp="1" noChangeArrowheads="1"/>
          </p:cNvSpPr>
          <p:nvPr>
            <p:ph type="dt" sz="quarter" idx="1"/>
          </p:nvPr>
        </p:nvSpPr>
        <p:spPr>
          <a:xfrm>
            <a:off x="646115" y="95338"/>
            <a:ext cx="1214344" cy="215813"/>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November 2015</a:t>
            </a:r>
          </a:p>
        </p:txBody>
      </p:sp>
      <p:sp>
        <p:nvSpPr>
          <p:cNvPr id="24580" name="Rectangle 6"/>
          <p:cNvSpPr>
            <a:spLocks noGrp="1" noChangeArrowheads="1"/>
          </p:cNvSpPr>
          <p:nvPr>
            <p:ph type="ftr" sz="quarter" idx="4"/>
          </p:nvPr>
        </p:nvSpPr>
        <p:spPr>
          <a:xfrm>
            <a:off x="3905536" y="9001125"/>
            <a:ext cx="2307939"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HPE-Aruba </a:t>
            </a:r>
          </a:p>
        </p:txBody>
      </p:sp>
      <p:sp>
        <p:nvSpPr>
          <p:cNvPr id="24581" name="Rectangle 7"/>
          <p:cNvSpPr>
            <a:spLocks noGrp="1" noChangeArrowheads="1"/>
          </p:cNvSpPr>
          <p:nvPr>
            <p:ph type="sldNum" sz="quarter" idx="5"/>
          </p:nvPr>
        </p:nvSpPr>
        <p:spPr>
          <a:xfrm>
            <a:off x="3278936" y="9001125"/>
            <a:ext cx="415177" cy="184666"/>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F3F42982-5C51-4B0C-81ED-C6DD168AA414}" type="slidenum">
              <a:rPr lang="en-US" smtClean="0"/>
              <a:pPr>
                <a:defRPr/>
              </a:pPr>
              <a:t>86</a:t>
            </a:fld>
            <a:endParaRPr lang="en-US" smtClean="0"/>
          </a:p>
        </p:txBody>
      </p:sp>
      <p:sp>
        <p:nvSpPr>
          <p:cNvPr id="36870" name="Rectangle 2"/>
          <p:cNvSpPr txBox="1">
            <a:spLocks noGrp="1" noChangeArrowheads="1"/>
          </p:cNvSpPr>
          <p:nvPr/>
        </p:nvSpPr>
        <p:spPr bwMode="auto">
          <a:xfrm>
            <a:off x="4017964" y="95251"/>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1"/>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2961687" y="9001125"/>
            <a:ext cx="3251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61302" y="9001125"/>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86</a:t>
            </a:fld>
            <a:endParaRPr lang="en-US" altLang="en-US"/>
          </a:p>
        </p:txBody>
      </p:sp>
      <p:sp>
        <p:nvSpPr>
          <p:cNvPr id="36874" name="Rectangle 2"/>
          <p:cNvSpPr>
            <a:spLocks noGrp="1" noRot="1" noChangeAspect="1" noChangeArrowheads="1" noTextEdit="1"/>
          </p:cNvSpPr>
          <p:nvPr>
            <p:ph type="sldImg"/>
          </p:nvPr>
        </p:nvSpPr>
        <p:spPr>
          <a:xfrm>
            <a:off x="1104900" y="696913"/>
            <a:ext cx="4649788" cy="3487737"/>
          </a:xfrm>
          <a:ln/>
        </p:spPr>
      </p:sp>
      <p:sp>
        <p:nvSpPr>
          <p:cNvPr id="36875" name="Rectangle 3"/>
          <p:cNvSpPr>
            <a:spLocks noGrp="1" noChangeArrowheads="1"/>
          </p:cNvSpPr>
          <p:nvPr>
            <p:ph type="body" idx="1"/>
          </p:nvPr>
        </p:nvSpPr>
        <p:spPr>
          <a:xfrm>
            <a:off x="685800" y="4416426"/>
            <a:ext cx="5486400" cy="4183063"/>
          </a:xfrm>
          <a:noFill/>
        </p:spPr>
        <p:txBody>
          <a:bodyPr/>
          <a:lstStyle/>
          <a:p>
            <a:endParaRPr lang="en-US" alt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802.11-15/1464r0</a:t>
            </a:r>
            <a:endParaRPr lang="en-US"/>
          </a:p>
        </p:txBody>
      </p:sp>
      <p:sp>
        <p:nvSpPr>
          <p:cNvPr id="5" name="Date Placeholder 4"/>
          <p:cNvSpPr>
            <a:spLocks noGrp="1"/>
          </p:cNvSpPr>
          <p:nvPr>
            <p:ph type="dt" idx="11"/>
          </p:nvPr>
        </p:nvSpPr>
        <p:spPr>
          <a:xfrm>
            <a:off x="646113" y="95706"/>
            <a:ext cx="1198983" cy="215444"/>
          </a:xfrm>
        </p:spPr>
        <p:txBody>
          <a:bodyPr/>
          <a:lstStyle/>
          <a:p>
            <a:pPr>
              <a:defRPr/>
            </a:pPr>
            <a:r>
              <a:rPr lang="en-US" smtClean="0"/>
              <a:t>November 2015</a:t>
            </a:r>
            <a:endParaRPr lang="en-US"/>
          </a:p>
        </p:txBody>
      </p:sp>
      <p:sp>
        <p:nvSpPr>
          <p:cNvPr id="6" name="Footer Placeholder 5"/>
          <p:cNvSpPr>
            <a:spLocks noGrp="1"/>
          </p:cNvSpPr>
          <p:nvPr>
            <p:ph type="ftr" sz="quarter" idx="12"/>
          </p:nvPr>
        </p:nvSpPr>
        <p:spPr>
          <a:xfrm>
            <a:off x="3903612" y="9001125"/>
            <a:ext cx="2309863" cy="184666"/>
          </a:xfrm>
        </p:spPr>
        <p:txBody>
          <a:bodyPr/>
          <a:lstStyle/>
          <a:p>
            <a:pPr lvl="4">
              <a:defRPr/>
            </a:pPr>
            <a:r>
              <a:rPr lang="en-US" smtClean="0"/>
              <a:t>Dorothy Stanley, HPE-Aruba </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87</a:t>
            </a:fld>
            <a:endParaRPr lang="en-US"/>
          </a:p>
        </p:txBody>
      </p:sp>
    </p:spTree>
    <p:extLst>
      <p:ext uri="{BB962C8B-B14F-4D97-AF65-F5344CB8AC3E}">
        <p14:creationId xmlns:p14="http://schemas.microsoft.com/office/powerpoint/2010/main" val="9532359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802.11-12/0455r0</a:t>
            </a:r>
          </a:p>
        </p:txBody>
      </p:sp>
      <p:sp>
        <p:nvSpPr>
          <p:cNvPr id="24579" name="Rectangle 3"/>
          <p:cNvSpPr>
            <a:spLocks noGrp="1" noChangeArrowheads="1"/>
          </p:cNvSpPr>
          <p:nvPr>
            <p:ph type="dt" sz="quarter" idx="1"/>
          </p:nvPr>
        </p:nvSpPr>
        <p:spPr>
          <a:xfrm>
            <a:off x="646113" y="95706"/>
            <a:ext cx="916020" cy="215444"/>
          </a:xfrm>
          <a:noFill/>
        </p:spPr>
        <p:txBody>
          <a:bodyPr/>
          <a:lstStyle/>
          <a:p>
            <a:r>
              <a:rPr lang="en-US" smtClean="0"/>
              <a:t>Month Year</a:t>
            </a:r>
          </a:p>
        </p:txBody>
      </p:sp>
      <p:sp>
        <p:nvSpPr>
          <p:cNvPr id="24580" name="Rectangle 6"/>
          <p:cNvSpPr>
            <a:spLocks noGrp="1" noChangeArrowheads="1"/>
          </p:cNvSpPr>
          <p:nvPr>
            <p:ph type="ftr" sz="quarter" idx="4"/>
          </p:nvPr>
        </p:nvSpPr>
        <p:spPr>
          <a:xfrm>
            <a:off x="3685219" y="9001125"/>
            <a:ext cx="2528256" cy="184666"/>
          </a:xfrm>
          <a:noFill/>
        </p:spPr>
        <p:txBody>
          <a:bodyPr/>
          <a:lstStyle/>
          <a:p>
            <a:pPr lvl="4"/>
            <a:r>
              <a:rPr lang="en-US" smtClean="0"/>
              <a:t>David Halasz, Motorola Mobility</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88</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07743" y="95706"/>
            <a:ext cx="2205732" cy="215444"/>
          </a:xfrm>
        </p:spPr>
        <p:txBody>
          <a:bodyPr/>
          <a:lstStyle/>
          <a:p>
            <a:pPr>
              <a:defRPr/>
            </a:pPr>
            <a:r>
              <a:rPr lang="en-US" altLang="ja-JP">
                <a:latin typeface="Times New Roman" charset="0"/>
                <a:cs typeface="ＭＳ Ｐゴシック" charset="-128"/>
              </a:rPr>
              <a:t>doc.: IEEE 802.19-09/xxxxr0</a:t>
            </a:r>
          </a:p>
        </p:txBody>
      </p:sp>
      <p:sp>
        <p:nvSpPr>
          <p:cNvPr id="18435"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8436"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8437"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24E42ACE-54C0-684C-BB9D-E50577322B6F}" type="slidenum">
              <a:rPr lang="en-US" altLang="ja-JP">
                <a:cs typeface="ＭＳ Ｐゴシック" charset="-128"/>
              </a:rPr>
              <a:pPr>
                <a:defRPr/>
              </a:pPr>
              <a:t>89</a:t>
            </a:fld>
            <a:endParaRPr lang="en-US" altLang="ja-JP">
              <a:cs typeface="ＭＳ Ｐゴシック" charset="-128"/>
            </a:endParaRPr>
          </a:p>
        </p:txBody>
      </p:sp>
      <p:sp>
        <p:nvSpPr>
          <p:cNvPr id="18438" name="Rectangle 2"/>
          <p:cNvSpPr>
            <a:spLocks noGrp="1" noRot="1" noChangeAspect="1" noChangeArrowheads="1" noTextEdit="1"/>
          </p:cNvSpPr>
          <p:nvPr>
            <p:ph type="sldImg"/>
          </p:nvPr>
        </p:nvSpPr>
        <p:spPr>
          <a:xfrm>
            <a:off x="1114425" y="703263"/>
            <a:ext cx="4629150" cy="3473450"/>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14425" y="703263"/>
            <a:ext cx="4629150" cy="3473450"/>
          </a:xfrm>
          <a:ln/>
        </p:spPr>
      </p:sp>
      <p:sp>
        <p:nvSpPr>
          <p:cNvPr id="5837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55598844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90</a:t>
            </a:fld>
            <a:endParaRPr lang="en-US"/>
          </a:p>
        </p:txBody>
      </p:sp>
    </p:spTree>
    <p:extLst>
      <p:ext uri="{BB962C8B-B14F-4D97-AF65-F5344CB8AC3E}">
        <p14:creationId xmlns:p14="http://schemas.microsoft.com/office/powerpoint/2010/main" val="11794610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91</a:t>
            </a:fld>
            <a:endParaRPr lang="en-US"/>
          </a:p>
        </p:txBody>
      </p:sp>
    </p:spTree>
    <p:extLst>
      <p:ext uri="{BB962C8B-B14F-4D97-AF65-F5344CB8AC3E}">
        <p14:creationId xmlns:p14="http://schemas.microsoft.com/office/powerpoint/2010/main" val="24105340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92</a:t>
            </a:fld>
            <a:endParaRPr lang="en-US"/>
          </a:p>
        </p:txBody>
      </p:sp>
    </p:spTree>
    <p:extLst>
      <p:ext uri="{BB962C8B-B14F-4D97-AF65-F5344CB8AC3E}">
        <p14:creationId xmlns:p14="http://schemas.microsoft.com/office/powerpoint/2010/main" val="146538627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93</a:t>
            </a:fld>
            <a:endParaRPr lang="en-US"/>
          </a:p>
        </p:txBody>
      </p:sp>
    </p:spTree>
    <p:extLst>
      <p:ext uri="{BB962C8B-B14F-4D97-AF65-F5344CB8AC3E}">
        <p14:creationId xmlns:p14="http://schemas.microsoft.com/office/powerpoint/2010/main" val="33367469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07743" y="95706"/>
            <a:ext cx="2205732" cy="215444"/>
          </a:xfrm>
        </p:spPr>
        <p:txBody>
          <a:bodyPr/>
          <a:lstStyle/>
          <a:p>
            <a:pPr>
              <a:defRPr/>
            </a:pPr>
            <a:r>
              <a:rPr lang="en-US" altLang="ja-JP">
                <a:latin typeface="Times New Roman" charset="0"/>
                <a:cs typeface="ＭＳ Ｐゴシック" charset="-128"/>
              </a:rPr>
              <a:t>doc.: IEEE 802.19-09/xxxxr0</a:t>
            </a:r>
          </a:p>
        </p:txBody>
      </p:sp>
      <p:sp>
        <p:nvSpPr>
          <p:cNvPr id="16387"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6388"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6389"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9B4F10BE-8640-3647-A390-79D9D5117F41}" type="slidenum">
              <a:rPr lang="en-US" altLang="ja-JP">
                <a:cs typeface="ＭＳ Ｐゴシック" charset="-128"/>
              </a:rPr>
              <a:pPr>
                <a:defRPr/>
              </a:pPr>
              <a:t>94</a:t>
            </a:fld>
            <a:endParaRPr lang="en-US" altLang="ja-JP">
              <a:cs typeface="ＭＳ Ｐゴシック" charset="-128"/>
            </a:endParaRPr>
          </a:p>
        </p:txBody>
      </p:sp>
      <p:sp>
        <p:nvSpPr>
          <p:cNvPr id="16390" name="Rectangle 2"/>
          <p:cNvSpPr>
            <a:spLocks noGrp="1" noRot="1" noChangeAspect="1" noChangeArrowheads="1" noTextEdit="1"/>
          </p:cNvSpPr>
          <p:nvPr>
            <p:ph type="sldImg"/>
          </p:nvPr>
        </p:nvSpPr>
        <p:spPr>
          <a:xfrm>
            <a:off x="1114425" y="703263"/>
            <a:ext cx="4629150" cy="3473450"/>
          </a:xfrm>
          <a:ln/>
        </p:spPr>
      </p:sp>
      <p:sp>
        <p:nvSpPr>
          <p:cNvPr id="16391" name="Rectangle 3"/>
          <p:cNvSpPr>
            <a:spLocks noGrp="1" noChangeArrowheads="1"/>
          </p:cNvSpPr>
          <p:nvPr>
            <p:ph type="body" idx="1"/>
          </p:nvPr>
        </p:nvSpPr>
        <p:spPr>
          <a:noFill/>
          <a:ln/>
        </p:spPr>
        <p:txBody>
          <a:bodyPr/>
          <a:lstStyle/>
          <a:p>
            <a:endParaRPr kumimoji="0" lang="ja-JP" alt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1186278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07743" y="95706"/>
            <a:ext cx="2205732" cy="215444"/>
          </a:xfrm>
        </p:spPr>
        <p:txBody>
          <a:bodyPr/>
          <a:lstStyle/>
          <a:p>
            <a:pPr>
              <a:defRPr/>
            </a:pPr>
            <a:r>
              <a:rPr lang="en-US" altLang="ja-JP">
                <a:latin typeface="Times New Roman" charset="0"/>
                <a:cs typeface="ＭＳ Ｐゴシック" charset="-128"/>
              </a:rPr>
              <a:t>doc.: IEEE 802.19-09/xxxxr0</a:t>
            </a:r>
          </a:p>
        </p:txBody>
      </p:sp>
      <p:sp>
        <p:nvSpPr>
          <p:cNvPr id="18435"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8436"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8437"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24E42ACE-54C0-684C-BB9D-E50577322B6F}" type="slidenum">
              <a:rPr lang="en-US" altLang="ja-JP">
                <a:cs typeface="ＭＳ Ｐゴシック" charset="-128"/>
              </a:rPr>
              <a:pPr>
                <a:defRPr/>
              </a:pPr>
              <a:t>95</a:t>
            </a:fld>
            <a:endParaRPr lang="en-US" altLang="ja-JP">
              <a:cs typeface="ＭＳ Ｐゴシック" charset="-128"/>
            </a:endParaRPr>
          </a:p>
        </p:txBody>
      </p:sp>
      <p:sp>
        <p:nvSpPr>
          <p:cNvPr id="18438" name="Rectangle 2"/>
          <p:cNvSpPr>
            <a:spLocks noGrp="1" noRot="1" noChangeAspect="1" noChangeArrowheads="1" noTextEdit="1"/>
          </p:cNvSpPr>
          <p:nvPr>
            <p:ph type="sldImg"/>
          </p:nvPr>
        </p:nvSpPr>
        <p:spPr>
          <a:xfrm>
            <a:off x="1114425" y="703263"/>
            <a:ext cx="4629150" cy="3473450"/>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7102143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16851" y="96238"/>
            <a:ext cx="2195858" cy="215444"/>
          </a:xfrm>
          <a:noFill/>
        </p:spPr>
        <p:txBody>
          <a:bodyPr/>
          <a:lstStyle/>
          <a:p>
            <a:r>
              <a:rPr lang="en-US" altLang="ja-JP">
                <a:latin typeface="Times New Roman" pitchFamily="-65" charset="0"/>
                <a:cs typeface="ＭＳ Ｐゴシック" pitchFamily="-65" charset="-128"/>
              </a:rPr>
              <a:t>doc.: IEEE 802.11-09/xxxxr0</a:t>
            </a:r>
          </a:p>
        </p:txBody>
      </p:sp>
      <p:sp>
        <p:nvSpPr>
          <p:cNvPr id="16387" name="Rectangle 3"/>
          <p:cNvSpPr>
            <a:spLocks noGrp="1" noChangeArrowheads="1"/>
          </p:cNvSpPr>
          <p:nvPr>
            <p:ph type="dt" sz="quarter" idx="1"/>
          </p:nvPr>
        </p:nvSpPr>
        <p:spPr>
          <a:xfrm>
            <a:off x="646863" y="96238"/>
            <a:ext cx="753411" cy="215444"/>
          </a:xfrm>
          <a:noFill/>
        </p:spPr>
        <p:txBody>
          <a:bodyPr/>
          <a:lstStyle/>
          <a:p>
            <a:r>
              <a:rPr lang="en-US" altLang="ja-JP">
                <a:latin typeface="Times New Roman" pitchFamily="-65" charset="0"/>
                <a:cs typeface="ＭＳ Ｐゴシック" pitchFamily="-65" charset="-128"/>
              </a:rPr>
              <a:t>May 2008</a:t>
            </a:r>
          </a:p>
        </p:txBody>
      </p:sp>
      <p:sp>
        <p:nvSpPr>
          <p:cNvPr id="16388" name="Rectangle 6"/>
          <p:cNvSpPr>
            <a:spLocks noGrp="1" noChangeArrowheads="1"/>
          </p:cNvSpPr>
          <p:nvPr>
            <p:ph type="ftr" sz="quarter" idx="4"/>
          </p:nvPr>
        </p:nvSpPr>
        <p:spPr>
          <a:xfrm>
            <a:off x="4171766" y="9000620"/>
            <a:ext cx="2040943" cy="184666"/>
          </a:xfrm>
          <a:noFill/>
        </p:spPr>
        <p:txBody>
          <a:bodyPr/>
          <a:lstStyle/>
          <a:p>
            <a:pPr lvl="4"/>
            <a:r>
              <a:rPr lang="en-US" altLang="ja-JP">
                <a:latin typeface="Times New Roman" pitchFamily="-65" charset="0"/>
                <a:cs typeface="ＭＳ Ｐゴシック" pitchFamily="-65" charset="-128"/>
              </a:rPr>
              <a:t>Bruce Kraemer (Marvell)</a:t>
            </a:r>
          </a:p>
        </p:txBody>
      </p:sp>
      <p:sp>
        <p:nvSpPr>
          <p:cNvPr id="16389" name="Rectangle 7"/>
          <p:cNvSpPr>
            <a:spLocks noGrp="1" noChangeArrowheads="1"/>
          </p:cNvSpPr>
          <p:nvPr>
            <p:ph type="sldNum" sz="quarter" idx="5"/>
          </p:nvPr>
        </p:nvSpPr>
        <p:spPr>
          <a:xfrm>
            <a:off x="3279162" y="9000620"/>
            <a:ext cx="415178" cy="184666"/>
          </a:xfrm>
          <a:noFill/>
        </p:spPr>
        <p:txBody>
          <a:bodyPr/>
          <a:lstStyle/>
          <a:p>
            <a:r>
              <a:rPr lang="en-US" altLang="ja-JP">
                <a:latin typeface="Times New Roman" pitchFamily="-65" charset="0"/>
                <a:cs typeface="ＭＳ Ｐゴシック" pitchFamily="-65" charset="-128"/>
              </a:rPr>
              <a:t>Page </a:t>
            </a:r>
            <a:fld id="{4F3CD8BA-0884-4840-B956-EE9BA92DD1F2}" type="slidenum">
              <a:rPr lang="en-US" altLang="ja-JP">
                <a:latin typeface="Times New Roman" pitchFamily="-65" charset="0"/>
                <a:cs typeface="ＭＳ Ｐゴシック" pitchFamily="-65" charset="-128"/>
              </a:rPr>
              <a:pPr/>
              <a:t>96</a:t>
            </a:fld>
            <a:endParaRPr lang="en-US" altLang="ja-JP">
              <a:latin typeface="Times New Roman" pitchFamily="-65" charset="0"/>
              <a:cs typeface="ＭＳ Ｐゴシック" pitchFamily="-65" charset="-128"/>
            </a:endParaRPr>
          </a:p>
        </p:txBody>
      </p:sp>
      <p:sp>
        <p:nvSpPr>
          <p:cNvPr id="16390" name="Rectangle 2"/>
          <p:cNvSpPr>
            <a:spLocks noGrp="1" noRot="1" noChangeAspect="1" noChangeArrowheads="1" noTextEdit="1"/>
          </p:cNvSpPr>
          <p:nvPr>
            <p:ph type="sldImg"/>
          </p:nvPr>
        </p:nvSpPr>
        <p:spPr>
          <a:xfrm>
            <a:off x="1104900" y="698500"/>
            <a:ext cx="4648200" cy="3486150"/>
          </a:xfrm>
          <a:ln/>
        </p:spPr>
      </p:sp>
      <p:sp>
        <p:nvSpPr>
          <p:cNvPr id="16391" name="Rectangle 3"/>
          <p:cNvSpPr>
            <a:spLocks noGrp="1" noChangeArrowheads="1"/>
          </p:cNvSpPr>
          <p:nvPr>
            <p:ph type="body" idx="1"/>
          </p:nvPr>
        </p:nvSpPr>
        <p:spPr>
          <a:xfrm>
            <a:off x="685180" y="4415157"/>
            <a:ext cx="5487640" cy="4183696"/>
          </a:xfrm>
          <a:noFill/>
          <a:ln/>
        </p:spPr>
        <p:txBody>
          <a:bodyPr/>
          <a:lstStyle/>
          <a:p>
            <a:endParaRPr kumimoji="0" lang="en-GB">
              <a:latin typeface="Times New Roman"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3224971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97</a:t>
            </a:fld>
            <a:endParaRPr lang="en-US"/>
          </a:p>
        </p:txBody>
      </p:sp>
    </p:spTree>
    <p:extLst>
      <p:ext uri="{BB962C8B-B14F-4D97-AF65-F5344CB8AC3E}">
        <p14:creationId xmlns:p14="http://schemas.microsoft.com/office/powerpoint/2010/main" val="95775027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802.11-15/1227r0</a:t>
            </a:r>
            <a:endParaRPr lang="en-US"/>
          </a:p>
        </p:txBody>
      </p:sp>
      <p:sp>
        <p:nvSpPr>
          <p:cNvPr id="5" name="Date Placeholder 4"/>
          <p:cNvSpPr>
            <a:spLocks noGrp="1"/>
          </p:cNvSpPr>
          <p:nvPr>
            <p:ph type="dt" idx="11"/>
          </p:nvPr>
        </p:nvSpPr>
        <p:spPr/>
        <p:txBody>
          <a:bodyPr/>
          <a:lstStyle/>
          <a:p>
            <a:pPr>
              <a:defRPr/>
            </a:pPr>
            <a:r>
              <a:rPr lang="en-US" smtClean="0"/>
              <a:t>November 2015</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98</a:t>
            </a:fld>
            <a:endParaRPr lang="en-US"/>
          </a:p>
        </p:txBody>
      </p:sp>
    </p:spTree>
    <p:extLst>
      <p:ext uri="{BB962C8B-B14F-4D97-AF65-F5344CB8AC3E}">
        <p14:creationId xmlns:p14="http://schemas.microsoft.com/office/powerpoint/2010/main" val="201476188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16851" y="96238"/>
            <a:ext cx="2195858" cy="215444"/>
          </a:xfrm>
          <a:noFill/>
        </p:spPr>
        <p:txBody>
          <a:bodyPr/>
          <a:lstStyle/>
          <a:p>
            <a:r>
              <a:rPr lang="en-US" altLang="ja-JP">
                <a:latin typeface="Times New Roman" pitchFamily="-84" charset="0"/>
                <a:cs typeface="ＭＳ Ｐゴシック" pitchFamily="-84" charset="-128"/>
              </a:rPr>
              <a:t>doc.: IEEE 802.11-09/xxxxr0</a:t>
            </a:r>
          </a:p>
        </p:txBody>
      </p:sp>
      <p:sp>
        <p:nvSpPr>
          <p:cNvPr id="16387" name="Rectangle 3"/>
          <p:cNvSpPr>
            <a:spLocks noGrp="1" noChangeArrowheads="1"/>
          </p:cNvSpPr>
          <p:nvPr>
            <p:ph type="dt" sz="quarter" idx="1"/>
          </p:nvPr>
        </p:nvSpPr>
        <p:spPr>
          <a:xfrm>
            <a:off x="646863" y="96238"/>
            <a:ext cx="753411" cy="215444"/>
          </a:xfrm>
          <a:noFill/>
        </p:spPr>
        <p:txBody>
          <a:bodyPr/>
          <a:lstStyle/>
          <a:p>
            <a:r>
              <a:rPr lang="en-US" altLang="ja-JP">
                <a:latin typeface="Times New Roman" pitchFamily="-84" charset="0"/>
                <a:cs typeface="ＭＳ Ｐゴシック" pitchFamily="-84" charset="-128"/>
              </a:rPr>
              <a:t>May 2008</a:t>
            </a:r>
          </a:p>
        </p:txBody>
      </p:sp>
      <p:sp>
        <p:nvSpPr>
          <p:cNvPr id="16388" name="Rectangle 6"/>
          <p:cNvSpPr>
            <a:spLocks noGrp="1" noChangeArrowheads="1"/>
          </p:cNvSpPr>
          <p:nvPr>
            <p:ph type="ftr" sz="quarter" idx="4"/>
          </p:nvPr>
        </p:nvSpPr>
        <p:spPr>
          <a:xfrm>
            <a:off x="4171766" y="9000620"/>
            <a:ext cx="2040943" cy="184666"/>
          </a:xfrm>
          <a:noFill/>
        </p:spPr>
        <p:txBody>
          <a:bodyPr/>
          <a:lstStyle/>
          <a:p>
            <a:pPr lvl="4"/>
            <a:r>
              <a:rPr lang="en-US" altLang="ja-JP">
                <a:latin typeface="Times New Roman" pitchFamily="-84" charset="0"/>
                <a:cs typeface="ＭＳ Ｐゴシック" pitchFamily="-84" charset="-128"/>
              </a:rPr>
              <a:t>Bruce Kraemer (Marvell)</a:t>
            </a:r>
          </a:p>
        </p:txBody>
      </p:sp>
      <p:sp>
        <p:nvSpPr>
          <p:cNvPr id="16389" name="Rectangle 7"/>
          <p:cNvSpPr>
            <a:spLocks noGrp="1" noChangeArrowheads="1"/>
          </p:cNvSpPr>
          <p:nvPr>
            <p:ph type="sldNum" sz="quarter" idx="5"/>
          </p:nvPr>
        </p:nvSpPr>
        <p:spPr>
          <a:xfrm>
            <a:off x="3279162" y="9000620"/>
            <a:ext cx="415178" cy="184666"/>
          </a:xfrm>
          <a:noFill/>
        </p:spPr>
        <p:txBody>
          <a:bodyPr/>
          <a:lstStyle/>
          <a:p>
            <a:r>
              <a:rPr lang="en-US" altLang="ja-JP">
                <a:latin typeface="Times New Roman" pitchFamily="-84" charset="0"/>
                <a:cs typeface="ＭＳ Ｐゴシック" pitchFamily="-84" charset="-128"/>
              </a:rPr>
              <a:t>Page </a:t>
            </a:r>
            <a:fld id="{87BF803F-B4E9-DF4C-AC7F-01BAADF0F0A5}" type="slidenum">
              <a:rPr lang="en-US" altLang="ja-JP">
                <a:latin typeface="Times New Roman" pitchFamily="-84" charset="0"/>
                <a:cs typeface="ＭＳ Ｐゴシック" pitchFamily="-84" charset="-128"/>
              </a:rPr>
              <a:pPr/>
              <a:t>99</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04900" y="698500"/>
            <a:ext cx="4648200" cy="3486150"/>
          </a:xfrm>
          <a:ln/>
        </p:spPr>
      </p:sp>
      <p:sp>
        <p:nvSpPr>
          <p:cNvPr id="16391" name="Rectangle 3"/>
          <p:cNvSpPr>
            <a:spLocks noGrp="1" noChangeArrowheads="1"/>
          </p:cNvSpPr>
          <p:nvPr>
            <p:ph type="body" idx="1"/>
          </p:nvPr>
        </p:nvSpPr>
        <p:spPr>
          <a:xfrm>
            <a:off x="685180" y="4415157"/>
            <a:ext cx="5487640" cy="4183696"/>
          </a:xfrm>
          <a:noFill/>
          <a:ln/>
        </p:spPr>
        <p:txBody>
          <a:bodyPr/>
          <a:lstStyle/>
          <a:p>
            <a:endParaRPr kumimoji="0" lang="en-GB">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453712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FF75A2-6F5B-4D4B-A1CF-EDEEA4E4B5D9}" type="slidenum">
              <a:rPr lang="en-US"/>
              <a:pPr>
                <a:defRPr/>
              </a:pPr>
              <a:t>‹#›</a:t>
            </a:fld>
            <a:endParaRPr lang="en-US"/>
          </a:p>
        </p:txBody>
      </p:sp>
    </p:spTree>
    <p:extLst>
      <p:ext uri="{BB962C8B-B14F-4D97-AF65-F5344CB8AC3E}">
        <p14:creationId xmlns:p14="http://schemas.microsoft.com/office/powerpoint/2010/main" val="145100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AEE1C41-13CA-4068-AF87-F2963A445E35}" type="slidenum">
              <a:rPr lang="en-US"/>
              <a:pPr>
                <a:defRPr/>
              </a:pPr>
              <a:t>‹#›</a:t>
            </a:fld>
            <a:endParaRPr lang="en-US"/>
          </a:p>
        </p:txBody>
      </p:sp>
    </p:spTree>
    <p:extLst>
      <p:ext uri="{BB962C8B-B14F-4D97-AF65-F5344CB8AC3E}">
        <p14:creationId xmlns:p14="http://schemas.microsoft.com/office/powerpoint/2010/main" val="69070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6B1EE72-AEBD-4C27-8447-805D14E1A4F6}" type="slidenum">
              <a:rPr lang="en-US"/>
              <a:pPr>
                <a:defRPr/>
              </a:pPr>
              <a:t>‹#›</a:t>
            </a:fld>
            <a:endParaRPr lang="en-US"/>
          </a:p>
        </p:txBody>
      </p:sp>
    </p:spTree>
    <p:extLst>
      <p:ext uri="{BB962C8B-B14F-4D97-AF65-F5344CB8AC3E}">
        <p14:creationId xmlns:p14="http://schemas.microsoft.com/office/powerpoint/2010/main" val="499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AC10F9D-9D4C-4E46-A08D-B0355AB774B1}" type="slidenum">
              <a:rPr lang="en-US"/>
              <a:pPr>
                <a:defRPr/>
              </a:pPr>
              <a:t>‹#›</a:t>
            </a:fld>
            <a:endParaRPr lang="en-US"/>
          </a:p>
        </p:txBody>
      </p:sp>
    </p:spTree>
    <p:extLst>
      <p:ext uri="{BB962C8B-B14F-4D97-AF65-F5344CB8AC3E}">
        <p14:creationId xmlns:p14="http://schemas.microsoft.com/office/powerpoint/2010/main" val="211801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r>
              <a:rPr lang="en-US" smtClean="0"/>
              <a:t>November 2015</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02BD51C0-984A-42EB-B1D1-D00F04D39060}" type="slidenum">
              <a:rPr lang="en-US"/>
              <a:pPr>
                <a:defRPr/>
              </a:pPr>
              <a:t>‹#›</a:t>
            </a:fld>
            <a:endParaRPr lang="en-US"/>
          </a:p>
        </p:txBody>
      </p:sp>
    </p:spTree>
    <p:extLst>
      <p:ext uri="{BB962C8B-B14F-4D97-AF65-F5344CB8AC3E}">
        <p14:creationId xmlns:p14="http://schemas.microsoft.com/office/powerpoint/2010/main" val="58063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19CDBFA-76A2-4597-AA38-8543ED035B58}" type="slidenum">
              <a:rPr lang="en-US"/>
              <a:pPr>
                <a:defRPr/>
              </a:pPr>
              <a:t>‹#›</a:t>
            </a:fld>
            <a:endParaRPr lang="en-US"/>
          </a:p>
        </p:txBody>
      </p:sp>
    </p:spTree>
    <p:extLst>
      <p:ext uri="{BB962C8B-B14F-4D97-AF65-F5344CB8AC3E}">
        <p14:creationId xmlns:p14="http://schemas.microsoft.com/office/powerpoint/2010/main" val="1170128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81101DF-3CCF-4DBE-9F6F-C2C8287AACB7}" type="slidenum">
              <a:rPr lang="en-US"/>
              <a:pPr>
                <a:defRPr/>
              </a:pPr>
              <a:t>‹#›</a:t>
            </a:fld>
            <a:endParaRPr lang="en-US"/>
          </a:p>
        </p:txBody>
      </p:sp>
    </p:spTree>
    <p:extLst>
      <p:ext uri="{BB962C8B-B14F-4D97-AF65-F5344CB8AC3E}">
        <p14:creationId xmlns:p14="http://schemas.microsoft.com/office/powerpoint/2010/main" val="31438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EDB990D-5677-42C3-8409-B86316F68D9F}" type="slidenum">
              <a:rPr lang="en-US"/>
              <a:pPr>
                <a:defRPr/>
              </a:pPr>
              <a:t>‹#›</a:t>
            </a:fld>
            <a:endParaRPr lang="en-US"/>
          </a:p>
        </p:txBody>
      </p:sp>
    </p:spTree>
    <p:extLst>
      <p:ext uri="{BB962C8B-B14F-4D97-AF65-F5344CB8AC3E}">
        <p14:creationId xmlns:p14="http://schemas.microsoft.com/office/powerpoint/2010/main" val="102849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November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6E0127D-EA26-47D7-BEDD-43594B1CA0D8}" type="slidenum">
              <a:rPr lang="en-US"/>
              <a:pPr>
                <a:defRPr/>
              </a:pPr>
              <a:t>‹#›</a:t>
            </a:fld>
            <a:endParaRPr lang="en-US"/>
          </a:p>
        </p:txBody>
      </p:sp>
    </p:spTree>
    <p:extLst>
      <p:ext uri="{BB962C8B-B14F-4D97-AF65-F5344CB8AC3E}">
        <p14:creationId xmlns:p14="http://schemas.microsoft.com/office/powerpoint/2010/main" val="358492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November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AC8A6EB5-1BF3-4B79-A25A-A80C2579D0D2}" type="slidenum">
              <a:rPr lang="en-US"/>
              <a:pPr>
                <a:defRPr/>
              </a:pPr>
              <a:t>‹#›</a:t>
            </a:fld>
            <a:endParaRPr lang="en-US"/>
          </a:p>
        </p:txBody>
      </p:sp>
    </p:spTree>
    <p:extLst>
      <p:ext uri="{BB962C8B-B14F-4D97-AF65-F5344CB8AC3E}">
        <p14:creationId xmlns:p14="http://schemas.microsoft.com/office/powerpoint/2010/main" val="33634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November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A3E2874-852B-40F2-A72B-30C3B22A2F27}" type="slidenum">
              <a:rPr lang="en-US"/>
              <a:pPr>
                <a:defRPr/>
              </a:pPr>
              <a:t>‹#›</a:t>
            </a:fld>
            <a:endParaRPr lang="en-US"/>
          </a:p>
        </p:txBody>
      </p:sp>
    </p:spTree>
    <p:extLst>
      <p:ext uri="{BB962C8B-B14F-4D97-AF65-F5344CB8AC3E}">
        <p14:creationId xmlns:p14="http://schemas.microsoft.com/office/powerpoint/2010/main" val="20855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B4D0AE-50A3-4374-B97B-94DD77DA913C}" type="slidenum">
              <a:rPr lang="en-US"/>
              <a:pPr>
                <a:defRPr/>
              </a:pPr>
              <a:t>‹#›</a:t>
            </a:fld>
            <a:endParaRPr lang="en-US"/>
          </a:p>
        </p:txBody>
      </p:sp>
    </p:spTree>
    <p:extLst>
      <p:ext uri="{BB962C8B-B14F-4D97-AF65-F5344CB8AC3E}">
        <p14:creationId xmlns:p14="http://schemas.microsoft.com/office/powerpoint/2010/main" val="32743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A5BC343-D255-4229-A3C1-C2A825309C06}" type="slidenum">
              <a:rPr lang="en-US"/>
              <a:pPr>
                <a:defRPr/>
              </a:pPr>
              <a:t>‹#›</a:t>
            </a:fld>
            <a:endParaRPr lang="en-US"/>
          </a:p>
        </p:txBody>
      </p:sp>
    </p:spTree>
    <p:extLst>
      <p:ext uri="{BB962C8B-B14F-4D97-AF65-F5344CB8AC3E}">
        <p14:creationId xmlns:p14="http://schemas.microsoft.com/office/powerpoint/2010/main" val="41051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smtClean="0"/>
              <a:t>November 2015</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Adrian Stephens, Intel Corporation</a:t>
            </a:r>
            <a:endParaRPr lang="en-US"/>
          </a:p>
        </p:txBody>
      </p:sp>
      <p:sp>
        <p:nvSpPr>
          <p:cNvPr id="1030" name="Rectangle 6"/>
          <p:cNvSpPr>
            <a:spLocks noGrp="1" noChangeArrowheads="1"/>
          </p:cNvSpPr>
          <p:nvPr>
            <p:ph type="sldNum" sz="quarter" idx="4"/>
          </p:nvPr>
        </p:nvSpPr>
        <p:spPr bwMode="auto">
          <a:xfrm>
            <a:off x="4338392" y="6475413"/>
            <a:ext cx="5434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dirty="0" smtClean="0"/>
              <a:t>Slide </a:t>
            </a:r>
            <a:fld id="{F5DBBF94-17B0-4983-A36A-09B6DE690826}" type="slidenum">
              <a:rPr lang="en-US" smtClean="0"/>
              <a:pPr>
                <a:defRPr/>
              </a:pPr>
              <a:t>‹#›</a:t>
            </a:fld>
            <a:endParaRPr lang="en-US" dirty="0"/>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802.11-15/1227r0</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Report</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hyperlink" Target="http://grouper.ieee.org/groups/802/11/SponsorBallots.html"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mentor.ieee.org/802.11/dcn/13/11-13-1186-35-00ai-tgai-motion-deck.pptx"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hyperlink" Target="http://www.ieee802.org/11/private/Draft_Standards/11ai/Draft%20P802.11ai_D6.2.pdf" TargetMode="External"/><Relationship Id="rId4" Type="http://schemas.openxmlformats.org/officeDocument/2006/relationships/hyperlink" Target="https://mentor.ieee.org/802.11/dcn/15/11-15-1196-17-00ai-tgai-comments-from-1st-sb.xlsx"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Microsoft_Word_97_-_2003_Document9.doc"/></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Microsoft_Word_97_-_2003_Document10.doc"/></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Microsoft_Word_97_-_2003_Document11.doc"/></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Microsoft_Word_97_-_2003_Document12.doc"/></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s://mentor.ieee.org/802.11/dcn/15/11-15-0132-07-00ax-spec-framework.docx" TargetMode="External"/><Relationship Id="rId7" Type="http://schemas.openxmlformats.org/officeDocument/2006/relationships/hyperlink" Target="https://mentor.ieee.org/802.11/dcn/14/11-14-1009-02-00ax-proposed-802-11ax-functional-requirements.doc"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hyperlink" Target="https://mentor.ieee.org/802.11/dcn/14/11-14-0882-04-00ax-tgax-channel-model-document.docx" TargetMode="External"/><Relationship Id="rId5" Type="http://schemas.openxmlformats.org/officeDocument/2006/relationships/hyperlink" Target="https://mentor.ieee.org/802.11/dcn/14/11-14-0980-14-00ax-simulation-scenarios.docx" TargetMode="External"/><Relationship Id="rId4" Type="http://schemas.openxmlformats.org/officeDocument/2006/relationships/hyperlink" Target="https://mentor.ieee.org/802.11/dcn/14/11-14-0571-10-00ax-evaluation-methodology.docx"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s://mentor.ieee.org/802.11/dcn/15/11-15-1232-04-00ax-tgax-november-2015-meeting-agenda.ppt"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Microsoft_Word_97_-_2003_Document13.doc"/></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s://mentor.ieee.org/802.11/dcn/15/11-15-1294-00-00ay-ieee-802-11-liaison-to-wi-fi-alliance-on-its-feedback-on-802-11-task-group-ay-usage-models.doc" TargetMode="External"/><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mentor.ieee.org/802.11/dcn/15/11-15-1294-00-00ay-ieee-802-11-liaison-to-wi-fi-alliance-on-its-feedback-on-802-11-task-group-ay-usage-models.doc" TargetMode="External"/><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Word_97_-_2003_Document3.doc"/></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Microsoft_Word_97_-_2003_Document14.doc"/></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Microsoft_Word_97_-_2003_Document15.doc"/></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s://mentor.ieee.org/802.11/dcn/15/11-15-1446-00-lrlp-lrlp-output-report-draft.docx"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 Id="rId5" Type="http://schemas.openxmlformats.org/officeDocument/2006/relationships/hyperlink" Target="https://mentor.ieee.org/802.11/dcn/15/11-15-1390-00-lrlp-lrlp-tig-minutes-november-2015.docx" TargetMode="External"/><Relationship Id="rId4" Type="http://schemas.openxmlformats.org/officeDocument/2006/relationships/hyperlink" Target="https://mentor.ieee.org/802.11/dcn/15/11-15-1447-00-lrlp-november-2015-closing-report.pptx" TargetMode="Externa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Microsoft_Word_97_-_2003_Document16.doc"/></Relationships>
</file>

<file path=ppt/slides/_rels/slide148.xml.rels><?xml version="1.0" encoding="UTF-8" standalone="yes"?>
<Relationships xmlns="http://schemas.openxmlformats.org/package/2006/relationships"><Relationship Id="rId3" Type="http://schemas.openxmlformats.org/officeDocument/2006/relationships/hyperlink" Target="https://mentor.ieee.org/802.24/dcn/15/24-15-0031-02-0000-november-2015-agenda.xlsx" TargetMode="External"/><Relationship Id="rId2" Type="http://schemas.openxmlformats.org/officeDocument/2006/relationships/notesSlide" Target="../notesSlides/notesSlide148.xml"/><Relationship Id="rId1" Type="http://schemas.openxmlformats.org/officeDocument/2006/relationships/slideLayout" Target="../slideLayouts/slideLayout2.xml"/><Relationship Id="rId5" Type="http://schemas.openxmlformats.org/officeDocument/2006/relationships/hyperlink" Target="https://mentor.ieee.org/802.24/dcn/15/24-15-0034-00-0000-tag-minutes-for-november-2015.docx" TargetMode="External"/><Relationship Id="rId4" Type="http://schemas.openxmlformats.org/officeDocument/2006/relationships/hyperlink" Target="https://mentor.ieee.org/802.24/dcn/15/24-15-0040-00-0000-november-2015-closing-report.pptx" TargetMode="External"/></Relationships>
</file>

<file path=ppt/slides/_rels/slide149.xml.rels><?xml version="1.0" encoding="UTF-8" standalone="yes"?>
<Relationships xmlns="http://schemas.openxmlformats.org/package/2006/relationships"><Relationship Id="rId3" Type="http://schemas.openxmlformats.org/officeDocument/2006/relationships/hyperlink" Target="https://mentor.ieee.org/802.24/dcn/15/24-15-0029-02-sgtg-sub-1-ghz-white-paper-draft.docx" TargetMode="External"/><Relationship Id="rId7" Type="http://schemas.openxmlformats.org/officeDocument/2006/relationships/hyperlink" Target="https://mentor.ieee.org/802.24/dcn/15/24-15-0033-01-0000-802-student-paper-competition-flyer.pdf" TargetMode="External"/><Relationship Id="rId2" Type="http://schemas.openxmlformats.org/officeDocument/2006/relationships/notesSlide" Target="../notesSlides/notesSlide149.xml"/><Relationship Id="rId1" Type="http://schemas.openxmlformats.org/officeDocument/2006/relationships/slideLayout" Target="../slideLayouts/slideLayout2.xml"/><Relationship Id="rId6" Type="http://schemas.openxmlformats.org/officeDocument/2006/relationships/hyperlink" Target="https://mentor.ieee.org/802.24/dcn/15/24-15-0036-00-IoTg-internet-of-things-iot-overview-white-paper-draft.pdf" TargetMode="External"/><Relationship Id="rId5" Type="http://schemas.openxmlformats.org/officeDocument/2006/relationships/hyperlink" Target="https://mentor.ieee.org/802.24/dcn/15/24-15-0037-00-IoTg-liaison-report-of-ieee-p2413.pdf" TargetMode="External"/><Relationship Id="rId4" Type="http://schemas.openxmlformats.org/officeDocument/2006/relationships/hyperlink" Target="https://mentor.ieee.org/802.24/dcn/15/24-15-0028-02-sgtg-802-24-tag-comments-on-report-itu-r-sm-2351-0-smart-grid-utility-management-systems-docx.doc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11/dcn/15/11-15-1234-03-0arc-arc-sc-agenda-nov-2015.pp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mentor.ieee.org/802.11/dcn/15/11-15-0540-05-0arc-updates-to-revmc-5-1-5.docx" TargetMode="External"/><Relationship Id="rId5" Type="http://schemas.openxmlformats.org/officeDocument/2006/relationships/hyperlink" Target="https://mentor.ieee.org/802.11/dcn/15/11-15-1261-03-0arc-multicast-performance-optimization-features-overview-for-ietf-nov-2015.ppt" TargetMode="External"/><Relationship Id="rId4" Type="http://schemas.openxmlformats.org/officeDocument/2006/relationships/hyperlink" Target="https://mentor.ieee.org/802.11/dcn/15/11-15-0555-06-0arc-normative-ds-sap-proposal.docx" TargetMode="Externa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Microsoft_Word_97_-_2003_Document17.doc"/></Relationships>
</file>

<file path=ppt/slides/_rels/slide151.xml.rels><?xml version="1.0" encoding="UTF-8" standalone="yes"?>
<Relationships xmlns="http://schemas.openxmlformats.org/package/2006/relationships"><Relationship Id="rId3" Type="http://schemas.openxmlformats.org/officeDocument/2006/relationships/hyperlink" Target="https://mentor.ieee.org/omniran/bp/StartPage" TargetMode="External"/><Relationship Id="rId2" Type="http://schemas.openxmlformats.org/officeDocument/2006/relationships/notesSlide" Target="../notesSlides/notesSlide151.xml"/><Relationship Id="rId1" Type="http://schemas.openxmlformats.org/officeDocument/2006/relationships/slideLayout" Target="../slideLayouts/slideLayout2.xml"/><Relationship Id="rId5" Type="http://schemas.openxmlformats.org/officeDocument/2006/relationships/hyperlink" Target="https://development.standards.ieee.org/get-file/P802.1CF.pdf?t=81644900003" TargetMode="External"/><Relationship Id="rId4" Type="http://schemas.openxmlformats.org/officeDocument/2006/relationships/hyperlink" Target="https://mentor.ieee.org/omniran/documents" TargetMode="Externa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hyperlink" Target="https://mentor.ieee.org/omniran/dcn/15/omniran-15-0054-00-CF00-5g-scope-and-requirements.pptx" TargetMode="External"/><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hyperlink" Target="https://mentor.ieee.org/omniran/bp/StartPage" TargetMode="External"/><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Microsoft_Word_97_-_2003_Document18.doc"/></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157.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58.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158.xml"/><Relationship Id="rId1" Type="http://schemas.openxmlformats.org/officeDocument/2006/relationships/slideLayout" Target="../slideLayouts/slideLayout2.xml"/><Relationship Id="rId5" Type="http://schemas.openxmlformats.org/officeDocument/2006/relationships/hyperlink" Target="http://ieee-sa.centraldesktop.com/802liaisondb/FrontPage" TargetMode="External"/><Relationship Id="rId4" Type="http://schemas.openxmlformats.org/officeDocument/2006/relationships/hyperlink" Target="https://datatracker.ietf.org/doc/rfc7241/" TargetMode="External"/></Relationships>
</file>

<file path=ppt/slides/_rels/slide159.xml.rels><?xml version="1.0" encoding="UTF-8" standalone="yes"?>
<Relationships xmlns="http://schemas.openxmlformats.org/package/2006/relationships"><Relationship Id="rId3" Type="http://schemas.openxmlformats.org/officeDocument/2006/relationships/hyperlink" Target="https://mentor.ieee.org/802.11/dcn/15/11-15-1261-02-0arc-mulicast-performance-optimization-features-overview-for-ietf-nov-2015.ppt" TargetMode="External"/><Relationship Id="rId2" Type="http://schemas.openxmlformats.org/officeDocument/2006/relationships/notesSlide" Target="../notesSlides/notesSlide159.xml"/><Relationship Id="rId1" Type="http://schemas.openxmlformats.org/officeDocument/2006/relationships/slideLayout" Target="../slideLayouts/slideLayout2.xml"/><Relationship Id="rId5" Type="http://schemas.openxmlformats.org/officeDocument/2006/relationships/hyperlink" Target="http://www.ipv6council.be/IMG/pdf/20141212-08_vyncke_-_ipv6_multicast_issues-pptx.pdf" TargetMode="External"/><Relationship Id="rId4" Type="http://schemas.openxmlformats.org/officeDocument/2006/relationships/hyperlink" Target="http://datatracker.ietf.org/doc/draft-mcbride-mboned-wifi-mcast-problem-statemen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15/11-15-1376-00-0arc-update-on-3gpp-ran3-multi-rat-joint-coordination.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hyperlink" Target="https://tools.ietf.org/html/draft-cui-iss-problem-03" TargetMode="External"/><Relationship Id="rId2" Type="http://schemas.openxmlformats.org/officeDocument/2006/relationships/notesSlide" Target="../notesSlides/notesSlide160.xml"/><Relationship Id="rId1" Type="http://schemas.openxmlformats.org/officeDocument/2006/relationships/slideLayout" Target="../slideLayouts/slideLayout2.xml"/><Relationship Id="rId5" Type="http://schemas.openxmlformats.org/officeDocument/2006/relationships/hyperlink" Target="https://mentor.ieee.org/802.11/dcn/15/11-15-1128-01-0wng-owe.ppt" TargetMode="External"/><Relationship Id="rId4" Type="http://schemas.openxmlformats.org/officeDocument/2006/relationships/hyperlink" Target="https://tools.ietf.org/html/draft-wkumari-dhc-capport-16" TargetMode="External"/></Relationships>
</file>

<file path=ppt/slides/_rels/slide161.xml.rels><?xml version="1.0" encoding="UTF-8" standalone="yes"?>
<Relationships xmlns="http://schemas.openxmlformats.org/package/2006/relationships"><Relationship Id="rId8" Type="http://schemas.openxmlformats.org/officeDocument/2006/relationships/hyperlink" Target="https://tools.ietf.org/html/draft-jjmb-v6ops-unique-ipv6-prefix-per-host-00" TargetMode="External"/><Relationship Id="rId3" Type="http://schemas.openxmlformats.org/officeDocument/2006/relationships/hyperlink" Target="http://datatracker.ietf.org/wg/6lo/charter/" TargetMode="External"/><Relationship Id="rId7" Type="http://schemas.openxmlformats.org/officeDocument/2006/relationships/hyperlink" Target="https://tools.ietf.org/html/draft-thubert-6lo-backbone-router-02" TargetMode="External"/><Relationship Id="rId2" Type="http://schemas.openxmlformats.org/officeDocument/2006/relationships/notesSlide" Target="../notesSlides/notesSlide161.xml"/><Relationship Id="rId1" Type="http://schemas.openxmlformats.org/officeDocument/2006/relationships/slideLayout" Target="../slideLayouts/slideLayout2.xml"/><Relationship Id="rId6" Type="http://schemas.openxmlformats.org/officeDocument/2006/relationships/hyperlink" Target="https://tools.ietf.org/html/draft-thubert-6lo-routing-dispatch-06" TargetMode="External"/><Relationship Id="rId5" Type="http://schemas.openxmlformats.org/officeDocument/2006/relationships/hyperlink" Target="http://datatracker.ietf.org/doc/draft-delcarpio-6lo-wlanah/" TargetMode="External"/><Relationship Id="rId10" Type="http://schemas.openxmlformats.org/officeDocument/2006/relationships/hyperlink" Target="http://datatracker.ietf.org/wg/core/" TargetMode="External"/><Relationship Id="rId4" Type="http://schemas.openxmlformats.org/officeDocument/2006/relationships/hyperlink" Target="https://mentor.ieee.org/802.11/dcn/15/11-15-1085-00-0wng-6lowpan-over-802-11.pptx" TargetMode="External"/><Relationship Id="rId9" Type="http://schemas.openxmlformats.org/officeDocument/2006/relationships/hyperlink" Target="http://datatracker.ietf.org/wg/roll/" TargetMode="External"/></Relationships>
</file>

<file path=ppt/slides/_rels/slide162.xml.rels><?xml version="1.0" encoding="UTF-8" standalone="yes"?>
<Relationships xmlns="http://schemas.openxmlformats.org/package/2006/relationships"><Relationship Id="rId3" Type="http://schemas.openxmlformats.org/officeDocument/2006/relationships/hyperlink" Target="http://datatracker.ietf.org/wg/radext/" TargetMode="External"/><Relationship Id="rId7" Type="http://schemas.openxmlformats.org/officeDocument/2006/relationships/hyperlink" Target="https://datatracker.ietf.org/doc/draft-irtf-cfrg-dragonfly/" TargetMode="External"/><Relationship Id="rId2" Type="http://schemas.openxmlformats.org/officeDocument/2006/relationships/notesSlide" Target="../notesSlides/notesSlide162.xml"/><Relationship Id="rId1" Type="http://schemas.openxmlformats.org/officeDocument/2006/relationships/slideLayout" Target="../slideLayouts/slideLayout2.xml"/><Relationship Id="rId6" Type="http://schemas.openxmlformats.org/officeDocument/2006/relationships/hyperlink" Target="https://tools.ietf.org/html/draft-harkins-salted-eap-pwd-02" TargetMode="External"/><Relationship Id="rId5" Type="http://schemas.openxmlformats.org/officeDocument/2006/relationships/hyperlink" Target="http://datatracker.ietf.org/doc/draft-ietf-radext-ip-port-radius-ext/" TargetMode="External"/><Relationship Id="rId4" Type="http://schemas.openxmlformats.org/officeDocument/2006/relationships/hyperlink" Target="http://datatracker.ietf.org/doc/draft-ietf-radext-datatypes/" TargetMode="External"/></Relationships>
</file>

<file path=ppt/slides/_rels/slide163.xml.rels><?xml version="1.0" encoding="UTF-8" standalone="yes"?>
<Relationships xmlns="http://schemas.openxmlformats.org/package/2006/relationships"><Relationship Id="rId3" Type="http://schemas.openxmlformats.org/officeDocument/2006/relationships/hyperlink" Target="http://www.ietf.org/dyn/wg/charter/ecrit-charter.html" TargetMode="External"/><Relationship Id="rId7" Type="http://schemas.openxmlformats.org/officeDocument/2006/relationships/hyperlink" Target="https://datatracker.ietf.org/doc/draft-ietf-ecrit-ecall/" TargetMode="External"/><Relationship Id="rId2" Type="http://schemas.openxmlformats.org/officeDocument/2006/relationships/notesSlide" Target="../notesSlides/notesSlide163.xml"/><Relationship Id="rId1" Type="http://schemas.openxmlformats.org/officeDocument/2006/relationships/slideLayout" Target="../slideLayouts/slideLayout2.xml"/><Relationship Id="rId6" Type="http://schemas.openxmlformats.org/officeDocument/2006/relationships/hyperlink" Target="https://datatracker.ietf.org/doc/draft-ietf-ecrit-car-crash/" TargetMode="External"/><Relationship Id="rId5" Type="http://schemas.openxmlformats.org/officeDocument/2006/relationships/hyperlink" Target="http://datatracker.ietf.org/doc/draft-ietf-ecrit-additional-data/" TargetMode="External"/><Relationship Id="rId4" Type="http://schemas.openxmlformats.org/officeDocument/2006/relationships/hyperlink" Target="http://datatracker.ietf.org/doc/rfc6443/" TargetMode="External"/></Relationships>
</file>

<file path=ppt/slides/_rels/slide164.xml.rels><?xml version="1.0" encoding="UTF-8" standalone="yes"?>
<Relationships xmlns="http://schemas.openxmlformats.org/package/2006/relationships"><Relationship Id="rId8" Type="http://schemas.openxmlformats.org/officeDocument/2006/relationships/hyperlink" Target="http://datatracker.ietf.org/doc/draft-ietf-homenet-front-end-naming-delegation/" TargetMode="External"/><Relationship Id="rId3" Type="http://schemas.openxmlformats.org/officeDocument/2006/relationships/hyperlink" Target="https://datatracker.ietf.org/wg/homenet/" TargetMode="External"/><Relationship Id="rId7" Type="http://schemas.openxmlformats.org/officeDocument/2006/relationships/hyperlink" Target="http://datatracker.ietf.org/doc/draft-ietf-homenet-prefix-assignment/" TargetMode="External"/><Relationship Id="rId2" Type="http://schemas.openxmlformats.org/officeDocument/2006/relationships/notesSlide" Target="../notesSlides/notesSlide164.xml"/><Relationship Id="rId1" Type="http://schemas.openxmlformats.org/officeDocument/2006/relationships/slideLayout" Target="../slideLayouts/slideLayout2.xml"/><Relationship Id="rId6" Type="http://schemas.openxmlformats.org/officeDocument/2006/relationships/hyperlink" Target="http://datatracker.ietf.org/doc/draft-ietf-homenet-dncp/" TargetMode="External"/><Relationship Id="rId5" Type="http://schemas.openxmlformats.org/officeDocument/2006/relationships/hyperlink" Target="https://datatracker.ietf.org/doc/draft-barth-homenet-wifi-roaming/" TargetMode="External"/><Relationship Id="rId4" Type="http://schemas.openxmlformats.org/officeDocument/2006/relationships/hyperlink" Target="http://datatracker.ietf.org/doc/rfc7368/" TargetMode="External"/><Relationship Id="rId9" Type="http://schemas.openxmlformats.org/officeDocument/2006/relationships/hyperlink" Target="http://datatracker.ietf.org/doc/draft-ietf-homenet-hybrid-proxy-zeroconf/" TargetMode="External"/></Relationships>
</file>

<file path=ppt/slides/_rels/slide165.xml.rels><?xml version="1.0" encoding="UTF-8" standalone="yes"?>
<Relationships xmlns="http://schemas.openxmlformats.org/package/2006/relationships"><Relationship Id="rId8" Type="http://schemas.openxmlformats.org/officeDocument/2006/relationships/hyperlink" Target="https://mentor.ieee.org/802.11/dcn/14/11-14-0913-01-0000-liaison-response-opsawg-capwap-extension.docx" TargetMode="External"/><Relationship Id="rId3" Type="http://schemas.openxmlformats.org/officeDocument/2006/relationships/hyperlink" Target="http://datatracker.ietf.org/wg/opsawg/" TargetMode="External"/><Relationship Id="rId7" Type="http://schemas.openxmlformats.org/officeDocument/2006/relationships/hyperlink" Target="http://datatracker.ietf.org/doc/draft-ietf-opsawg-capwap-extension/" TargetMode="External"/><Relationship Id="rId12" Type="http://schemas.openxmlformats.org/officeDocument/2006/relationships/hyperlink" Target="https://datatracker.ietf.org/doc/rfc7548/" TargetMode="External"/><Relationship Id="rId2" Type="http://schemas.openxmlformats.org/officeDocument/2006/relationships/notesSlide" Target="../notesSlides/notesSlide165.xml"/><Relationship Id="rId1" Type="http://schemas.openxmlformats.org/officeDocument/2006/relationships/slideLayout" Target="../slideLayouts/slideLayout2.xml"/><Relationship Id="rId6" Type="http://schemas.openxmlformats.org/officeDocument/2006/relationships/hyperlink" Target="https://mentor.ieee.org/802.11/dcn/14/11-14-0684-01-0000-capwap-hybridmac-liaison-response.docx" TargetMode="External"/><Relationship Id="rId11" Type="http://schemas.openxmlformats.org/officeDocument/2006/relationships/hyperlink" Target="https://tools.ietf.org/html/rfc6632" TargetMode="External"/><Relationship Id="rId5" Type="http://schemas.openxmlformats.org/officeDocument/2006/relationships/hyperlink" Target="https://datatracker.ietf.org/doc/draft-ietf-opsawg-capwap-hybridmac/" TargetMode="External"/><Relationship Id="rId10" Type="http://schemas.openxmlformats.org/officeDocument/2006/relationships/hyperlink" Target="http://datatracker.ietf.org/doc/draft-ietf-opsawg-capwap-alt-tunnel/" TargetMode="External"/><Relationship Id="rId4" Type="http://schemas.openxmlformats.org/officeDocument/2006/relationships/hyperlink" Target="http://www.ietf.org/id/draft-zhang-opsawg-capwap-cds-02.txt" TargetMode="External"/><Relationship Id="rId9" Type="http://schemas.openxmlformats.org/officeDocument/2006/relationships/hyperlink" Target="http://datatracker.ietf.org/doc/rfc7494/" TargetMode="External"/></Relationships>
</file>

<file path=ppt/slides/_rels/slide166.xml.rels><?xml version="1.0" encoding="UTF-8" standalone="yes"?>
<Relationships xmlns="http://schemas.openxmlformats.org/package/2006/relationships"><Relationship Id="rId3" Type="http://schemas.openxmlformats.org/officeDocument/2006/relationships/hyperlink" Target="http://datatracker.ietf.org/wg/aqm/charter/" TargetMode="External"/><Relationship Id="rId7" Type="http://schemas.openxmlformats.org/officeDocument/2006/relationships/hyperlink" Target="http://datatracker.ietf.org/doc/draft-ietf-aqm-eval-guidelines/" TargetMode="External"/><Relationship Id="rId2" Type="http://schemas.openxmlformats.org/officeDocument/2006/relationships/notesSlide" Target="../notesSlides/notesSlide166.xml"/><Relationship Id="rId1" Type="http://schemas.openxmlformats.org/officeDocument/2006/relationships/slideLayout" Target="../slideLayouts/slideLayout2.xml"/><Relationship Id="rId6" Type="http://schemas.openxmlformats.org/officeDocument/2006/relationships/hyperlink" Target="http://datatracker.ietf.org/doc/draft-ietf-aqm-ecn-benefits/" TargetMode="External"/><Relationship Id="rId5" Type="http://schemas.openxmlformats.org/officeDocument/2006/relationships/hyperlink" Target="https://tools.ietf.org/html/rfc7567" TargetMode="External"/><Relationship Id="rId4" Type="http://schemas.openxmlformats.org/officeDocument/2006/relationships/hyperlink" Target="https://datatracker.ietf.org/doc/rfc2309/" TargetMode="External"/></Relationships>
</file>

<file path=ppt/slides/_rels/slide167.xml.rels><?xml version="1.0" encoding="UTF-8" standalone="yes"?>
<Relationships xmlns="http://schemas.openxmlformats.org/package/2006/relationships"><Relationship Id="rId8" Type="http://schemas.openxmlformats.org/officeDocument/2006/relationships/hyperlink" Target="http://datatracker.ietf.org/doc/draft-ietf-tls-rfc4492bis/" TargetMode="External"/><Relationship Id="rId3" Type="http://schemas.openxmlformats.org/officeDocument/2006/relationships/hyperlink" Target="http://datatracker.ietf.org/wg/tls/charter/" TargetMode="External"/><Relationship Id="rId7" Type="http://schemas.openxmlformats.org/officeDocument/2006/relationships/hyperlink" Target="http://datatracker.ietf.org/doc/draft-ietf-tls-tls13/" TargetMode="External"/><Relationship Id="rId2" Type="http://schemas.openxmlformats.org/officeDocument/2006/relationships/notesSlide" Target="../notesSlides/notesSlide167.xml"/><Relationship Id="rId1" Type="http://schemas.openxmlformats.org/officeDocument/2006/relationships/slideLayout" Target="../slideLayouts/slideLayout2.xml"/><Relationship Id="rId6" Type="http://schemas.openxmlformats.org/officeDocument/2006/relationships/hyperlink" Target="http://datatracker.ietf.org/doc/draft-ietf-tls-negotiated-ff-dhe/" TargetMode="External"/><Relationship Id="rId5" Type="http://schemas.openxmlformats.org/officeDocument/2006/relationships/hyperlink" Target="http://datatracker.ietf.org/doc/rfc7568/" TargetMode="External"/><Relationship Id="rId4" Type="http://schemas.openxmlformats.org/officeDocument/2006/relationships/hyperlink" Target="https://datatracker.ietf.org/doc/rfc7685/" TargetMode="External"/><Relationship Id="rId9" Type="http://schemas.openxmlformats.org/officeDocument/2006/relationships/hyperlink" Target="http://datatracker.ietf.org/doc/draft-ietf-tls-curve25519/" TargetMode="External"/></Relationships>
</file>

<file path=ppt/slides/_rels/slide168.xml.rels><?xml version="1.0" encoding="UTF-8" standalone="yes"?>
<Relationships xmlns="http://schemas.openxmlformats.org/package/2006/relationships"><Relationship Id="rId3" Type="http://schemas.openxmlformats.org/officeDocument/2006/relationships/hyperlink" Target="http://datatracker.ietf.org/wg/dnssd/charter/" TargetMode="External"/><Relationship Id="rId7" Type="http://schemas.openxmlformats.org/officeDocument/2006/relationships/hyperlink" Target="http://datatracker.ietf.org/doc/draft-ietf-dnssd-mdns-dns-interop/" TargetMode="External"/><Relationship Id="rId2" Type="http://schemas.openxmlformats.org/officeDocument/2006/relationships/notesSlide" Target="../notesSlides/notesSlide168.xml"/><Relationship Id="rId1" Type="http://schemas.openxmlformats.org/officeDocument/2006/relationships/slideLayout" Target="../slideLayouts/slideLayout2.xml"/><Relationship Id="rId6" Type="http://schemas.openxmlformats.org/officeDocument/2006/relationships/hyperlink" Target="http://datatracker.ietf.org/doc/draft-otis-dnssd-scalable-dns-sd-threats/" TargetMode="External"/><Relationship Id="rId5" Type="http://schemas.openxmlformats.org/officeDocument/2006/relationships/hyperlink" Target="https://datatracker.ietf.org/doc/draft-ietf-dnssd-hybrid/" TargetMode="External"/><Relationship Id="rId4" Type="http://schemas.openxmlformats.org/officeDocument/2006/relationships/hyperlink" Target="http://datatracker.ietf.org/doc/rfc7558/" TargetMode="External"/></Relationships>
</file>

<file path=ppt/slides/_rels/slide169.xml.rels><?xml version="1.0" encoding="UTF-8" standalone="yes"?>
<Relationships xmlns="http://schemas.openxmlformats.org/package/2006/relationships"><Relationship Id="rId3" Type="http://schemas.openxmlformats.org/officeDocument/2006/relationships/hyperlink" Target="http://datatracker.ietf.org/wg/netext/charter/" TargetMode="External"/><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hyperlink" Target="http://datatracker.ietf.org/doc/rfc7561/"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hyperlink" Target="http://datatracker.ietf.org/wg/pim/charter/" TargetMode="External"/><Relationship Id="rId7" Type="http://schemas.openxmlformats.org/officeDocument/2006/relationships/hyperlink" Target="https://www.ietf.org/rfc/rfc2710.txt" TargetMode="External"/><Relationship Id="rId2" Type="http://schemas.openxmlformats.org/officeDocument/2006/relationships/notesSlide" Target="../notesSlides/notesSlide170.xml"/><Relationship Id="rId1" Type="http://schemas.openxmlformats.org/officeDocument/2006/relationships/slideLayout" Target="../slideLayouts/slideLayout2.xml"/><Relationship Id="rId6" Type="http://schemas.openxmlformats.org/officeDocument/2006/relationships/hyperlink" Target="https://tools.ietf.org/html/rfc2236" TargetMode="External"/><Relationship Id="rId5" Type="http://schemas.openxmlformats.org/officeDocument/2006/relationships/hyperlink" Target="https://datatracker.ietf.org/doc/draft-ietf-pim-rfc4601bis/" TargetMode="External"/><Relationship Id="rId4" Type="http://schemas.openxmlformats.org/officeDocument/2006/relationships/hyperlink" Target="https://datatracker.ietf.org/doc/draft-ietf-pim-explicit-tracking/" TargetMode="External"/></Relationships>
</file>

<file path=ppt/slides/_rels/slide171.xml.rels><?xml version="1.0" encoding="UTF-8" standalone="yes"?>
<Relationships xmlns="http://schemas.openxmlformats.org/package/2006/relationships"><Relationship Id="rId3" Type="http://schemas.openxmlformats.org/officeDocument/2006/relationships/hyperlink" Target="https://mentor.ieee.org/802.11/dcn/12/11-12-0122-01-0000-january-2012-liaison-to-ietf.ppt" TargetMode="External"/><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Microsoft_Word_97_-_2003_Document19.doc"/></Relationships>
</file>

<file path=ppt/slides/_rels/slide173.xml.rels><?xml version="1.0" encoding="UTF-8" standalone="yes"?>
<Relationships xmlns="http://schemas.openxmlformats.org/package/2006/relationships"><Relationship Id="rId3" Type="http://schemas.openxmlformats.org/officeDocument/2006/relationships/hyperlink" Target="http://www.wi-fi.org/news-events/newsroom/wi-fi-alliance-introduces-implementer-membership-to-support-emerging-market" TargetMode="External"/><Relationship Id="rId2" Type="http://schemas.openxmlformats.org/officeDocument/2006/relationships/notesSlide" Target="../notesSlides/notesSlide173.xml"/><Relationship Id="rId1" Type="http://schemas.openxmlformats.org/officeDocument/2006/relationships/slideLayout" Target="../slideLayouts/slideLayout2.xml"/><Relationship Id="rId4" Type="http://schemas.openxmlformats.org/officeDocument/2006/relationships/hyperlink" Target="http://www.wi-fi.org/news-events/newsroom/wi-fi-alliance-aims-to-harmonize-wi-fi-and-lte-u-coexistence" TargetMode="Externa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hyperlink" Target="http://www.wi-fi.org/" TargetMode="External"/><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Microsoft_Word_97_-_2003_Document4.doc"/></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ieee802.org/3/NGEPONSG/documents/100gepon_CSD.pdf" TargetMode="External"/><Relationship Id="rId13" Type="http://schemas.openxmlformats.org/officeDocument/2006/relationships/hyperlink" Target="http://grouper.ieee.org/groups/802/PARs/2015_11/15-15-0738-00-0000-15.4t-HR_PAR_Draft.pdf" TargetMode="External"/><Relationship Id="rId3" Type="http://schemas.openxmlformats.org/officeDocument/2006/relationships/hyperlink" Target="http://www.ieee802.org/1/files/public/docs2015/new-parsons-URN-Namespace-PAR-0915.pdf" TargetMode="External"/><Relationship Id="rId7" Type="http://schemas.openxmlformats.org/officeDocument/2006/relationships/hyperlink" Target="http://ieee802.org/3/NGEPONSG/documents/P802_3ca_PAR_290915.pdf" TargetMode="External"/><Relationship Id="rId12" Type="http://schemas.openxmlformats.org/officeDocument/2006/relationships/hyperlink" Target="http://grouper.ieee.org/groups/802/PARs/2015_11/15-15-0683-01-003d-tg3d-csd-change.docx" TargetMode="External"/><Relationship Id="rId17" Type="http://schemas.openxmlformats.org/officeDocument/2006/relationships/hyperlink" Target="https://mentor.ieee.org/802.16/dcn/15/16-15-0038-01.docx" TargetMode="External"/><Relationship Id="rId2" Type="http://schemas.openxmlformats.org/officeDocument/2006/relationships/notesSlide" Target="../notesSlides/notesSlide20.xml"/><Relationship Id="rId16" Type="http://schemas.openxmlformats.org/officeDocument/2006/relationships/hyperlink" Target="http://grouper.ieee.org/groups/802/PARs/2015_11/15-15-0755-00-0000_15.4u-India-CSD-draft.docx" TargetMode="External"/><Relationship Id="rId1" Type="http://schemas.openxmlformats.org/officeDocument/2006/relationships/slideLayout" Target="../slideLayouts/slideLayout2.xml"/><Relationship Id="rId6" Type="http://schemas.openxmlformats.org/officeDocument/2006/relationships/hyperlink" Target="http://www.ieee802.org/1/files/public/docs2015/dcb-thaler-1CQ-csd-local-address-prot-1015-v0.pdf" TargetMode="External"/><Relationship Id="rId11" Type="http://schemas.openxmlformats.org/officeDocument/2006/relationships/hyperlink" Target="http://grouper.ieee.org/groups/802/PARs/2015_11/15-15-0682-01-003d-3d-par-change.pdf" TargetMode="External"/><Relationship Id="rId5" Type="http://schemas.openxmlformats.org/officeDocument/2006/relationships/hyperlink" Target="http://www.ieee802.org/1/files/public/docs2015/dcb-thaler-1CQ-par-local-address-prot-1015-v0.pdf" TargetMode="External"/><Relationship Id="rId15" Type="http://schemas.openxmlformats.org/officeDocument/2006/relationships/hyperlink" Target="http://grouper.ieee.org/groups/802/PARs/2015_11/15-15-0754-00-0000-P802_15_4u_PAR_India%20draft.pdf" TargetMode="External"/><Relationship Id="rId10" Type="http://schemas.openxmlformats.org/officeDocument/2006/relationships/hyperlink" Target="http://ieee802.org/3/CU4HDDSG/CU4HDD%20SG-CSD-v1-1.pdf" TargetMode="External"/><Relationship Id="rId4" Type="http://schemas.openxmlformats.org/officeDocument/2006/relationships/hyperlink" Target="http://www.ieee802.org/1/files/public/docs2015/new-parsons-URN-Namespace-CSD-0915.pdf" TargetMode="External"/><Relationship Id="rId9" Type="http://schemas.openxmlformats.org/officeDocument/2006/relationships/hyperlink" Target="http://ieee802.org/3/CU4HDDSG/P802_3cb_PAR_280915.pdf" TargetMode="External"/><Relationship Id="rId14" Type="http://schemas.openxmlformats.org/officeDocument/2006/relationships/hyperlink" Target="http://grouper.ieee.org/groups/802/PARs/2015_11/15-15-0739-00-0000_15.4t-HR-CSD-draft.docx"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grouper.ieee.org/groups/802/PARs/2015_11/15-15-0682-01-003d-3d-par-change.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grouper.ieee.org/groups/802/PARs/2015_11/15-15-0683-01-003d-tg3d-csd-change.doc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grouper.ieee.org/groups/802/PARs/2015_11/15-15-0738-00-0000-15.4t-HR_PAR_Draft.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grouper.ieee.org/groups/802/PARs/2015_11/15-15-0739-00-0000_15.4t-HR-CSD-draft.doc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grouper.ieee.org/groups/802/PARs/2015_11/15-15-0754-00-0000-P802_15_4u_PAR_India%20draft.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grouper.ieee.org/groups/802/PARs/2015_11/15-15-0755-00-0000_15.4u-India-CSD-draft.doc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16/dcn/15/16-15-0038-01.doc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eee802.org/1/files/public/docs2015/new-parsons-URN-Namespace-PAR-0915.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ieee802.org/1/files/public/docs2015/new-parsons-URN-Namespace-CSD-0915.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eee802.org/1/files/public/docs2015/dcb-thaler-1CQ-par-local-address-prot-1015-v0.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ieee802.org/1/files/public/docs2015/dcb-thaler-1CQ-csd-local-address-prot-1015-v0.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ieee802.org/3/NGEPONSG/documents/P802_3ca_PAR_290915.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ieee802.org/3/NGEPONSG/documents/100gepon_CSD.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ieee802.org/3/CU4HDDSG/P802_3cb_PAR_280915.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ieee802.org/3/CU4HDDSG/CU4HDD%20SG-CSD-v1-1.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ieee802.org/1/files/public/docs2015/new-parsons-URN-Namespace-PAR-1115.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www.ieee802.org/1/files/public/docs2015/new-parsons-URN-Namespace-PAR-comments-1115-v01.pdf" TargetMode="External"/><Relationship Id="rId4" Type="http://schemas.openxmlformats.org/officeDocument/2006/relationships/hyperlink" Target="http://www.ieee802.org/1/files/public/docs2015/new-parsons-URN-Namespace-CSD-1115.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ieee802.org/1/files/public/docs2015/new-parsons-URN-Namespace-PAR-0915.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ieee802.org/1/files/public/docs2015/new-parsons-URN-Namespace-CSD-0915.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ieee802.org/1/files/public/docs2015/dcb-thaler-1cq-comments-1115.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www.ieee802.org/1/files/public/docs2015/dcb-thaler-1CQ-csd-local-address-prot-1115.pdf" TargetMode="External"/><Relationship Id="rId4" Type="http://schemas.openxmlformats.org/officeDocument/2006/relationships/hyperlink" Target="http://www.ieee802.org/1/files/public/docs2015/dcb-thaler-1CQ-par-local-address-prot-1115-v0.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ieee802.org/1/files/public/docs2015/dcb-thaler-1CQ-par-local-address-prot-1015-v0.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ieee802.org/1/files/public/docs2015/dcb-thaler-1CQ-csd-local-address-prot-1015-v0.pdf"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ieee802.org/secmail/msg19569.html" TargetMode="External"/><Relationship Id="rId3" Type="http://schemas.openxmlformats.org/officeDocument/2006/relationships/hyperlink" Target="http://www.ieee802.org/3/NGEPONSG/documents/P802_3ca_PAR_111115.pdf" TargetMode="External"/><Relationship Id="rId7" Type="http://schemas.openxmlformats.org/officeDocument/2006/relationships/hyperlink" Target="http://www.ieee802.org/3/CU4HDDSG/CU4HDD%20SG-CSD-v1-2.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ieee802.org/3/CU4HDDSG/P802_3cb_PAR_280915a.pdf" TargetMode="External"/><Relationship Id="rId5" Type="http://schemas.openxmlformats.org/officeDocument/2006/relationships/hyperlink" Target="http://www.ieee802.org/secmail/msg19576.html" TargetMode="External"/><Relationship Id="rId4" Type="http://schemas.openxmlformats.org/officeDocument/2006/relationships/hyperlink" Target="http://www.ieee802.org/3/NGEPONSG/documents/100gepon_CSD.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6/dcn/15/16-15-0050-00.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comments16s.wirelessman.org/" TargetMode="External"/><Relationship Id="rId5" Type="http://schemas.openxmlformats.org/officeDocument/2006/relationships/hyperlink" Target="https://mentor.ieee.org/802.16/dcn/15/16-15-0052-00.pdf" TargetMode="External"/><Relationship Id="rId4" Type="http://schemas.openxmlformats.org/officeDocument/2006/relationships/hyperlink" Target="https://mentor.ieee.org/802.16/dcn/15/16-15-0051-00.pdf"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15/11-15-1433-01-0000-regulatory-sc-mission-statement.pptx"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Word_97_-_2003_Document2.doc"/></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Microsoft_Word_97_-_2003_Document5.doc"/></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mentor.ieee.org/802.11/dcn/15/11-15-1231-02-0wng-agenda-for-wng-2015-11.ppt"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mentor.ieee.org/802.11/dcn/15/11-15-1402-00-0wng-thoughts-on-802-11-in-a-3gpp-5g-network.pptx" TargetMode="External"/><Relationship Id="rId5" Type="http://schemas.openxmlformats.org/officeDocument/2006/relationships/hyperlink" Target="https://mentor.ieee.org/802.11/dcn/15/11-15-1307-01-0wng-low-power-wake-up-receiver-for-802-11.pptx" TargetMode="External"/><Relationship Id="rId4" Type="http://schemas.openxmlformats.org/officeDocument/2006/relationships/hyperlink" Target="https://mentor.ieee.org/802.11/dcn/15/11-15-1264-01-0wng-packet-appending-for-bicm-id.pptx"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Microsoft_Word_97_-_2003_Document6.doc"/></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LRA@tiac.net" TargetMode="External"/><Relationship Id="rId13" Type="http://schemas.openxmlformats.org/officeDocument/2006/relationships/hyperlink" Target="mailto:nfinn@cisco.com" TargetMode="External"/><Relationship Id="rId18" Type="http://schemas.openxmlformats.org/officeDocument/2006/relationships/hyperlink" Target="mailto:pecclesi@cisco.com" TargetMode="External"/><Relationship Id="rId3" Type="http://schemas.openxmlformats.org/officeDocument/2006/relationships/hyperlink" Target="mailto:adrian.p.stephens@intel.com" TargetMode="External"/><Relationship Id="rId7" Type="http://schemas.openxmlformats.org/officeDocument/2006/relationships/hyperlink" Target="mailto:aasterja@qti.qualcomm.com" TargetMode="External"/><Relationship Id="rId12" Type="http://schemas.openxmlformats.org/officeDocument/2006/relationships/hyperlink" Target="mailto:d3e3e3@gmail.com" TargetMode="External"/><Relationship Id="rId17" Type="http://schemas.openxmlformats.org/officeDocument/2006/relationships/hyperlink" Target="mailto:henry@LOGOUT.COM" TargetMode="External"/><Relationship Id="rId2" Type="http://schemas.openxmlformats.org/officeDocument/2006/relationships/notesSlide" Target="../notesSlides/notesSlide8.xml"/><Relationship Id="rId16" Type="http://schemas.openxmlformats.org/officeDocument/2006/relationships/hyperlink" Target="mailto:alex.ashley@hotmail.co.uk" TargetMode="External"/><Relationship Id="rId1" Type="http://schemas.openxmlformats.org/officeDocument/2006/relationships/slideLayout" Target="../slideLayouts/slideLayout2.xml"/><Relationship Id="rId6" Type="http://schemas.openxmlformats.org/officeDocument/2006/relationships/hyperlink" Target="mailto:yongho.seok@gmail.com" TargetMode="External"/><Relationship Id="rId11" Type="http://schemas.openxmlformats.org/officeDocument/2006/relationships/hyperlink" Target="mailto:shiwenhe@seu.edu.cn" TargetMode="External"/><Relationship Id="rId5" Type="http://schemas.openxmlformats.org/officeDocument/2006/relationships/hyperlink" Target="mailto:emily.h.qi@intel.com" TargetMode="External"/><Relationship Id="rId15" Type="http://schemas.openxmlformats.org/officeDocument/2006/relationships/hyperlink" Target="mailto:carlos.cordeiro@intel.com" TargetMode="External"/><Relationship Id="rId10" Type="http://schemas.openxmlformats.org/officeDocument/2006/relationships/hyperlink" Target="mailto:jiamin.chen@mail01.huawei.com" TargetMode="External"/><Relationship Id="rId19" Type="http://schemas.openxmlformats.org/officeDocument/2006/relationships/hyperlink" Target="mailto:ddrgal@gmail.com" TargetMode="External"/><Relationship Id="rId4" Type="http://schemas.openxmlformats.org/officeDocument/2006/relationships/hyperlink" Target="mailto:edward.ks.au@huawei.com" TargetMode="External"/><Relationship Id="rId9" Type="http://schemas.openxmlformats.org/officeDocument/2006/relationships/hyperlink" Target="mailto:Ping.FANG@huawei.com" TargetMode="External"/><Relationship Id="rId14" Type="http://schemas.openxmlformats.org/officeDocument/2006/relationships/hyperlink" Target="mailto:robert.stacey@intel.com"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Microsoft_Word_97_-_2003_Document7.doc"/></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mentor.ieee.org/802.11/dcn/15/11-15-1223-08-000m-tgmc-agenda-november-2015.pptx"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s://mentor.ieee.org/802.11/dcn/15/11-15-0532-20-000m-revmc-sponsor-ballot-comments.xls"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Microsoft_Word_97_-_2003_Document8.doc"/></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velopment.standards.ieee.org/myproject/Public/mytools/draft/styleman.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mailto:mano@koden-ti.com"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hyperlink" Target="mailto:hiroshi@manosan.org"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mentor.ieee.org/802.11/dcn/15/11-15-0894-01-00ai-july-2015-waikoloa-session-minutes.doc"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hyperlink" Target="https://mentor.ieee.org/802.11/dcn/15/11-15-1007-06-00ai-july-november-teleconference-minutes.doc"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200" b="0" smtClean="0"/>
              <a:t>Adrian Stephens, Intel Corporation</a:t>
            </a:r>
            <a:endParaRPr lang="en-US" sz="1200" b="0" smtClean="0"/>
          </a:p>
        </p:txBody>
      </p:sp>
      <p:sp>
        <p:nvSpPr>
          <p:cNvPr id="3077" name="Rectangle 2"/>
          <p:cNvSpPr>
            <a:spLocks noGrp="1" noChangeArrowheads="1"/>
          </p:cNvSpPr>
          <p:nvPr>
            <p:ph type="title"/>
          </p:nvPr>
        </p:nvSpPr>
        <p:spPr>
          <a:noFill/>
        </p:spPr>
        <p:txBody>
          <a:bodyPr/>
          <a:lstStyle/>
          <a:p>
            <a:r>
              <a:rPr lang="en-US" dirty="0" smtClean="0"/>
              <a:t>802.11 November 2015 Closing Reports</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2015-11-12</a:t>
            </a:r>
          </a:p>
        </p:txBody>
      </p:sp>
      <p:graphicFrame>
        <p:nvGraphicFramePr>
          <p:cNvPr id="3079" name="Object 11"/>
          <p:cNvGraphicFramePr>
            <a:graphicFrameLocks noChangeAspect="1"/>
          </p:cNvGraphicFramePr>
          <p:nvPr>
            <p:extLst>
              <p:ext uri="{D42A27DB-BD31-4B8C-83A1-F6EECF244321}">
                <p14:modId xmlns:p14="http://schemas.microsoft.com/office/powerpoint/2010/main" val="1570961109"/>
              </p:ext>
            </p:extLst>
          </p:nvPr>
        </p:nvGraphicFramePr>
        <p:xfrm>
          <a:off x="523875" y="2274888"/>
          <a:ext cx="7750175" cy="2598737"/>
        </p:xfrm>
        <a:graphic>
          <a:graphicData uri="http://schemas.openxmlformats.org/presentationml/2006/ole">
            <mc:AlternateContent xmlns:mc="http://schemas.openxmlformats.org/markup-compatibility/2006">
              <mc:Choice xmlns:v="urn:schemas-microsoft-com:vml" Requires="v">
                <p:oleObj spid="_x0000_s3337" name="Document" r:id="rId4" imgW="8277509" imgH="2792313" progId="Word.Document.8">
                  <p:embed/>
                </p:oleObj>
              </mc:Choice>
              <mc:Fallback>
                <p:oleObj name="Document" r:id="rId4" imgW="8277509" imgH="2792313" progId="Word.Document.8">
                  <p:embed/>
                  <p:pic>
                    <p:nvPicPr>
                      <p:cNvPr id="0" name="Object 11"/>
                      <p:cNvPicPr>
                        <a:picLocks noChangeAspect="1" noChangeArrowheads="1"/>
                      </p:cNvPicPr>
                      <p:nvPr/>
                    </p:nvPicPr>
                    <p:blipFill>
                      <a:blip r:embed="rId5"/>
                      <a:srcRect/>
                      <a:stretch>
                        <a:fillRect/>
                      </a:stretch>
                    </p:blipFill>
                    <p:spPr bwMode="auto">
                      <a:xfrm>
                        <a:off x="523875" y="2274888"/>
                        <a:ext cx="7750175" cy="2598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1</a:t>
            </a:fld>
            <a:endParaRPr lang="en-US"/>
          </a:p>
        </p:txBody>
      </p:sp>
      <p:sp>
        <p:nvSpPr>
          <p:cNvPr id="3" name="Date Placeholder 2"/>
          <p:cNvSpPr>
            <a:spLocks noGrp="1"/>
          </p:cNvSpPr>
          <p:nvPr>
            <p:ph type="dt" sz="half" idx="10"/>
          </p:nvPr>
        </p:nvSpPr>
        <p:spPr/>
        <p:txBody>
          <a:bodyPr/>
          <a:lstStyle/>
          <a:p>
            <a:pPr>
              <a:defRPr/>
            </a:pPr>
            <a:r>
              <a:rPr lang="en-US" smtClean="0"/>
              <a:t>November 2015</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xfrm>
            <a:off x="4357688" y="6475413"/>
            <a:ext cx="504825" cy="182562"/>
          </a:xfrm>
          <a:noFill/>
        </p:spPr>
        <p:txBody>
          <a:bodyPr/>
          <a:lstStyle/>
          <a:p>
            <a:r>
              <a:rPr lang="en-US" smtClean="0"/>
              <a:t>Slide </a:t>
            </a:r>
            <a:fld id="{267CEDAE-0893-43B3-92C5-6D110BF9235A}" type="slidenum">
              <a:rPr lang="en-US" smtClean="0"/>
              <a:pPr/>
              <a:t>10</a:t>
            </a:fld>
            <a:endParaRPr lang="en-US" smtClean="0"/>
          </a:p>
        </p:txBody>
      </p:sp>
      <p:sp>
        <p:nvSpPr>
          <p:cNvPr id="29699" name="Rectangle 4"/>
          <p:cNvSpPr>
            <a:spLocks noGrp="1" noChangeArrowheads="1"/>
          </p:cNvSpPr>
          <p:nvPr>
            <p:ph type="title"/>
          </p:nvPr>
        </p:nvSpPr>
        <p:spPr>
          <a:xfrm>
            <a:off x="685800" y="685800"/>
            <a:ext cx="7772400" cy="685800"/>
          </a:xfrm>
        </p:spPr>
        <p:txBody>
          <a:bodyPr/>
          <a:lstStyle/>
          <a:p>
            <a:r>
              <a:rPr lang="en-US" smtClean="0"/>
              <a:t>Editor Amendment Ordering</a:t>
            </a:r>
          </a:p>
        </p:txBody>
      </p:sp>
      <p:graphicFrame>
        <p:nvGraphicFramePr>
          <p:cNvPr id="14461" name="Group 125"/>
          <p:cNvGraphicFramePr>
            <a:graphicFrameLocks noGrp="1"/>
          </p:cNvGraphicFramePr>
          <p:nvPr>
            <p:ph idx="1"/>
            <p:extLst>
              <p:ext uri="{D42A27DB-BD31-4B8C-83A1-F6EECF244321}">
                <p14:modId xmlns:p14="http://schemas.microsoft.com/office/powerpoint/2010/main" val="815719284"/>
              </p:ext>
            </p:extLst>
          </p:nvPr>
        </p:nvGraphicFramePr>
        <p:xfrm>
          <a:off x="914400" y="2398816"/>
          <a:ext cx="7772400" cy="3620980"/>
        </p:xfrm>
        <a:graphic>
          <a:graphicData uri="http://schemas.openxmlformats.org/drawingml/2006/table">
            <a:tbl>
              <a:tblPr/>
              <a:tblGrid>
                <a:gridCol w="2894013"/>
                <a:gridCol w="2284412"/>
                <a:gridCol w="2593975"/>
              </a:tblGrid>
              <a:tr h="7346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Amendment Number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Task Group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Projected REVCOM Date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802.11REVmc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TGmc</a:t>
                      </a:r>
                      <a:r>
                        <a:rPr kumimoji="0" lang="en-US" sz="1400" b="0" i="0" u="none" strike="noStrike" cap="none" normalizeH="0" baseline="0" dirty="0" smtClean="0">
                          <a:ln>
                            <a:noFill/>
                          </a:ln>
                          <a:solidFill>
                            <a:schemeClr val="tx1"/>
                          </a:solidFill>
                          <a:effectLst/>
                          <a:latin typeface="Times New Roman" pitchFamily="18" charset="0"/>
                        </a:rPr>
                        <a:t> - </a:t>
                      </a:r>
                      <a:r>
                        <a:rPr kumimoji="0" lang="en-US" sz="1400" b="0" i="0" u="none" strike="noStrike" cap="none" normalizeH="0" baseline="0" dirty="0" smtClean="0">
                          <a:ln>
                            <a:noFill/>
                          </a:ln>
                          <a:solidFill>
                            <a:srgbClr val="FF0000"/>
                          </a:solidFill>
                          <a:effectLst/>
                          <a:latin typeface="Times New Roman" pitchFamily="18" charset="0"/>
                        </a:rPr>
                        <a:t>3718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TGai</a:t>
                      </a:r>
                      <a:r>
                        <a:rPr kumimoji="0" lang="en-US" sz="1400" b="0" i="0" u="none" strike="noStrike" cap="none" normalizeH="0" baseline="0" dirty="0" smtClean="0">
                          <a:ln>
                            <a:noFill/>
                          </a:ln>
                          <a:solidFill>
                            <a:schemeClr val="tx1"/>
                          </a:solidFill>
                          <a:effectLst/>
                          <a:latin typeface="Times New Roman" pitchFamily="18" charset="0"/>
                        </a:rPr>
                        <a:t> - </a:t>
                      </a:r>
                      <a:r>
                        <a:rPr kumimoji="0" lang="en-US" sz="1400" b="0" i="0" u="none" strike="noStrike" cap="none" normalizeH="0" baseline="0" dirty="0" smtClean="0">
                          <a:ln>
                            <a:noFill/>
                          </a:ln>
                          <a:solidFill>
                            <a:srgbClr val="FF0000"/>
                          </a:solidFill>
                          <a:effectLst/>
                          <a:latin typeface="Times New Roman" pitchFamily="18" charset="0"/>
                        </a:rPr>
                        <a:t>168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TGah</a:t>
                      </a:r>
                      <a:r>
                        <a:rPr kumimoji="0" lang="en-US" sz="1400" b="0" i="0" u="none" strike="noStrike" cap="none" normalizeH="0" baseline="0" dirty="0" smtClean="0">
                          <a:ln>
                            <a:noFill/>
                          </a:ln>
                          <a:solidFill>
                            <a:schemeClr val="tx1"/>
                          </a:solidFill>
                          <a:effectLst/>
                          <a:latin typeface="Times New Roman" pitchFamily="18" charset="0"/>
                        </a:rPr>
                        <a:t> - </a:t>
                      </a:r>
                      <a:r>
                        <a:rPr kumimoji="0" lang="en-US" sz="1400" b="0" i="0" u="none" strike="noStrike" cap="none" normalizeH="0" baseline="0" dirty="0" smtClean="0">
                          <a:ln>
                            <a:noFill/>
                          </a:ln>
                          <a:solidFill>
                            <a:srgbClr val="FF0000"/>
                          </a:solidFill>
                          <a:effectLst/>
                          <a:latin typeface="Times New Roman" pitchFamily="18" charset="0"/>
                        </a:rPr>
                        <a:t>598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TGaq</a:t>
                      </a:r>
                      <a:r>
                        <a:rPr kumimoji="0" lang="en-US" sz="1400" b="0" i="0" u="none" strike="noStrike" cap="none" normalizeH="0" baseline="0" dirty="0" smtClean="0">
                          <a:ln>
                            <a:noFill/>
                          </a:ln>
                          <a:solidFill>
                            <a:schemeClr val="tx1"/>
                          </a:solidFill>
                          <a:effectLst/>
                          <a:latin typeface="Times New Roman" pitchFamily="18" charset="0"/>
                        </a:rPr>
                        <a:t> - </a:t>
                      </a:r>
                      <a:r>
                        <a:rPr kumimoji="0" lang="en-US" sz="1400" b="0" i="0" u="none" strike="noStrike" cap="none" normalizeH="0" baseline="0" dirty="0" smtClean="0">
                          <a:ln>
                            <a:noFill/>
                          </a:ln>
                          <a:solidFill>
                            <a:srgbClr val="FF0000"/>
                          </a:solidFill>
                          <a:effectLst/>
                          <a:latin typeface="Times New Roman" pitchFamily="18" charset="0"/>
                        </a:rPr>
                        <a:t>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TGak</a:t>
                      </a:r>
                      <a:r>
                        <a:rPr kumimoji="0" lang="en-US" sz="1400" b="0" i="0" u="none" strike="noStrike" cap="none" normalizeH="0" baseline="0" dirty="0" smtClean="0">
                          <a:ln>
                            <a:noFill/>
                          </a:ln>
                          <a:solidFill>
                            <a:schemeClr val="tx1"/>
                          </a:solidFill>
                          <a:effectLst/>
                          <a:latin typeface="Times New Roman" pitchFamily="18" charset="0"/>
                        </a:rPr>
                        <a:t> - </a:t>
                      </a:r>
                      <a:r>
                        <a:rPr kumimoji="0" lang="en-US" sz="1400" b="0" i="0" u="none" strike="noStrike" cap="none" normalizeH="0" baseline="0" dirty="0" smtClean="0">
                          <a:ln>
                            <a:noFill/>
                          </a:ln>
                          <a:solidFill>
                            <a:srgbClr val="FF0000"/>
                          </a:solidFill>
                          <a:effectLst/>
                          <a:latin typeface="Times New Roman" pitchFamily="18" charset="0"/>
                        </a:rPr>
                        <a:t>79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TGaj</a:t>
                      </a:r>
                      <a:r>
                        <a:rPr kumimoji="0" lang="en-US" sz="1400" b="0" i="0" u="none" strike="noStrike" cap="none" normalizeH="0" baseline="0" dirty="0" smtClean="0">
                          <a:ln>
                            <a:noFill/>
                          </a:ln>
                          <a:solidFill>
                            <a:schemeClr val="tx1"/>
                          </a:solidFill>
                          <a:effectLst/>
                          <a:latin typeface="Times New Roman" pitchFamily="18" charset="0"/>
                        </a:rPr>
                        <a:t> - </a:t>
                      </a:r>
                      <a:r>
                        <a:rPr kumimoji="0" lang="en-US" sz="1400" b="0" i="0" u="none" strike="noStrike" cap="none" normalizeH="0" baseline="0" dirty="0" smtClean="0">
                          <a:ln>
                            <a:noFill/>
                          </a:ln>
                          <a:solidFill>
                            <a:srgbClr val="FF0000"/>
                          </a:solidFill>
                          <a:effectLst/>
                          <a:latin typeface="Times New Roman" pitchFamily="18" charset="0"/>
                        </a:rPr>
                        <a:t>174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Jun </a:t>
                      </a:r>
                      <a:r>
                        <a:rPr kumimoji="0" lang="en-US" sz="1400" b="0" i="0" u="none" strike="noStrike" cap="none" normalizeH="0" baseline="0" dirty="0" smtClean="0">
                          <a:ln>
                            <a:noFill/>
                          </a:ln>
                          <a:solidFill>
                            <a:srgbClr val="FF0000"/>
                          </a:solidFill>
                          <a:effectLst/>
                          <a:latin typeface="Times New Roman" pitchFamily="18" charset="0"/>
                        </a:rPr>
                        <a:t>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TGax</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Mar 2019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9754" name="Rectangle 65"/>
          <p:cNvSpPr>
            <a:spLocks noChangeArrowheads="1"/>
          </p:cNvSpPr>
          <p:nvPr/>
        </p:nvSpPr>
        <p:spPr bwMode="auto">
          <a:xfrm>
            <a:off x="533400" y="1219200"/>
            <a:ext cx="7924800" cy="1143000"/>
          </a:xfrm>
          <a:prstGeom prst="rect">
            <a:avLst/>
          </a:prstGeom>
          <a:noFill/>
          <a:ln w="9525">
            <a:noFill/>
            <a:miter lim="800000"/>
            <a:headEnd/>
            <a:tailEnd/>
          </a:ln>
        </p:spPr>
        <p:txBody>
          <a:bodyPr lIns="92075" tIns="46038" rIns="92075" bIns="46038"/>
          <a:lstStyle/>
          <a:p>
            <a:pPr marL="342900" indent="-342900">
              <a:lnSpc>
                <a:spcPct val="80000"/>
              </a:lnSpc>
              <a:spcBef>
                <a:spcPct val="20000"/>
              </a:spcBef>
              <a:buFontTx/>
              <a:buChar char="•"/>
            </a:pPr>
            <a:r>
              <a:rPr lang="en-US" sz="1400" b="1" dirty="0"/>
              <a:t>Data as of </a:t>
            </a:r>
            <a:r>
              <a:rPr lang="en-US" sz="1400" b="1" dirty="0" smtClean="0">
                <a:solidFill>
                  <a:srgbClr val="FF0000"/>
                </a:solidFill>
              </a:rPr>
              <a:t>Nov 2015</a:t>
            </a:r>
            <a:endParaRPr lang="en-US" sz="1400" b="1" dirty="0">
              <a:solidFill>
                <a:srgbClr val="FF0000"/>
              </a:solidFill>
            </a:endParaRPr>
          </a:p>
          <a:p>
            <a:pPr marL="342900" indent="-342900">
              <a:lnSpc>
                <a:spcPct val="80000"/>
              </a:lnSpc>
              <a:spcBef>
                <a:spcPct val="20000"/>
              </a:spcBef>
              <a:buFontTx/>
              <a:buChar char="•"/>
            </a:pPr>
            <a:r>
              <a:rPr lang="en-US" sz="1400" dirty="0"/>
              <a:t>See </a:t>
            </a:r>
            <a:r>
              <a:rPr lang="en-US" sz="1400" dirty="0">
                <a:hlinkClick r:id="rId3"/>
              </a:rPr>
              <a:t>http://</a:t>
            </a:r>
            <a:r>
              <a:rPr lang="en-US" sz="1400" dirty="0" smtClean="0">
                <a:hlinkClick r:id="rId3"/>
              </a:rPr>
              <a:t>grouper.ieee.org/groups/802/11/Reports/802.11_Timelines.htm</a:t>
            </a:r>
            <a:endParaRPr lang="en-US" sz="1400" dirty="0" smtClean="0"/>
          </a:p>
          <a:p>
            <a:pPr marL="342900" indent="-342900">
              <a:lnSpc>
                <a:spcPct val="80000"/>
              </a:lnSpc>
              <a:spcBef>
                <a:spcPct val="20000"/>
              </a:spcBef>
              <a:buFontTx/>
              <a:buChar char="•"/>
            </a:pPr>
            <a:r>
              <a:rPr lang="en-US" sz="1600" dirty="0" smtClean="0"/>
              <a:t>In </a:t>
            </a:r>
            <a:r>
              <a:rPr lang="en-US" sz="1600" dirty="0" smtClean="0">
                <a:solidFill>
                  <a:srgbClr val="FF0000"/>
                </a:solidFill>
              </a:rPr>
              <a:t>Nov 2015</a:t>
            </a:r>
            <a:r>
              <a:rPr lang="en-US" sz="1600" dirty="0" smtClean="0"/>
              <a:t>, Editors changed the running order and will revisit in </a:t>
            </a:r>
            <a:r>
              <a:rPr lang="en-US" sz="1600" dirty="0" smtClean="0">
                <a:solidFill>
                  <a:srgbClr val="FF0000"/>
                </a:solidFill>
              </a:rPr>
              <a:t>July 2016</a:t>
            </a:r>
            <a:r>
              <a:rPr lang="en-US" sz="1600" dirty="0" smtClean="0"/>
              <a:t>, maintaining this order in the interim </a:t>
            </a:r>
            <a:endParaRPr lang="en-US" sz="1600" dirty="0"/>
          </a:p>
        </p:txBody>
      </p:sp>
      <p:sp>
        <p:nvSpPr>
          <p:cNvPr id="29755" name="Text Box 66"/>
          <p:cNvSpPr txBox="1">
            <a:spLocks noChangeArrowheads="1"/>
          </p:cNvSpPr>
          <p:nvPr/>
        </p:nvSpPr>
        <p:spPr bwMode="auto">
          <a:xfrm>
            <a:off x="1028700" y="6096000"/>
            <a:ext cx="6934200" cy="276999"/>
          </a:xfrm>
          <a:prstGeom prst="rect">
            <a:avLst/>
          </a:prstGeom>
          <a:noFill/>
          <a:ln w="12700">
            <a:noFill/>
            <a:miter lim="800000"/>
            <a:headEnd type="none" w="sm" len="sm"/>
            <a:tailEnd type="none" w="sm" len="sm"/>
          </a:ln>
        </p:spPr>
        <p:txBody>
          <a:bodyPr wrap="square">
            <a:spAutoFit/>
          </a:bodyPr>
          <a:lstStyle/>
          <a:p>
            <a:pPr>
              <a:spcBef>
                <a:spcPct val="50000"/>
              </a:spcBef>
            </a:pPr>
            <a:r>
              <a:rPr lang="en-US" sz="1200" b="1" dirty="0">
                <a:solidFill>
                  <a:srgbClr val="FF0000"/>
                </a:solidFill>
              </a:rPr>
              <a:t>Amendment numbering is editorial! No need to make ballot comments on these dynamic numbers!</a:t>
            </a:r>
          </a:p>
        </p:txBody>
      </p:sp>
      <p:sp>
        <p:nvSpPr>
          <p:cNvPr id="29756" name="Footer Placeholder 7"/>
          <p:cNvSpPr>
            <a:spLocks noGrp="1"/>
          </p:cNvSpPr>
          <p:nvPr>
            <p:ph type="ftr" sz="quarter" idx="11"/>
          </p:nvPr>
        </p:nvSpPr>
        <p:spPr>
          <a:noFill/>
        </p:spPr>
        <p:txBody>
          <a:bodyPr/>
          <a:lstStyle/>
          <a:p>
            <a:r>
              <a:rPr lang="en-US" smtClean="0"/>
              <a:t>Adrian Stephens, Intel Corporation</a:t>
            </a:r>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11-15-1286 by Peter Ecclesine (Cisco Systems)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4024282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ja-JP" dirty="0" smtClean="0">
                <a:ea typeface="ＭＳ Ｐゴシック" pitchFamily="-84" charset="-128"/>
                <a:cs typeface="ＭＳ Ｐゴシック" pitchFamily="-84" charset="-128"/>
              </a:rPr>
              <a:t>Time line of </a:t>
            </a:r>
            <a:r>
              <a:rPr lang="en-US" altLang="ja-JP" dirty="0" err="1" smtClean="0">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 </a:t>
            </a:r>
            <a:r>
              <a:rPr lang="en-US" altLang="ja-JP" dirty="0" smtClean="0">
                <a:ea typeface="ＭＳ Ｐゴシック" pitchFamily="-84" charset="-128"/>
                <a:cs typeface="ＭＳ Ｐゴシック" pitchFamily="-84" charset="-128"/>
              </a:rPr>
              <a:t>(</a:t>
            </a:r>
            <a:r>
              <a:rPr lang="en-US" altLang="ja-JP" dirty="0" smtClean="0">
                <a:solidFill>
                  <a:srgbClr val="FF0000"/>
                </a:solidFill>
                <a:ea typeface="ＭＳ Ｐゴシック" pitchFamily="-84" charset="-128"/>
                <a:cs typeface="ＭＳ Ｐゴシック" pitchFamily="-84" charset="-128"/>
              </a:rPr>
              <a:t>No Change</a:t>
            </a:r>
            <a:r>
              <a:rPr lang="en-US" altLang="ja-JP" dirty="0" smtClean="0">
                <a:ea typeface="ＭＳ Ｐゴシック" pitchFamily="-84" charset="-128"/>
                <a:cs typeface="ＭＳ Ｐゴシック" pitchFamily="-84" charset="-128"/>
              </a:rPr>
              <a:t>)</a:t>
            </a:r>
          </a:p>
        </p:txBody>
      </p:sp>
      <p:sp>
        <p:nvSpPr>
          <p:cNvPr id="24579" name="Content Placeholder 2"/>
          <p:cNvSpPr>
            <a:spLocks noGrp="1"/>
          </p:cNvSpPr>
          <p:nvPr>
            <p:ph idx="1"/>
          </p:nvPr>
        </p:nvSpPr>
        <p:spPr>
          <a:xfrm>
            <a:off x="0" y="1246414"/>
            <a:ext cx="10210800" cy="4724400"/>
          </a:xfrm>
        </p:spPr>
        <p:txBody>
          <a:bodyPr/>
          <a:lstStyle/>
          <a:p>
            <a:endParaRPr lang="en-US" altLang="ja-JP" dirty="0" smtClean="0">
              <a:ea typeface="ＭＳ Ｐゴシック" pitchFamily="-84" charset="-128"/>
              <a:cs typeface="ＭＳ Ｐゴシック" pitchFamily="-84" charset="-128"/>
            </a:endParaRPr>
          </a:p>
          <a:p>
            <a:pPr lvl="1">
              <a:buFontTx/>
              <a:buNone/>
            </a:pPr>
            <a:r>
              <a:rPr lang="en-US" altLang="ja-JP" dirty="0" smtClean="0"/>
              <a:t>PAR Approved, Modified, or Extended 		2010-12-08</a:t>
            </a:r>
          </a:p>
          <a:p>
            <a:pPr lvl="1"/>
            <a:r>
              <a:rPr lang="en-US" altLang="ja-JP" dirty="0" smtClean="0"/>
              <a:t>WG Letter Ballots Initial / </a:t>
            </a:r>
            <a:r>
              <a:rPr lang="en-US" altLang="ja-JP" dirty="0" err="1" smtClean="0"/>
              <a:t>Recirc</a:t>
            </a:r>
            <a:r>
              <a:rPr lang="en-US" altLang="ja-JP" dirty="0" smtClean="0"/>
              <a:t>		Mar14/Sep14/Jan15/</a:t>
            </a:r>
            <a:br>
              <a:rPr lang="en-US" altLang="ja-JP" dirty="0" smtClean="0"/>
            </a:br>
            <a:r>
              <a:rPr lang="en-US" altLang="ja-JP" dirty="0" smtClean="0"/>
              <a:t>						Mar15/Jul15/Aug15</a:t>
            </a:r>
          </a:p>
          <a:p>
            <a:pPr lvl="1"/>
            <a:r>
              <a:rPr lang="en-US" altLang="ja-JP" dirty="0" smtClean="0"/>
              <a:t>MEC Done				Nov14		</a:t>
            </a:r>
          </a:p>
          <a:p>
            <a:pPr lvl="1"/>
            <a:r>
              <a:rPr lang="en-US" altLang="ja-JP" dirty="0" smtClean="0"/>
              <a:t>Form Sponsor Ballot Pool / Reform	            	Mar15</a:t>
            </a:r>
          </a:p>
          <a:p>
            <a:pPr lvl="1"/>
            <a:r>
              <a:rPr lang="en-US" altLang="ja-JP" dirty="0" smtClean="0"/>
              <a:t>IEEE-SA Sponsor Ballots Initial / </a:t>
            </a:r>
            <a:r>
              <a:rPr lang="en-US" altLang="ja-JP" dirty="0" err="1" smtClean="0"/>
              <a:t>Recirc</a:t>
            </a:r>
            <a:r>
              <a:rPr lang="en-US" altLang="ja-JP" dirty="0" smtClean="0"/>
              <a:t>         Sep 15/Mar 16/Jul 16/Sep 16	</a:t>
            </a:r>
          </a:p>
          <a:p>
            <a:pPr lvl="1"/>
            <a:r>
              <a:rPr lang="en-US" altLang="ja-JP" dirty="0" smtClean="0"/>
              <a:t>Final 802.11 WG Approval	                             Aug 16</a:t>
            </a:r>
          </a:p>
          <a:p>
            <a:pPr lvl="1"/>
            <a:r>
              <a:rPr lang="en-US" altLang="ja-JP" dirty="0" smtClean="0"/>
              <a:t>final or Conditional 802 EC Approval           	July 16</a:t>
            </a:r>
          </a:p>
          <a:p>
            <a:pPr lvl="1"/>
            <a:r>
              <a:rPr lang="en-US" altLang="ja-JP" dirty="0" err="1" smtClean="0"/>
              <a:t>RevCom</a:t>
            </a:r>
            <a:r>
              <a:rPr lang="en-US" altLang="ja-JP" dirty="0" smtClean="0"/>
              <a:t> &amp; Standards Board Final or</a:t>
            </a:r>
            <a:br>
              <a:rPr lang="en-US" altLang="ja-JP" dirty="0" smtClean="0"/>
            </a:br>
            <a:r>
              <a:rPr lang="en-US" altLang="ja-JP" dirty="0" smtClean="0"/>
              <a:t> Continuous Process Approval 		Sep 16</a:t>
            </a:r>
          </a:p>
          <a:p>
            <a:pPr lvl="1"/>
            <a:r>
              <a:rPr lang="en-US" altLang="ja-JP" dirty="0" smtClean="0"/>
              <a:t>ANSI Approved				N/A</a:t>
            </a:r>
            <a:endParaRPr lang="en-US" altLang="ja-JP" dirty="0" smtClean="0">
              <a:hlinkClick r:id="rId3"/>
            </a:endParaRPr>
          </a:p>
        </p:txBody>
      </p:sp>
      <p:sp>
        <p:nvSpPr>
          <p:cNvPr id="48134" name="Slide Number Placeholder 4"/>
          <p:cNvSpPr>
            <a:spLocks noGrp="1"/>
          </p:cNvSpPr>
          <p:nvPr>
            <p:ph type="sldNum" sz="quarter" idx="12"/>
          </p:nvPr>
        </p:nvSpPr>
        <p:spPr/>
        <p:txBody>
          <a:bodyPr/>
          <a:lstStyle/>
          <a:p>
            <a:pPr>
              <a:defRPr/>
            </a:pPr>
            <a:r>
              <a:rPr lang="en-US" altLang="ja-JP" smtClean="0">
                <a:latin typeface="Times New Roman" pitchFamily="-65" charset="0"/>
              </a:rPr>
              <a:t>Slide </a:t>
            </a:r>
            <a:fld id="{D8ED85B9-6057-E848-AA14-8586BCE1CDB6}" type="slidenum">
              <a:rPr lang="en-US" altLang="ja-JP" smtClean="0">
                <a:latin typeface="Times New Roman" pitchFamily="-65" charset="0"/>
              </a:rPr>
              <a:pPr>
                <a:defRPr/>
              </a:pPr>
              <a:t>100</a:t>
            </a:fld>
            <a:endParaRPr lang="en-US" altLang="ja-JP" smtClean="0">
              <a:latin typeface="Times New Roman" pitchFamily="-65" charset="0"/>
            </a:endParaRPr>
          </a:p>
        </p:txBody>
      </p:sp>
      <p:sp>
        <p:nvSpPr>
          <p:cNvPr id="2" name="フッター プレースホルダー 1"/>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7/10 of 11-15-1462 by Hiroshi Mano (KDTI)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9278889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a:xfrm>
            <a:off x="685800" y="685800"/>
            <a:ext cx="7772400" cy="381000"/>
          </a:xfrm>
        </p:spPr>
        <p:txBody>
          <a:bodyPr/>
          <a:lstStyle/>
          <a:p>
            <a:r>
              <a:rPr lang="en-US" altLang="ja-JP" dirty="0" smtClean="0">
                <a:ea typeface="ＭＳ Ｐゴシック" pitchFamily="-84" charset="-128"/>
                <a:cs typeface="ＭＳ Ｐゴシック" pitchFamily="-84" charset="-128"/>
              </a:rPr>
              <a:t>Teleconference Schedule </a:t>
            </a:r>
            <a:endParaRPr lang="ja-JP" altLang="en-US" dirty="0" smtClean="0">
              <a:ea typeface="ＭＳ Ｐゴシック" pitchFamily="-84" charset="-128"/>
              <a:cs typeface="ＭＳ Ｐゴシック" pitchFamily="-84" charset="-128"/>
            </a:endParaRPr>
          </a:p>
        </p:txBody>
      </p:sp>
      <p:sp>
        <p:nvSpPr>
          <p:cNvPr id="44035" name="コンテンツ プレースホルダ 2"/>
          <p:cNvSpPr>
            <a:spLocks noGrp="1"/>
          </p:cNvSpPr>
          <p:nvPr>
            <p:ph idx="1"/>
          </p:nvPr>
        </p:nvSpPr>
        <p:spPr>
          <a:xfrm>
            <a:off x="381000" y="1066800"/>
            <a:ext cx="8534400" cy="5257800"/>
          </a:xfrm>
        </p:spPr>
        <p:txBody>
          <a:bodyPr>
            <a:normAutofit lnSpcReduction="10000"/>
          </a:bodyPr>
          <a:lstStyle/>
          <a:p>
            <a:pPr>
              <a:defRPr/>
            </a:pPr>
            <a:r>
              <a:rPr lang="en-GB" altLang="ja-JP" dirty="0" smtClean="0"/>
              <a:t>Motion: </a:t>
            </a:r>
            <a:endParaRPr lang="ja-JP" altLang="en-US" dirty="0" smtClean="0"/>
          </a:p>
          <a:p>
            <a:pPr lvl="1">
              <a:defRPr/>
            </a:pPr>
            <a:r>
              <a:rPr lang="en-GB" altLang="ja-JP" dirty="0" smtClean="0"/>
              <a:t>Approve the following schedule of weekly teleconferences on</a:t>
            </a:r>
          </a:p>
          <a:p>
            <a:pPr lvl="2">
              <a:defRPr/>
            </a:pPr>
            <a:r>
              <a:rPr lang="en-GB" altLang="ja-JP" dirty="0" smtClean="0"/>
              <a:t>24</a:t>
            </a:r>
            <a:r>
              <a:rPr lang="en-GB" altLang="ja-JP" baseline="30000" dirty="0" smtClean="0"/>
              <a:t>th</a:t>
            </a:r>
            <a:r>
              <a:rPr lang="en-GB" altLang="ja-JP" dirty="0" smtClean="0"/>
              <a:t> Nov, 1</a:t>
            </a:r>
            <a:r>
              <a:rPr lang="en-GB" altLang="ja-JP" baseline="30000" dirty="0" smtClean="0"/>
              <a:t>st</a:t>
            </a:r>
            <a:r>
              <a:rPr lang="en-GB" altLang="ja-JP" dirty="0" smtClean="0"/>
              <a:t> Dec, 8</a:t>
            </a:r>
            <a:r>
              <a:rPr lang="en-GB" altLang="ja-JP" baseline="30000" dirty="0" smtClean="0"/>
              <a:t>th</a:t>
            </a:r>
            <a:r>
              <a:rPr lang="en-GB" altLang="ja-JP" dirty="0" smtClean="0"/>
              <a:t> Dec, 15</a:t>
            </a:r>
            <a:r>
              <a:rPr lang="en-GB" altLang="ja-JP" baseline="30000" dirty="0" smtClean="0"/>
              <a:t>th</a:t>
            </a:r>
            <a:r>
              <a:rPr lang="en-GB" altLang="ja-JP" dirty="0" smtClean="0"/>
              <a:t> Dec, 5</a:t>
            </a:r>
            <a:r>
              <a:rPr lang="en-GB" altLang="ja-JP" baseline="30000" dirty="0" smtClean="0"/>
              <a:t>th</a:t>
            </a:r>
            <a:r>
              <a:rPr lang="en-GB" altLang="ja-JP" dirty="0" smtClean="0"/>
              <a:t> Jan, 12</a:t>
            </a:r>
            <a:r>
              <a:rPr lang="en-GB" altLang="ja-JP" baseline="30000" dirty="0" smtClean="0"/>
              <a:t>th</a:t>
            </a:r>
            <a:r>
              <a:rPr lang="en-GB" altLang="ja-JP" dirty="0" smtClean="0"/>
              <a:t> Jan and 26</a:t>
            </a:r>
            <a:r>
              <a:rPr lang="en-GB" altLang="ja-JP" baseline="30000" dirty="0" smtClean="0"/>
              <a:t>th</a:t>
            </a:r>
            <a:r>
              <a:rPr lang="en-GB" altLang="ja-JP" dirty="0" smtClean="0"/>
              <a:t> Jan.</a:t>
            </a:r>
            <a:endParaRPr lang="en-US" altLang="ja-JP" dirty="0" smtClean="0"/>
          </a:p>
          <a:p>
            <a:pPr lvl="1">
              <a:defRPr/>
            </a:pPr>
            <a:r>
              <a:rPr lang="en-US" altLang="ja-JP" dirty="0" smtClean="0"/>
              <a:t>Tuesdays 10:00 ET</a:t>
            </a:r>
            <a:endParaRPr lang="ja-JP" altLang="en-US" dirty="0" smtClean="0"/>
          </a:p>
          <a:p>
            <a:pPr lvl="1">
              <a:defRPr/>
            </a:pPr>
            <a:r>
              <a:rPr lang="en-US" altLang="ja-JP" dirty="0" smtClean="0"/>
              <a:t>Duration 1.0Hour</a:t>
            </a:r>
          </a:p>
          <a:p>
            <a:pPr lvl="1">
              <a:defRPr/>
            </a:pPr>
            <a:r>
              <a:rPr lang="en-US" altLang="ja-JP" dirty="0" smtClean="0"/>
              <a:t>Using WEB-EX that will be provided by Task Group Chair</a:t>
            </a:r>
          </a:p>
          <a:p>
            <a:pPr>
              <a:defRPr/>
            </a:pPr>
            <a:r>
              <a:rPr lang="en-US" altLang="ja-JP" dirty="0" smtClean="0">
                <a:ea typeface="ＭＳ Ｐゴシック" pitchFamily="-84" charset="-128"/>
                <a:cs typeface="ＭＳ Ｐゴシック" pitchFamily="-84" charset="-128"/>
              </a:rPr>
              <a:t>Approved  by unanimous consent</a:t>
            </a:r>
          </a:p>
          <a:p>
            <a:pPr>
              <a:defRPr/>
            </a:pPr>
            <a:endParaRPr lang="en-US" altLang="ja-JP" dirty="0">
              <a:ea typeface="ＭＳ Ｐゴシック" pitchFamily="-84" charset="-128"/>
              <a:cs typeface="ＭＳ Ｐゴシック" pitchFamily="-84" charset="-128"/>
            </a:endParaRPr>
          </a:p>
          <a:p>
            <a:pPr>
              <a:defRPr/>
            </a:pPr>
            <a:r>
              <a:rPr lang="en-US" altLang="ja-JP" dirty="0"/>
              <a:t>Tokyo - </a:t>
            </a:r>
            <a:r>
              <a:rPr lang="en-US" altLang="ja-JP" dirty="0" smtClean="0"/>
              <a:t>12:00AM (24:00 Tuesday)</a:t>
            </a:r>
          </a:p>
          <a:p>
            <a:pPr>
              <a:defRPr/>
            </a:pPr>
            <a:r>
              <a:rPr lang="en-US" altLang="ja-JP" dirty="0" smtClean="0"/>
              <a:t>Beijing </a:t>
            </a:r>
            <a:r>
              <a:rPr lang="en-US" altLang="ja-JP" dirty="0"/>
              <a:t>- </a:t>
            </a:r>
            <a:r>
              <a:rPr lang="en-US" altLang="ja-JP" dirty="0" smtClean="0"/>
              <a:t>11:00PM</a:t>
            </a:r>
          </a:p>
          <a:p>
            <a:pPr>
              <a:defRPr/>
            </a:pPr>
            <a:r>
              <a:rPr lang="en-US" altLang="ja-JP" dirty="0" smtClean="0"/>
              <a:t>Berlin </a:t>
            </a:r>
            <a:r>
              <a:rPr lang="en-US" altLang="ja-JP" dirty="0"/>
              <a:t>- </a:t>
            </a:r>
            <a:r>
              <a:rPr lang="en-US" altLang="ja-JP" dirty="0" smtClean="0"/>
              <a:t>4:00PM</a:t>
            </a:r>
          </a:p>
          <a:p>
            <a:pPr>
              <a:defRPr/>
            </a:pPr>
            <a:r>
              <a:rPr lang="en-US" altLang="ja-JP" dirty="0" smtClean="0"/>
              <a:t>New </a:t>
            </a:r>
            <a:r>
              <a:rPr lang="en-US" altLang="ja-JP" dirty="0"/>
              <a:t>York - </a:t>
            </a:r>
            <a:r>
              <a:rPr lang="en-US" altLang="ja-JP" dirty="0" smtClean="0"/>
              <a:t>10:00AM</a:t>
            </a:r>
          </a:p>
          <a:p>
            <a:pPr>
              <a:defRPr/>
            </a:pPr>
            <a:r>
              <a:rPr lang="en-US" altLang="ja-JP" dirty="0" smtClean="0"/>
              <a:t>San </a:t>
            </a:r>
            <a:r>
              <a:rPr lang="en-US" altLang="ja-JP" dirty="0"/>
              <a:t>Francisco - </a:t>
            </a:r>
            <a:r>
              <a:rPr lang="en-US" altLang="ja-JP" dirty="0" smtClean="0"/>
              <a:t>7:00AM</a:t>
            </a:r>
            <a:endParaRPr lang="en-GB" altLang="ja-JP" dirty="0" smtClean="0"/>
          </a:p>
          <a:p>
            <a:pPr>
              <a:defRPr/>
            </a:pPr>
            <a:endParaRPr lang="ja-JP" altLang="en-US" dirty="0" smtClean="0"/>
          </a:p>
          <a:p>
            <a:pPr>
              <a:buFontTx/>
              <a:buNone/>
              <a:defRPr/>
            </a:pPr>
            <a:endParaRPr lang="ja-JP" altLang="en-US" dirty="0" smtClean="0"/>
          </a:p>
          <a:p>
            <a:pPr>
              <a:buFontTx/>
              <a:buNone/>
              <a:defRPr/>
            </a:pPr>
            <a:endParaRPr lang="en-GB" altLang="ja-JP" dirty="0" smtClean="0"/>
          </a:p>
        </p:txBody>
      </p:sp>
      <p:sp>
        <p:nvSpPr>
          <p:cNvPr id="59396" name="日付プレースホルダ 3"/>
          <p:cNvSpPr>
            <a:spLocks noGrp="1"/>
          </p:cNvSpPr>
          <p:nvPr>
            <p:ph type="dt" sz="quarter" idx="10"/>
          </p:nvPr>
        </p:nvSpPr>
        <p:spPr>
          <a:xfrm>
            <a:off x="696913" y="332601"/>
            <a:ext cx="968076" cy="276999"/>
          </a:xfrm>
          <a:noFill/>
        </p:spPr>
        <p:txBody>
          <a:bodyPr/>
          <a:lstStyle/>
          <a:p>
            <a:r>
              <a:rPr lang="en-US" altLang="ja-JP" smtClean="0">
                <a:latin typeface="Times New Roman" pitchFamily="-84" charset="0"/>
              </a:rPr>
              <a:t>November 2015</a:t>
            </a:r>
            <a:endParaRPr lang="en-US" altLang="ja-JP" dirty="0" smtClean="0">
              <a:latin typeface="Times New Roman" pitchFamily="-84" charset="0"/>
            </a:endParaRPr>
          </a:p>
        </p:txBody>
      </p:sp>
      <p:sp>
        <p:nvSpPr>
          <p:cNvPr id="59398" name="スライド番号プレースホルダ 5"/>
          <p:cNvSpPr>
            <a:spLocks noGrp="1"/>
          </p:cNvSpPr>
          <p:nvPr>
            <p:ph type="sldNum" sz="quarter" idx="12"/>
          </p:nvPr>
        </p:nvSpPr>
        <p:spPr>
          <a:noFill/>
        </p:spPr>
        <p:txBody>
          <a:bodyPr/>
          <a:lstStyle/>
          <a:p>
            <a:r>
              <a:rPr lang="en-US" altLang="ja-JP" smtClean="0">
                <a:latin typeface="Times New Roman" pitchFamily="-84" charset="0"/>
              </a:rPr>
              <a:t>Slide </a:t>
            </a:r>
            <a:fld id="{FE68A093-32F7-6643-97B0-2E666CBD850E}" type="slidenum">
              <a:rPr lang="en-US" altLang="ja-JP" smtClean="0">
                <a:latin typeface="Times New Roman" pitchFamily="-84" charset="0"/>
              </a:rPr>
              <a:pPr/>
              <a:t>101</a:t>
            </a:fld>
            <a:endParaRPr lang="en-US" altLang="ja-JP" smtClean="0">
              <a:latin typeface="Times New Roman" pitchFamily="-84" charset="0"/>
            </a:endParaRPr>
          </a:p>
        </p:txBody>
      </p:sp>
      <p:sp>
        <p:nvSpPr>
          <p:cNvPr id="2" name="フッター プレースホルダー 1"/>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8/10 of 11-15-1462 by Hiroshi Mano (KDTI)</a:t>
            </a:r>
          </a:p>
        </p:txBody>
      </p:sp>
      <p:sp>
        <p:nvSpPr>
          <p:cNvPr id="8"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November 2015</a:t>
            </a:r>
            <a:endParaRPr lang="en-US"/>
          </a:p>
        </p:txBody>
      </p:sp>
    </p:spTree>
    <p:extLst>
      <p:ext uri="{BB962C8B-B14F-4D97-AF65-F5344CB8AC3E}">
        <p14:creationId xmlns:p14="http://schemas.microsoft.com/office/powerpoint/2010/main" val="244472689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smtClean="0"/>
              <a:t>TGai</a:t>
            </a:r>
            <a:r>
              <a:rPr lang="en-US" altLang="ja-JP" dirty="0" smtClean="0"/>
              <a:t>-Motion-deck</a:t>
            </a:r>
          </a:p>
          <a:p>
            <a:pPr lvl="1"/>
            <a:r>
              <a:rPr kumimoji="1" lang="en-US" altLang="ja-JP" dirty="0">
                <a:hlinkClick r:id="rId3"/>
              </a:rPr>
              <a:t>https://</a:t>
            </a:r>
            <a:r>
              <a:rPr kumimoji="1" lang="en-US" altLang="ja-JP" dirty="0" smtClean="0">
                <a:hlinkClick r:id="rId3"/>
              </a:rPr>
              <a:t>mentor.ieee.org/802.11/dcn/13/11-13-1186-35-00ai-tgai-motion-deck.pptx</a:t>
            </a:r>
            <a:endParaRPr kumimoji="1" lang="en-US" altLang="ja-JP" dirty="0" smtClean="0"/>
          </a:p>
          <a:p>
            <a:r>
              <a:rPr lang="en-US" altLang="ja-JP" dirty="0" err="1" smtClean="0"/>
              <a:t>TGai</a:t>
            </a:r>
            <a:r>
              <a:rPr lang="en-US" altLang="ja-JP" dirty="0" smtClean="0"/>
              <a:t> comments from SB</a:t>
            </a:r>
          </a:p>
          <a:p>
            <a:pPr lvl="1"/>
            <a:r>
              <a:rPr lang="en-US" altLang="ja-JP" dirty="0">
                <a:hlinkClick r:id="rId4"/>
              </a:rPr>
              <a:t>https://mentor.ieee.org/802.11/dcn/15/11-15-1196-17-00ai-tgai-comments-from-1st-sb.xlsx</a:t>
            </a:r>
            <a:r>
              <a:rPr lang="en-US" altLang="ja-JP" dirty="0"/>
              <a:t> </a:t>
            </a:r>
            <a:endParaRPr lang="en-US" altLang="ja-JP" dirty="0" smtClean="0"/>
          </a:p>
          <a:p>
            <a:r>
              <a:rPr lang="en-US" altLang="ja-JP" dirty="0" smtClean="0"/>
              <a:t>D6.2 </a:t>
            </a:r>
          </a:p>
          <a:p>
            <a:pPr lvl="1"/>
            <a:r>
              <a:rPr lang="en-US" altLang="ja-JP" dirty="0">
                <a:hlinkClick r:id="rId5" invalidUrl="http://www.ieee802.org/11/private/Draft_Standards/11ai/Draft P802.11ai_D6.2.pdf"/>
              </a:rPr>
              <a:t>http://</a:t>
            </a:r>
            <a:r>
              <a:rPr lang="en-US" altLang="ja-JP" dirty="0" smtClean="0">
                <a:hlinkClick r:id="rId5" invalidUrl="http://www.ieee802.org/11/private/Draft_Standards/11ai/Draft P802.11ai_D6.2.pdf"/>
              </a:rPr>
              <a:t>www.ieee802.org/11/private/Draft_Standards</a:t>
            </a:r>
            <a:r>
              <a:rPr lang="en-US" altLang="ja-JP" smtClean="0">
                <a:hlinkClick r:id="rId5" invalidUrl="http://www.ieee802.org/11/private/Draft_Standards/11ai/Draft P802.11ai_D6.2.pdf"/>
              </a:rPr>
              <a:t>/11ai/Draft%20P802.11ai_D6.2.pdf</a:t>
            </a:r>
            <a:endParaRPr lang="en-US" altLang="ja-JP"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November 2015</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102</a:t>
            </a:fld>
            <a:endParaRPr lang="en-US" altLang="ja-JP"/>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9/10 of 11-15-1462 by Hiroshi Mano (KDTI)</a:t>
            </a:r>
          </a:p>
        </p:txBody>
      </p:sp>
    </p:spTree>
    <p:extLst>
      <p:ext uri="{BB962C8B-B14F-4D97-AF65-F5344CB8AC3E}">
        <p14:creationId xmlns:p14="http://schemas.microsoft.com/office/powerpoint/2010/main" val="14896259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ea typeface="ＭＳ Ｐゴシック" pitchFamily="-84" charset="-128"/>
                <a:cs typeface="ＭＳ Ｐゴシック" pitchFamily="-84" charset="-128"/>
              </a:rPr>
              <a:t>Thanks to all who participated!</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November 2015</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103</a:t>
            </a:fld>
            <a:endParaRPr lang="en-US" altLang="ja-JP"/>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10/10 of 11-15-1462 by Hiroshi Mano (KDTI)</a:t>
            </a:r>
          </a:p>
        </p:txBody>
      </p:sp>
    </p:spTree>
    <p:extLst>
      <p:ext uri="{BB962C8B-B14F-4D97-AF65-F5344CB8AC3E}">
        <p14:creationId xmlns:p14="http://schemas.microsoft.com/office/powerpoint/2010/main" val="5750819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endParaRPr lang="en-US" dirty="0" smtClean="0"/>
          </a:p>
        </p:txBody>
      </p:sp>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104</a:t>
            </a:fld>
            <a:endParaRPr lang="en-US" smtClean="0"/>
          </a:p>
        </p:txBody>
      </p:sp>
      <p:sp>
        <p:nvSpPr>
          <p:cNvPr id="1030" name="Rectangle 2"/>
          <p:cNvSpPr>
            <a:spLocks noGrp="1" noChangeArrowheads="1"/>
          </p:cNvSpPr>
          <p:nvPr>
            <p:ph type="title"/>
          </p:nvPr>
        </p:nvSpPr>
        <p:spPr/>
        <p:txBody>
          <a:bodyPr/>
          <a:lstStyle/>
          <a:p>
            <a:r>
              <a:rPr lang="en-US" sz="2800" dirty="0" smtClean="0"/>
              <a:t>IEEE 802.11aj November 2015 Closing Report</a:t>
            </a:r>
          </a:p>
        </p:txBody>
      </p:sp>
      <p:sp>
        <p:nvSpPr>
          <p:cNvPr id="1031" name="Rectangle 6"/>
          <p:cNvSpPr>
            <a:spLocks noGrp="1" noChangeArrowheads="1"/>
          </p:cNvSpPr>
          <p:nvPr>
            <p:ph type="body" idx="1"/>
          </p:nvPr>
        </p:nvSpPr>
        <p:spPr>
          <a:xfrm>
            <a:off x="685800" y="1676400"/>
            <a:ext cx="7772400" cy="381000"/>
          </a:xfrm>
        </p:spPr>
        <p:txBody>
          <a:bodyPr/>
          <a:lstStyle/>
          <a:p>
            <a:pPr algn="ctr">
              <a:buFontTx/>
              <a:buNone/>
            </a:pPr>
            <a:r>
              <a:rPr lang="en-US" sz="2000" dirty="0" smtClean="0"/>
              <a:t>Date:</a:t>
            </a:r>
            <a:r>
              <a:rPr lang="en-US" sz="2000" b="0" dirty="0" smtClean="0"/>
              <a:t> </a:t>
            </a:r>
            <a:r>
              <a:rPr lang="en-US" sz="2000" b="0" smtClean="0"/>
              <a:t>2015-11-12</a:t>
            </a:r>
            <a:endParaRPr lang="en-US" sz="2000" b="0" dirty="0" smtClean="0"/>
          </a:p>
        </p:txBody>
      </p:sp>
      <p:sp>
        <p:nvSpPr>
          <p:cNvPr id="1032" name="Rectangle 12"/>
          <p:cNvSpPr>
            <a:spLocks noChangeArrowheads="1"/>
          </p:cNvSpPr>
          <p:nvPr/>
        </p:nvSpPr>
        <p:spPr bwMode="auto">
          <a:xfrm>
            <a:off x="6858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smtClean="0"/>
              <a:t>Author:</a:t>
            </a:r>
            <a:endParaRPr lang="en-US" sz="2000" dirty="0"/>
          </a:p>
        </p:txBody>
      </p:sp>
      <p:graphicFrame>
        <p:nvGraphicFramePr>
          <p:cNvPr id="9" name="Object 11"/>
          <p:cNvGraphicFramePr>
            <a:graphicFrameLocks noChangeAspect="1"/>
          </p:cNvGraphicFramePr>
          <p:nvPr>
            <p:extLst>
              <p:ext uri="{D42A27DB-BD31-4B8C-83A1-F6EECF244321}">
                <p14:modId xmlns:p14="http://schemas.microsoft.com/office/powerpoint/2010/main" val="1199893101"/>
              </p:ext>
            </p:extLst>
          </p:nvPr>
        </p:nvGraphicFramePr>
        <p:xfrm>
          <a:off x="533400" y="2819400"/>
          <a:ext cx="7747000" cy="1487488"/>
        </p:xfrm>
        <a:graphic>
          <a:graphicData uri="http://schemas.openxmlformats.org/presentationml/2006/ole">
            <mc:AlternateContent xmlns:mc="http://schemas.openxmlformats.org/markup-compatibility/2006">
              <mc:Choice xmlns:v="urn:schemas-microsoft-com:vml" Requires="v">
                <p:oleObj spid="_x0000_s12299" name="Document" r:id="rId4" imgW="8229600" imgH="1587500" progId="Word.Document.8">
                  <p:embed/>
                </p:oleObj>
              </mc:Choice>
              <mc:Fallback>
                <p:oleObj name="Document" r:id="rId4" imgW="8229600" imgH="1587500" progId="Word.Document.8">
                  <p:embed/>
                  <p:pic>
                    <p:nvPicPr>
                      <p:cNvPr id="0" name=""/>
                      <p:cNvPicPr>
                        <a:picLocks noChangeAspect="1" noChangeArrowheads="1"/>
                      </p:cNvPicPr>
                      <p:nvPr/>
                    </p:nvPicPr>
                    <p:blipFill>
                      <a:blip r:embed="rId5"/>
                      <a:srcRect/>
                      <a:stretch>
                        <a:fillRect/>
                      </a:stretch>
                    </p:blipFill>
                    <p:spPr bwMode="auto">
                      <a:xfrm>
                        <a:off x="533400" y="2819400"/>
                        <a:ext cx="77470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 of 11-15-1444 by Xiaoming Peng (I2R)</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9024306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105</a:t>
            </a:fld>
            <a:endParaRPr lang="en-US" smtClean="0"/>
          </a:p>
        </p:txBody>
      </p:sp>
      <p:sp>
        <p:nvSpPr>
          <p:cNvPr id="7173" name="Rectangle 2"/>
          <p:cNvSpPr>
            <a:spLocks noGrp="1" noChangeArrowheads="1"/>
          </p:cNvSpPr>
          <p:nvPr>
            <p:ph type="title"/>
          </p:nvPr>
        </p:nvSpPr>
        <p:spPr/>
        <p:txBody>
          <a:bodyPr/>
          <a:lstStyle/>
          <a:p>
            <a:r>
              <a:rPr lang="en-US" smtClean="0"/>
              <a:t>Abstract</a:t>
            </a:r>
          </a:p>
        </p:txBody>
      </p:sp>
      <p:sp>
        <p:nvSpPr>
          <p:cNvPr id="7174" name="Rectangle 3"/>
          <p:cNvSpPr>
            <a:spLocks noGrp="1" noChangeArrowheads="1"/>
          </p:cNvSpPr>
          <p:nvPr>
            <p:ph type="body" idx="1"/>
          </p:nvPr>
        </p:nvSpPr>
        <p:spPr/>
        <p:txBody>
          <a:bodyPr/>
          <a:lstStyle/>
          <a:p>
            <a:pPr marL="0" algn="just">
              <a:buFontTx/>
              <a:buNone/>
            </a:pPr>
            <a:r>
              <a:rPr lang="en-US" dirty="0" smtClean="0"/>
              <a:t>This document is the </a:t>
            </a:r>
            <a:r>
              <a:rPr lang="en-US" dirty="0" err="1" smtClean="0"/>
              <a:t>TGaj</a:t>
            </a:r>
            <a:r>
              <a:rPr lang="en-US" dirty="0" smtClean="0"/>
              <a:t> closing report for the November 2015 session.</a:t>
            </a:r>
          </a:p>
        </p:txBody>
      </p:sp>
      <p:sp>
        <p:nvSpPr>
          <p:cNvPr id="7" name="Footer Placeholder 4"/>
          <p:cNvSpPr>
            <a:spLocks noGrp="1"/>
          </p:cNvSpPr>
          <p:nvPr>
            <p:ph type="ftr" sz="quarter" idx="11"/>
          </p:nvPr>
        </p:nvSpPr>
        <p:spPr>
          <a:xfrm>
            <a:off x="5791200" y="6475413"/>
            <a:ext cx="2752725" cy="184666"/>
          </a:xfrm>
          <a:noFill/>
        </p:spPr>
        <p:txBody>
          <a:bodyPr/>
          <a:lstStyle/>
          <a:p>
            <a:r>
              <a:rPr lang="en-US" smtClean="0"/>
              <a:t>Adrian Stephens, Intel Corporation</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 of 11-15-1444 by Xiaoming Peng (I2R)</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1678241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Slide Number Placeholder 5"/>
          <p:cNvSpPr>
            <a:spLocks noGrp="1"/>
          </p:cNvSpPr>
          <p:nvPr>
            <p:ph type="sldNum" sz="quarter" idx="12"/>
          </p:nvPr>
        </p:nvSpPr>
        <p:spPr>
          <a:noFill/>
        </p:spPr>
        <p:txBody>
          <a:bodyPr/>
          <a:lstStyle/>
          <a:p>
            <a:r>
              <a:rPr lang="en-US" smtClean="0"/>
              <a:t>Slide </a:t>
            </a:r>
            <a:fld id="{70F8C27D-2556-4282-BE8F-668D826849BB}" type="slidenum">
              <a:rPr lang="en-US" smtClean="0"/>
              <a:pPr/>
              <a:t>106</a:t>
            </a:fld>
            <a:endParaRPr lang="en-US" smtClean="0"/>
          </a:p>
        </p:txBody>
      </p:sp>
      <p:sp>
        <p:nvSpPr>
          <p:cNvPr id="8" name="Footer Placeholder 4"/>
          <p:cNvSpPr>
            <a:spLocks noGrp="1"/>
          </p:cNvSpPr>
          <p:nvPr>
            <p:ph type="ftr" sz="quarter" idx="11"/>
          </p:nvPr>
        </p:nvSpPr>
        <p:spPr>
          <a:xfrm>
            <a:off x="5791200" y="6475413"/>
            <a:ext cx="2752725" cy="184666"/>
          </a:xfrm>
          <a:noFill/>
        </p:spPr>
        <p:txBody>
          <a:bodyPr/>
          <a:lstStyle/>
          <a:p>
            <a:r>
              <a:rPr lang="en-US" smtClean="0"/>
              <a:t>Adrian Stephens, Intel Corporation</a:t>
            </a:r>
            <a:endParaRPr lang="en-US" dirty="0" smtClean="0"/>
          </a:p>
        </p:txBody>
      </p:sp>
      <p:sp>
        <p:nvSpPr>
          <p:cNvPr id="11" name="Title 1"/>
          <p:cNvSpPr>
            <a:spLocks noGrp="1"/>
          </p:cNvSpPr>
          <p:nvPr>
            <p:ph type="title"/>
          </p:nvPr>
        </p:nvSpPr>
        <p:spPr>
          <a:xfrm>
            <a:off x="685800" y="685800"/>
            <a:ext cx="7772400" cy="838200"/>
          </a:xfrm>
        </p:spPr>
        <p:txBody>
          <a:bodyPr/>
          <a:lstStyle/>
          <a:p>
            <a:r>
              <a:rPr lang="en-CA" dirty="0" smtClean="0"/>
              <a:t>Work Completed</a:t>
            </a:r>
          </a:p>
        </p:txBody>
      </p:sp>
      <p:sp>
        <p:nvSpPr>
          <p:cNvPr id="13" name="Content Placeholder 2"/>
          <p:cNvSpPr>
            <a:spLocks noGrp="1"/>
          </p:cNvSpPr>
          <p:nvPr>
            <p:ph idx="1"/>
          </p:nvPr>
        </p:nvSpPr>
        <p:spPr>
          <a:xfrm>
            <a:off x="685800" y="1752600"/>
            <a:ext cx="7772400" cy="4572000"/>
          </a:xfrm>
        </p:spPr>
        <p:txBody>
          <a:bodyPr/>
          <a:lstStyle/>
          <a:p>
            <a:pPr marL="0" indent="0">
              <a:buNone/>
            </a:pPr>
            <a:r>
              <a:rPr lang="en-US" sz="2000" dirty="0" smtClean="0"/>
              <a:t>The following resolutions and proposals have been presented</a:t>
            </a:r>
            <a:endParaRPr lang="en-US" sz="1800" dirty="0" smtClean="0"/>
          </a:p>
          <a:p>
            <a:r>
              <a:rPr lang="en-US" sz="1800" b="0" dirty="0" smtClean="0"/>
              <a:t>11</a:t>
            </a:r>
            <a:r>
              <a:rPr lang="en-US" sz="1800" b="0" dirty="0"/>
              <a:t>-15/1036r2 - </a:t>
            </a:r>
            <a:r>
              <a:rPr lang="en-US" sz="1800" b="0" dirty="0" err="1"/>
              <a:t>TGaj</a:t>
            </a:r>
            <a:r>
              <a:rPr lang="en-US" sz="1800" b="0" dirty="0"/>
              <a:t> Editor Report for CC22</a:t>
            </a:r>
          </a:p>
          <a:p>
            <a:r>
              <a:rPr lang="fr-FR" sz="1800" b="0" dirty="0"/>
              <a:t>11-15/1021r2 – D0.6 comment </a:t>
            </a:r>
            <a:r>
              <a:rPr lang="fr-FR" sz="1800" b="0" dirty="0" err="1"/>
              <a:t>database</a:t>
            </a:r>
            <a:endParaRPr lang="fr-FR" sz="1800" b="0" dirty="0"/>
          </a:p>
          <a:p>
            <a:r>
              <a:rPr lang="en-US" sz="1800" b="0" dirty="0"/>
              <a:t>11-15/1245r1 - Proposed Resolution to CID 2 on </a:t>
            </a:r>
            <a:r>
              <a:rPr lang="en-US" sz="1800" b="0" dirty="0" err="1"/>
              <a:t>TGaj</a:t>
            </a:r>
            <a:r>
              <a:rPr lang="en-US" sz="1800" b="0" dirty="0"/>
              <a:t> D0.6 in </a:t>
            </a:r>
            <a:r>
              <a:rPr lang="en-US" sz="1800" b="0" dirty="0" smtClean="0"/>
              <a:t>CC22</a:t>
            </a:r>
          </a:p>
          <a:p>
            <a:r>
              <a:rPr lang="en-US" sz="1800" b="0" dirty="0" smtClean="0"/>
              <a:t>15</a:t>
            </a:r>
            <a:r>
              <a:rPr lang="en-US" sz="1800" b="0" dirty="0"/>
              <a:t>-1406/r0  Proposed text improvements for CID 147 in CC12</a:t>
            </a:r>
          </a:p>
          <a:p>
            <a:r>
              <a:rPr lang="en-US" sz="1800" b="0" dirty="0"/>
              <a:t>15-1407/r0  Proposed text improvements for CID 145 in CC12</a:t>
            </a:r>
          </a:p>
          <a:p>
            <a:r>
              <a:rPr lang="en-US" sz="1800" b="0" dirty="0"/>
              <a:t>15-1408/r0  Proposed text improvements for CID 143 in CC12</a:t>
            </a:r>
          </a:p>
          <a:p>
            <a:r>
              <a:rPr lang="en-US" sz="1800" b="0" dirty="0"/>
              <a:t>11-15/1256r2 - General Description for QMG STA</a:t>
            </a:r>
          </a:p>
          <a:p>
            <a:r>
              <a:rPr lang="en-US" sz="1800" b="0" dirty="0"/>
              <a:t>11-15/1366r0 – Proposed amendments for CDMG STAs in clause 4 and 6 of </a:t>
            </a:r>
            <a:r>
              <a:rPr lang="en-US" sz="1800" b="0" dirty="0" err="1"/>
              <a:t>TGaj</a:t>
            </a:r>
            <a:r>
              <a:rPr lang="en-US" sz="1800" b="0" dirty="0"/>
              <a:t> draft</a:t>
            </a:r>
          </a:p>
          <a:p>
            <a:r>
              <a:rPr lang="en-US" sz="1800" b="0" dirty="0"/>
              <a:t>11-15/1367r0 – Proposed amendments to </a:t>
            </a:r>
            <a:r>
              <a:rPr lang="en-US" sz="1800" b="0" dirty="0" err="1"/>
              <a:t>TGaj</a:t>
            </a:r>
            <a:r>
              <a:rPr lang="en-US" sz="1800" b="0" dirty="0"/>
              <a:t> Draft according to the 11ad related comment resolutions in </a:t>
            </a:r>
            <a:r>
              <a:rPr lang="en-US" sz="1800" b="0" dirty="0" err="1" smtClean="0"/>
              <a:t>REVmc</a:t>
            </a:r>
            <a:endParaRPr lang="en-US" sz="1800" b="0" dirty="0" smtClean="0"/>
          </a:p>
          <a:p>
            <a:r>
              <a:rPr lang="en-US" altLang="zh-CN" sz="1800" b="0" dirty="0" smtClean="0"/>
              <a:t>11</a:t>
            </a:r>
            <a:r>
              <a:rPr lang="en-US" altLang="zh-CN" sz="1800" b="0" dirty="0"/>
              <a:t>-15-1443-00-00aj-Summary of Changes and Comments from CC12-CC20-CC22 for 802.11aj draft</a:t>
            </a:r>
          </a:p>
          <a:p>
            <a:endParaRPr lang="en-US" sz="1800" dirty="0"/>
          </a:p>
          <a:p>
            <a:pPr lvl="1"/>
            <a:endParaRPr lang="fr-FR" dirty="0"/>
          </a:p>
          <a:p>
            <a:pPr lvl="1" algn="just">
              <a:lnSpc>
                <a:spcPct val="90000"/>
              </a:lnSpc>
              <a:defRPr/>
            </a:pPr>
            <a:endParaRPr lang="en-US" dirty="0"/>
          </a:p>
          <a:p>
            <a:endParaRPr lang="en-US" dirty="0"/>
          </a:p>
          <a:p>
            <a:pPr lvl="1" algn="just">
              <a:lnSpc>
                <a:spcPct val="90000"/>
              </a:lnSpc>
              <a:defRPr/>
            </a:pPr>
            <a:endParaRPr lang="en-US" dirty="0"/>
          </a:p>
          <a:p>
            <a:pPr lvl="1" algn="just">
              <a:lnSpc>
                <a:spcPct val="90000"/>
              </a:lnSpc>
              <a:defRPr/>
            </a:pPr>
            <a:endParaRPr lang="en-US" dirty="0" smtClean="0"/>
          </a:p>
          <a:p>
            <a:pPr lvl="1">
              <a:lnSpc>
                <a:spcPct val="90000"/>
              </a:lnSpc>
              <a:defRPr/>
            </a:pPr>
            <a:endParaRPr lang="en-US" sz="1800" dirty="0" smtClean="0"/>
          </a:p>
          <a:p>
            <a:pPr lvl="1">
              <a:lnSpc>
                <a:spcPct val="90000"/>
              </a:lnSpc>
              <a:defRPr/>
            </a:pPr>
            <a:endParaRPr lang="en-US" dirty="0" smtClean="0"/>
          </a:p>
          <a:p>
            <a:pPr marL="381000" indent="-381000">
              <a:defRPr/>
            </a:pPr>
            <a:endParaRPr lang="en-US" dirty="0" smtClean="0"/>
          </a:p>
          <a:p>
            <a:pPr marL="381000" indent="-381000">
              <a:defRPr/>
            </a:pPr>
            <a:endParaRPr lang="en-US" dirty="0" smtClean="0"/>
          </a:p>
          <a:p>
            <a:pPr>
              <a:lnSpc>
                <a:spcPct val="80000"/>
              </a:lnSpc>
              <a:defRPr/>
            </a:pPr>
            <a:endParaRPr lang="en-US" dirty="0" smtClean="0">
              <a:sym typeface="Wingdings" pitchFamily="2" charset="2"/>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 of 11-15-1444 by Xiaoming Peng (I2R)</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5053396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772400" cy="1066800"/>
          </a:xfrm>
        </p:spPr>
        <p:txBody>
          <a:bodyPr/>
          <a:lstStyle/>
          <a:p>
            <a:r>
              <a:rPr lang="en-US" dirty="0" smtClean="0"/>
              <a:t>Motion</a:t>
            </a:r>
            <a:endParaRPr lang="en-US" dirty="0"/>
          </a:p>
        </p:txBody>
      </p:sp>
      <p:sp>
        <p:nvSpPr>
          <p:cNvPr id="3" name="Content Placeholder 2"/>
          <p:cNvSpPr>
            <a:spLocks noGrp="1"/>
          </p:cNvSpPr>
          <p:nvPr>
            <p:ph idx="1"/>
          </p:nvPr>
        </p:nvSpPr>
        <p:spPr>
          <a:xfrm>
            <a:off x="323528" y="1196752"/>
            <a:ext cx="8496944" cy="5256584"/>
          </a:xfrm>
        </p:spPr>
        <p:txBody>
          <a:bodyPr/>
          <a:lstStyle/>
          <a:p>
            <a:r>
              <a:rPr lang="en-US" sz="2000" dirty="0" smtClean="0"/>
              <a:t>To approve the following comment resolutions and proposals to be incorporated into </a:t>
            </a:r>
            <a:r>
              <a:rPr lang="en-US" sz="2000" dirty="0" err="1" smtClean="0"/>
              <a:t>TGaj</a:t>
            </a:r>
            <a:r>
              <a:rPr lang="en-US" sz="2000" dirty="0" smtClean="0"/>
              <a:t> technical draft</a:t>
            </a:r>
          </a:p>
          <a:p>
            <a:pPr lvl="1"/>
            <a:r>
              <a:rPr lang="en-US" sz="1800" dirty="0" smtClean="0"/>
              <a:t>15</a:t>
            </a:r>
            <a:r>
              <a:rPr lang="en-US" sz="1800" dirty="0"/>
              <a:t>-1406/r0  Proposed text improvements for CID 147 in CC12</a:t>
            </a:r>
          </a:p>
          <a:p>
            <a:pPr lvl="1"/>
            <a:r>
              <a:rPr lang="en-US" sz="1800" dirty="0"/>
              <a:t>15-1407/r0  Proposed text improvements for CID 145 in CC12</a:t>
            </a:r>
          </a:p>
          <a:p>
            <a:pPr lvl="1"/>
            <a:r>
              <a:rPr lang="en-US" sz="1800" dirty="0"/>
              <a:t>15-1408/r0  Proposed text improvements for CID 143 in CC12</a:t>
            </a:r>
          </a:p>
          <a:p>
            <a:pPr lvl="1"/>
            <a:r>
              <a:rPr lang="en-US" sz="1800" dirty="0" smtClean="0"/>
              <a:t>11</a:t>
            </a:r>
            <a:r>
              <a:rPr lang="en-US" sz="1800" dirty="0"/>
              <a:t>-15/</a:t>
            </a:r>
            <a:r>
              <a:rPr lang="en-US" sz="1800" dirty="0" smtClean="0"/>
              <a:t>1245r2 Proposed </a:t>
            </a:r>
            <a:r>
              <a:rPr lang="en-US" sz="1800" dirty="0"/>
              <a:t>Resolution to CID 2 </a:t>
            </a:r>
            <a:r>
              <a:rPr lang="en-US" sz="1800" dirty="0" smtClean="0"/>
              <a:t>in CC22</a:t>
            </a:r>
          </a:p>
          <a:p>
            <a:pPr lvl="1"/>
            <a:r>
              <a:rPr lang="en-US" sz="1800" dirty="0"/>
              <a:t>11-15/1366r0 </a:t>
            </a:r>
            <a:r>
              <a:rPr lang="en-US" sz="1800" dirty="0" smtClean="0"/>
              <a:t>Proposed </a:t>
            </a:r>
            <a:r>
              <a:rPr lang="en-US" sz="1800" dirty="0"/>
              <a:t>amendments for CDMG STAs in clause 4 and 6 of </a:t>
            </a:r>
            <a:r>
              <a:rPr lang="en-US" sz="1800" dirty="0" err="1"/>
              <a:t>TGaj</a:t>
            </a:r>
            <a:r>
              <a:rPr lang="en-US" sz="1800" dirty="0"/>
              <a:t> draft</a:t>
            </a:r>
          </a:p>
          <a:p>
            <a:pPr lvl="1"/>
            <a:r>
              <a:rPr lang="en-US" sz="1800" dirty="0"/>
              <a:t>11-15/1367r0 </a:t>
            </a:r>
            <a:r>
              <a:rPr lang="en-US" sz="1800" dirty="0" smtClean="0"/>
              <a:t>Proposed </a:t>
            </a:r>
            <a:r>
              <a:rPr lang="en-US" sz="1800" dirty="0"/>
              <a:t>amendments to </a:t>
            </a:r>
            <a:r>
              <a:rPr lang="en-US" sz="1800" dirty="0" err="1"/>
              <a:t>TGaj</a:t>
            </a:r>
            <a:r>
              <a:rPr lang="en-US" sz="1800" dirty="0"/>
              <a:t> Draft according to the 11ad related comment resolutions in </a:t>
            </a:r>
            <a:r>
              <a:rPr lang="en-US" sz="1800" dirty="0" err="1" smtClean="0"/>
              <a:t>REVmc</a:t>
            </a:r>
            <a:endParaRPr lang="en-US" sz="1800" dirty="0" smtClean="0"/>
          </a:p>
          <a:p>
            <a:pPr lvl="1"/>
            <a:r>
              <a:rPr lang="en-US" sz="1800" dirty="0"/>
              <a:t>11-15/1256r4 </a:t>
            </a:r>
            <a:r>
              <a:rPr lang="en-US" sz="1800" dirty="0" smtClean="0"/>
              <a:t>General </a:t>
            </a:r>
            <a:r>
              <a:rPr lang="en-US" sz="1800" dirty="0"/>
              <a:t>Description for QMG </a:t>
            </a:r>
            <a:r>
              <a:rPr lang="en-US" sz="1800" dirty="0" smtClean="0"/>
              <a:t>STA</a:t>
            </a:r>
          </a:p>
          <a:p>
            <a:pPr lvl="1"/>
            <a:r>
              <a:rPr lang="en-US" sz="1800" dirty="0"/>
              <a:t>11-15/1258r0  Text Refinements for CDMG AP or PCP clustering</a:t>
            </a:r>
          </a:p>
          <a:p>
            <a:pPr lvl="1"/>
            <a:r>
              <a:rPr lang="en-US" sz="1800" dirty="0"/>
              <a:t>11-15/1255r0  Proposed-</a:t>
            </a:r>
            <a:r>
              <a:rPr lang="en-US" sz="1800" dirty="0" err="1"/>
              <a:t>cdmg</a:t>
            </a:r>
            <a:r>
              <a:rPr lang="en-US" sz="1800" dirty="0"/>
              <a:t>-capabilities-element-</a:t>
            </a:r>
            <a:r>
              <a:rPr lang="en-US" sz="1800" dirty="0" smtClean="0"/>
              <a:t>format</a:t>
            </a:r>
          </a:p>
          <a:p>
            <a:pPr marL="57150" indent="0">
              <a:buNone/>
            </a:pPr>
            <a:endParaRPr lang="en-US" sz="1800" dirty="0" smtClean="0"/>
          </a:p>
          <a:p>
            <a:pPr marL="57150" indent="0">
              <a:buNone/>
            </a:pPr>
            <a:r>
              <a:rPr lang="en-US" sz="1800" dirty="0" smtClean="0"/>
              <a:t>Moved: </a:t>
            </a:r>
            <a:r>
              <a:rPr lang="en-US" sz="1800" dirty="0" err="1" smtClean="0"/>
              <a:t>Jiamin</a:t>
            </a:r>
            <a:r>
              <a:rPr lang="en-US" sz="1800" dirty="0" smtClean="0"/>
              <a:t> CHEN	Seconded: </a:t>
            </a:r>
            <a:r>
              <a:rPr lang="en-US" sz="1800" dirty="0" err="1" smtClean="0"/>
              <a:t>Haiming</a:t>
            </a:r>
            <a:r>
              <a:rPr lang="en-US" sz="1800" dirty="0" smtClean="0"/>
              <a:t> WANG		Results: Y6 N0 A0</a:t>
            </a:r>
          </a:p>
          <a:p>
            <a:pPr marL="57150" indent="0">
              <a:buNone/>
            </a:pPr>
            <a:r>
              <a:rPr lang="en-US" sz="1800" dirty="0" smtClean="0"/>
              <a:t>Motion passed</a:t>
            </a:r>
          </a:p>
          <a:p>
            <a:pPr marL="457200" lvl="1" indent="0">
              <a:buNone/>
            </a:pPr>
            <a:endParaRPr lang="en-US" dirty="0" smtClean="0"/>
          </a:p>
        </p:txBody>
      </p:sp>
      <p:sp>
        <p:nvSpPr>
          <p:cNvPr id="5" name="Slide Number Placeholder 4"/>
          <p:cNvSpPr>
            <a:spLocks noGrp="1"/>
          </p:cNvSpPr>
          <p:nvPr>
            <p:ph type="sldNum" sz="quarter" idx="12"/>
          </p:nvPr>
        </p:nvSpPr>
        <p:spPr/>
        <p:txBody>
          <a:bodyPr/>
          <a:lstStyle/>
          <a:p>
            <a:r>
              <a:rPr lang="en-US" altLang="zh-CN" smtClean="0"/>
              <a:t>Slide </a:t>
            </a:r>
            <a:fld id="{200316B2-9C48-417E-82B7-1AE29C3B35FC}" type="slidenum">
              <a:rPr lang="en-US" altLang="zh-CN" smtClean="0"/>
              <a:pPr/>
              <a:t>107</a:t>
            </a:fld>
            <a:endParaRPr lang="en-US" altLang="zh-CN"/>
          </a:p>
        </p:txBody>
      </p:sp>
      <p:sp>
        <p:nvSpPr>
          <p:cNvPr id="6" name="Footer Placeholder 5"/>
          <p:cNvSpPr>
            <a:spLocks noGrp="1"/>
          </p:cNvSpPr>
          <p:nvPr>
            <p:ph type="ftr" sz="quarter" idx="4294967295"/>
          </p:nvPr>
        </p:nvSpPr>
        <p:spPr>
          <a:xfrm>
            <a:off x="6934200" y="6477000"/>
            <a:ext cx="1600200" cy="184666"/>
          </a:xfrm>
          <a:prstGeom prst="rect">
            <a:avLst/>
          </a:prstGeom>
        </p:spPr>
        <p:txBody>
          <a:bodyPr/>
          <a:lstStyle/>
          <a:p>
            <a:pPr>
              <a:defRPr/>
            </a:pPr>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4/8 of 11-15-1444 by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37642499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98984"/>
          </a:xfrm>
        </p:spPr>
        <p:txBody>
          <a:bodyPr/>
          <a:lstStyle/>
          <a:p>
            <a:r>
              <a:rPr lang="en-US" altLang="en-US" dirty="0" err="1"/>
              <a:t>TGaj</a:t>
            </a:r>
            <a:r>
              <a:rPr lang="en-US" altLang="en-US" dirty="0"/>
              <a:t> Motion for WG Letter Ballot</a:t>
            </a:r>
            <a:endParaRPr lang="en-US" dirty="0"/>
          </a:p>
        </p:txBody>
      </p:sp>
      <p:sp>
        <p:nvSpPr>
          <p:cNvPr id="3" name="Content Placeholder 2"/>
          <p:cNvSpPr>
            <a:spLocks noGrp="1"/>
          </p:cNvSpPr>
          <p:nvPr>
            <p:ph idx="1"/>
          </p:nvPr>
        </p:nvSpPr>
        <p:spPr>
          <a:xfrm>
            <a:off x="611560" y="1484784"/>
            <a:ext cx="8136904" cy="4752528"/>
          </a:xfrm>
        </p:spPr>
        <p:txBody>
          <a:bodyPr/>
          <a:lstStyle/>
          <a:p>
            <a:r>
              <a:rPr lang="en-US" altLang="en-US" dirty="0"/>
              <a:t>Having approved comment resolutions for all of the comments received from comment collecting on P802.11aj </a:t>
            </a:r>
            <a:r>
              <a:rPr lang="en-US" altLang="en-US" dirty="0" smtClean="0"/>
              <a:t>D0.01 </a:t>
            </a:r>
            <a:r>
              <a:rPr lang="en-US" altLang="en-US" dirty="0"/>
              <a:t>(CC12), </a:t>
            </a:r>
            <a:r>
              <a:rPr lang="en-US" altLang="en-US" dirty="0" smtClean="0"/>
              <a:t>D0.2 </a:t>
            </a:r>
            <a:r>
              <a:rPr lang="en-US" altLang="en-US" dirty="0"/>
              <a:t>(</a:t>
            </a:r>
            <a:r>
              <a:rPr lang="en-US" altLang="en-US" dirty="0" smtClean="0"/>
              <a:t>CC19),  D0.5 (CC20) and </a:t>
            </a:r>
            <a:r>
              <a:rPr lang="en-US" altLang="en-US" dirty="0"/>
              <a:t>D0.6 (CC22</a:t>
            </a:r>
            <a:r>
              <a:rPr lang="en-US" altLang="en-US" dirty="0" smtClean="0"/>
              <a:t>) </a:t>
            </a:r>
            <a:r>
              <a:rPr lang="en-US" altLang="en-US" dirty="0"/>
              <a:t>as specified in </a:t>
            </a:r>
            <a:r>
              <a:rPr lang="en-US" altLang="en-US" dirty="0" smtClean="0"/>
              <a:t>11-15/1443r0</a:t>
            </a:r>
            <a:endParaRPr lang="en-GB" altLang="en-US" dirty="0"/>
          </a:p>
          <a:p>
            <a:r>
              <a:rPr lang="en-GB" altLang="en-US" dirty="0"/>
              <a:t>Instruct the editor to prepare P802.11aj D1.0,  and</a:t>
            </a:r>
          </a:p>
          <a:p>
            <a:r>
              <a:rPr lang="en-GB" altLang="en-US" dirty="0"/>
              <a:t>Approve a 30 day Working Group Technical Letter Ballot asking the question “Should P802.11aj D1.0 be forwarded to Sponsor Ballot?”</a:t>
            </a:r>
          </a:p>
          <a:p>
            <a:endParaRPr lang="en-GB" altLang="en-US" sz="1800" dirty="0"/>
          </a:p>
          <a:p>
            <a:r>
              <a:rPr lang="en-GB" altLang="en-US" sz="2000" dirty="0" smtClean="0"/>
              <a:t>Moved: </a:t>
            </a:r>
            <a:r>
              <a:rPr lang="en-GB" altLang="en-US" sz="2000" dirty="0" err="1" smtClean="0"/>
              <a:t>Jiamin</a:t>
            </a:r>
            <a:r>
              <a:rPr lang="en-GB" altLang="en-US" sz="2000" dirty="0" smtClean="0"/>
              <a:t> Chen</a:t>
            </a:r>
          </a:p>
          <a:p>
            <a:r>
              <a:rPr lang="en-GB" altLang="en-US" sz="2000" dirty="0" smtClean="0"/>
              <a:t>Seconded: </a:t>
            </a:r>
            <a:r>
              <a:rPr lang="en-GB" altLang="en-US" sz="2000" dirty="0" err="1" smtClean="0"/>
              <a:t>Haiming</a:t>
            </a:r>
            <a:r>
              <a:rPr lang="en-GB" altLang="en-US" sz="2000" dirty="0" smtClean="0"/>
              <a:t> Wang</a:t>
            </a:r>
          </a:p>
          <a:p>
            <a:r>
              <a:rPr lang="en-GB" altLang="en-US" sz="2000" dirty="0" smtClean="0"/>
              <a:t>Result</a:t>
            </a:r>
            <a:r>
              <a:rPr lang="en-GB" altLang="en-US" sz="2000" dirty="0"/>
              <a:t>: </a:t>
            </a:r>
            <a:r>
              <a:rPr lang="en-GB" altLang="en-US" sz="2000" dirty="0" smtClean="0"/>
              <a:t>Y7 N0 A0</a:t>
            </a:r>
          </a:p>
          <a:p>
            <a:r>
              <a:rPr lang="en-GB" altLang="en-US" sz="2000" dirty="0" smtClean="0"/>
              <a:t>Motion passed</a:t>
            </a:r>
          </a:p>
          <a:p>
            <a:endParaRPr lang="en-GB" altLang="en-US" dirty="0"/>
          </a:p>
        </p:txBody>
      </p:sp>
      <p:sp>
        <p:nvSpPr>
          <p:cNvPr id="5" name="Slide Number Placeholder 4"/>
          <p:cNvSpPr>
            <a:spLocks noGrp="1"/>
          </p:cNvSpPr>
          <p:nvPr>
            <p:ph type="sldNum" sz="quarter" idx="12"/>
          </p:nvPr>
        </p:nvSpPr>
        <p:spPr/>
        <p:txBody>
          <a:bodyPr/>
          <a:lstStyle/>
          <a:p>
            <a:r>
              <a:rPr lang="en-US" altLang="zh-CN" smtClean="0"/>
              <a:t>Slide </a:t>
            </a:r>
            <a:fld id="{200316B2-9C48-417E-82B7-1AE29C3B35FC}" type="slidenum">
              <a:rPr lang="en-US" altLang="zh-CN" smtClean="0"/>
              <a:pPr/>
              <a:t>108</a:t>
            </a:fld>
            <a:endParaRPr lang="en-US" altLang="zh-CN"/>
          </a:p>
        </p:txBody>
      </p:sp>
      <p:sp>
        <p:nvSpPr>
          <p:cNvPr id="6" name="Footer Placeholder 5"/>
          <p:cNvSpPr>
            <a:spLocks noGrp="1"/>
          </p:cNvSpPr>
          <p:nvPr>
            <p:ph type="ftr" sz="quarter" idx="4294967295"/>
          </p:nvPr>
        </p:nvSpPr>
        <p:spPr>
          <a:xfrm>
            <a:off x="6934200" y="6477000"/>
            <a:ext cx="1600200" cy="184666"/>
          </a:xfrm>
          <a:prstGeom prst="rect">
            <a:avLst/>
          </a:prstGeom>
        </p:spPr>
        <p:txBody>
          <a:bodyPr/>
          <a:lstStyle/>
          <a:p>
            <a:pPr>
              <a:defRPr/>
            </a:pPr>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5/8 of 11-15-1444 by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92670663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tLang="zh-CN" dirty="0" smtClean="0"/>
              <a:t>Goals for January 2016 Meeting</a:t>
            </a:r>
          </a:p>
        </p:txBody>
      </p:sp>
      <p:sp>
        <p:nvSpPr>
          <p:cNvPr id="48130" name="Content Placeholder 2"/>
          <p:cNvSpPr>
            <a:spLocks noGrp="1"/>
          </p:cNvSpPr>
          <p:nvPr>
            <p:ph idx="1"/>
          </p:nvPr>
        </p:nvSpPr>
        <p:spPr/>
        <p:txBody>
          <a:bodyPr/>
          <a:lstStyle/>
          <a:p>
            <a:r>
              <a:rPr lang="en-US" dirty="0"/>
              <a:t>Comment Resolution for 802.11aj D1.0 initial WG Letter Ballot</a:t>
            </a:r>
          </a:p>
          <a:p>
            <a:endParaRPr lang="en-US" dirty="0"/>
          </a:p>
          <a:p>
            <a:r>
              <a:rPr lang="en-US" dirty="0"/>
              <a:t>Review Task Group Timeline</a:t>
            </a:r>
          </a:p>
          <a:p>
            <a:endParaRPr lang="en-US" dirty="0"/>
          </a:p>
          <a:p>
            <a:r>
              <a:rPr lang="en-US" dirty="0"/>
              <a:t>Discussion on MDR </a:t>
            </a:r>
            <a:r>
              <a:rPr lang="en-US" dirty="0" smtClean="0"/>
              <a:t>Review</a:t>
            </a:r>
          </a:p>
          <a:p>
            <a:endParaRPr lang="en-US" dirty="0"/>
          </a:p>
        </p:txBody>
      </p:sp>
      <p:sp>
        <p:nvSpPr>
          <p:cNvPr id="48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B4C422E3-BE50-412B-9B4D-B3EF1F49596C}" type="slidenum">
              <a:rPr lang="en-US" altLang="zh-CN"/>
              <a:pPr/>
              <a:t>109</a:t>
            </a:fld>
            <a:endParaRPr lang="en-US" altLang="zh-CN"/>
          </a:p>
        </p:txBody>
      </p:sp>
      <p:sp>
        <p:nvSpPr>
          <p:cNvPr id="7" name="Footer Placeholder 4"/>
          <p:cNvSpPr>
            <a:spLocks noGrp="1"/>
          </p:cNvSpPr>
          <p:nvPr>
            <p:ph type="ftr" sz="quarter" idx="4294967295"/>
          </p:nvPr>
        </p:nvSpPr>
        <p:spPr>
          <a:xfrm>
            <a:off x="5257800" y="6475413"/>
            <a:ext cx="3286125" cy="184150"/>
          </a:xfrm>
          <a:prstGeom prst="rect">
            <a:avLst/>
          </a:prstGeom>
        </p:spPr>
        <p:txBody>
          <a:bodyPr/>
          <a:lstStyle/>
          <a:p>
            <a:pPr algn="r">
              <a:defRPr/>
            </a:pPr>
            <a:r>
              <a:rPr lang="en-US"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6/8 of 11-15-1444 by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461686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6"/>
          <p:cNvSpPr txBox="1">
            <a:spLocks noChangeArrowheads="1"/>
          </p:cNvSpPr>
          <p:nvPr/>
        </p:nvSpPr>
        <p:spPr bwMode="auto">
          <a:xfrm>
            <a:off x="457200" y="5795665"/>
            <a:ext cx="5715000" cy="457200"/>
          </a:xfrm>
          <a:prstGeom prst="rect">
            <a:avLst/>
          </a:prstGeom>
          <a:solidFill>
            <a:srgbClr val="92D050"/>
          </a:solidFill>
          <a:ln w="12700">
            <a:noFill/>
            <a:miter lim="800000"/>
            <a:headEnd type="none" w="sm" len="sm"/>
            <a:tailEnd type="none" w="sm" len="sm"/>
          </a:ln>
        </p:spPr>
        <p:txBody>
          <a:bodyPr wrap="square">
            <a:spAutoFit/>
          </a:bodyPr>
          <a:lstStyle/>
          <a:p>
            <a:pPr algn="ctr"/>
            <a:r>
              <a:rPr lang="en-US" dirty="0"/>
              <a:t>Most current doc shaded green.</a:t>
            </a:r>
            <a:endParaRPr lang="en-US" b="1" dirty="0"/>
          </a:p>
        </p:txBody>
      </p:sp>
      <p:graphicFrame>
        <p:nvGraphicFramePr>
          <p:cNvPr id="79875" name="Group 3"/>
          <p:cNvGraphicFramePr>
            <a:graphicFrameLocks noGrp="1"/>
          </p:cNvGraphicFramePr>
          <p:nvPr>
            <p:extLst>
              <p:ext uri="{D42A27DB-BD31-4B8C-83A1-F6EECF244321}">
                <p14:modId xmlns:p14="http://schemas.microsoft.com/office/powerpoint/2010/main" val="3649384639"/>
              </p:ext>
            </p:extLst>
          </p:nvPr>
        </p:nvGraphicFramePr>
        <p:xfrm>
          <a:off x="457200" y="1371600"/>
          <a:ext cx="8262379" cy="3782378"/>
        </p:xfrm>
        <a:graphic>
          <a:graphicData uri="http://schemas.openxmlformats.org/drawingml/2006/table">
            <a:tbl>
              <a:tblPr/>
              <a:tblGrid>
                <a:gridCol w="325603"/>
                <a:gridCol w="402976"/>
                <a:gridCol w="338221"/>
                <a:gridCol w="347579"/>
                <a:gridCol w="338221"/>
                <a:gridCol w="449339"/>
                <a:gridCol w="465061"/>
                <a:gridCol w="373139"/>
                <a:gridCol w="152400"/>
                <a:gridCol w="116840"/>
                <a:gridCol w="116840"/>
                <a:gridCol w="797560"/>
                <a:gridCol w="533400"/>
                <a:gridCol w="533400"/>
                <a:gridCol w="1828800"/>
                <a:gridCol w="1143000"/>
              </a:tblGrid>
              <a:tr h="261938">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TG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10">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B050"/>
                          </a:solidFill>
                          <a:effectLst/>
                          <a:latin typeface="Times New Roman" pitchFamily="18" charset="0"/>
                        </a:rPr>
                        <a:t>Published </a:t>
                      </a:r>
                      <a:r>
                        <a:rPr kumimoji="0" lang="en-US" sz="1000" b="1" i="0" u="none" strike="noStrike" cap="none" normalizeH="0" baseline="0" dirty="0" smtClean="0">
                          <a:ln>
                            <a:noFill/>
                          </a:ln>
                          <a:solidFill>
                            <a:schemeClr val="tx1"/>
                          </a:solidFill>
                          <a:effectLst/>
                          <a:latin typeface="Times New Roman" pitchFamily="18" charset="0"/>
                        </a:rPr>
                        <a:t>or </a:t>
                      </a:r>
                      <a:r>
                        <a:rPr kumimoji="0" lang="en-US" sz="1000" b="1" i="0" u="none" strike="noStrike" cap="none" normalizeH="0" baseline="0" dirty="0" smtClean="0">
                          <a:ln>
                            <a:noFill/>
                          </a:ln>
                          <a:solidFill>
                            <a:srgbClr val="0000CC"/>
                          </a:solidFill>
                          <a:effectLst/>
                          <a:latin typeface="Times New Roman" pitchFamily="18" charset="0"/>
                        </a:rPr>
                        <a:t>Draft</a:t>
                      </a:r>
                      <a:r>
                        <a:rPr kumimoji="0" lang="en-US" sz="1000" b="1" i="0" u="none" strike="noStrike" cap="none" normalizeH="0" baseline="0" dirty="0" smtClean="0">
                          <a:ln>
                            <a:noFill/>
                          </a:ln>
                          <a:solidFill>
                            <a:schemeClr val="tx1"/>
                          </a:solidFill>
                          <a:effectLst/>
                          <a:latin typeface="Times New Roman" pitchFamily="18" charset="0"/>
                        </a:rPr>
                        <a:t> Baseline Documents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Source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MDR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Style Guide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Editor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Snapshot Date</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0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B050"/>
                          </a:solidFill>
                          <a:effectLst/>
                          <a:latin typeface="Times New Roman" pitchFamily="18" charset="0"/>
                        </a:rPr>
                        <a:t>Published</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mc</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ai</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ah</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aq</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ak</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aj</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ax</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az</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7814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mc</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4.3</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Frame 12.0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Adrian Stephens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Edward Au, Emily Qi</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7-Nov</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ai</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6.2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Frame 12.0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Lee Armstrong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Ping FANG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8-Nov</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ah</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5.0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11.0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Yongho</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Seok</a:t>
                      </a: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Alfred </a:t>
                      </a:r>
                      <a:r>
                        <a:rPr lang="en-US" sz="1200" kern="1200" dirty="0" err="1" smtClean="0">
                          <a:solidFill>
                            <a:schemeClr val="tx1"/>
                          </a:solidFill>
                          <a:effectLst/>
                          <a:latin typeface="+mn-lt"/>
                          <a:ea typeface="+mn-ea"/>
                          <a:cs typeface="+mn-cs"/>
                        </a:rPr>
                        <a:t>Asterjadhi</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6-Nov</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aq</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3.0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Frame 12.0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Lee Armstrong </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Times New Roman" pitchFamily="18" charset="0"/>
                        </a:rPr>
                        <a:t>8-Nov</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90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ak</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4.0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Times New Roman" pitchFamily="18" charset="0"/>
                        </a:rPr>
                        <a:t>1.3</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Word</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Donald Eastlake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Norm Finn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8-Nov</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1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aj</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Times New Roman" pitchFamily="18" charset="0"/>
                        </a:rPr>
                        <a:t>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FF0000"/>
                          </a:solidFill>
                          <a:effectLst/>
                          <a:latin typeface="Times New Roman" pitchFamily="18" charset="0"/>
                        </a:rPr>
                        <a:t>1.0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Frame 10.0</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Jiamin</a:t>
                      </a:r>
                      <a:r>
                        <a:rPr kumimoji="0" lang="en-US" sz="1200" b="0" i="0" u="none" strike="noStrike" cap="none" normalizeH="0" baseline="0" dirty="0" smtClean="0">
                          <a:ln>
                            <a:noFill/>
                          </a:ln>
                          <a:solidFill>
                            <a:schemeClr val="tx1"/>
                          </a:solidFill>
                          <a:effectLst/>
                          <a:latin typeface="Times New Roman" pitchFamily="18" charset="0"/>
                        </a:rPr>
                        <a:t> Chen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Shiwen</a:t>
                      </a:r>
                      <a:r>
                        <a:rPr kumimoji="0" lang="en-US" sz="1200" b="0" i="0" u="none" strike="noStrike" cap="none" normalizeH="0" baseline="0" dirty="0" smtClean="0">
                          <a:ln>
                            <a:noFill/>
                          </a:ln>
                          <a:solidFill>
                            <a:schemeClr val="tx1"/>
                          </a:solidFill>
                          <a:effectLst/>
                          <a:latin typeface="Times New Roman" pitchFamily="18" charset="0"/>
                        </a:rPr>
                        <a:t> He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FF0000"/>
                          </a:solidFill>
                          <a:effectLst/>
                          <a:latin typeface="Times New Roman" pitchFamily="18" charset="0"/>
                        </a:rPr>
                        <a:t>12-Nov</a:t>
                      </a:r>
                      <a:endParaRPr kumimoji="0" lang="en-GB" sz="12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ax</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Times New Roman" pitchFamily="18" charset="0"/>
                        </a:rPr>
                        <a:t>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No</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2012</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12-May</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95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B05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rgbClr val="FF0000"/>
                          </a:solidFill>
                        </a:rPr>
                        <a:t>No</a:t>
                      </a:r>
                      <a:endParaRPr lang="en-US" sz="1200" dirty="0">
                        <a:solidFill>
                          <a:srgbClr val="FF0000"/>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rgbClr val="FF0000"/>
                          </a:solidFill>
                        </a:rPr>
                        <a:t>2012</a:t>
                      </a:r>
                      <a:endParaRPr lang="en-US" sz="1200" dirty="0">
                        <a:solidFill>
                          <a:srgbClr val="FF0000"/>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Carlos </a:t>
                      </a:r>
                      <a:r>
                        <a:rPr kumimoji="0" lang="en-US" sz="1200" b="0" i="0" u="none" strike="noStrike" cap="none" normalizeH="0" baseline="0" dirty="0" err="1" smtClean="0">
                          <a:ln>
                            <a:noFill/>
                          </a:ln>
                          <a:solidFill>
                            <a:srgbClr val="FF0000"/>
                          </a:solidFill>
                          <a:effectLst/>
                          <a:latin typeface="Times New Roman" pitchFamily="18" charset="0"/>
                        </a:rPr>
                        <a:t>Cordeiro</a:t>
                      </a:r>
                      <a:endParaRPr kumimoji="0" lang="en-US" sz="1200" b="0" i="0" u="none" strike="noStrike" cap="none" normalizeH="0" baseline="0" dirty="0" smtClean="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6-Nov</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95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az</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B05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1970" name="Text Box 116"/>
          <p:cNvSpPr txBox="1">
            <a:spLocks noChangeArrowheads="1"/>
          </p:cNvSpPr>
          <p:nvPr/>
        </p:nvSpPr>
        <p:spPr bwMode="auto">
          <a:xfrm>
            <a:off x="381000" y="5334000"/>
            <a:ext cx="6172200" cy="461665"/>
          </a:xfrm>
          <a:prstGeom prst="rect">
            <a:avLst/>
          </a:prstGeom>
          <a:noFill/>
          <a:ln w="12700">
            <a:noFill/>
            <a:miter lim="800000"/>
            <a:headEnd type="none" w="sm" len="sm"/>
            <a:tailEnd type="none" w="sm" len="sm"/>
          </a:ln>
        </p:spPr>
        <p:txBody>
          <a:bodyPr wrap="square">
            <a:spAutoFit/>
          </a:bodyPr>
          <a:lstStyle/>
          <a:p>
            <a:r>
              <a:rPr lang="en-US" dirty="0">
                <a:solidFill>
                  <a:srgbClr val="FF0000"/>
                </a:solidFill>
              </a:rPr>
              <a:t>Changes from  last report shown in </a:t>
            </a:r>
            <a:r>
              <a:rPr lang="en-US" b="1" dirty="0">
                <a:solidFill>
                  <a:srgbClr val="FF0000"/>
                </a:solidFill>
              </a:rPr>
              <a:t>red.</a:t>
            </a:r>
          </a:p>
        </p:txBody>
      </p:sp>
      <p:sp>
        <p:nvSpPr>
          <p:cNvPr id="31973" name="Text Box 231"/>
          <p:cNvSpPr txBox="1">
            <a:spLocks noChangeArrowheads="1"/>
          </p:cNvSpPr>
          <p:nvPr/>
        </p:nvSpPr>
        <p:spPr bwMode="auto">
          <a:xfrm>
            <a:off x="152400" y="880646"/>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smtClean="0">
                <a:solidFill>
                  <a:srgbClr val="FF0000"/>
                </a:solidFill>
                <a:latin typeface="Arial" charset="0"/>
              </a:rPr>
              <a:t>Nov 2015</a:t>
            </a:r>
            <a:endParaRPr lang="en-US" sz="1800" dirty="0">
              <a:solidFill>
                <a:srgbClr val="FF0000"/>
              </a:solidFill>
              <a:latin typeface="Arial" charset="0"/>
            </a:endParaRPr>
          </a:p>
        </p:txBody>
      </p:sp>
      <p:sp>
        <p:nvSpPr>
          <p:cNvPr id="31974" name="Rectangle 232"/>
          <p:cNvSpPr>
            <a:spLocks noGrp="1" noChangeArrowheads="1"/>
          </p:cNvSpPr>
          <p:nvPr>
            <p:ph type="title" idx="4294967295"/>
          </p:nvPr>
        </p:nvSpPr>
        <p:spPr>
          <a:xfrm>
            <a:off x="696913" y="691116"/>
            <a:ext cx="7772400" cy="457200"/>
          </a:xfrm>
        </p:spPr>
        <p:txBody>
          <a:bodyPr/>
          <a:lstStyle/>
          <a:p>
            <a:r>
              <a:rPr lang="en-US" sz="2800" dirty="0" smtClean="0"/>
              <a:t>Draft Development Snapshot</a:t>
            </a:r>
            <a:endParaRPr lang="en-GB" sz="2800" dirty="0" smtClean="0"/>
          </a:p>
        </p:txBody>
      </p:sp>
      <p:sp>
        <p:nvSpPr>
          <p:cNvPr id="31975" name="Slide Number Placeholder 9"/>
          <p:cNvSpPr>
            <a:spLocks noGrp="1"/>
          </p:cNvSpPr>
          <p:nvPr>
            <p:ph type="sldNum" sz="quarter" idx="12"/>
          </p:nvPr>
        </p:nvSpPr>
        <p:spPr>
          <a:noFill/>
        </p:spPr>
        <p:txBody>
          <a:bodyPr/>
          <a:lstStyle/>
          <a:p>
            <a:r>
              <a:rPr lang="en-US" smtClean="0"/>
              <a:t>Slide </a:t>
            </a:r>
            <a:fld id="{795EAAF8-1103-4F9A-8384-029AC986883C}" type="slidenum">
              <a:rPr lang="en-US" smtClean="0"/>
              <a:pPr/>
              <a:t>11</a:t>
            </a:fld>
            <a:endParaRPr lang="en-US" smtClean="0"/>
          </a:p>
        </p:txBody>
      </p:sp>
      <p:sp>
        <p:nvSpPr>
          <p:cNvPr id="31976" name="Footer Placeholder 10"/>
          <p:cNvSpPr>
            <a:spLocks noGrp="1"/>
          </p:cNvSpPr>
          <p:nvPr>
            <p:ph type="ftr" sz="quarter" idx="11"/>
          </p:nvPr>
        </p:nvSpPr>
        <p:spPr>
          <a:noFill/>
        </p:spPr>
        <p:txBody>
          <a:bodyPr/>
          <a:lstStyle/>
          <a:p>
            <a:r>
              <a:rPr lang="en-US" smtClean="0"/>
              <a:t>Adrian Stephens, Intel Corporation</a:t>
            </a:r>
            <a:endParaRPr lang="en-US" dirty="0" smtClean="0"/>
          </a:p>
        </p:txBody>
      </p:sp>
      <p:sp>
        <p:nvSpPr>
          <p:cNvPr id="31977" name="Date Placeholder 10"/>
          <p:cNvSpPr>
            <a:spLocks noGrp="1"/>
          </p:cNvSpPr>
          <p:nvPr>
            <p:ph type="dt" sz="quarter" idx="10"/>
          </p:nvPr>
        </p:nvSpPr>
        <p:spPr>
          <a:noFill/>
        </p:spPr>
        <p:txBody>
          <a:bodyPr/>
          <a:lstStyle/>
          <a:p>
            <a:r>
              <a:rPr lang="en-US" smtClean="0"/>
              <a:t>November 2015</a:t>
            </a:r>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11-15-1286 by Peter Ecclesine (Cisco Systems)</a:t>
            </a:r>
          </a:p>
        </p:txBody>
      </p:sp>
    </p:spTree>
    <p:extLst>
      <p:ext uri="{BB962C8B-B14F-4D97-AF65-F5344CB8AC3E}">
        <p14:creationId xmlns:p14="http://schemas.microsoft.com/office/powerpoint/2010/main" val="150358078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tLang="zh-CN" dirty="0" smtClean="0"/>
              <a:t>Next Meeting for </a:t>
            </a:r>
            <a:r>
              <a:rPr lang="en-US" altLang="zh-CN" dirty="0" err="1" smtClean="0"/>
              <a:t>TGaj</a:t>
            </a:r>
            <a:endParaRPr lang="en-US" altLang="zh-CN" dirty="0" smtClean="0"/>
          </a:p>
        </p:txBody>
      </p:sp>
      <p:sp>
        <p:nvSpPr>
          <p:cNvPr id="48130" name="Content Placeholder 2"/>
          <p:cNvSpPr>
            <a:spLocks noGrp="1"/>
          </p:cNvSpPr>
          <p:nvPr>
            <p:ph idx="1"/>
          </p:nvPr>
        </p:nvSpPr>
        <p:spPr/>
        <p:txBody>
          <a:bodyPr/>
          <a:lstStyle/>
          <a:p>
            <a:endParaRPr lang="en-US" dirty="0" smtClean="0"/>
          </a:p>
          <a:p>
            <a:r>
              <a:rPr lang="en-US" sz="3200" dirty="0" smtClean="0"/>
              <a:t>Date: Jan 27-28, 2016</a:t>
            </a:r>
          </a:p>
          <a:p>
            <a:endParaRPr lang="en-US" sz="3200" dirty="0"/>
          </a:p>
          <a:p>
            <a:r>
              <a:rPr lang="en-US" sz="3200" dirty="0"/>
              <a:t>Location: Harbin China</a:t>
            </a:r>
          </a:p>
          <a:p>
            <a:endParaRPr lang="en-US" sz="3200" dirty="0"/>
          </a:p>
          <a:p>
            <a:endParaRPr lang="en-US" sz="3200" dirty="0"/>
          </a:p>
        </p:txBody>
      </p:sp>
      <p:sp>
        <p:nvSpPr>
          <p:cNvPr id="48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B4C422E3-BE50-412B-9B4D-B3EF1F49596C}" type="slidenum">
              <a:rPr lang="en-US" altLang="zh-CN"/>
              <a:pPr/>
              <a:t>110</a:t>
            </a:fld>
            <a:endParaRPr lang="en-US" altLang="zh-CN"/>
          </a:p>
        </p:txBody>
      </p:sp>
      <p:sp>
        <p:nvSpPr>
          <p:cNvPr id="7" name="Footer Placeholder 4"/>
          <p:cNvSpPr>
            <a:spLocks noGrp="1"/>
          </p:cNvSpPr>
          <p:nvPr>
            <p:ph type="ftr" sz="quarter" idx="4294967295"/>
          </p:nvPr>
        </p:nvSpPr>
        <p:spPr>
          <a:xfrm>
            <a:off x="5257800" y="6475413"/>
            <a:ext cx="3286125" cy="184150"/>
          </a:xfrm>
          <a:prstGeom prst="rect">
            <a:avLst/>
          </a:prstGeom>
        </p:spPr>
        <p:txBody>
          <a:bodyPr/>
          <a:lstStyle/>
          <a:p>
            <a:pPr algn="r">
              <a:defRPr/>
            </a:pPr>
            <a:r>
              <a:rPr lang="en-US"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7/8 of 11-15-1444 by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4817377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Call Time</a:t>
            </a:r>
            <a:endParaRPr lang="en-US" dirty="0"/>
          </a:p>
        </p:txBody>
      </p:sp>
      <p:sp>
        <p:nvSpPr>
          <p:cNvPr id="3" name="Content Placeholder 2"/>
          <p:cNvSpPr>
            <a:spLocks noGrp="1"/>
          </p:cNvSpPr>
          <p:nvPr>
            <p:ph idx="1"/>
          </p:nvPr>
        </p:nvSpPr>
        <p:spPr/>
        <p:txBody>
          <a:bodyPr/>
          <a:lstStyle/>
          <a:p>
            <a:pPr lvl="1"/>
            <a:r>
              <a:rPr lang="en-US" altLang="zh-CN" sz="2600" dirty="0" smtClean="0"/>
              <a:t>14 Jan 2016 </a:t>
            </a:r>
            <a:r>
              <a:rPr lang="en-US" altLang="zh-CN" sz="2600" dirty="0"/>
              <a:t>9pm ET</a:t>
            </a:r>
          </a:p>
          <a:p>
            <a:pPr marL="801688" lvl="1" indent="-176213">
              <a:buNone/>
            </a:pPr>
            <a:r>
              <a:rPr lang="en-US" altLang="zh-CN" sz="2400" dirty="0"/>
              <a:t>   </a:t>
            </a:r>
            <a:r>
              <a:rPr lang="en-US" altLang="zh-CN" sz="2400" dirty="0" smtClean="0"/>
              <a:t>(15 Jan 2016 </a:t>
            </a:r>
            <a:r>
              <a:rPr lang="en-US" altLang="zh-CN" sz="2400" dirty="0"/>
              <a:t>9am Beijing Time)</a:t>
            </a:r>
          </a:p>
          <a:p>
            <a:endParaRPr lang="en-US" dirty="0"/>
          </a:p>
        </p:txBody>
      </p:sp>
      <p:sp>
        <p:nvSpPr>
          <p:cNvPr id="5" name="Slide Number Placeholder 4"/>
          <p:cNvSpPr>
            <a:spLocks noGrp="1"/>
          </p:cNvSpPr>
          <p:nvPr>
            <p:ph type="sldNum" sz="quarter" idx="12"/>
          </p:nvPr>
        </p:nvSpPr>
        <p:spPr/>
        <p:txBody>
          <a:bodyPr/>
          <a:lstStyle/>
          <a:p>
            <a:r>
              <a:rPr lang="en-US" altLang="zh-CN" smtClean="0"/>
              <a:t>Slide </a:t>
            </a:r>
            <a:fld id="{200316B2-9C48-417E-82B7-1AE29C3B35FC}" type="slidenum">
              <a:rPr lang="en-US" altLang="zh-CN" smtClean="0"/>
              <a:pPr/>
              <a:t>111</a:t>
            </a:fld>
            <a:endParaRPr lang="en-US" altLang="zh-CN"/>
          </a:p>
        </p:txBody>
      </p:sp>
      <p:sp>
        <p:nvSpPr>
          <p:cNvPr id="6" name="Footer Placeholder 5"/>
          <p:cNvSpPr>
            <a:spLocks noGrp="1"/>
          </p:cNvSpPr>
          <p:nvPr>
            <p:ph type="ftr" sz="quarter" idx="4294967295"/>
          </p:nvPr>
        </p:nvSpPr>
        <p:spPr>
          <a:xfrm>
            <a:off x="6934200" y="6477000"/>
            <a:ext cx="1600200" cy="184666"/>
          </a:xfrm>
          <a:prstGeom prst="rect">
            <a:avLst/>
          </a:prstGeom>
        </p:spPr>
        <p:txBody>
          <a:bodyPr/>
          <a:lstStyle/>
          <a:p>
            <a:pPr>
              <a:defRPr/>
            </a:pPr>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8/8 of 11-15-1444 by Xiaoming Peng (I2R)</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14369182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smtClean="0"/>
          </a:p>
        </p:txBody>
      </p:sp>
      <p:sp>
        <p:nvSpPr>
          <p:cNvPr id="1029" name="Slide Number Placeholder 5"/>
          <p:cNvSpPr>
            <a:spLocks noGrp="1"/>
          </p:cNvSpPr>
          <p:nvPr>
            <p:ph type="sldNum" sz="quarter" idx="12"/>
          </p:nvPr>
        </p:nvSpPr>
        <p:spPr>
          <a:noFill/>
        </p:spPr>
        <p:txBody>
          <a:bodyPr/>
          <a:lstStyle/>
          <a:p>
            <a:r>
              <a:rPr lang="en-US" smtClean="0"/>
              <a:t>Slide </a:t>
            </a:r>
            <a:fld id="{45B9BDB0-C63C-4C25-8424-3805F41840B1}" type="slidenum">
              <a:rPr lang="en-US" smtClean="0"/>
              <a:pPr/>
              <a:t>112</a:t>
            </a:fld>
            <a:endParaRPr lang="en-US" smtClean="0"/>
          </a:p>
        </p:txBody>
      </p:sp>
      <p:sp>
        <p:nvSpPr>
          <p:cNvPr id="1030" name="Rectangle 2"/>
          <p:cNvSpPr>
            <a:spLocks noGrp="1" noChangeArrowheads="1"/>
          </p:cNvSpPr>
          <p:nvPr>
            <p:ph type="title"/>
          </p:nvPr>
        </p:nvSpPr>
        <p:spPr>
          <a:noFill/>
        </p:spPr>
        <p:txBody>
          <a:bodyPr/>
          <a:lstStyle/>
          <a:p>
            <a:r>
              <a:rPr lang="en-US" dirty="0" err="1" smtClean="0"/>
              <a:t>TGak</a:t>
            </a:r>
            <a:r>
              <a:rPr lang="en-US" dirty="0" smtClean="0"/>
              <a:t> November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2015-11-12</a:t>
            </a:r>
          </a:p>
        </p:txBody>
      </p:sp>
      <p:graphicFrame>
        <p:nvGraphicFramePr>
          <p:cNvPr id="1026" name="Object 11"/>
          <p:cNvGraphicFramePr>
            <a:graphicFrameLocks noChangeAspect="1"/>
          </p:cNvGraphicFramePr>
          <p:nvPr>
            <p:extLst>
              <p:ext uri="{D42A27DB-BD31-4B8C-83A1-F6EECF244321}">
                <p14:modId xmlns:p14="http://schemas.microsoft.com/office/powerpoint/2010/main" val="4071571851"/>
              </p:ext>
            </p:extLst>
          </p:nvPr>
        </p:nvGraphicFramePr>
        <p:xfrm>
          <a:off x="515938" y="2890838"/>
          <a:ext cx="7783512" cy="1387475"/>
        </p:xfrm>
        <a:graphic>
          <a:graphicData uri="http://schemas.openxmlformats.org/presentationml/2006/ole">
            <mc:AlternateContent xmlns:mc="http://schemas.openxmlformats.org/markup-compatibility/2006">
              <mc:Choice xmlns:v="urn:schemas-microsoft-com:vml" Requires="v">
                <p:oleObj spid="_x0000_s13323" name="Document" r:id="rId4" imgW="8255000" imgH="1473200" progId="Word.Document.8">
                  <p:embed/>
                </p:oleObj>
              </mc:Choice>
              <mc:Fallback>
                <p:oleObj name="Document" r:id="rId4" imgW="8255000" imgH="1473200" progId="Word.Document.8">
                  <p:embed/>
                  <p:pic>
                    <p:nvPicPr>
                      <p:cNvPr id="0" name=""/>
                      <p:cNvPicPr>
                        <a:picLocks noChangeAspect="1" noChangeArrowheads="1"/>
                      </p:cNvPicPr>
                      <p:nvPr/>
                    </p:nvPicPr>
                    <p:blipFill>
                      <a:blip r:embed="rId5"/>
                      <a:srcRect/>
                      <a:stretch>
                        <a:fillRect/>
                      </a:stretch>
                    </p:blipFill>
                    <p:spPr bwMode="auto">
                      <a:xfrm>
                        <a:off x="515938" y="2890838"/>
                        <a:ext cx="7783512" cy="138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11-15-1451 by Donald Eastlake, Huawei Technologies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413978162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Abstract</a:t>
            </a:r>
          </a:p>
        </p:txBody>
      </p:sp>
      <p:sp>
        <p:nvSpPr>
          <p:cNvPr id="14339" name="Rectangle 3"/>
          <p:cNvSpPr>
            <a:spLocks noGrp="1" noChangeArrowheads="1"/>
          </p:cNvSpPr>
          <p:nvPr>
            <p:ph idx="1"/>
          </p:nvPr>
        </p:nvSpPr>
        <p:spPr/>
        <p:txBody>
          <a:bodyPr/>
          <a:lstStyle/>
          <a:p>
            <a:pPr marL="0" indent="-457200">
              <a:lnSpc>
                <a:spcPct val="120000"/>
              </a:lnSpc>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Closing Report of IEEE 802.11 Task Group </a:t>
            </a:r>
            <a:r>
              <a:rPr lang="en-GB" dirty="0" err="1" smtClean="0"/>
              <a:t>ak</a:t>
            </a:r>
            <a:r>
              <a:rPr lang="en-GB" dirty="0" smtClean="0"/>
              <a:t> </a:t>
            </a:r>
            <a:r>
              <a:rPr lang="en-GB" dirty="0"/>
              <a:t>at the IEEE 802.11 Meeting, </a:t>
            </a:r>
            <a:r>
              <a:rPr lang="en-GB" dirty="0" smtClean="0"/>
              <a:t>November 2015, </a:t>
            </a:r>
            <a:r>
              <a:rPr lang="en-GB" dirty="0"/>
              <a:t>held in </a:t>
            </a:r>
            <a:r>
              <a:rPr lang="en-GB" dirty="0" smtClean="0"/>
              <a:t>Dallas, Texas.</a:t>
            </a:r>
            <a:endParaRPr lang="en-GB" dirty="0"/>
          </a:p>
        </p:txBody>
      </p:sp>
      <p:sp>
        <p:nvSpPr>
          <p:cNvPr id="14341"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a:p>
        </p:txBody>
      </p:sp>
      <p:sp>
        <p:nvSpPr>
          <p:cNvPr id="14342" name="Slide Number Placeholder 5"/>
          <p:cNvSpPr>
            <a:spLocks noGrp="1"/>
          </p:cNvSpPr>
          <p:nvPr>
            <p:ph type="sldNum" sz="quarter" idx="12"/>
          </p:nvPr>
        </p:nvSpPr>
        <p:spPr>
          <a:noFill/>
        </p:spPr>
        <p:txBody>
          <a:bodyPr/>
          <a:lstStyle/>
          <a:p>
            <a:r>
              <a:rPr lang="en-US" smtClean="0"/>
              <a:t>Slide </a:t>
            </a:r>
            <a:fld id="{81BA2747-D9B4-4253-BD2A-A397A70658F2}" type="slidenum">
              <a:rPr lang="en-US" smtClean="0"/>
              <a:pPr/>
              <a:t>113</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11-15-1451 by Donald Eastlake, Huawei Technologies</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32111920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114</a:t>
            </a:fld>
            <a:endParaRPr lang="en-GB"/>
          </a:p>
        </p:txBody>
      </p:sp>
      <p:sp>
        <p:nvSpPr>
          <p:cNvPr id="9217" name="Rectangle 1"/>
          <p:cNvSpPr>
            <a:spLocks noGrp="1" noChangeArrowheads="1"/>
          </p:cNvSpPr>
          <p:nvPr>
            <p:ph type="title"/>
          </p:nvPr>
        </p:nvSpPr>
        <p:spPr>
          <a:xfrm>
            <a:off x="685800" y="684213"/>
            <a:ext cx="7772400" cy="915987"/>
          </a:xfrm>
          <a:ln/>
        </p:spPr>
        <p:txBody>
          <a:bodyPr lIns="90000" tIns="46800" rIns="90000" bIns="46800"/>
          <a:lstStyle/>
          <a:p>
            <a:r>
              <a:rPr lang="en-US" sz="3600" dirty="0" err="1" smtClean="0"/>
              <a:t>TGak</a:t>
            </a:r>
            <a:r>
              <a:rPr lang="en-US" sz="3600" dirty="0" smtClean="0"/>
              <a:t> Closing Report</a:t>
            </a:r>
            <a:endParaRPr lang="en-US" sz="3600" dirty="0"/>
          </a:p>
        </p:txBody>
      </p:sp>
      <p:sp>
        <p:nvSpPr>
          <p:cNvPr id="9218" name="Rectangle 2"/>
          <p:cNvSpPr>
            <a:spLocks noGrp="1" noChangeArrowheads="1"/>
          </p:cNvSpPr>
          <p:nvPr>
            <p:ph type="body" idx="1"/>
          </p:nvPr>
        </p:nvSpPr>
        <p:spPr>
          <a:xfrm>
            <a:off x="457200" y="1371600"/>
            <a:ext cx="8077200" cy="5029200"/>
          </a:xfrm>
          <a:ln/>
        </p:spPr>
        <p:txBody>
          <a:bodyPr/>
          <a:lstStyle/>
          <a:p>
            <a:pPr>
              <a:buFont typeface="Times New Roman" pitchFamily="16" charset="0"/>
              <a:buChar char="•"/>
            </a:pPr>
            <a:r>
              <a:rPr lang="en-GB" dirty="0"/>
              <a:t>Accomplishments</a:t>
            </a:r>
          </a:p>
          <a:p>
            <a:pPr lvl="1">
              <a:buFont typeface="Times New Roman" pitchFamily="16" charset="0"/>
              <a:buChar char="•"/>
            </a:pPr>
            <a:r>
              <a:rPr lang="en-GB" sz="2400" dirty="0" smtClean="0"/>
              <a:t>We entered this meeting with 155 unresolved comments, resolved 112 of them during this meeting, ending with 43 unresolved comments.</a:t>
            </a:r>
            <a:endParaRPr lang="en-GB" sz="2400" dirty="0"/>
          </a:p>
          <a:p>
            <a:pPr lvl="1">
              <a:buFont typeface="Times New Roman" pitchFamily="16" charset="0"/>
              <a:buChar char="•"/>
            </a:pPr>
            <a:r>
              <a:rPr lang="en-GB" sz="2400" dirty="0"/>
              <a:t>Received and discussed the </a:t>
            </a:r>
            <a:r>
              <a:rPr lang="en-GB" sz="2400" dirty="0" smtClean="0"/>
              <a:t>submissions </a:t>
            </a:r>
            <a:r>
              <a:rPr lang="en-GB" sz="2400" dirty="0"/>
              <a:t>listed on the next </a:t>
            </a:r>
            <a:r>
              <a:rPr lang="en-GB" sz="2400" dirty="0" smtClean="0"/>
              <a:t>page.</a:t>
            </a:r>
            <a:endParaRPr lang="en-US" sz="2400" dirty="0"/>
          </a:p>
          <a:p>
            <a:pPr lvl="1">
              <a:buFont typeface="Times New Roman" pitchFamily="16" charset="0"/>
              <a:buChar char="•"/>
            </a:pPr>
            <a:r>
              <a:rPr lang="en-GB" sz="2400" dirty="0"/>
              <a:t>Met jointly with </a:t>
            </a:r>
            <a:r>
              <a:rPr lang="en-GB" sz="2400" dirty="0" smtClean="0"/>
              <a:t>802.1 TSN and 802.11 ARC </a:t>
            </a:r>
            <a:r>
              <a:rPr lang="en-GB" sz="2400" dirty="0"/>
              <a:t>SC Thursday AM1.</a:t>
            </a:r>
          </a:p>
          <a:p>
            <a:pPr lvl="1">
              <a:buFont typeface="Times New Roman" pitchFamily="16" charset="0"/>
              <a:buChar char="•"/>
            </a:pPr>
            <a:r>
              <a:rPr lang="en-GB" sz="2400" dirty="0"/>
              <a:t>An annotated agenda is in 11-15</a:t>
            </a:r>
            <a:r>
              <a:rPr lang="en-GB" sz="2400" dirty="0" smtClean="0"/>
              <a:t>/1220.</a:t>
            </a:r>
            <a:endParaRPr lang="en-GB" sz="2400" dirty="0"/>
          </a:p>
          <a:p>
            <a:pPr lvl="1">
              <a:buFont typeface="Times New Roman" pitchFamily="16" charset="0"/>
              <a:buChar char="•"/>
            </a:pPr>
            <a:r>
              <a:rPr lang="en-GB" sz="2400" dirty="0"/>
              <a:t>The minutes </a:t>
            </a:r>
            <a:r>
              <a:rPr lang="en-GB" sz="2400" dirty="0" smtClean="0"/>
              <a:t>will be in 11-15/1452.</a:t>
            </a:r>
          </a:p>
        </p:txBody>
      </p:sp>
      <p:sp>
        <p:nvSpPr>
          <p:cNvPr id="7"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11-15-1451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2823115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115</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t>TGak</a:t>
            </a:r>
            <a:r>
              <a:rPr lang="en-US" sz="3600" dirty="0" smtClean="0"/>
              <a:t> Closing Report</a:t>
            </a:r>
            <a:endParaRPr lang="en-US" sz="3600" dirty="0"/>
          </a:p>
        </p:txBody>
      </p:sp>
      <p:sp>
        <p:nvSpPr>
          <p:cNvPr id="9218" name="Rectangle 2"/>
          <p:cNvSpPr>
            <a:spLocks noGrp="1" noChangeArrowheads="1"/>
          </p:cNvSpPr>
          <p:nvPr>
            <p:ph type="body" idx="1"/>
          </p:nvPr>
        </p:nvSpPr>
        <p:spPr>
          <a:xfrm>
            <a:off x="685800" y="1752600"/>
            <a:ext cx="7772400" cy="4572000"/>
          </a:xfrm>
          <a:ln/>
        </p:spPr>
        <p:txBody>
          <a:bodyPr/>
          <a:lstStyle/>
          <a:p>
            <a:pPr>
              <a:buFont typeface="Times New Roman" pitchFamily="16" charset="0"/>
              <a:buChar char="•"/>
            </a:pPr>
            <a:r>
              <a:rPr lang="en-GB" sz="2000" dirty="0" smtClean="0"/>
              <a:t>Submissions</a:t>
            </a:r>
          </a:p>
          <a:p>
            <a:pPr lvl="1">
              <a:lnSpc>
                <a:spcPct val="80000"/>
              </a:lnSpc>
            </a:pPr>
            <a:r>
              <a:rPr lang="en-US" sz="1800" dirty="0"/>
              <a:t>111-15/</a:t>
            </a:r>
            <a:r>
              <a:rPr lang="en-US" sz="1800" dirty="0" smtClean="0"/>
              <a:t>0795, </a:t>
            </a:r>
            <a:r>
              <a:rPr lang="en-US" sz="1800" dirty="0"/>
              <a:t>“Add</a:t>
            </a:r>
            <a:r>
              <a:rPr lang="en-GB" sz="1800" dirty="0" err="1"/>
              <a:t>ressing</a:t>
            </a:r>
            <a:r>
              <a:rPr lang="en-GB" sz="1800" dirty="0"/>
              <a:t> Comment Resolutions</a:t>
            </a:r>
            <a:r>
              <a:rPr lang="en-US" sz="1800" dirty="0"/>
              <a:t>”, David </a:t>
            </a:r>
            <a:r>
              <a:rPr lang="en-US" sz="1800" dirty="0" err="1"/>
              <a:t>Kloper</a:t>
            </a:r>
            <a:r>
              <a:rPr lang="en-US" sz="1800" dirty="0"/>
              <a:t> (Cisco)</a:t>
            </a:r>
          </a:p>
          <a:p>
            <a:pPr lvl="1">
              <a:lnSpc>
                <a:spcPct val="80000"/>
              </a:lnSpc>
            </a:pPr>
            <a:r>
              <a:rPr lang="en-US" sz="1800" dirty="0"/>
              <a:t>11-15</a:t>
            </a:r>
            <a:r>
              <a:rPr lang="en-US" sz="1800" dirty="0" smtClean="0"/>
              <a:t>/0796, </a:t>
            </a:r>
            <a:r>
              <a:rPr lang="en-US" sz="1800" dirty="0"/>
              <a:t>“</a:t>
            </a:r>
            <a:r>
              <a:rPr lang="en-GB" sz="1800" dirty="0"/>
              <a:t>Resolutions to some GLK-GCR related Comments (Part 2)</a:t>
            </a:r>
            <a:r>
              <a:rPr lang="en-US" sz="1800" dirty="0"/>
              <a:t>”, Ganesh </a:t>
            </a:r>
            <a:r>
              <a:rPr lang="en-US" sz="1800" dirty="0" err="1"/>
              <a:t>Venkatesan</a:t>
            </a:r>
            <a:r>
              <a:rPr lang="en-US" sz="1800" dirty="0"/>
              <a:t> (Intel)</a:t>
            </a:r>
          </a:p>
          <a:p>
            <a:pPr lvl="1">
              <a:lnSpc>
                <a:spcPct val="80000"/>
              </a:lnSpc>
            </a:pPr>
            <a:r>
              <a:rPr lang="en-US" sz="1800" dirty="0"/>
              <a:t>11-15</a:t>
            </a:r>
            <a:r>
              <a:rPr lang="en-US" sz="1800" dirty="0" smtClean="0"/>
              <a:t>/0150, </a:t>
            </a:r>
            <a:r>
              <a:rPr lang="en-US" sz="1800" dirty="0"/>
              <a:t>“</a:t>
            </a:r>
            <a:r>
              <a:rPr lang="en-CA" sz="1800" dirty="0"/>
              <a:t>GCR using SYNRA for GLK</a:t>
            </a:r>
            <a:r>
              <a:rPr lang="en-US" sz="1800" dirty="0"/>
              <a:t>”, Ganesh </a:t>
            </a:r>
            <a:r>
              <a:rPr lang="en-US" sz="1800" dirty="0" err="1"/>
              <a:t>Venkatesan</a:t>
            </a:r>
            <a:r>
              <a:rPr lang="en-US" sz="1800" dirty="0"/>
              <a:t> (Intel)</a:t>
            </a:r>
          </a:p>
          <a:p>
            <a:pPr lvl="1">
              <a:lnSpc>
                <a:spcPct val="80000"/>
              </a:lnSpc>
            </a:pPr>
            <a:r>
              <a:rPr lang="en-US" sz="1800" dirty="0"/>
              <a:t>11-15</a:t>
            </a:r>
            <a:r>
              <a:rPr lang="en-US" sz="1800" dirty="0" smtClean="0"/>
              <a:t>/0931, </a:t>
            </a:r>
            <a:r>
              <a:rPr lang="en-US" sz="1800" dirty="0"/>
              <a:t>“MAH Assigned Comments”, Mark Hamilton (Ruckus Wireless)</a:t>
            </a:r>
          </a:p>
          <a:p>
            <a:pPr lvl="1">
              <a:lnSpc>
                <a:spcPct val="80000"/>
              </a:lnSpc>
            </a:pPr>
            <a:r>
              <a:rPr lang="en-US" sz="1800" dirty="0"/>
              <a:t>11-15/</a:t>
            </a:r>
            <a:r>
              <a:rPr lang="en-US" sz="1800" dirty="0" smtClean="0"/>
              <a:t>1388, </a:t>
            </a:r>
            <a:r>
              <a:rPr lang="en-US" sz="1800" dirty="0"/>
              <a:t>“More Easy Editorials”, Donald Eastlake (Huawei</a:t>
            </a:r>
            <a:r>
              <a:rPr lang="en-US" sz="1800" dirty="0" smtClean="0"/>
              <a:t>)</a:t>
            </a:r>
          </a:p>
          <a:p>
            <a:pPr lvl="1">
              <a:lnSpc>
                <a:spcPct val="80000"/>
              </a:lnSpc>
            </a:pPr>
            <a:r>
              <a:rPr lang="en-US" sz="1800" dirty="0"/>
              <a:t>11-15/1405r1, “Generals and other Editorials”, Donald Eastlake (Huawei)</a:t>
            </a:r>
          </a:p>
          <a:p>
            <a:pPr lvl="1">
              <a:lnSpc>
                <a:spcPct val="80000"/>
              </a:lnSpc>
            </a:pPr>
            <a:r>
              <a:rPr lang="en-US" sz="1800" dirty="0" smtClean="0"/>
              <a:t>11</a:t>
            </a:r>
            <a:r>
              <a:rPr lang="en-US" sz="1800" dirty="0"/>
              <a:t>-15/</a:t>
            </a:r>
            <a:r>
              <a:rPr lang="en-US" sz="1800" dirty="0" smtClean="0"/>
              <a:t>1426, </a:t>
            </a:r>
            <a:r>
              <a:rPr lang="en-US" sz="1800" dirty="0"/>
              <a:t>“</a:t>
            </a:r>
            <a:r>
              <a:rPr lang="en-US" sz="1800" dirty="0" err="1"/>
              <a:t>Technicals</a:t>
            </a:r>
            <a:r>
              <a:rPr lang="en-US" sz="1800" dirty="0"/>
              <a:t>”, Donald Eastlake (Huawei</a:t>
            </a:r>
            <a:r>
              <a:rPr lang="en-US" sz="1800" dirty="0" smtClean="0"/>
              <a:t>)</a:t>
            </a:r>
          </a:p>
          <a:p>
            <a:pPr lvl="1">
              <a:lnSpc>
                <a:spcPct val="80000"/>
              </a:lnSpc>
            </a:pPr>
            <a:r>
              <a:rPr lang="en-US" sz="1800" dirty="0"/>
              <a:t>11-14</a:t>
            </a:r>
            <a:r>
              <a:rPr lang="en-US" sz="1800" dirty="0" smtClean="0"/>
              <a:t>/0562, </a:t>
            </a:r>
            <a:r>
              <a:rPr lang="en-US" sz="1800" dirty="0"/>
              <a:t>“11ak and 802.1AC Convergence Function”, Mark Hamilton (Ruckus Wireless)</a:t>
            </a:r>
          </a:p>
          <a:p>
            <a:pPr lvl="1">
              <a:lnSpc>
                <a:spcPct val="80000"/>
              </a:lnSpc>
            </a:pPr>
            <a:r>
              <a:rPr lang="en-US" sz="1800" dirty="0"/>
              <a:t>11-15/1016r1, “Proposed Text Changes for Section 4.5.3”, Joseph Levy (</a:t>
            </a:r>
            <a:r>
              <a:rPr lang="en-US" sz="1800" dirty="0" err="1"/>
              <a:t>InterDigital</a:t>
            </a:r>
            <a:r>
              <a:rPr lang="en-US" sz="1800" dirty="0" smtClean="0"/>
              <a:t>)</a:t>
            </a:r>
          </a:p>
        </p:txBody>
      </p:sp>
      <p:sp>
        <p:nvSpPr>
          <p:cNvPr id="7"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11-15-1451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5612918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116</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solidFill>
                  <a:schemeClr val="tx1"/>
                </a:solidFill>
              </a:rPr>
              <a:t>TGak</a:t>
            </a:r>
            <a:r>
              <a:rPr lang="en-US" sz="3600" dirty="0" smtClean="0">
                <a:solidFill>
                  <a:schemeClr val="tx1"/>
                </a:solidFill>
              </a:rPr>
              <a:t> Closing Report</a:t>
            </a:r>
            <a:endParaRPr lang="en-US" sz="3600" dirty="0">
              <a:solidFill>
                <a:schemeClr val="tx1"/>
              </a:solidFill>
            </a:endParaRPr>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sz="2800" dirty="0"/>
              <a:t>Teleconferences</a:t>
            </a:r>
          </a:p>
          <a:p>
            <a:pPr lvl="1">
              <a:buFont typeface="Times New Roman" pitchFamily="16" charset="0"/>
              <a:buChar char="•"/>
            </a:pPr>
            <a:r>
              <a:rPr lang="en-GB" sz="2400" dirty="0"/>
              <a:t>Decided to hold </a:t>
            </a:r>
            <a:r>
              <a:rPr lang="en-GB" sz="2400" dirty="0" smtClean="0"/>
              <a:t>1 ½ hour </a:t>
            </a:r>
            <a:r>
              <a:rPr lang="en-GB" sz="2400" dirty="0"/>
              <a:t>teleconferences, to be joint with </a:t>
            </a:r>
            <a:r>
              <a:rPr lang="en-GB" sz="2400" dirty="0" smtClean="0"/>
              <a:t>802.1Qbz if mutually convenient, </a:t>
            </a:r>
            <a:r>
              <a:rPr lang="en-GB" sz="2400" dirty="0"/>
              <a:t>on </a:t>
            </a:r>
            <a:r>
              <a:rPr lang="en-US" sz="2400" dirty="0" smtClean="0"/>
              <a:t>Thursday, December 3</a:t>
            </a:r>
            <a:r>
              <a:rPr lang="en-US" sz="2400" baseline="30000" dirty="0" smtClean="0"/>
              <a:t>rd</a:t>
            </a:r>
            <a:r>
              <a:rPr lang="en-US" sz="2400" dirty="0" smtClean="0"/>
              <a:t>, 10</a:t>
            </a:r>
            <a:r>
              <a:rPr lang="en-US" sz="2400" baseline="30000" dirty="0" smtClean="0"/>
              <a:t>th</a:t>
            </a:r>
            <a:r>
              <a:rPr lang="en-US" sz="2400" dirty="0" smtClean="0"/>
              <a:t>, 17</a:t>
            </a:r>
            <a:r>
              <a:rPr lang="en-US" sz="2400" baseline="30000" dirty="0" smtClean="0"/>
              <a:t>th</a:t>
            </a:r>
            <a:r>
              <a:rPr lang="en-US" sz="2400" dirty="0" smtClean="0"/>
              <a:t> , and January 7</a:t>
            </a:r>
            <a:r>
              <a:rPr lang="en-US" sz="2400" baseline="30000" dirty="0" smtClean="0"/>
              <a:t>th</a:t>
            </a:r>
            <a:r>
              <a:rPr lang="en-US" sz="2400" dirty="0" smtClean="0"/>
              <a:t>, all at 10am Eastern </a:t>
            </a:r>
            <a:r>
              <a:rPr lang="en-US" sz="2400" dirty="0"/>
              <a:t>US time</a:t>
            </a:r>
            <a:r>
              <a:rPr lang="en-GB" sz="2400" dirty="0"/>
              <a:t>.</a:t>
            </a:r>
          </a:p>
          <a:p>
            <a:pPr>
              <a:buFont typeface="Times New Roman" pitchFamily="16" charset="0"/>
              <a:buChar char="•"/>
            </a:pPr>
            <a:r>
              <a:rPr lang="en-GB" sz="2800" dirty="0" smtClean="0"/>
              <a:t>January 2016 Plans</a:t>
            </a:r>
          </a:p>
          <a:p>
            <a:pPr lvl="1">
              <a:buFont typeface="Times New Roman" pitchFamily="16" charset="0"/>
              <a:buChar char="•"/>
            </a:pPr>
            <a:r>
              <a:rPr lang="en-GB" sz="2400" dirty="0" smtClean="0"/>
              <a:t>Resolve remaining comments from Letter Ballot 212.</a:t>
            </a:r>
          </a:p>
          <a:p>
            <a:pPr lvl="1">
              <a:buFont typeface="Times New Roman" pitchFamily="16" charset="0"/>
              <a:buChar char="•"/>
            </a:pPr>
            <a:r>
              <a:rPr lang="en-GB" sz="2400" dirty="0" smtClean="0"/>
              <a:t>Go to recirculation ballot.</a:t>
            </a:r>
          </a:p>
          <a:p>
            <a:pPr lvl="1">
              <a:buFont typeface="Times New Roman" pitchFamily="16" charset="0"/>
              <a:buChar char="•"/>
            </a:pPr>
            <a:r>
              <a:rPr lang="en-GB" sz="2400" dirty="0" smtClean="0"/>
              <a:t>Joint meeting with 802.1 TSN and 802.11 ARC.</a:t>
            </a:r>
          </a:p>
          <a:p>
            <a:pPr marL="457200" lvl="1" indent="0"/>
            <a:endParaRPr lang="en-GB" dirty="0"/>
          </a:p>
        </p:txBody>
      </p:sp>
      <p:sp>
        <p:nvSpPr>
          <p:cNvPr id="7"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11-15-1451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2769981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smtClean="0"/>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0AA6CC1-B35F-400A-AD97-617E7B9F358A}" type="slidenum">
              <a:rPr lang="en-GB" smtClean="0"/>
              <a:pPr/>
              <a:t>117</a:t>
            </a:fld>
            <a:endParaRPr lang="en-GB" smtClean="0"/>
          </a:p>
        </p:txBody>
      </p:sp>
      <p:sp>
        <p:nvSpPr>
          <p:cNvPr id="2053" name="Rectangle 2"/>
          <p:cNvSpPr>
            <a:spLocks noGrp="1" noChangeArrowheads="1"/>
          </p:cNvSpPr>
          <p:nvPr>
            <p:ph type="title"/>
          </p:nvPr>
        </p:nvSpPr>
        <p:spPr>
          <a:noFill/>
        </p:spPr>
        <p:txBody>
          <a:bodyPr/>
          <a:lstStyle/>
          <a:p>
            <a:r>
              <a:rPr lang="en-GB" dirty="0" err="1" smtClean="0"/>
              <a:t>TGaq</a:t>
            </a:r>
            <a:r>
              <a:rPr lang="en-GB" dirty="0" smtClean="0"/>
              <a:t> Closing Report</a:t>
            </a:r>
          </a:p>
        </p:txBody>
      </p:sp>
      <p:sp>
        <p:nvSpPr>
          <p:cNvPr id="2054" name="Rectangle 4"/>
          <p:cNvSpPr>
            <a:spLocks noGrp="1" noChangeArrowheads="1"/>
          </p:cNvSpPr>
          <p:nvPr>
            <p:ph type="body" idx="1"/>
          </p:nvPr>
        </p:nvSpPr>
        <p:spPr>
          <a:xfrm>
            <a:off x="685800" y="1524000"/>
            <a:ext cx="7772400" cy="381000"/>
          </a:xfrm>
          <a:noFill/>
        </p:spPr>
        <p:txBody>
          <a:bodyPr/>
          <a:lstStyle/>
          <a:p>
            <a:pPr algn="ctr">
              <a:buFontTx/>
              <a:buNone/>
            </a:pPr>
            <a:r>
              <a:rPr lang="en-GB" sz="2000" dirty="0" smtClean="0"/>
              <a:t>Date:</a:t>
            </a:r>
            <a:r>
              <a:rPr lang="en-GB" sz="2000" b="0" dirty="0" smtClean="0"/>
              <a:t> 2015-11-12</a:t>
            </a:r>
          </a:p>
        </p:txBody>
      </p:sp>
      <p:graphicFrame>
        <p:nvGraphicFramePr>
          <p:cNvPr id="2055" name="Object 5"/>
          <p:cNvGraphicFramePr>
            <a:graphicFrameLocks noChangeAspect="1"/>
          </p:cNvGraphicFramePr>
          <p:nvPr>
            <p:extLst>
              <p:ext uri="{D42A27DB-BD31-4B8C-83A1-F6EECF244321}">
                <p14:modId xmlns:p14="http://schemas.microsoft.com/office/powerpoint/2010/main" val="1368833845"/>
              </p:ext>
            </p:extLst>
          </p:nvPr>
        </p:nvGraphicFramePr>
        <p:xfrm>
          <a:off x="520700" y="2273300"/>
          <a:ext cx="7797800" cy="2209800"/>
        </p:xfrm>
        <a:graphic>
          <a:graphicData uri="http://schemas.openxmlformats.org/presentationml/2006/ole">
            <mc:AlternateContent xmlns:mc="http://schemas.openxmlformats.org/markup-compatibility/2006">
              <mc:Choice xmlns:v="urn:schemas-microsoft-com:vml" Requires="v">
                <p:oleObj spid="_x0000_s14347" name="Document" r:id="rId4" imgW="8146441" imgH="2307918" progId="Word.Document.8">
                  <p:embed/>
                </p:oleObj>
              </mc:Choice>
              <mc:Fallback>
                <p:oleObj name="Document" r:id="rId4" imgW="8146441" imgH="2307918" progId="Word.Document.8">
                  <p:embed/>
                  <p:pic>
                    <p:nvPicPr>
                      <p:cNvPr id="0" name=""/>
                      <p:cNvPicPr>
                        <a:picLocks noChangeAspect="1" noChangeArrowheads="1"/>
                      </p:cNvPicPr>
                      <p:nvPr/>
                    </p:nvPicPr>
                    <p:blipFill>
                      <a:blip/>
                      <a:srcRect/>
                      <a:stretch>
                        <a:fillRect/>
                      </a:stretch>
                    </p:blipFill>
                    <p:spPr bwMode="auto">
                      <a:xfrm>
                        <a:off x="520700" y="2273300"/>
                        <a:ext cx="7797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11-15-1450 by Stephen McCann, BlackBerry</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9257440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smtClean="0"/>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A842C95A-9891-4D85-99F3-CBA09F6CADDF}" type="slidenum">
              <a:rPr lang="en-GB" smtClean="0"/>
              <a:pPr/>
              <a:t>118</a:t>
            </a:fld>
            <a:endParaRPr lang="en-GB" smtClean="0"/>
          </a:p>
        </p:txBody>
      </p:sp>
      <p:sp>
        <p:nvSpPr>
          <p:cNvPr id="3077" name="Rectangle 2"/>
          <p:cNvSpPr>
            <a:spLocks noGrp="1" noChangeArrowheads="1"/>
          </p:cNvSpPr>
          <p:nvPr>
            <p:ph type="title"/>
          </p:nvPr>
        </p:nvSpPr>
        <p:spPr>
          <a:noFill/>
        </p:spPr>
        <p:txBody>
          <a:bodyPr/>
          <a:lstStyle/>
          <a:p>
            <a:r>
              <a:rPr lang="en-GB" dirty="0" smtClean="0"/>
              <a:t>Abstract</a:t>
            </a:r>
          </a:p>
        </p:txBody>
      </p:sp>
      <p:sp>
        <p:nvSpPr>
          <p:cNvPr id="3078" name="Rectangle 3"/>
          <p:cNvSpPr>
            <a:spLocks noGrp="1" noChangeArrowheads="1"/>
          </p:cNvSpPr>
          <p:nvPr>
            <p:ph type="body" idx="1"/>
          </p:nvPr>
        </p:nvSpPr>
        <p:spPr>
          <a:noFill/>
        </p:spPr>
        <p:txBody>
          <a:bodyPr/>
          <a:lstStyle/>
          <a:p>
            <a:pPr algn="ctr">
              <a:buFontTx/>
              <a:buNone/>
            </a:pPr>
            <a:r>
              <a:rPr lang="en-GB" sz="3200" dirty="0" smtClean="0"/>
              <a:t> Closing report for </a:t>
            </a:r>
            <a:r>
              <a:rPr lang="en-GB" sz="3200" dirty="0" err="1" smtClean="0"/>
              <a:t>TGaq</a:t>
            </a:r>
            <a:r>
              <a:rPr lang="en-GB" sz="3200" dirty="0" smtClean="0"/>
              <a:t> (Pre-Association Discovery) for November 2015, Dallas, TX,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11-15-1450 by Stephen McCann, BlackBerry</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87659022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smtClean="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53C9A94-B312-452C-97DA-880A7EDB2DCC}" type="slidenum">
              <a:rPr lang="en-GB" smtClean="0"/>
              <a:pPr/>
              <a:t>119</a:t>
            </a:fld>
            <a:endParaRPr lang="en-GB" smtClean="0"/>
          </a:p>
        </p:txBody>
      </p:sp>
      <p:sp>
        <p:nvSpPr>
          <p:cNvPr id="4101" name="Rectangle 2"/>
          <p:cNvSpPr>
            <a:spLocks noGrp="1" noChangeArrowheads="1"/>
          </p:cNvSpPr>
          <p:nvPr>
            <p:ph type="body" idx="1"/>
          </p:nvPr>
        </p:nvSpPr>
        <p:spPr>
          <a:xfrm>
            <a:off x="468313" y="836613"/>
            <a:ext cx="8153400" cy="5688731"/>
          </a:xfrm>
        </p:spPr>
        <p:txBody>
          <a:bodyPr/>
          <a:lstStyle/>
          <a:p>
            <a:pPr>
              <a:defRPr/>
            </a:pPr>
            <a:r>
              <a:rPr lang="en-GB" altLang="en-US" dirty="0" smtClean="0"/>
              <a:t>LB216 Comment </a:t>
            </a:r>
            <a:r>
              <a:rPr lang="en-GB" altLang="en-US" dirty="0"/>
              <a:t>Resolution Analysis</a:t>
            </a:r>
          </a:p>
          <a:p>
            <a:pPr lvl="1">
              <a:defRPr/>
            </a:pPr>
            <a:r>
              <a:rPr lang="en-GB" altLang="en-US" dirty="0" smtClean="0"/>
              <a:t>92.66</a:t>
            </a:r>
            <a:r>
              <a:rPr lang="en-GB" altLang="en-US" dirty="0"/>
              <a:t>% approval, 400 </a:t>
            </a:r>
            <a:r>
              <a:rPr lang="en-GB" altLang="en-US" dirty="0" smtClean="0"/>
              <a:t>comments, 72.63</a:t>
            </a:r>
            <a:r>
              <a:rPr lang="en-GB" altLang="en-US" dirty="0"/>
              <a:t>% </a:t>
            </a:r>
            <a:r>
              <a:rPr lang="en-GB" altLang="en-US" dirty="0" smtClean="0"/>
              <a:t>return.</a:t>
            </a:r>
          </a:p>
          <a:p>
            <a:pPr lvl="1">
              <a:defRPr/>
            </a:pPr>
            <a:r>
              <a:rPr lang="en-US" altLang="en-US" dirty="0" smtClean="0"/>
              <a:t>156 </a:t>
            </a:r>
            <a:r>
              <a:rPr lang="en-US" altLang="en-US" dirty="0"/>
              <a:t>editorial </a:t>
            </a:r>
            <a:r>
              <a:rPr lang="en-US" altLang="en-US" dirty="0" smtClean="0"/>
              <a:t>and </a:t>
            </a:r>
            <a:r>
              <a:rPr lang="en-US" altLang="en-US" dirty="0"/>
              <a:t>215 technical comments remaining </a:t>
            </a:r>
            <a:r>
              <a:rPr lang="en-US" altLang="en-US" dirty="0" smtClean="0"/>
              <a:t>open</a:t>
            </a:r>
          </a:p>
          <a:p>
            <a:pPr lvl="1">
              <a:defRPr/>
            </a:pPr>
            <a:r>
              <a:rPr lang="en-GB" dirty="0" smtClean="0"/>
              <a:t>Resolved 29 technical comments this week</a:t>
            </a:r>
            <a:endParaRPr lang="en-GB" dirty="0"/>
          </a:p>
          <a:p>
            <a:r>
              <a:rPr lang="en-GB" dirty="0" smtClean="0"/>
              <a:t>Discussion topics</a:t>
            </a:r>
          </a:p>
          <a:p>
            <a:pPr lvl="2"/>
            <a:r>
              <a:rPr lang="en-GB" dirty="0" smtClean="0"/>
              <a:t>Probe Request/Response query mechanism</a:t>
            </a:r>
          </a:p>
          <a:p>
            <a:pPr lvl="2"/>
            <a:r>
              <a:rPr lang="en-GB" dirty="0" smtClean="0"/>
              <a:t>Architecture</a:t>
            </a:r>
          </a:p>
          <a:p>
            <a:pPr lvl="2"/>
            <a:r>
              <a:rPr lang="en-GB" dirty="0" smtClean="0"/>
              <a:t>Use of ANQP</a:t>
            </a:r>
          </a:p>
          <a:p>
            <a:r>
              <a:rPr lang="en-GB" dirty="0" smtClean="0"/>
              <a:t>Teleconferences</a:t>
            </a:r>
            <a:endParaRPr lang="en-GB" dirty="0"/>
          </a:p>
          <a:p>
            <a:pPr lvl="1"/>
            <a:r>
              <a:rPr lang="en-GB" altLang="en-US" dirty="0" smtClean="0"/>
              <a:t>Roughly 1 every two weeks between now and January 2016 meeting</a:t>
            </a:r>
          </a:p>
          <a:p>
            <a:pPr lvl="1"/>
            <a:r>
              <a:rPr lang="en-GB" altLang="en-US" dirty="0" smtClean="0"/>
              <a:t>1 joint teleconference with ARC</a:t>
            </a:r>
          </a:p>
          <a:p>
            <a:r>
              <a:rPr lang="en-GB" dirty="0" smtClean="0"/>
              <a:t>Plans for January 2016</a:t>
            </a:r>
            <a:endParaRPr lang="en-GB" sz="2000" dirty="0" smtClean="0"/>
          </a:p>
          <a:p>
            <a:pPr lvl="1"/>
            <a:r>
              <a:rPr lang="en-GB" dirty="0" smtClean="0"/>
              <a:t>Continue to work on comment resolutions from LB216</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11-15-1450 by Stephen McCann, BlackBerry</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861388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MIB style, Visio and Frame practices</a:t>
            </a:r>
            <a:br>
              <a:rPr lang="en-US" smtClean="0"/>
            </a:br>
            <a:endParaRPr lang="en-US" smtClean="0"/>
          </a:p>
        </p:txBody>
      </p:sp>
      <p:sp>
        <p:nvSpPr>
          <p:cNvPr id="32771" name="Content Placeholder 2"/>
          <p:cNvSpPr>
            <a:spLocks noGrp="1"/>
          </p:cNvSpPr>
          <p:nvPr>
            <p:ph idx="1"/>
          </p:nvPr>
        </p:nvSpPr>
        <p:spPr>
          <a:xfrm>
            <a:off x="685800" y="1981200"/>
            <a:ext cx="7772400" cy="4495800"/>
          </a:xfrm>
        </p:spPr>
        <p:txBody>
          <a:bodyPr/>
          <a:lstStyle/>
          <a:p>
            <a:r>
              <a:rPr lang="en-GB" sz="2000" dirty="0" smtClean="0"/>
              <a:t>I’m going to suggest going forward we use a single style with appropriately set tabs,  and use leading</a:t>
            </a:r>
            <a:r>
              <a:rPr lang="en-US" sz="2000" dirty="0" smtClean="0"/>
              <a:t> </a:t>
            </a:r>
            <a:r>
              <a:rPr lang="en-GB" sz="2000" dirty="0" smtClean="0"/>
              <a:t>Tabs to distinguish the syntax and description parts. (Adrian Stephens Feb 9, 2010)</a:t>
            </a:r>
          </a:p>
          <a:p>
            <a:r>
              <a:rPr lang="en-GB" sz="2000" dirty="0" smtClean="0"/>
              <a:t>Figure in an anchored frame within a table, and use a table caption as a figure caption</a:t>
            </a:r>
          </a:p>
          <a:p>
            <a:r>
              <a:rPr lang="en-GB" sz="2000" dirty="0" smtClean="0"/>
              <a:t> Keep embedded figures using </a:t>
            </a:r>
            <a:r>
              <a:rPr lang="en-GB" sz="2000" dirty="0" err="1" smtClean="0"/>
              <a:t>visio</a:t>
            </a:r>
            <a:r>
              <a:rPr lang="en-GB" sz="2000" dirty="0" smtClean="0"/>
              <a:t> as long as possible</a:t>
            </a:r>
            <a:endParaRPr lang="en-US" sz="2000" dirty="0" smtClean="0"/>
          </a:p>
          <a:p>
            <a:pPr lvl="1"/>
            <a:r>
              <a:rPr lang="en-GB" sz="1800" dirty="0" smtClean="0"/>
              <a:t>Near the end of sponsor ballot,  turn these all into .</a:t>
            </a:r>
            <a:r>
              <a:rPr lang="en-GB" sz="1800" dirty="0" err="1" smtClean="0"/>
              <a:t>wmf</a:t>
            </a:r>
            <a:r>
              <a:rPr lang="en-GB" sz="1800" dirty="0" smtClean="0"/>
              <a:t> (windows meta file) format files (you can do this from </a:t>
            </a:r>
            <a:r>
              <a:rPr lang="en-GB" sz="1800" dirty="0" err="1" smtClean="0"/>
              <a:t>visio</a:t>
            </a:r>
            <a:r>
              <a:rPr lang="en-GB" sz="1800" dirty="0" smtClean="0"/>
              <a:t> using “save as”).   Keep separate files for the .</a:t>
            </a:r>
            <a:r>
              <a:rPr lang="en-GB" sz="1800" dirty="0" err="1" smtClean="0"/>
              <a:t>vsd</a:t>
            </a:r>
            <a:r>
              <a:rPr lang="en-GB" sz="1800" dirty="0" smtClean="0"/>
              <a:t> source and the .</a:t>
            </a:r>
            <a:r>
              <a:rPr lang="en-GB" sz="1800" dirty="0" err="1" smtClean="0"/>
              <a:t>wmf</a:t>
            </a:r>
            <a:r>
              <a:rPr lang="en-GB" sz="1800" dirty="0" smtClean="0"/>
              <a:t> file that is linked to from frame. There is likelihood we should use .</a:t>
            </a:r>
            <a:r>
              <a:rPr lang="en-GB" sz="1800" dirty="0" err="1" smtClean="0"/>
              <a:t>emf</a:t>
            </a:r>
            <a:endParaRPr lang="en-GB" sz="1800" dirty="0" smtClean="0"/>
          </a:p>
          <a:p>
            <a:r>
              <a:rPr lang="en-GB" sz="2000" dirty="0" smtClean="0"/>
              <a:t>Frame templates for </a:t>
            </a:r>
            <a:r>
              <a:rPr lang="en-GB" sz="2000" dirty="0" err="1" smtClean="0"/>
              <a:t>11aa</a:t>
            </a:r>
            <a:r>
              <a:rPr lang="en-GB" sz="2000" dirty="0" smtClean="0"/>
              <a:t>, </a:t>
            </a:r>
            <a:r>
              <a:rPr lang="en-GB" sz="2000" dirty="0" err="1" smtClean="0"/>
              <a:t>11ac</a:t>
            </a:r>
            <a:r>
              <a:rPr lang="en-GB" sz="2000" dirty="0" smtClean="0"/>
              <a:t>, </a:t>
            </a:r>
            <a:r>
              <a:rPr lang="en-GB" sz="2000" dirty="0" err="1" smtClean="0"/>
              <a:t>11af</a:t>
            </a:r>
            <a:r>
              <a:rPr lang="en-GB" sz="2000" dirty="0" smtClean="0"/>
              <a:t> </a:t>
            </a:r>
          </a:p>
          <a:p>
            <a:r>
              <a:rPr lang="en-GB" sz="2000" dirty="0" smtClean="0"/>
              <a:t>Text version of MIB is available (2012, ae2012, aa2012, ad2012, acD5.0, afD5.0. mcD3.0)</a:t>
            </a:r>
            <a:endParaRPr lang="en-US" sz="2000" dirty="0" smtClean="0"/>
          </a:p>
          <a:p>
            <a:endParaRPr lang="en-US" dirty="0" smtClean="0"/>
          </a:p>
        </p:txBody>
      </p:sp>
      <p:sp>
        <p:nvSpPr>
          <p:cNvPr id="32773" name="Footer Placeholder 4"/>
          <p:cNvSpPr>
            <a:spLocks noGrp="1"/>
          </p:cNvSpPr>
          <p:nvPr>
            <p:ph type="ftr" sz="quarter" idx="11"/>
          </p:nvPr>
        </p:nvSpPr>
        <p:spPr>
          <a:noFill/>
        </p:spPr>
        <p:txBody>
          <a:bodyPr/>
          <a:lstStyle/>
          <a:p>
            <a:r>
              <a:rPr lang="en-US" smtClean="0"/>
              <a:t>Adrian Stephens, Intel Corporation</a:t>
            </a:r>
            <a:endParaRPr lang="en-US" smtClean="0"/>
          </a:p>
        </p:txBody>
      </p:sp>
      <p:sp>
        <p:nvSpPr>
          <p:cNvPr id="32774" name="Slide Number Placeholder 5"/>
          <p:cNvSpPr>
            <a:spLocks noGrp="1"/>
          </p:cNvSpPr>
          <p:nvPr>
            <p:ph type="sldNum" sz="quarter" idx="12"/>
          </p:nvPr>
        </p:nvSpPr>
        <p:spPr>
          <a:noFill/>
        </p:spPr>
        <p:txBody>
          <a:bodyPr/>
          <a:lstStyle/>
          <a:p>
            <a:r>
              <a:rPr lang="en-US" smtClean="0"/>
              <a:t>Slide </a:t>
            </a:r>
            <a:fld id="{B6A5EF2C-B352-4DCD-8AF4-06278E96712B}" type="slidenum">
              <a:rPr lang="en-US" smtClean="0"/>
              <a:pPr/>
              <a:t>12</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11-15-1286 by Peter Ecclesine (Cisco Systems)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08606762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endParaRPr lang="en-US" smtClean="0"/>
          </a:p>
        </p:txBody>
      </p:sp>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120</a:t>
            </a:fld>
            <a:endParaRPr lang="en-US" smtClean="0"/>
          </a:p>
        </p:txBody>
      </p:sp>
      <p:sp>
        <p:nvSpPr>
          <p:cNvPr id="1030" name="Rectangle 2"/>
          <p:cNvSpPr>
            <a:spLocks noGrp="1" noChangeArrowheads="1"/>
          </p:cNvSpPr>
          <p:nvPr>
            <p:ph type="title"/>
          </p:nvPr>
        </p:nvSpPr>
        <p:spPr/>
        <p:txBody>
          <a:bodyPr/>
          <a:lstStyle/>
          <a:p>
            <a:r>
              <a:rPr lang="en-US" dirty="0" err="1" smtClean="0"/>
              <a:t>TGax</a:t>
            </a:r>
            <a:r>
              <a:rPr lang="en-US" dirty="0" smtClean="0"/>
              <a:t> November 2015 Closing Report</a:t>
            </a:r>
          </a:p>
        </p:txBody>
      </p:sp>
      <p:sp>
        <p:nvSpPr>
          <p:cNvPr id="1031" name="Rectangle 6"/>
          <p:cNvSpPr>
            <a:spLocks noGrp="1" noChangeArrowheads="1"/>
          </p:cNvSpPr>
          <p:nvPr>
            <p:ph type="body" idx="1"/>
          </p:nvPr>
        </p:nvSpPr>
        <p:spPr>
          <a:xfrm>
            <a:off x="685800" y="1828800"/>
            <a:ext cx="7772400" cy="381000"/>
          </a:xfrm>
        </p:spPr>
        <p:txBody>
          <a:bodyPr/>
          <a:lstStyle/>
          <a:p>
            <a:pPr algn="ctr">
              <a:buFontTx/>
              <a:buNone/>
            </a:pPr>
            <a:r>
              <a:rPr lang="en-US" sz="2000" dirty="0" smtClean="0"/>
              <a:t>Date:</a:t>
            </a:r>
            <a:r>
              <a:rPr lang="en-US" sz="2000" b="0" dirty="0" smtClean="0"/>
              <a:t> 2015-11-12</a:t>
            </a:r>
          </a:p>
        </p:txBody>
      </p:sp>
      <p:graphicFrame>
        <p:nvGraphicFramePr>
          <p:cNvPr id="1026" name="Object 11"/>
          <p:cNvGraphicFramePr>
            <a:graphicFrameLocks noChangeAspect="1"/>
          </p:cNvGraphicFramePr>
          <p:nvPr/>
        </p:nvGraphicFramePr>
        <p:xfrm>
          <a:off x="1066800" y="2590800"/>
          <a:ext cx="7535863" cy="2286000"/>
        </p:xfrm>
        <a:graphic>
          <a:graphicData uri="http://schemas.openxmlformats.org/presentationml/2006/ole">
            <mc:AlternateContent xmlns:mc="http://schemas.openxmlformats.org/markup-compatibility/2006">
              <mc:Choice xmlns:v="urn:schemas-microsoft-com:vml" Requires="v">
                <p:oleObj spid="_x0000_s15371"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535863"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11-15-1457 by Osama Aboul-Magd (Huawei Technologies)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73882179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noFill/>
        </p:spPr>
        <p:txBody>
          <a:bodyPr/>
          <a:lstStyle/>
          <a:p>
            <a:r>
              <a:rPr lang="en-US" smtClean="0"/>
              <a:t>Adrian Stephens, Intel Corporation</a:t>
            </a:r>
            <a:endParaRPr lang="en-US" smtClean="0"/>
          </a:p>
        </p:txBody>
      </p:sp>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121</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TGax for the November 2015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11-15-1457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17465248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CA" dirty="0" smtClean="0"/>
              <a:t>Work Completed – TG Documents</a:t>
            </a:r>
            <a:endParaRPr lang="en-CA" dirty="0"/>
          </a:p>
        </p:txBody>
      </p:sp>
      <p:sp>
        <p:nvSpPr>
          <p:cNvPr id="3" name="Content Placeholder 2"/>
          <p:cNvSpPr>
            <a:spLocks noGrp="1"/>
          </p:cNvSpPr>
          <p:nvPr>
            <p:ph idx="1"/>
          </p:nvPr>
        </p:nvSpPr>
        <p:spPr>
          <a:xfrm>
            <a:off x="304800" y="1219200"/>
            <a:ext cx="8458200" cy="4114800"/>
          </a:xfrm>
        </p:spPr>
        <p:txBody>
          <a:bodyPr/>
          <a:lstStyle/>
          <a:p>
            <a:r>
              <a:rPr lang="en-CA" sz="2000" dirty="0" smtClean="0"/>
              <a:t>Passed a number of affecting all aspects of the TG Specification Framework.</a:t>
            </a:r>
          </a:p>
          <a:p>
            <a:pPr lvl="1"/>
            <a:r>
              <a:rPr lang="en-CA" sz="1600" dirty="0" smtClean="0"/>
              <a:t>PHY</a:t>
            </a:r>
          </a:p>
          <a:p>
            <a:pPr lvl="1"/>
            <a:r>
              <a:rPr lang="en-CA" sz="1600" dirty="0" smtClean="0"/>
              <a:t>MAC</a:t>
            </a:r>
          </a:p>
          <a:p>
            <a:pPr lvl="1"/>
            <a:r>
              <a:rPr lang="en-CA" sz="1600" dirty="0" smtClean="0"/>
              <a:t>MU</a:t>
            </a:r>
          </a:p>
          <a:p>
            <a:pPr lvl="1"/>
            <a:r>
              <a:rPr lang="en-CA" sz="1600" dirty="0" smtClean="0"/>
              <a:t>SR</a:t>
            </a:r>
          </a:p>
          <a:p>
            <a:r>
              <a:rPr lang="en-CA" sz="2000" dirty="0" smtClean="0"/>
              <a:t>Latest revisions of the Specification Framework is available at:</a:t>
            </a:r>
          </a:p>
          <a:p>
            <a:pPr lvl="1"/>
            <a:r>
              <a:rPr lang="en-CA" sz="1800" dirty="0" smtClean="0">
                <a:hlinkClick r:id="rId3"/>
              </a:rPr>
              <a:t>https://mentor.ieee.org/802.11/dcn/15/11-15-0132-09-00ax-spec-framework.docx</a:t>
            </a:r>
            <a:r>
              <a:rPr lang="en-CA" sz="1800" dirty="0" smtClean="0"/>
              <a:t> </a:t>
            </a:r>
            <a:endParaRPr lang="en-CA" sz="2000" dirty="0" smtClean="0"/>
          </a:p>
          <a:p>
            <a:r>
              <a:rPr lang="en-CA" sz="2000" dirty="0" smtClean="0"/>
              <a:t>Other TG documents</a:t>
            </a:r>
            <a:endParaRPr lang="en-CA" sz="2200" b="0" dirty="0" smtClean="0">
              <a:hlinkClick r:id="rId4"/>
            </a:endParaRPr>
          </a:p>
          <a:p>
            <a:pPr lvl="1"/>
            <a:r>
              <a:rPr lang="en-CA" sz="1800" dirty="0" smtClean="0">
                <a:hlinkClick r:id="rId4"/>
              </a:rPr>
              <a:t>https://mentor.ieee.org/802.11/dcn/14/11-14-0571-11-00ax-evaluation-methodology.docx</a:t>
            </a:r>
            <a:r>
              <a:rPr lang="en-CA" sz="1800" dirty="0" smtClean="0"/>
              <a:t> </a:t>
            </a:r>
          </a:p>
          <a:p>
            <a:pPr lvl="1"/>
            <a:r>
              <a:rPr lang="en-CA" sz="1800" dirty="0" smtClean="0">
                <a:hlinkClick r:id="rId5"/>
              </a:rPr>
              <a:t>https://mentor.ieee.org/802.11/dcn/14/11-14-0980-16-00ax-simulation-scenarios.docx</a:t>
            </a:r>
            <a:r>
              <a:rPr lang="en-CA" sz="1800" dirty="0" smtClean="0"/>
              <a:t> </a:t>
            </a:r>
            <a:endParaRPr lang="en-CA" sz="2000" dirty="0" smtClean="0"/>
          </a:p>
          <a:p>
            <a:pPr lvl="1"/>
            <a:r>
              <a:rPr lang="en-CA" sz="1600" dirty="0" smtClean="0">
                <a:hlinkClick r:id="rId6"/>
              </a:rPr>
              <a:t>https://mentor.ieee.org/802.11/dcn/14/11-14-0882-04-00ax-tgax-channel-model-document.docx</a:t>
            </a:r>
            <a:r>
              <a:rPr lang="en-CA" sz="1600" dirty="0" smtClean="0"/>
              <a:t> </a:t>
            </a:r>
          </a:p>
          <a:p>
            <a:pPr lvl="1"/>
            <a:r>
              <a:rPr lang="en-CA" sz="1600" dirty="0" smtClean="0">
                <a:hlinkClick r:id="rId7"/>
              </a:rPr>
              <a:t>https://mentor.ieee.org/802.11/dcn/14/11-14-1009-02-00ax-proposed-802-11ax-functional-requirements.doc</a:t>
            </a:r>
            <a:r>
              <a:rPr lang="en-CA" sz="1600" dirty="0" smtClean="0"/>
              <a:t> </a:t>
            </a:r>
            <a:endParaRPr lang="en-CA" sz="1800" dirty="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122</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11-15-1457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79108883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 – Technical Presentations</a:t>
            </a:r>
            <a:endParaRPr lang="en-CA" dirty="0"/>
          </a:p>
        </p:txBody>
      </p:sp>
      <p:sp>
        <p:nvSpPr>
          <p:cNvPr id="3" name="Content Placeholder 2"/>
          <p:cNvSpPr>
            <a:spLocks noGrp="1"/>
          </p:cNvSpPr>
          <p:nvPr>
            <p:ph idx="1"/>
          </p:nvPr>
        </p:nvSpPr>
        <p:spPr/>
        <p:txBody>
          <a:bodyPr/>
          <a:lstStyle/>
          <a:p>
            <a:r>
              <a:rPr lang="en-CA" dirty="0" smtClean="0"/>
              <a:t>The TG received over 70 technical submissions.</a:t>
            </a:r>
          </a:p>
          <a:p>
            <a:pPr lvl="1"/>
            <a:r>
              <a:rPr lang="en-CA" dirty="0" smtClean="0"/>
              <a:t>27 PHY submissions</a:t>
            </a:r>
          </a:p>
          <a:p>
            <a:pPr lvl="1"/>
            <a:r>
              <a:rPr lang="en-CA" dirty="0" smtClean="0"/>
              <a:t>14 MAC Submissions</a:t>
            </a:r>
          </a:p>
          <a:p>
            <a:pPr lvl="1"/>
            <a:r>
              <a:rPr lang="en-CA" dirty="0" smtClean="0"/>
              <a:t>12 MU Submissions</a:t>
            </a:r>
          </a:p>
          <a:p>
            <a:pPr lvl="1"/>
            <a:r>
              <a:rPr lang="en-CA" dirty="0" smtClean="0"/>
              <a:t>8 SR submissions</a:t>
            </a:r>
          </a:p>
          <a:p>
            <a:pPr lvl="1"/>
            <a:r>
              <a:rPr lang="en-CA" dirty="0" smtClean="0"/>
              <a:t>8 submissions addressing TG issues</a:t>
            </a:r>
          </a:p>
          <a:p>
            <a:r>
              <a:rPr lang="en-CA" dirty="0" smtClean="0"/>
              <a:t>A list of the submissions is available in the agenda document available at: </a:t>
            </a:r>
          </a:p>
          <a:p>
            <a:pPr lvl="1"/>
            <a:r>
              <a:rPr lang="en-CA" dirty="0" smtClean="0">
                <a:hlinkClick r:id="rId3"/>
              </a:rPr>
              <a:t>https://mentor.ieee.org/802.11/dcn/15/11-15-1232-04-00ax-tgax-november-2015-meeting-agenda.ppt</a:t>
            </a:r>
            <a:r>
              <a:rPr lang="en-CA" dirty="0" smtClean="0"/>
              <a:t> </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123</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11-15-1457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45922509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a:noFill/>
        </p:spPr>
        <p:txBody>
          <a:bodyPr/>
          <a:lstStyle/>
          <a:p>
            <a:r>
              <a:rPr lang="en-US" smtClean="0"/>
              <a:t>Adrian Stephens, Intel Corporation</a:t>
            </a:r>
            <a:endParaRPr lang="en-US" smtClean="0"/>
          </a:p>
        </p:txBody>
      </p:sp>
      <p:sp>
        <p:nvSpPr>
          <p:cNvPr id="10244" name="Slide Number Placeholder 5"/>
          <p:cNvSpPr>
            <a:spLocks noGrp="1"/>
          </p:cNvSpPr>
          <p:nvPr>
            <p:ph type="sldNum" sz="quarter" idx="12"/>
          </p:nvPr>
        </p:nvSpPr>
        <p:spPr>
          <a:noFill/>
        </p:spPr>
        <p:txBody>
          <a:bodyPr/>
          <a:lstStyle/>
          <a:p>
            <a:r>
              <a:rPr lang="en-US" smtClean="0"/>
              <a:t>Slide </a:t>
            </a:r>
            <a:fld id="{049BA8DF-A3A2-4703-BC17-810D8C766354}" type="slidenum">
              <a:rPr lang="en-US" smtClean="0"/>
              <a:pPr/>
              <a:t>124</a:t>
            </a:fld>
            <a:endParaRPr lang="en-US" smtClean="0"/>
          </a:p>
        </p:txBody>
      </p:sp>
      <p:sp>
        <p:nvSpPr>
          <p:cNvPr id="10245" name="Rectangle 2"/>
          <p:cNvSpPr>
            <a:spLocks noGrp="1" noChangeArrowheads="1"/>
          </p:cNvSpPr>
          <p:nvPr>
            <p:ph type="title"/>
          </p:nvPr>
        </p:nvSpPr>
        <p:spPr/>
        <p:txBody>
          <a:bodyPr/>
          <a:lstStyle/>
          <a:p>
            <a:r>
              <a:rPr lang="en-US" dirty="0" smtClean="0"/>
              <a:t>January 2016 Goals</a:t>
            </a:r>
          </a:p>
        </p:txBody>
      </p:sp>
      <p:sp>
        <p:nvSpPr>
          <p:cNvPr id="10246" name="Rectangle 3"/>
          <p:cNvSpPr>
            <a:spLocks noGrp="1" noChangeArrowheads="1"/>
          </p:cNvSpPr>
          <p:nvPr>
            <p:ph type="body" idx="1"/>
          </p:nvPr>
        </p:nvSpPr>
        <p:spPr>
          <a:xfrm>
            <a:off x="685800" y="1676400"/>
            <a:ext cx="8077200" cy="4419600"/>
          </a:xfrm>
        </p:spPr>
        <p:txBody>
          <a:bodyPr/>
          <a:lstStyle/>
          <a:p>
            <a:r>
              <a:rPr lang="en-US" sz="2800" dirty="0" smtClean="0"/>
              <a:t>Continue to advance the TG documents based on submissions.</a:t>
            </a:r>
          </a:p>
          <a:p>
            <a:pPr lvl="1"/>
            <a:r>
              <a:rPr lang="en-US" sz="2400" dirty="0" smtClean="0"/>
              <a:t>Priority to the TG Specification Framework document.</a:t>
            </a:r>
          </a:p>
          <a:p>
            <a:r>
              <a:rPr lang="en-US" sz="2800" dirty="0" smtClean="0"/>
              <a:t>TG timeline indicates draft D0.1 will be available in January 2016.</a:t>
            </a:r>
          </a:p>
          <a:p>
            <a:r>
              <a:rPr lang="en-US" sz="2800" dirty="0" smtClean="0"/>
              <a:t>Technical presentations.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11-15-1457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68646878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p:spPr>
        <p:txBody>
          <a:bodyPr/>
          <a:lstStyle/>
          <a:p>
            <a:r>
              <a:rPr lang="en-US" smtClean="0"/>
              <a:t>Adrian Stephens, Intel Corporation</a:t>
            </a:r>
            <a:endParaRPr lang="en-US" smtClean="0"/>
          </a:p>
        </p:txBody>
      </p:sp>
      <p:sp>
        <p:nvSpPr>
          <p:cNvPr id="11268" name="Slide Number Placeholder 5"/>
          <p:cNvSpPr>
            <a:spLocks noGrp="1"/>
          </p:cNvSpPr>
          <p:nvPr>
            <p:ph type="sldNum" sz="quarter" idx="12"/>
          </p:nvPr>
        </p:nvSpPr>
        <p:spPr>
          <a:noFill/>
        </p:spPr>
        <p:txBody>
          <a:bodyPr/>
          <a:lstStyle/>
          <a:p>
            <a:r>
              <a:rPr lang="en-US" smtClean="0"/>
              <a:t>Slide </a:t>
            </a:r>
            <a:fld id="{551A2B01-A9EA-4D94-9D85-A4DD5FB05059}" type="slidenum">
              <a:rPr lang="en-US" smtClean="0"/>
              <a:pPr/>
              <a:t>125</a:t>
            </a:fld>
            <a:endParaRPr lang="en-US" smtClean="0"/>
          </a:p>
        </p:txBody>
      </p:sp>
      <p:sp>
        <p:nvSpPr>
          <p:cNvPr id="11269" name="Rectangle 2"/>
          <p:cNvSpPr>
            <a:spLocks noGrp="1" noChangeArrowheads="1"/>
          </p:cNvSpPr>
          <p:nvPr>
            <p:ph type="title"/>
          </p:nvPr>
        </p:nvSpPr>
        <p:spPr/>
        <p:txBody>
          <a:bodyPr/>
          <a:lstStyle/>
          <a:p>
            <a:r>
              <a:rPr lang="en-US" smtClean="0"/>
              <a:t>Conference Call Times</a:t>
            </a:r>
          </a:p>
        </p:txBody>
      </p:sp>
      <p:sp>
        <p:nvSpPr>
          <p:cNvPr id="11270" name="Rectangle 3"/>
          <p:cNvSpPr>
            <a:spLocks noGrp="1" noChangeArrowheads="1"/>
          </p:cNvSpPr>
          <p:nvPr>
            <p:ph type="body" idx="1"/>
          </p:nvPr>
        </p:nvSpPr>
        <p:spPr>
          <a:xfrm>
            <a:off x="685800" y="1752600"/>
            <a:ext cx="7772400" cy="4114800"/>
          </a:xfrm>
        </p:spPr>
        <p:txBody>
          <a:bodyPr/>
          <a:lstStyle/>
          <a:p>
            <a:r>
              <a:rPr lang="en-US" sz="2800" dirty="0" smtClean="0"/>
              <a:t>Thursday December 10	10:00 – 12:00 ET</a:t>
            </a:r>
          </a:p>
          <a:p>
            <a:pPr marL="0" indent="0">
              <a:buNone/>
            </a:pPr>
            <a:r>
              <a:rPr lang="en-US" sz="2800" dirty="0" smtClean="0"/>
              <a:t> </a:t>
            </a:r>
          </a:p>
          <a:p>
            <a:pPr>
              <a:buNone/>
            </a:pPr>
            <a:endParaRPr lang="en-US" sz="28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11-15-1457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98539644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smtClean="0"/>
              <a:t>Adrian Stephens, Intel Corporation</a:t>
            </a:r>
            <a:endParaRPr lang="en-US" altLang="en-US" sz="1200" b="0" smtClean="0"/>
          </a:p>
        </p:txBody>
      </p:sp>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F38CF678-465A-4B02-AD8C-76308A06B4FE}" type="slidenum">
              <a:rPr lang="en-US" altLang="en-US" sz="1200" b="0"/>
              <a:pPr>
                <a:spcBef>
                  <a:spcPct val="0"/>
                </a:spcBef>
                <a:buFontTx/>
                <a:buNone/>
              </a:pPr>
              <a:t>126</a:t>
            </a:fld>
            <a:endParaRPr lang="en-US" altLang="en-US" sz="1200" b="0"/>
          </a:p>
        </p:txBody>
      </p:sp>
      <p:sp>
        <p:nvSpPr>
          <p:cNvPr id="12293" name="Rectangle 2"/>
          <p:cNvSpPr>
            <a:spLocks noGrp="1" noChangeArrowheads="1"/>
          </p:cNvSpPr>
          <p:nvPr>
            <p:ph type="title"/>
          </p:nvPr>
        </p:nvSpPr>
        <p:spPr>
          <a:xfrm>
            <a:off x="0" y="609600"/>
            <a:ext cx="8763000" cy="1066800"/>
          </a:xfrm>
        </p:spPr>
        <p:txBody>
          <a:bodyPr/>
          <a:lstStyle/>
          <a:p>
            <a:r>
              <a:rPr lang="en-US" altLang="en-US" smtClean="0"/>
              <a:t>Task Group AY </a:t>
            </a:r>
            <a:br>
              <a:rPr lang="en-US" altLang="en-US" smtClean="0"/>
            </a:br>
            <a:r>
              <a:rPr lang="en-US" altLang="en-US" smtClean="0"/>
              <a:t>November 2015 Closing Report</a:t>
            </a:r>
          </a:p>
        </p:txBody>
      </p:sp>
      <p:sp>
        <p:nvSpPr>
          <p:cNvPr id="12294" name="Rectangle 6"/>
          <p:cNvSpPr>
            <a:spLocks noGrp="1" noChangeArrowheads="1"/>
          </p:cNvSpPr>
          <p:nvPr>
            <p:ph type="body" idx="1"/>
          </p:nvPr>
        </p:nvSpPr>
        <p:spPr>
          <a:xfrm>
            <a:off x="685800" y="1676400"/>
            <a:ext cx="7772400" cy="381000"/>
          </a:xfrm>
        </p:spPr>
        <p:txBody>
          <a:bodyPr/>
          <a:lstStyle/>
          <a:p>
            <a:pPr algn="ctr">
              <a:buFontTx/>
              <a:buNone/>
            </a:pPr>
            <a:r>
              <a:rPr lang="en-US" altLang="en-US" sz="2000" smtClean="0"/>
              <a:t>Date:</a:t>
            </a:r>
            <a:r>
              <a:rPr lang="en-US" altLang="en-US" sz="2000" b="0" smtClean="0"/>
              <a:t> 2015-11-12</a:t>
            </a:r>
          </a:p>
        </p:txBody>
      </p:sp>
      <p:graphicFrame>
        <p:nvGraphicFramePr>
          <p:cNvPr id="12295" name="Object 11"/>
          <p:cNvGraphicFramePr>
            <a:graphicFrameLocks noChangeAspect="1"/>
          </p:cNvGraphicFramePr>
          <p:nvPr/>
        </p:nvGraphicFramePr>
        <p:xfrm>
          <a:off x="674688" y="2667000"/>
          <a:ext cx="7816850" cy="939800"/>
        </p:xfrm>
        <a:graphic>
          <a:graphicData uri="http://schemas.openxmlformats.org/presentationml/2006/ole">
            <mc:AlternateContent xmlns:mc="http://schemas.openxmlformats.org/markup-compatibility/2006">
              <mc:Choice xmlns:v="urn:schemas-microsoft-com:vml" Requires="v">
                <p:oleObj spid="_x0000_s16395" name="Document" r:id="rId4" imgW="8227229" imgH="998269" progId="Word.Document.8">
                  <p:embed/>
                </p:oleObj>
              </mc:Choice>
              <mc:Fallback>
                <p:oleObj name="Document" r:id="rId4" imgW="8227229" imgH="9982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296"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buFontTx/>
              <a:buNone/>
            </a:pPr>
            <a:r>
              <a:rPr lang="en-US" altLang="en-US" sz="2000"/>
              <a:t> 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11-15-1445 by Edward Au (Huawei Technologies)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88422936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89B01755-E03A-4E29-A5F3-907B783BBDE0}" type="slidenum">
              <a:rPr lang="en-US" altLang="en-US" sz="1200" b="0"/>
              <a:pPr>
                <a:spcBef>
                  <a:spcPct val="0"/>
                </a:spcBef>
                <a:buFontTx/>
                <a:buNone/>
              </a:pPr>
              <a:t>127</a:t>
            </a:fld>
            <a:endParaRPr lang="en-US" altLang="en-US" sz="1200" b="0"/>
          </a:p>
        </p:txBody>
      </p:sp>
      <p:sp>
        <p:nvSpPr>
          <p:cNvPr id="14339" name="Rectangle 2"/>
          <p:cNvSpPr>
            <a:spLocks noGrp="1" noChangeArrowheads="1"/>
          </p:cNvSpPr>
          <p:nvPr>
            <p:ph type="title"/>
          </p:nvPr>
        </p:nvSpPr>
        <p:spPr/>
        <p:txBody>
          <a:bodyPr/>
          <a:lstStyle/>
          <a:p>
            <a:r>
              <a:rPr lang="en-US" altLang="en-US" smtClean="0"/>
              <a:t>Abstract</a:t>
            </a:r>
          </a:p>
        </p:txBody>
      </p:sp>
      <p:sp>
        <p:nvSpPr>
          <p:cNvPr id="14340" name="Rectangle 3"/>
          <p:cNvSpPr>
            <a:spLocks noGrp="1" noChangeArrowheads="1"/>
          </p:cNvSpPr>
          <p:nvPr>
            <p:ph type="body" idx="1"/>
          </p:nvPr>
        </p:nvSpPr>
        <p:spPr/>
        <p:txBody>
          <a:bodyPr/>
          <a:lstStyle/>
          <a:p>
            <a:pPr marL="0" algn="just">
              <a:buFontTx/>
              <a:buNone/>
            </a:pPr>
            <a:r>
              <a:rPr lang="en-US" altLang="en-US" smtClean="0"/>
              <a:t>This document is the closing report for Task Group AY for the November 2015 session.</a:t>
            </a:r>
          </a:p>
        </p:txBody>
      </p:sp>
      <p:sp>
        <p:nvSpPr>
          <p:cNvPr id="7"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11-15-1445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08236820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D64FEDD8-42D3-4331-98CF-B944C1BFB86A}" type="slidenum">
              <a:rPr lang="en-US" altLang="en-US" sz="1200" b="0"/>
              <a:pPr>
                <a:spcBef>
                  <a:spcPct val="0"/>
                </a:spcBef>
                <a:buFontTx/>
                <a:buNone/>
              </a:pPr>
              <a:t>128</a:t>
            </a:fld>
            <a:endParaRPr lang="en-US" altLang="en-US" sz="1200" b="0"/>
          </a:p>
        </p:txBody>
      </p:sp>
      <p:sp>
        <p:nvSpPr>
          <p:cNvPr id="16387"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Work Completed</a:t>
            </a:r>
          </a:p>
        </p:txBody>
      </p:sp>
      <p:sp>
        <p:nvSpPr>
          <p:cNvPr id="16388" name="Rectangle 3"/>
          <p:cNvSpPr txBox="1">
            <a:spLocks noChangeArrowheads="1"/>
          </p:cNvSpPr>
          <p:nvPr/>
        </p:nvSpPr>
        <p:spPr bwMode="auto">
          <a:xfrm>
            <a:off x="685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just">
              <a:spcBef>
                <a:spcPts val="575"/>
              </a:spcBef>
            </a:pPr>
            <a:r>
              <a:rPr lang="en-US" altLang="en-US"/>
              <a:t>10 submissions were covered during the meeting covering areas related to:</a:t>
            </a:r>
          </a:p>
          <a:p>
            <a:pPr lvl="1" algn="just">
              <a:spcBef>
                <a:spcPts val="575"/>
              </a:spcBef>
              <a:buFontTx/>
              <a:buChar char="•"/>
            </a:pPr>
            <a:r>
              <a:rPr lang="en-US" altLang="en-US" sz="1800"/>
              <a:t>Channel model</a:t>
            </a:r>
          </a:p>
          <a:p>
            <a:pPr lvl="1" algn="just">
              <a:spcBef>
                <a:spcPts val="575"/>
              </a:spcBef>
              <a:buFontTx/>
              <a:buChar char="•"/>
            </a:pPr>
            <a:r>
              <a:rPr lang="en-US" altLang="en-US" sz="1800"/>
              <a:t>Functional requirements</a:t>
            </a:r>
          </a:p>
          <a:p>
            <a:pPr lvl="1" algn="just">
              <a:spcBef>
                <a:spcPts val="575"/>
              </a:spcBef>
              <a:buFontTx/>
              <a:buChar char="•"/>
            </a:pPr>
            <a:r>
              <a:rPr lang="en-US" altLang="en-US" sz="1800"/>
              <a:t>Simulation scenario and evaluation methodology</a:t>
            </a:r>
          </a:p>
          <a:p>
            <a:pPr lvl="1" algn="just">
              <a:spcBef>
                <a:spcPts val="575"/>
              </a:spcBef>
              <a:buFontTx/>
              <a:buChar char="•"/>
            </a:pPr>
            <a:r>
              <a:rPr lang="en-US" altLang="en-US" sz="1800"/>
              <a:t>Technologies</a:t>
            </a:r>
          </a:p>
          <a:p>
            <a:pPr lvl="1" algn="just">
              <a:spcBef>
                <a:spcPts val="575"/>
              </a:spcBef>
              <a:buFontTx/>
              <a:buChar char="•"/>
            </a:pPr>
            <a:endParaRPr lang="en-US" altLang="en-US" sz="1800"/>
          </a:p>
          <a:p>
            <a:pPr algn="just">
              <a:spcBef>
                <a:spcPts val="575"/>
              </a:spcBef>
            </a:pPr>
            <a:r>
              <a:rPr lang="en-US" altLang="en-US"/>
              <a:t>A draft liaison letter to Wi-Fi Alliance is reviewed and approved:</a:t>
            </a:r>
          </a:p>
          <a:p>
            <a:pPr lvl="1" algn="just">
              <a:spcBef>
                <a:spcPts val="575"/>
              </a:spcBef>
              <a:buFontTx/>
              <a:buChar char="•"/>
            </a:pPr>
            <a:r>
              <a:rPr lang="en-US" altLang="en-US" sz="1800">
                <a:hlinkClick r:id="rId3"/>
              </a:rPr>
              <a:t>https://mentor.ieee.org/802.11/dcn/15/11-15-1294-00-00ay-ieee-802-11-liaison-to-wi-fi-alliance-on-its-feedback-on-802-11-task-group-ay-usage-models.doc</a:t>
            </a:r>
            <a:r>
              <a:rPr lang="en-US" altLang="en-US" sz="1800"/>
              <a:t> </a:t>
            </a:r>
          </a:p>
          <a:p>
            <a:pPr algn="just">
              <a:spcBef>
                <a:spcPts val="575"/>
              </a:spcBef>
            </a:pPr>
            <a:endParaRPr lang="en-US" altLang="en-US"/>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16389"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smtClean="0"/>
              <a:t>Adrian Stephens, Intel Corporation</a:t>
            </a:r>
            <a:endParaRPr lang="en-US" altLang="en-US" sz="1200" b="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11-15-1445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42338064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E114E7ED-AC92-4325-97C9-1CAF26555FF4}" type="slidenum">
              <a:rPr lang="en-US" altLang="en-US" sz="1200" b="0"/>
              <a:pPr>
                <a:spcBef>
                  <a:spcPct val="0"/>
                </a:spcBef>
                <a:buFontTx/>
                <a:buNone/>
              </a:pPr>
              <a:t>129</a:t>
            </a:fld>
            <a:endParaRPr lang="en-US" altLang="en-US" sz="1200" b="0"/>
          </a:p>
        </p:txBody>
      </p:sp>
      <p:sp>
        <p:nvSpPr>
          <p:cNvPr id="18435"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Liaison</a:t>
            </a:r>
          </a:p>
        </p:txBody>
      </p:sp>
      <p:sp>
        <p:nvSpPr>
          <p:cNvPr id="18436" name="Rectangle 3"/>
          <p:cNvSpPr txBox="1">
            <a:spLocks noChangeArrowheads="1"/>
          </p:cNvSpPr>
          <p:nvPr/>
        </p:nvSpPr>
        <p:spPr bwMode="auto">
          <a:xfrm>
            <a:off x="685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just">
              <a:spcBef>
                <a:spcPts val="575"/>
              </a:spcBef>
            </a:pPr>
            <a:r>
              <a:rPr lang="en-US" altLang="en-US"/>
              <a:t>A draft liaison letter to Wi-Fi Alliance is reviewed and approved:</a:t>
            </a:r>
          </a:p>
          <a:p>
            <a:pPr lvl="1" algn="just">
              <a:spcBef>
                <a:spcPts val="575"/>
              </a:spcBef>
              <a:buFontTx/>
              <a:buChar char="•"/>
            </a:pPr>
            <a:r>
              <a:rPr lang="en-US" altLang="en-US" sz="1800"/>
              <a:t>Purposes</a:t>
            </a:r>
          </a:p>
          <a:p>
            <a:pPr lvl="2" algn="just">
              <a:spcBef>
                <a:spcPts val="575"/>
              </a:spcBef>
            </a:pPr>
            <a:r>
              <a:rPr lang="en-US" altLang="en-US" sz="1800"/>
              <a:t>To express appreciation to Wi-Fi Alliance’s effort</a:t>
            </a:r>
          </a:p>
          <a:p>
            <a:pPr lvl="2" algn="just">
              <a:spcBef>
                <a:spcPts val="575"/>
              </a:spcBef>
            </a:pPr>
            <a:r>
              <a:rPr lang="en-US" altLang="en-US" sz="1800"/>
              <a:t>To inform Wi-Fi Alliance the latest progress and timeline of the Task Group</a:t>
            </a:r>
          </a:p>
          <a:p>
            <a:pPr lvl="1" algn="just">
              <a:spcBef>
                <a:spcPts val="575"/>
              </a:spcBef>
              <a:buFontTx/>
              <a:buChar char="•"/>
            </a:pPr>
            <a:r>
              <a:rPr lang="en-US" altLang="en-US" sz="1800"/>
              <a:t>Link</a:t>
            </a:r>
          </a:p>
          <a:p>
            <a:pPr lvl="2" algn="just">
              <a:spcBef>
                <a:spcPts val="575"/>
              </a:spcBef>
            </a:pPr>
            <a:r>
              <a:rPr lang="en-US" altLang="en-US" sz="1800">
                <a:hlinkClick r:id="rId3"/>
              </a:rPr>
              <a:t>https://mentor.ieee.org/802.11/dcn/15/11-15-1294-00-00ay-ieee-802-11-liaison-to-wi-fi-alliance-on-its-feedback-on-802-11-task-group-ay-usage-models.doc</a:t>
            </a:r>
            <a:r>
              <a:rPr lang="en-US" altLang="en-US" sz="1800"/>
              <a:t>    </a:t>
            </a:r>
          </a:p>
          <a:p>
            <a:pPr lvl="1" algn="just">
              <a:spcBef>
                <a:spcPts val="575"/>
              </a:spcBef>
              <a:buFontTx/>
              <a:buChar char="•"/>
            </a:pPr>
            <a:endParaRPr lang="en-US" altLang="en-US" sz="1800"/>
          </a:p>
          <a:p>
            <a:pPr algn="just">
              <a:spcBef>
                <a:spcPts val="575"/>
              </a:spcBef>
            </a:pPr>
            <a:endParaRPr lang="en-US" altLang="en-US"/>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18437"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smtClean="0"/>
              <a:t>Adrian Stephens, Intel Corporation</a:t>
            </a:r>
            <a:endParaRPr lang="en-US" altLang="en-US" sz="1200" b="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 of 11-15-1445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666725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smtClean="0"/>
              <a:t>ARC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2015-11-11</a:t>
            </a:r>
          </a:p>
        </p:txBody>
      </p:sp>
      <p:graphicFrame>
        <p:nvGraphicFramePr>
          <p:cNvPr id="1026" name="Object 11"/>
          <p:cNvGraphicFramePr>
            <a:graphicFrameLocks noChangeAspect="1"/>
          </p:cNvGraphicFramePr>
          <p:nvPr>
            <p:extLst>
              <p:ext uri="{D42A27DB-BD31-4B8C-83A1-F6EECF244321}">
                <p14:modId xmlns:p14="http://schemas.microsoft.com/office/powerpoint/2010/main" val="107613575"/>
              </p:ext>
            </p:extLst>
          </p:nvPr>
        </p:nvGraphicFramePr>
        <p:xfrm>
          <a:off x="515938" y="2286000"/>
          <a:ext cx="7727950" cy="2582863"/>
        </p:xfrm>
        <a:graphic>
          <a:graphicData uri="http://schemas.openxmlformats.org/presentationml/2006/ole">
            <mc:AlternateContent xmlns:mc="http://schemas.openxmlformats.org/markup-compatibility/2006">
              <mc:Choice xmlns:v="urn:schemas-microsoft-com:vml" Requires="v">
                <p:oleObj spid="_x0000_s5131" name="Document" r:id="rId4" imgW="8267030" imgH="2760161" progId="Word.Document.8">
                  <p:embed/>
                </p:oleObj>
              </mc:Choice>
              <mc:Fallback>
                <p:oleObj name="Document" r:id="rId4" imgW="8267030" imgH="2760161" progId="Word.Document.8">
                  <p:embed/>
                  <p:pic>
                    <p:nvPicPr>
                      <p:cNvPr id="0" name=""/>
                      <p:cNvPicPr>
                        <a:picLocks noChangeAspect="1" noChangeArrowheads="1"/>
                      </p:cNvPicPr>
                      <p:nvPr/>
                    </p:nvPicPr>
                    <p:blipFill>
                      <a:blip r:embed="rId5"/>
                      <a:srcRect/>
                      <a:stretch>
                        <a:fillRect/>
                      </a:stretch>
                    </p:blipFill>
                    <p:spPr bwMode="auto">
                      <a:xfrm>
                        <a:off x="515938" y="2286000"/>
                        <a:ext cx="7727950" cy="2582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1/6 of 11-15-1438</a:t>
            </a:r>
            <a:r>
              <a:rPr kumimoji="0" lang="en-US" sz="1200" b="0" i="0" u="none" strike="noStrike" cap="none" normalizeH="0" dirty="0" smtClean="0">
                <a:ln>
                  <a:noFill/>
                </a:ln>
                <a:solidFill>
                  <a:schemeClr val="tx1"/>
                </a:solidFill>
                <a:effectLst/>
                <a:latin typeface="Times New Roman" pitchFamily="18" charset="0"/>
              </a:rPr>
              <a:t> by Mark Hamilton (Ruckus)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13</a:t>
            </a:fld>
            <a:endParaRPr lang="en-US"/>
          </a:p>
        </p:txBody>
      </p:sp>
    </p:spTree>
    <p:extLst>
      <p:ext uri="{BB962C8B-B14F-4D97-AF65-F5344CB8AC3E}">
        <p14:creationId xmlns:p14="http://schemas.microsoft.com/office/powerpoint/2010/main" val="390512535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4663767C-463F-4532-99D0-45B11B6E46DD}" type="slidenum">
              <a:rPr lang="en-US" altLang="en-US" sz="1200" b="0"/>
              <a:pPr>
                <a:spcBef>
                  <a:spcPct val="0"/>
                </a:spcBef>
                <a:buFontTx/>
                <a:buNone/>
              </a:pPr>
              <a:t>130</a:t>
            </a:fld>
            <a:endParaRPr lang="en-US" altLang="en-US" sz="1200" b="0"/>
          </a:p>
        </p:txBody>
      </p:sp>
      <p:sp>
        <p:nvSpPr>
          <p:cNvPr id="20483"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Progress on Task Group documents</a:t>
            </a:r>
          </a:p>
        </p:txBody>
      </p:sp>
      <p:sp>
        <p:nvSpPr>
          <p:cNvPr id="20484"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smtClean="0"/>
              <a:t>Adrian Stephens, Intel Corporation</a:t>
            </a:r>
            <a:endParaRPr lang="en-US" altLang="en-US" sz="1200" b="0" smtClean="0"/>
          </a:p>
        </p:txBody>
      </p:sp>
      <p:graphicFrame>
        <p:nvGraphicFramePr>
          <p:cNvPr id="7" name="Table 6"/>
          <p:cNvGraphicFramePr>
            <a:graphicFrameLocks noGrp="1"/>
          </p:cNvGraphicFramePr>
          <p:nvPr/>
        </p:nvGraphicFramePr>
        <p:xfrm>
          <a:off x="609600" y="1787525"/>
          <a:ext cx="7772401" cy="2971844"/>
        </p:xfrm>
        <a:graphic>
          <a:graphicData uri="http://schemas.openxmlformats.org/drawingml/2006/table">
            <a:tbl>
              <a:tblPr firstRow="1" bandRow="1">
                <a:tableStyleId>{21E4AEA4-8DFA-4A89-87EB-49C32662AFE0}</a:tableStyleId>
              </a:tblPr>
              <a:tblGrid>
                <a:gridCol w="1295401"/>
                <a:gridCol w="3276600"/>
                <a:gridCol w="3200400"/>
              </a:tblGrid>
              <a:tr h="370756">
                <a:tc>
                  <a:txBody>
                    <a:bodyPr/>
                    <a:lstStyle/>
                    <a:p>
                      <a:r>
                        <a:rPr lang="en-US" sz="1500" dirty="0" smtClean="0"/>
                        <a:t>Doc. No.</a:t>
                      </a:r>
                      <a:endParaRPr lang="en-US" sz="1500" dirty="0"/>
                    </a:p>
                  </a:txBody>
                  <a:tcPr marT="45712" marB="45712"/>
                </a:tc>
                <a:tc>
                  <a:txBody>
                    <a:bodyPr/>
                    <a:lstStyle/>
                    <a:p>
                      <a:r>
                        <a:rPr lang="en-US" sz="1500" dirty="0" smtClean="0"/>
                        <a:t>Title of the Task Group documents</a:t>
                      </a:r>
                      <a:endParaRPr lang="en-US" sz="1500" dirty="0"/>
                    </a:p>
                  </a:txBody>
                  <a:tcPr marT="45712" marB="45712"/>
                </a:tc>
                <a:tc>
                  <a:txBody>
                    <a:bodyPr/>
                    <a:lstStyle/>
                    <a:p>
                      <a:r>
                        <a:rPr lang="en-US" sz="1500" dirty="0" smtClean="0"/>
                        <a:t>Status</a:t>
                      </a:r>
                      <a:endParaRPr lang="en-US" sz="1500" dirty="0"/>
                    </a:p>
                  </a:txBody>
                  <a:tcPr marT="45712" marB="45712"/>
                </a:tc>
              </a:tr>
              <a:tr h="391200">
                <a:tc>
                  <a:txBody>
                    <a:bodyPr/>
                    <a:lstStyle/>
                    <a:p>
                      <a:r>
                        <a:rPr lang="en-US" sz="1400" dirty="0" smtClean="0"/>
                        <a:t>15/1079r2</a:t>
                      </a:r>
                      <a:endParaRPr lang="en-US" sz="1400" dirty="0"/>
                    </a:p>
                  </a:txBody>
                  <a:tcPr marT="45671" marB="4567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TGay</a:t>
                      </a:r>
                      <a:r>
                        <a:rPr lang="en-US" sz="1400" dirty="0" smtClean="0"/>
                        <a:t> selection</a:t>
                      </a:r>
                      <a:r>
                        <a:rPr lang="en-US" sz="1400" baseline="0" dirty="0" smtClean="0"/>
                        <a:t> procedure</a:t>
                      </a:r>
                      <a:endParaRPr lang="en-US" sz="1400" dirty="0"/>
                    </a:p>
                  </a:txBody>
                  <a:tcPr marT="45671" marB="4567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Approved in November 2015</a:t>
                      </a:r>
                      <a:endParaRPr lang="en-US" sz="1400" dirty="0"/>
                    </a:p>
                  </a:txBody>
                  <a:tcPr marT="45671" marB="45671" anchor="ctr"/>
                </a:tc>
              </a:tr>
              <a:tr h="518123">
                <a:tc>
                  <a:txBody>
                    <a:bodyPr/>
                    <a:lstStyle/>
                    <a:p>
                      <a:r>
                        <a:rPr lang="en-US" sz="1400" dirty="0" smtClean="0"/>
                        <a:t>15/1358r0</a:t>
                      </a:r>
                      <a:endParaRPr lang="en-US" sz="1400" dirty="0"/>
                    </a:p>
                  </a:txBody>
                  <a:tcPr marT="45712" marB="4571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Specification framework for </a:t>
                      </a:r>
                      <a:r>
                        <a:rPr lang="en-US" altLang="en-US" sz="1400" dirty="0" err="1" smtClean="0"/>
                        <a:t>TGay</a:t>
                      </a:r>
                      <a:endParaRPr lang="en-US" altLang="en-US" sz="1400" dirty="0" smtClean="0"/>
                    </a:p>
                  </a:txBody>
                  <a:tcPr marT="45712" marB="4571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Approved</a:t>
                      </a:r>
                      <a:r>
                        <a:rPr lang="en-US" sz="1400" baseline="0" dirty="0" smtClean="0"/>
                        <a:t> in November 2015 as an initial version</a:t>
                      </a:r>
                      <a:endParaRPr lang="en-US" sz="1400" dirty="0"/>
                    </a:p>
                  </a:txBody>
                  <a:tcPr marT="45712" marB="45712" anchor="ctr"/>
                </a:tc>
              </a:tr>
              <a:tr h="518123">
                <a:tc>
                  <a:txBody>
                    <a:bodyPr/>
                    <a:lstStyle/>
                    <a:p>
                      <a:r>
                        <a:rPr lang="en-US" sz="1400" dirty="0" smtClean="0"/>
                        <a:t>15/0625r3</a:t>
                      </a:r>
                      <a:endParaRPr lang="en-US" sz="1400" dirty="0"/>
                    </a:p>
                  </a:txBody>
                  <a:tcPr marT="45712" marB="4571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IEEE 802.11 </a:t>
                      </a:r>
                      <a:r>
                        <a:rPr lang="en-US" sz="1400" dirty="0" err="1" smtClean="0"/>
                        <a:t>TGay</a:t>
                      </a:r>
                      <a:r>
                        <a:rPr lang="en-US" sz="1400" dirty="0" smtClean="0"/>
                        <a:t> use cases</a:t>
                      </a:r>
                      <a:endParaRPr lang="en-US" sz="1400" dirty="0"/>
                    </a:p>
                  </a:txBody>
                  <a:tcPr marT="45712" marB="4571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Approved </a:t>
                      </a:r>
                      <a:r>
                        <a:rPr lang="en-US" sz="1400" smtClean="0"/>
                        <a:t>in November 2015 </a:t>
                      </a:r>
                      <a:r>
                        <a:rPr lang="en-US" sz="1400" dirty="0" smtClean="0"/>
                        <a:t>as</a:t>
                      </a:r>
                      <a:r>
                        <a:rPr lang="en-US" sz="1400" baseline="0" dirty="0" smtClean="0"/>
                        <a:t> the baseline usage model document </a:t>
                      </a:r>
                      <a:endParaRPr lang="en-US" sz="1400" dirty="0"/>
                    </a:p>
                  </a:txBody>
                  <a:tcPr marT="45712" marB="45712" anchor="ctr"/>
                </a:tc>
              </a:tr>
              <a:tr h="391200">
                <a:tc>
                  <a:txBody>
                    <a:bodyPr/>
                    <a:lstStyle/>
                    <a:p>
                      <a:r>
                        <a:rPr lang="en-US" sz="1400" dirty="0" smtClean="0"/>
                        <a:t>15/1150r1</a:t>
                      </a:r>
                      <a:endParaRPr lang="en-US" sz="1400" dirty="0"/>
                    </a:p>
                  </a:txBody>
                  <a:tcPr marT="45689" marB="456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Channel models for IEEE 802.11ay</a:t>
                      </a:r>
                      <a:endParaRPr lang="en-US" sz="1400" dirty="0"/>
                    </a:p>
                  </a:txBody>
                  <a:tcPr marT="45689" marB="45689"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Draft proposals are under review and ongoing</a:t>
                      </a:r>
                      <a:r>
                        <a:rPr lang="en-US" sz="1400" baseline="0" dirty="0" smtClean="0"/>
                        <a:t> discussion</a:t>
                      </a:r>
                      <a:endParaRPr lang="en-US" sz="1400" dirty="0"/>
                    </a:p>
                  </a:txBody>
                  <a:tcPr marT="45689" marB="45689" anchor="ctr"/>
                </a:tc>
              </a:tr>
              <a:tr h="391200">
                <a:tc>
                  <a:txBody>
                    <a:bodyPr/>
                    <a:lstStyle/>
                    <a:p>
                      <a:r>
                        <a:rPr lang="en-US" sz="1400" dirty="0" smtClean="0"/>
                        <a:t>15/1074r0</a:t>
                      </a:r>
                      <a:endParaRPr lang="en-US" sz="1400" dirty="0"/>
                    </a:p>
                  </a:txBody>
                  <a:tcPr marT="45712" marB="4571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TGay</a:t>
                      </a:r>
                      <a:r>
                        <a:rPr lang="en-US" sz="1400" dirty="0" smtClean="0"/>
                        <a:t> functional requirements</a:t>
                      </a:r>
                      <a:endParaRPr lang="en-US" sz="1400" dirty="0"/>
                    </a:p>
                  </a:txBody>
                  <a:tcPr marT="45712" marB="45712"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p>
                  </a:txBody>
                  <a:tcPr marT="45722" marB="45722" anchor="ctr"/>
                </a:tc>
              </a:tr>
              <a:tr h="391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Times New Roman" charset="0"/>
                          <a:ea typeface="MS PGothic" charset="0"/>
                          <a:cs typeface="MS PGothic" charset="0"/>
                        </a:rPr>
                        <a:t>15/0866r1</a:t>
                      </a:r>
                    </a:p>
                  </a:txBody>
                  <a:tcPr marT="45689" marB="4568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000000"/>
                          </a:solidFill>
                          <a:effectLst/>
                          <a:latin typeface="Times New Roman" charset="0"/>
                          <a:ea typeface="MS PGothic" charset="0"/>
                          <a:cs typeface="MS PGothic" charset="0"/>
                        </a:rPr>
                        <a:t>TGay</a:t>
                      </a:r>
                      <a:r>
                        <a:rPr kumimoji="0" lang="en-US" sz="1400" b="0" i="0" u="none" strike="noStrike" cap="none" normalizeH="0" baseline="0" dirty="0">
                          <a:ln>
                            <a:noFill/>
                          </a:ln>
                          <a:solidFill>
                            <a:srgbClr val="000000"/>
                          </a:solidFill>
                          <a:effectLst/>
                          <a:latin typeface="Times New Roman" charset="0"/>
                          <a:ea typeface="MS PGothic" charset="0"/>
                          <a:cs typeface="MS PGothic" charset="0"/>
                        </a:rPr>
                        <a:t> </a:t>
                      </a:r>
                      <a:r>
                        <a:rPr kumimoji="0" lang="en-US" sz="1400" b="0" i="0" u="none" strike="noStrike" cap="none" normalizeH="0" baseline="0" dirty="0" smtClean="0">
                          <a:ln>
                            <a:noFill/>
                          </a:ln>
                          <a:solidFill>
                            <a:srgbClr val="000000"/>
                          </a:solidFill>
                          <a:effectLst/>
                          <a:latin typeface="Times New Roman" charset="0"/>
                          <a:ea typeface="MS PGothic" charset="0"/>
                          <a:cs typeface="MS PGothic" charset="0"/>
                        </a:rPr>
                        <a:t>evaluation methodology</a:t>
                      </a:r>
                      <a:endParaRPr kumimoji="0" lang="en-US" sz="1400" b="0" i="0" u="none" strike="noStrike" cap="none" normalizeH="0" baseline="0" dirty="0">
                        <a:ln>
                          <a:noFill/>
                        </a:ln>
                        <a:solidFill>
                          <a:srgbClr val="000000"/>
                        </a:solidFill>
                        <a:effectLst/>
                        <a:latin typeface="Times New Roman" charset="0"/>
                        <a:ea typeface="MS PGothic" charset="0"/>
                        <a:cs typeface="MS PGothic" charset="0"/>
                      </a:endParaRPr>
                    </a:p>
                  </a:txBody>
                  <a:tcPr marT="45689" marB="45689" anchor="ctr"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000000"/>
                        </a:solidFill>
                        <a:effectLst/>
                        <a:latin typeface="Times New Roman" charset="0"/>
                        <a:ea typeface="MS PGothic" charset="0"/>
                        <a:cs typeface="MS PGothic" charset="0"/>
                      </a:endParaRPr>
                    </a:p>
                  </a:txBody>
                  <a:tcPr marT="45699" marB="45699" anchor="ctr" horzOverflow="overflow"/>
                </a:tc>
              </a:tr>
            </a:tbl>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5/7 of 11-15-1445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27114742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F974D82F-498F-464C-8CB5-EDFE8E70B84C}" type="slidenum">
              <a:rPr lang="en-US" altLang="en-US" sz="1200" b="0"/>
              <a:pPr>
                <a:spcBef>
                  <a:spcPct val="0"/>
                </a:spcBef>
                <a:buFontTx/>
                <a:buNone/>
              </a:pPr>
              <a:t>131</a:t>
            </a:fld>
            <a:endParaRPr lang="en-US" altLang="en-US" sz="1200" b="0"/>
          </a:p>
        </p:txBody>
      </p:sp>
      <p:sp>
        <p:nvSpPr>
          <p:cNvPr id="22531"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Teleconference Schedule</a:t>
            </a:r>
          </a:p>
        </p:txBody>
      </p:sp>
      <p:sp>
        <p:nvSpPr>
          <p:cNvPr id="22532" name="Rectangle 3"/>
          <p:cNvSpPr txBox="1">
            <a:spLocks noChangeArrowheads="1"/>
          </p:cNvSpPr>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just">
              <a:spcBef>
                <a:spcPts val="1225"/>
              </a:spcBef>
            </a:pPr>
            <a:r>
              <a:rPr lang="en-US" altLang="en-US"/>
              <a:t>January 5 (Tuesday), 10:00am ET to 11:00am ET</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2533"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smtClean="0"/>
              <a:t>Adrian Stephens, Intel Corporation</a:t>
            </a:r>
            <a:endParaRPr lang="en-US" altLang="en-US" sz="1200" b="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6/7 of 11-15-1445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9511817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a:t>Slide </a:t>
            </a:r>
            <a:fld id="{674DF01F-9D60-4142-B6F1-6C28EA9DD168}" type="slidenum">
              <a:rPr lang="en-US" altLang="en-US" sz="1200" b="0"/>
              <a:pPr>
                <a:spcBef>
                  <a:spcPct val="0"/>
                </a:spcBef>
                <a:buFontTx/>
                <a:buNone/>
              </a:pPr>
              <a:t>132</a:t>
            </a:fld>
            <a:endParaRPr lang="en-US" altLang="en-US" sz="1200" b="0"/>
          </a:p>
        </p:txBody>
      </p:sp>
      <p:sp>
        <p:nvSpPr>
          <p:cNvPr id="24579"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Goals for January 2016 interim</a:t>
            </a:r>
          </a:p>
        </p:txBody>
      </p:sp>
      <p:sp>
        <p:nvSpPr>
          <p:cNvPr id="24580"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just">
              <a:spcBef>
                <a:spcPts val="1225"/>
              </a:spcBef>
            </a:pPr>
            <a:r>
              <a:rPr lang="en-US" altLang="en-US"/>
              <a:t>Advance on Task Group documents</a:t>
            </a:r>
          </a:p>
          <a:p>
            <a:pPr algn="just">
              <a:spcBef>
                <a:spcPts val="1225"/>
              </a:spcBef>
            </a:pPr>
            <a:r>
              <a:rPr lang="en-US" altLang="en-US"/>
              <a:t>Technical presentation</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4581"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smtClean="0"/>
              <a:t>Adrian Stephens, Intel Corporation</a:t>
            </a:r>
            <a:endParaRPr lang="en-US" altLang="en-US" sz="1200" b="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7/7 of 11-15-1445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14789987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endParaRPr lang="en-US" dirty="0" smtClean="0"/>
          </a:p>
        </p:txBody>
      </p:sp>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133</a:t>
            </a:fld>
            <a:endParaRPr lang="en-US" smtClean="0"/>
          </a:p>
        </p:txBody>
      </p:sp>
      <p:sp>
        <p:nvSpPr>
          <p:cNvPr id="1030" name="Rectangle 2"/>
          <p:cNvSpPr>
            <a:spLocks noGrp="1" noChangeArrowheads="1"/>
          </p:cNvSpPr>
          <p:nvPr>
            <p:ph type="title"/>
          </p:nvPr>
        </p:nvSpPr>
        <p:spPr>
          <a:xfrm>
            <a:off x="685800" y="914400"/>
            <a:ext cx="7772400" cy="1066800"/>
          </a:xfrm>
        </p:spPr>
        <p:txBody>
          <a:bodyPr/>
          <a:lstStyle/>
          <a:p>
            <a:r>
              <a:rPr lang="en-US" dirty="0" err="1" smtClean="0"/>
              <a:t>TGaz</a:t>
            </a:r>
            <a:r>
              <a:rPr lang="en-US" dirty="0" smtClean="0"/>
              <a:t> Next Generation Positioning</a:t>
            </a:r>
            <a:br>
              <a:rPr lang="en-US" dirty="0" smtClean="0"/>
            </a:br>
            <a:r>
              <a:rPr lang="en-US" dirty="0" smtClean="0"/>
              <a:t>Nov. 2015 Closing Report</a:t>
            </a:r>
          </a:p>
        </p:txBody>
      </p:sp>
      <p:sp>
        <p:nvSpPr>
          <p:cNvPr id="1031" name="Rectangle 6"/>
          <p:cNvSpPr>
            <a:spLocks noGrp="1" noChangeArrowheads="1"/>
          </p:cNvSpPr>
          <p:nvPr>
            <p:ph type="body" idx="1"/>
          </p:nvPr>
        </p:nvSpPr>
        <p:spPr>
          <a:xfrm>
            <a:off x="669324" y="2207741"/>
            <a:ext cx="7772400" cy="381000"/>
          </a:xfrm>
        </p:spPr>
        <p:txBody>
          <a:bodyPr/>
          <a:lstStyle/>
          <a:p>
            <a:pPr algn="ctr">
              <a:buFontTx/>
              <a:buNone/>
            </a:pPr>
            <a:r>
              <a:rPr lang="en-US" sz="2000" dirty="0" smtClean="0"/>
              <a:t>Date:</a:t>
            </a:r>
            <a:r>
              <a:rPr lang="en-US" sz="2000" b="0" dirty="0" smtClean="0"/>
              <a:t> 2015-11-12</a:t>
            </a:r>
          </a:p>
        </p:txBody>
      </p:sp>
      <p:graphicFrame>
        <p:nvGraphicFramePr>
          <p:cNvPr id="1026" name="Object 11"/>
          <p:cNvGraphicFramePr>
            <a:graphicFrameLocks noChangeAspect="1"/>
          </p:cNvGraphicFramePr>
          <p:nvPr>
            <p:extLst>
              <p:ext uri="{D42A27DB-BD31-4B8C-83A1-F6EECF244321}">
                <p14:modId xmlns:p14="http://schemas.microsoft.com/office/powerpoint/2010/main" val="2821304534"/>
              </p:ext>
            </p:extLst>
          </p:nvPr>
        </p:nvGraphicFramePr>
        <p:xfrm>
          <a:off x="708025" y="3094037"/>
          <a:ext cx="8243888" cy="944563"/>
        </p:xfrm>
        <a:graphic>
          <a:graphicData uri="http://schemas.openxmlformats.org/presentationml/2006/ole">
            <mc:AlternateContent xmlns:mc="http://schemas.openxmlformats.org/markup-compatibility/2006">
              <mc:Choice xmlns:v="urn:schemas-microsoft-com:vml" Requires="v">
                <p:oleObj spid="_x0000_s17419" name="Document" r:id="rId4" imgW="8620208" imgH="996595" progId="Word.Document.8">
                  <p:embed/>
                </p:oleObj>
              </mc:Choice>
              <mc:Fallback>
                <p:oleObj name="Document" r:id="rId4" imgW="8620208" imgH="996595" progId="Word.Document.8">
                  <p:embed/>
                  <p:pic>
                    <p:nvPicPr>
                      <p:cNvPr id="0" name=""/>
                      <p:cNvPicPr>
                        <a:picLocks noChangeAspect="1" noChangeArrowheads="1"/>
                      </p:cNvPicPr>
                      <p:nvPr/>
                    </p:nvPicPr>
                    <p:blipFill>
                      <a:blip r:embed="rId5"/>
                      <a:srcRect/>
                      <a:stretch>
                        <a:fillRect/>
                      </a:stretch>
                    </p:blipFill>
                    <p:spPr bwMode="auto">
                      <a:xfrm>
                        <a:off x="708025" y="3094037"/>
                        <a:ext cx="8243888" cy="944563"/>
                      </a:xfrm>
                      <a:prstGeom prst="rect">
                        <a:avLst/>
                      </a:prstGeom>
                      <a:noFill/>
                    </p:spPr>
                  </p:pic>
                </p:oleObj>
              </mc:Fallback>
            </mc:AlternateContent>
          </a:graphicData>
        </a:graphic>
      </p:graphicFrame>
      <p:sp>
        <p:nvSpPr>
          <p:cNvPr id="1032" name="Rectangle 12"/>
          <p:cNvSpPr>
            <a:spLocks noChangeArrowheads="1"/>
          </p:cNvSpPr>
          <p:nvPr/>
        </p:nvSpPr>
        <p:spPr bwMode="auto">
          <a:xfrm>
            <a:off x="685800" y="2484437"/>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11-15-1463 by Jonathan Segev (Intel Corporation)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411096953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134</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marL="0" algn="just">
              <a:buFontTx/>
              <a:buNone/>
            </a:pPr>
            <a:r>
              <a:rPr lang="en-US" dirty="0" smtClean="0"/>
              <a:t>This document is the Next Generation Positioning </a:t>
            </a:r>
            <a:r>
              <a:rPr lang="en-US" dirty="0" err="1" smtClean="0"/>
              <a:t>TGaz</a:t>
            </a:r>
            <a:r>
              <a:rPr lang="en-US" dirty="0" smtClean="0"/>
              <a:t> closing report for the Dallas meeting, Nov. 2015.</a:t>
            </a:r>
          </a:p>
        </p:txBody>
      </p:sp>
      <p:sp>
        <p:nvSpPr>
          <p:cNvPr id="7" name="Footer Placeholder 4"/>
          <p:cNvSpPr>
            <a:spLocks noGrp="1"/>
          </p:cNvSpPr>
          <p:nvPr>
            <p:ph type="ftr" sz="quarter" idx="11"/>
          </p:nvPr>
        </p:nvSpPr>
        <p:spPr>
          <a:xfrm>
            <a:off x="5791200" y="6475413"/>
            <a:ext cx="2752725" cy="184666"/>
          </a:xfrm>
          <a:noFill/>
        </p:spPr>
        <p:txBody>
          <a:bodyPr/>
          <a:lstStyle/>
          <a:p>
            <a:r>
              <a:rPr lang="en-US" smtClean="0"/>
              <a:t>Adrian Stephens, Intel Corporation</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11-15-1463 by Jonathan Segev (Intel Corporation)</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88939200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7772400" cy="838200"/>
          </a:xfrm>
        </p:spPr>
        <p:txBody>
          <a:bodyPr/>
          <a:lstStyle/>
          <a:p>
            <a:r>
              <a:rPr lang="en-CA" dirty="0"/>
              <a:t>Work Completed</a:t>
            </a:r>
            <a:endParaRPr lang="en-US" sz="2000" dirty="0"/>
          </a:p>
        </p:txBody>
      </p:sp>
      <p:sp>
        <p:nvSpPr>
          <p:cNvPr id="15363" name="Content Placeholder 2"/>
          <p:cNvSpPr>
            <a:spLocks noGrp="1"/>
          </p:cNvSpPr>
          <p:nvPr>
            <p:ph idx="1"/>
          </p:nvPr>
        </p:nvSpPr>
        <p:spPr>
          <a:xfrm>
            <a:off x="685800" y="1676400"/>
            <a:ext cx="8229600" cy="4114800"/>
          </a:xfrm>
        </p:spPr>
        <p:txBody>
          <a:bodyPr/>
          <a:lstStyle/>
          <a:p>
            <a:pPr marL="609600" indent="-609600"/>
            <a:r>
              <a:rPr lang="en-US" b="0" dirty="0" smtClean="0"/>
              <a:t>Reviewed and approved new baseline use case document.</a:t>
            </a:r>
          </a:p>
          <a:p>
            <a:pPr marL="609600" indent="-609600"/>
            <a:r>
              <a:rPr lang="en-US" b="0" dirty="0" smtClean="0"/>
              <a:t>Continued development of use case document.</a:t>
            </a:r>
          </a:p>
          <a:p>
            <a:pPr marL="609600" indent="-609600"/>
            <a:r>
              <a:rPr lang="en-US" b="0" dirty="0" smtClean="0"/>
              <a:t>Continued review of technical submissions.</a:t>
            </a:r>
          </a:p>
          <a:p>
            <a:pPr marL="609600" indent="-609600"/>
            <a:r>
              <a:rPr lang="en-US" b="0" dirty="0" smtClean="0"/>
              <a:t>Entertained vice chair elections.</a:t>
            </a:r>
          </a:p>
          <a:p>
            <a:pPr marL="609600" indent="-609600"/>
            <a:r>
              <a:rPr lang="en-US" b="0" dirty="0" smtClean="0"/>
              <a:t>Agenda: See 11-15/1237r4</a:t>
            </a:r>
          </a:p>
          <a:p>
            <a:pPr marL="0" indent="0">
              <a:buNone/>
            </a:pPr>
            <a:endParaRPr lang="en-US" b="0" dirty="0" smtClean="0"/>
          </a:p>
          <a:p>
            <a:pPr marL="1009650" lvl="1" indent="-609600"/>
            <a:endParaRPr lang="en-US" dirty="0" smtClean="0"/>
          </a:p>
        </p:txBody>
      </p:sp>
      <p:sp>
        <p:nvSpPr>
          <p:cNvPr id="15365" name="Footer Placeholder 4"/>
          <p:cNvSpPr>
            <a:spLocks noGrp="1"/>
          </p:cNvSpPr>
          <p:nvPr>
            <p:ph type="ftr" sz="quarter" idx="11"/>
          </p:nvPr>
        </p:nvSpPr>
        <p:spPr>
          <a:xfrm>
            <a:off x="6445978" y="6475413"/>
            <a:ext cx="2097947" cy="184666"/>
          </a:xfrm>
          <a:noFill/>
        </p:spPr>
        <p:txBody>
          <a:bodyPr/>
          <a:lstStyle/>
          <a:p>
            <a:r>
              <a:rPr lang="en-US" smtClean="0"/>
              <a:t>Adrian Stephens, Intel Corporation</a:t>
            </a:r>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135</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11-15-1463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71431413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Goals for November meeting</a:t>
            </a:r>
            <a:endParaRPr lang="en-US" sz="2000" dirty="0"/>
          </a:p>
        </p:txBody>
      </p:sp>
      <p:sp>
        <p:nvSpPr>
          <p:cNvPr id="15363" name="Content Placeholder 2"/>
          <p:cNvSpPr>
            <a:spLocks noGrp="1"/>
          </p:cNvSpPr>
          <p:nvPr>
            <p:ph idx="1"/>
          </p:nvPr>
        </p:nvSpPr>
        <p:spPr>
          <a:xfrm>
            <a:off x="685800" y="1676400"/>
            <a:ext cx="8229600" cy="4114800"/>
          </a:xfrm>
        </p:spPr>
        <p:txBody>
          <a:bodyPr/>
          <a:lstStyle/>
          <a:p>
            <a:pPr>
              <a:buFont typeface="Times New Roman" pitchFamily="16" charset="0"/>
              <a:buChar char="•"/>
            </a:pPr>
            <a:r>
              <a:rPr lang="en-US" b="0" dirty="0" smtClean="0"/>
              <a:t>Complete use case document development.</a:t>
            </a:r>
          </a:p>
          <a:p>
            <a:pPr>
              <a:buFont typeface="Times New Roman" pitchFamily="16" charset="0"/>
              <a:buChar char="•"/>
            </a:pPr>
            <a:r>
              <a:rPr lang="en-US" b="0" dirty="0" smtClean="0"/>
              <a:t>Initiate Functional Requirement Document.</a:t>
            </a:r>
          </a:p>
          <a:p>
            <a:pPr>
              <a:buFont typeface="Times New Roman" pitchFamily="16" charset="0"/>
              <a:buChar char="•"/>
            </a:pPr>
            <a:r>
              <a:rPr lang="en-US" b="0" dirty="0" smtClean="0"/>
              <a:t>Continue r</a:t>
            </a:r>
            <a:r>
              <a:rPr lang="en-US" altLang="en-US" b="0" dirty="0" smtClean="0"/>
              <a:t>eview of technical submissions (performance analysis, positioning techniques, challenges etc.).</a:t>
            </a:r>
          </a:p>
          <a:p>
            <a:pPr>
              <a:buFont typeface="Times New Roman" pitchFamily="16" charset="0"/>
              <a:buChar char="•"/>
            </a:pPr>
            <a:r>
              <a:rPr lang="en-US" altLang="en-US" b="0" dirty="0" smtClean="0"/>
              <a:t>Initiate Functional Requirement Document. </a:t>
            </a:r>
          </a:p>
          <a:p>
            <a:endParaRPr lang="en-US" dirty="0"/>
          </a:p>
          <a:p>
            <a:pPr marL="0" indent="0">
              <a:buNone/>
            </a:pPr>
            <a:endParaRPr lang="en-US" dirty="0" smtClean="0"/>
          </a:p>
          <a:p>
            <a:pPr marL="1009650" lvl="1" indent="-609600"/>
            <a:endParaRPr lang="en-US" dirty="0" smtClean="0"/>
          </a:p>
        </p:txBody>
      </p:sp>
      <p:sp>
        <p:nvSpPr>
          <p:cNvPr id="15365" name="Footer Placeholder 4"/>
          <p:cNvSpPr>
            <a:spLocks noGrp="1"/>
          </p:cNvSpPr>
          <p:nvPr>
            <p:ph type="ftr" sz="quarter" idx="11"/>
          </p:nvPr>
        </p:nvSpPr>
        <p:spPr>
          <a:xfrm>
            <a:off x="6445978" y="6475413"/>
            <a:ext cx="2097947" cy="184666"/>
          </a:xfrm>
          <a:noFill/>
        </p:spPr>
        <p:txBody>
          <a:bodyPr/>
          <a:lstStyle/>
          <a:p>
            <a:r>
              <a:rPr lang="en-US" smtClean="0"/>
              <a:t>Adrian Stephens, Intel Corporation</a:t>
            </a:r>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136</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11-15-1463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92032991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Teleconference Schedule</a:t>
            </a:r>
          </a:p>
        </p:txBody>
      </p:sp>
      <p:sp>
        <p:nvSpPr>
          <p:cNvPr id="15363" name="Content Placeholder 2"/>
          <p:cNvSpPr>
            <a:spLocks noGrp="1"/>
          </p:cNvSpPr>
          <p:nvPr>
            <p:ph idx="1"/>
          </p:nvPr>
        </p:nvSpPr>
        <p:spPr>
          <a:xfrm>
            <a:off x="685800" y="1676400"/>
            <a:ext cx="8229600" cy="4114800"/>
          </a:xfrm>
        </p:spPr>
        <p:txBody>
          <a:bodyPr/>
          <a:lstStyle/>
          <a:p>
            <a:pPr>
              <a:buFont typeface="Times New Roman" pitchFamily="16" charset="0"/>
              <a:buChar char="•"/>
            </a:pPr>
            <a:r>
              <a:rPr lang="en-US" altLang="en-US" dirty="0"/>
              <a:t>Dec. 2</a:t>
            </a:r>
            <a:r>
              <a:rPr lang="en-US" altLang="en-US" baseline="30000" dirty="0"/>
              <a:t>nd</a:t>
            </a:r>
            <a:r>
              <a:rPr lang="en-US" altLang="en-US" dirty="0"/>
              <a:t> 10:00 ET for 1hr</a:t>
            </a:r>
            <a:r>
              <a:rPr lang="en-US" altLang="en-US" dirty="0" smtClean="0"/>
              <a:t>.</a:t>
            </a:r>
          </a:p>
          <a:p>
            <a:pPr marL="0" indent="0">
              <a:buNone/>
            </a:pPr>
            <a:r>
              <a:rPr lang="en-US" altLang="en-US" b="0" dirty="0" smtClean="0"/>
              <a:t> </a:t>
            </a:r>
          </a:p>
          <a:p>
            <a:endParaRPr lang="en-US" dirty="0"/>
          </a:p>
          <a:p>
            <a:pPr marL="0" indent="0">
              <a:buNone/>
            </a:pPr>
            <a:endParaRPr lang="en-US" dirty="0" smtClean="0"/>
          </a:p>
          <a:p>
            <a:pPr marL="1009650" lvl="1" indent="-609600"/>
            <a:endParaRPr lang="en-US" dirty="0" smtClean="0"/>
          </a:p>
        </p:txBody>
      </p:sp>
      <p:sp>
        <p:nvSpPr>
          <p:cNvPr id="15365" name="Footer Placeholder 4"/>
          <p:cNvSpPr>
            <a:spLocks noGrp="1"/>
          </p:cNvSpPr>
          <p:nvPr>
            <p:ph type="ftr" sz="quarter" idx="11"/>
          </p:nvPr>
        </p:nvSpPr>
        <p:spPr>
          <a:xfrm>
            <a:off x="6445978" y="6475413"/>
            <a:ext cx="2097947" cy="184666"/>
          </a:xfrm>
          <a:noFill/>
        </p:spPr>
        <p:txBody>
          <a:bodyPr/>
          <a:lstStyle/>
          <a:p>
            <a:r>
              <a:rPr lang="en-US" smtClean="0"/>
              <a:t>Adrian Stephens, Intel Corporation</a:t>
            </a:r>
            <a:endParaRPr lang="en-US" dirty="0" smtClean="0"/>
          </a:p>
        </p:txBody>
      </p:sp>
      <p:sp>
        <p:nvSpPr>
          <p:cNvPr id="15366" name="Slide Number Placeholder 5"/>
          <p:cNvSpPr>
            <a:spLocks noGrp="1"/>
          </p:cNvSpPr>
          <p:nvPr>
            <p:ph type="sldNum" sz="quarter" idx="12"/>
          </p:nvPr>
        </p:nvSpPr>
        <p:spPr>
          <a:noFill/>
        </p:spPr>
        <p:txBody>
          <a:bodyPr/>
          <a:lstStyle/>
          <a:p>
            <a:r>
              <a:rPr lang="en-US" smtClean="0"/>
              <a:t>Slide </a:t>
            </a:r>
            <a:fld id="{38F0476F-A4BB-476C-A2BA-863251181211}" type="slidenum">
              <a:rPr lang="en-US" smtClean="0"/>
              <a:pPr/>
              <a:t>137</a:t>
            </a:fld>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11-15-1463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414454373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4294967295"/>
          </p:nvPr>
        </p:nvSpPr>
        <p:spPr>
          <a:xfrm>
            <a:off x="7265305" y="6475413"/>
            <a:ext cx="1278620" cy="184666"/>
          </a:xfrm>
          <a:noFill/>
        </p:spPr>
        <p:txBody>
          <a:bodyPr/>
          <a:lstStyle/>
          <a:p>
            <a:r>
              <a:rPr lang="en-US" smtClean="0"/>
              <a:t>Adrian Stephens, Intel Corporation</a:t>
            </a:r>
            <a:endParaRPr lang="en-US" dirty="0" smtClean="0"/>
          </a:p>
        </p:txBody>
      </p:sp>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138</a:t>
            </a:fld>
            <a:endParaRPr lang="en-US" smtClean="0"/>
          </a:p>
        </p:txBody>
      </p:sp>
      <p:sp>
        <p:nvSpPr>
          <p:cNvPr id="1030" name="Rectangle 2"/>
          <p:cNvSpPr>
            <a:spLocks noGrp="1" noChangeArrowheads="1"/>
          </p:cNvSpPr>
          <p:nvPr>
            <p:ph type="title"/>
          </p:nvPr>
        </p:nvSpPr>
        <p:spPr>
          <a:xfrm>
            <a:off x="685800" y="685800"/>
            <a:ext cx="7772400" cy="1447800"/>
          </a:xfrm>
          <a:noFill/>
        </p:spPr>
        <p:txBody>
          <a:bodyPr/>
          <a:lstStyle/>
          <a:p>
            <a:pPr eaLnBrk="1" hangingPunct="1"/>
            <a:r>
              <a:rPr lang="en-US" dirty="0" smtClean="0"/>
              <a:t>IEEE 802.11 LRLP TIG</a:t>
            </a:r>
            <a:br>
              <a:rPr lang="en-US" dirty="0" smtClean="0"/>
            </a:br>
            <a:r>
              <a:rPr lang="en-US" dirty="0" smtClean="0"/>
              <a:t>Long Range Low Power </a:t>
            </a:r>
            <a:br>
              <a:rPr lang="en-US" dirty="0" smtClean="0"/>
            </a:br>
            <a:r>
              <a:rPr lang="en-US" dirty="0" smtClean="0"/>
              <a:t>November 2015 Closing Report</a:t>
            </a:r>
          </a:p>
        </p:txBody>
      </p:sp>
      <p:sp>
        <p:nvSpPr>
          <p:cNvPr id="1031" name="Rectangle 6"/>
          <p:cNvSpPr>
            <a:spLocks noGrp="1" noChangeArrowheads="1"/>
          </p:cNvSpPr>
          <p:nvPr>
            <p:ph type="body" idx="1"/>
          </p:nvPr>
        </p:nvSpPr>
        <p:spPr>
          <a:xfrm>
            <a:off x="685800" y="2470397"/>
            <a:ext cx="7772400" cy="381000"/>
          </a:xfrm>
          <a:noFill/>
        </p:spPr>
        <p:txBody>
          <a:bodyPr/>
          <a:lstStyle/>
          <a:p>
            <a:pPr algn="ctr" eaLnBrk="1" hangingPunct="1">
              <a:buFontTx/>
              <a:buNone/>
            </a:pPr>
            <a:r>
              <a:rPr lang="en-US" sz="2000" dirty="0" smtClean="0"/>
              <a:t>Date:</a:t>
            </a:r>
            <a:r>
              <a:rPr lang="en-US" sz="2000" b="0" dirty="0" smtClean="0"/>
              <a:t> 2015-11-12</a:t>
            </a:r>
          </a:p>
        </p:txBody>
      </p:sp>
      <p:graphicFrame>
        <p:nvGraphicFramePr>
          <p:cNvPr id="1026" name="Object 11"/>
          <p:cNvGraphicFramePr>
            <a:graphicFrameLocks noChangeAspect="1"/>
          </p:cNvGraphicFramePr>
          <p:nvPr>
            <p:extLst>
              <p:ext uri="{D42A27DB-BD31-4B8C-83A1-F6EECF244321}">
                <p14:modId xmlns:p14="http://schemas.microsoft.com/office/powerpoint/2010/main" val="1162889204"/>
              </p:ext>
            </p:extLst>
          </p:nvPr>
        </p:nvGraphicFramePr>
        <p:xfrm>
          <a:off x="541338" y="3013075"/>
          <a:ext cx="8061325" cy="3844925"/>
        </p:xfrm>
        <a:graphic>
          <a:graphicData uri="http://schemas.openxmlformats.org/presentationml/2006/ole">
            <mc:AlternateContent xmlns:mc="http://schemas.openxmlformats.org/markup-compatibility/2006">
              <mc:Choice xmlns:v="urn:schemas-microsoft-com:vml" Requires="v">
                <p:oleObj spid="_x0000_s18443" name="Document" r:id="rId4" imgW="8691842" imgH="4136725" progId="Word.Document.8">
                  <p:embed/>
                </p:oleObj>
              </mc:Choice>
              <mc:Fallback>
                <p:oleObj name="Document" r:id="rId4" imgW="8691842" imgH="4136725" progId="Word.Document.8">
                  <p:embed/>
                  <p:pic>
                    <p:nvPicPr>
                      <p:cNvPr id="0" name=""/>
                      <p:cNvPicPr>
                        <a:picLocks noChangeAspect="1" noChangeArrowheads="1"/>
                      </p:cNvPicPr>
                      <p:nvPr/>
                    </p:nvPicPr>
                    <p:blipFill>
                      <a:blip r:embed="rId5"/>
                      <a:srcRect/>
                      <a:stretch>
                        <a:fillRect/>
                      </a:stretch>
                    </p:blipFill>
                    <p:spPr bwMode="auto">
                      <a:xfrm>
                        <a:off x="541338" y="3013075"/>
                        <a:ext cx="8061325" cy="3844925"/>
                      </a:xfrm>
                      <a:prstGeom prst="rect">
                        <a:avLst/>
                      </a:prstGeom>
                      <a:noFill/>
                    </p:spPr>
                  </p:pic>
                </p:oleObj>
              </mc:Fallback>
            </mc:AlternateContent>
          </a:graphicData>
        </a:graphic>
      </p:graphicFrame>
      <p:sp>
        <p:nvSpPr>
          <p:cNvPr id="1032"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11-15-1465 by Tim Godfrey (EPRI)</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56796458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 for November</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11-15/1308r0: Link budget analysis – </a:t>
            </a:r>
            <a:r>
              <a:rPr lang="en-US" dirty="0" err="1"/>
              <a:t>Minyoung</a:t>
            </a:r>
            <a:r>
              <a:rPr lang="en-US" dirty="0"/>
              <a:t> Park (Intel Corp</a:t>
            </a:r>
            <a:r>
              <a:rPr lang="en-US" dirty="0" smtClean="0"/>
              <a:t>.)</a:t>
            </a:r>
          </a:p>
          <a:p>
            <a:pPr>
              <a:buFont typeface="Wingdings" panose="05000000000000000000" pitchFamily="2" charset="2"/>
              <a:buChar char="ü"/>
            </a:pPr>
            <a:r>
              <a:rPr lang="en-US" dirty="0" smtClean="0"/>
              <a:t>11-15/1306r0: Use </a:t>
            </a:r>
            <a:r>
              <a:rPr lang="en-US" dirty="0"/>
              <a:t>Case for Both LRLP and Full Function in </a:t>
            </a:r>
            <a:r>
              <a:rPr lang="en-US" dirty="0" smtClean="0"/>
              <a:t>STA  - Tim Godfrey EPRI</a:t>
            </a:r>
          </a:p>
          <a:p>
            <a:pPr>
              <a:buFont typeface="Wingdings" panose="05000000000000000000" pitchFamily="2" charset="2"/>
              <a:buChar char="ü"/>
            </a:pPr>
            <a:r>
              <a:rPr lang="en-US" dirty="0" smtClean="0"/>
              <a:t>11-15/1365r0</a:t>
            </a:r>
            <a:r>
              <a:rPr lang="en-US" dirty="0"/>
              <a:t>: </a:t>
            </a:r>
            <a:r>
              <a:rPr lang="en-US" dirty="0" smtClean="0"/>
              <a:t>Use </a:t>
            </a:r>
            <a:r>
              <a:rPr lang="en-US" dirty="0"/>
              <a:t>Cases of LRLP Operation for </a:t>
            </a:r>
            <a:r>
              <a:rPr lang="en-US" dirty="0" err="1" smtClean="0"/>
              <a:t>IoTs</a:t>
            </a:r>
            <a:r>
              <a:rPr lang="en-US" dirty="0"/>
              <a:t> - </a:t>
            </a:r>
            <a:r>
              <a:rPr lang="en-US" dirty="0" err="1"/>
              <a:t>Chittabrata</a:t>
            </a:r>
            <a:r>
              <a:rPr lang="en-US" dirty="0"/>
              <a:t> Ghosh (Intel)</a:t>
            </a:r>
            <a:endParaRPr lang="en-US" dirty="0" smtClean="0"/>
          </a:p>
          <a:p>
            <a:pPr>
              <a:buFont typeface="Wingdings" panose="05000000000000000000" pitchFamily="2" charset="2"/>
              <a:buChar char="ü"/>
            </a:pPr>
            <a:r>
              <a:rPr lang="en-US" dirty="0" smtClean="0"/>
              <a:t>11-15/1380r0</a:t>
            </a:r>
            <a:r>
              <a:rPr lang="en-US" dirty="0"/>
              <a:t>: </a:t>
            </a:r>
            <a:r>
              <a:rPr lang="en-US" dirty="0" smtClean="0"/>
              <a:t>LRLP </a:t>
            </a:r>
            <a:r>
              <a:rPr lang="en-US" dirty="0"/>
              <a:t>Digital Health Use Case - Enrico-Henrik </a:t>
            </a:r>
            <a:r>
              <a:rPr lang="en-US" dirty="0" err="1"/>
              <a:t>Rantala</a:t>
            </a:r>
            <a:r>
              <a:rPr lang="en-US" dirty="0"/>
              <a:t> (Nokia</a:t>
            </a:r>
            <a:r>
              <a:rPr lang="en-US" dirty="0" smtClean="0"/>
              <a:t>)</a:t>
            </a:r>
          </a:p>
          <a:p>
            <a:pPr>
              <a:buFont typeface="Wingdings" panose="05000000000000000000" pitchFamily="2" charset="2"/>
              <a:buChar char="ü"/>
            </a:pPr>
            <a:r>
              <a:rPr lang="en-US" dirty="0" smtClean="0"/>
              <a:t>11-15/1383	r0</a:t>
            </a:r>
            <a:r>
              <a:rPr lang="en-US" dirty="0"/>
              <a:t>: </a:t>
            </a:r>
            <a:r>
              <a:rPr lang="en-US" dirty="0" smtClean="0"/>
              <a:t>Long </a:t>
            </a:r>
            <a:r>
              <a:rPr lang="en-US" dirty="0"/>
              <a:t>range low power Use Cases for Indoor &amp; Outdoor - </a:t>
            </a:r>
            <a:r>
              <a:rPr lang="en-US" dirty="0" err="1"/>
              <a:t>Minseok</a:t>
            </a:r>
            <a:r>
              <a:rPr lang="en-US" dirty="0"/>
              <a:t> OH (</a:t>
            </a:r>
            <a:r>
              <a:rPr lang="en-US" dirty="0" err="1"/>
              <a:t>Kyonggi</a:t>
            </a:r>
            <a:r>
              <a:rPr lang="en-US" dirty="0"/>
              <a:t> University)</a:t>
            </a:r>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139</a:t>
            </a:fld>
            <a:endParaRPr lang="en-US"/>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2/6 of 11-15-1465 by </a:t>
            </a:r>
            <a:r>
              <a:rPr lang="en-US" altLang="ko-KR" sz="1200" b="0" dirty="0"/>
              <a:t>Tim Godfrey (</a:t>
            </a:r>
            <a:r>
              <a:rPr lang="en-US" altLang="ko-KR" sz="1200" b="0" dirty="0" smtClean="0"/>
              <a:t>EPRI)</a:t>
            </a:r>
            <a:endParaRPr kumimoji="0" lang="en-US" sz="1200" b="0" i="0" u="none" strike="noStrike" cap="none" normalizeH="0" baseline="0" dirty="0" smtClean="0">
              <a:ln>
                <a:noFill/>
              </a:ln>
              <a:solidFill>
                <a:schemeClr val="tx1"/>
              </a:solidFill>
              <a:effectLst/>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
        <p:nvSpPr>
          <p:cNvPr id="5" name="Footer Placeholder 4"/>
          <p:cNvSpPr>
            <a:spLocks noGrp="1"/>
          </p:cNvSpPr>
          <p:nvPr>
            <p:ph type="ftr" sz="quarter" idx="11"/>
          </p:nvPr>
        </p:nvSpPr>
        <p:spPr>
          <a:xfrm>
            <a:off x="8077200" y="6477000"/>
            <a:ext cx="466725" cy="182562"/>
          </a:xfrm>
        </p:spPr>
        <p:txBody>
          <a:bodyPr/>
          <a:lstStyle/>
          <a:p>
            <a:pPr>
              <a:defRPr/>
            </a:pPr>
            <a:r>
              <a:rPr lang="en-US" dirty="0" smtClean="0"/>
              <a:t>Adrian Stephens, Intel Corporation</a:t>
            </a:r>
            <a:endParaRPr lang="en-US" dirty="0"/>
          </a:p>
        </p:txBody>
      </p:sp>
    </p:spTree>
    <p:extLst>
      <p:ext uri="{BB962C8B-B14F-4D97-AF65-F5344CB8AC3E}">
        <p14:creationId xmlns:p14="http://schemas.microsoft.com/office/powerpoint/2010/main" val="1883724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Abstract</a:t>
            </a:r>
          </a:p>
        </p:txBody>
      </p:sp>
      <p:sp>
        <p:nvSpPr>
          <p:cNvPr id="14339" name="Rectangle 3"/>
          <p:cNvSpPr>
            <a:spLocks noGrp="1" noChangeArrowheads="1"/>
          </p:cNvSpPr>
          <p:nvPr>
            <p:ph idx="1"/>
          </p:nvPr>
        </p:nvSpPr>
        <p:spPr/>
        <p:txBody>
          <a:bodyPr/>
          <a:lstStyle/>
          <a:p>
            <a:pPr algn="ctr" eaLnBrk="1" hangingPunct="1">
              <a:buFontTx/>
              <a:buNone/>
            </a:pPr>
            <a:r>
              <a:rPr lang="en-US" dirty="0" smtClean="0"/>
              <a:t>This document is the closing report for ARC SC, </a:t>
            </a:r>
          </a:p>
          <a:p>
            <a:pPr algn="ctr" eaLnBrk="1" hangingPunct="1">
              <a:buFontTx/>
              <a:buNone/>
            </a:pPr>
            <a:r>
              <a:rPr lang="en-US" dirty="0" smtClean="0"/>
              <a:t>November 2015, Dallas meeting</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2/6 of 11-15-1438 </a:t>
            </a:r>
            <a:r>
              <a:rPr lang="en-US" sz="1200" b="0" dirty="0"/>
              <a:t>by Mark Hamilton (Ruckus)</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14</a:t>
            </a:fld>
            <a:endParaRPr lang="en-US"/>
          </a:p>
        </p:txBody>
      </p:sp>
    </p:spTree>
    <p:extLst>
      <p:ext uri="{BB962C8B-B14F-4D97-AF65-F5344CB8AC3E}">
        <p14:creationId xmlns:p14="http://schemas.microsoft.com/office/powerpoint/2010/main" val="304349698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Hoc Editing Groups</a:t>
            </a:r>
            <a:endParaRPr lang="en-US" dirty="0"/>
          </a:p>
        </p:txBody>
      </p:sp>
      <p:sp>
        <p:nvSpPr>
          <p:cNvPr id="3" name="Content Placeholder 2"/>
          <p:cNvSpPr>
            <a:spLocks noGrp="1"/>
          </p:cNvSpPr>
          <p:nvPr>
            <p:ph idx="1"/>
          </p:nvPr>
        </p:nvSpPr>
        <p:spPr/>
        <p:txBody>
          <a:bodyPr/>
          <a:lstStyle/>
          <a:p>
            <a:pPr lvl="0"/>
            <a:endParaRPr lang="en-US" dirty="0"/>
          </a:p>
          <a:p>
            <a:pPr lvl="0"/>
            <a:r>
              <a:rPr lang="en-US" dirty="0" smtClean="0"/>
              <a:t>LRLP </a:t>
            </a:r>
            <a:r>
              <a:rPr lang="en-US" dirty="0"/>
              <a:t>use cases and </a:t>
            </a:r>
            <a:r>
              <a:rPr lang="en-US" dirty="0" smtClean="0"/>
              <a:t>metrics and LRLP </a:t>
            </a:r>
            <a:r>
              <a:rPr lang="en-US" dirty="0"/>
              <a:t>requirements </a:t>
            </a:r>
          </a:p>
          <a:p>
            <a:pPr lvl="1"/>
            <a:r>
              <a:rPr lang="en-US" dirty="0" smtClean="0"/>
              <a:t>Ad Hoc Lead – </a:t>
            </a:r>
            <a:r>
              <a:rPr lang="en-US" dirty="0" err="1" smtClean="0"/>
              <a:t>Chittabrata</a:t>
            </a:r>
            <a:r>
              <a:rPr lang="en-US" dirty="0" smtClean="0"/>
              <a:t> Ghosh</a:t>
            </a:r>
            <a:endParaRPr lang="en-US" dirty="0"/>
          </a:p>
          <a:p>
            <a:pPr lvl="0"/>
            <a:endParaRPr lang="en-US" dirty="0" smtClean="0"/>
          </a:p>
          <a:p>
            <a:pPr lvl="0"/>
            <a:r>
              <a:rPr lang="en-US" dirty="0" smtClean="0"/>
              <a:t>Technical </a:t>
            </a:r>
            <a:r>
              <a:rPr lang="en-US" dirty="0"/>
              <a:t>feasibility </a:t>
            </a:r>
            <a:r>
              <a:rPr lang="en-US" dirty="0" smtClean="0"/>
              <a:t> and Technical </a:t>
            </a:r>
            <a:r>
              <a:rPr lang="en-US" dirty="0"/>
              <a:t>material needed to initiate </a:t>
            </a:r>
            <a:r>
              <a:rPr lang="en-US" dirty="0" smtClean="0"/>
              <a:t>standardization</a:t>
            </a:r>
          </a:p>
          <a:p>
            <a:pPr lvl="1"/>
            <a:r>
              <a:rPr lang="en-US" dirty="0" smtClean="0"/>
              <a:t>Ad Hoc Lead – Michael Fischer</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9F280238-5E03-4A90-BACD-D800220B2674}" type="slidenum">
              <a:rPr lang="en-US" smtClean="0"/>
              <a:pPr>
                <a:defRPr/>
              </a:pPr>
              <a:t>140</a:t>
            </a:fld>
            <a:endParaRPr lang="en-US"/>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3/6 of 11-15-1465 by </a:t>
            </a:r>
            <a:r>
              <a:rPr lang="en-US" altLang="ko-KR" sz="1200" b="0" dirty="0"/>
              <a:t>Tim Godfrey (EPRI)</a:t>
            </a:r>
            <a:endParaRPr lang="en-US"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6"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dirty="0"/>
          </a:p>
        </p:txBody>
      </p:sp>
    </p:spTree>
    <p:extLst>
      <p:ext uri="{BB962C8B-B14F-4D97-AF65-F5344CB8AC3E}">
        <p14:creationId xmlns:p14="http://schemas.microsoft.com/office/powerpoint/2010/main" val="1352402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Documents</a:t>
            </a:r>
            <a:endParaRPr lang="en-US" dirty="0"/>
          </a:p>
        </p:txBody>
      </p:sp>
      <p:sp>
        <p:nvSpPr>
          <p:cNvPr id="3" name="Content Placeholder 2"/>
          <p:cNvSpPr>
            <a:spLocks noGrp="1"/>
          </p:cNvSpPr>
          <p:nvPr>
            <p:ph idx="1"/>
          </p:nvPr>
        </p:nvSpPr>
        <p:spPr/>
        <p:txBody>
          <a:bodyPr/>
          <a:lstStyle/>
          <a:p>
            <a:pPr lvl="0"/>
            <a:r>
              <a:rPr lang="en-US" dirty="0" smtClean="0"/>
              <a:t>Output </a:t>
            </a:r>
            <a:r>
              <a:rPr lang="en-US" dirty="0"/>
              <a:t>document – draft in </a:t>
            </a:r>
            <a:r>
              <a:rPr lang="en-US" dirty="0">
                <a:hlinkClick r:id="rId3"/>
              </a:rPr>
              <a:t>11-15-1446r0</a:t>
            </a:r>
            <a:endParaRPr lang="en-US" dirty="0"/>
          </a:p>
          <a:p>
            <a:pPr lvl="0"/>
            <a:endParaRPr lang="en-US" dirty="0"/>
          </a:p>
          <a:p>
            <a:pPr lvl="0"/>
            <a:r>
              <a:rPr lang="en-US" dirty="0"/>
              <a:t>Full closing report – </a:t>
            </a:r>
            <a:r>
              <a:rPr lang="en-US" dirty="0">
                <a:hlinkClick r:id="rId4"/>
              </a:rPr>
              <a:t>11-15-1447r0</a:t>
            </a:r>
            <a:endParaRPr lang="en-US" dirty="0"/>
          </a:p>
          <a:p>
            <a:pPr lvl="0"/>
            <a:endParaRPr lang="en-US" dirty="0"/>
          </a:p>
          <a:p>
            <a:pPr lvl="0"/>
            <a:r>
              <a:rPr lang="en-US" dirty="0" smtClean="0"/>
              <a:t>November Minutes </a:t>
            </a:r>
            <a:r>
              <a:rPr lang="en-US" dirty="0"/>
              <a:t>– </a:t>
            </a:r>
            <a:r>
              <a:rPr lang="en-US" dirty="0">
                <a:hlinkClick r:id="rId5"/>
              </a:rPr>
              <a:t>11-15-1390r0</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9F280238-5E03-4A90-BACD-D800220B2674}" type="slidenum">
              <a:rPr lang="en-US" smtClean="0"/>
              <a:pPr>
                <a:defRPr/>
              </a:pPr>
              <a:t>141</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4/6 of 11-15-1465 by </a:t>
            </a:r>
            <a:r>
              <a:rPr lang="en-US" altLang="ko-KR" sz="1200" b="0" dirty="0"/>
              <a:t>Tim Godfrey (EPRI)</a:t>
            </a:r>
            <a:endParaRPr lang="en-US"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
        <p:nvSpPr>
          <p:cNvPr id="10" name="Footer Placeholder 6"/>
          <p:cNvSpPr txBox="1">
            <a:spLocks/>
          </p:cNvSpPr>
          <p:nvPr/>
        </p:nvSpPr>
        <p:spPr bwMode="auto">
          <a:xfrm>
            <a:off x="6367140" y="6477000"/>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dirty="0" smtClean="0"/>
              <a:t>Adrian Stephens, </a:t>
            </a:r>
            <a:r>
              <a:rPr lang="en-US" dirty="0" smtClean="0"/>
              <a:t>Intel Corporation</a:t>
            </a:r>
            <a:endParaRPr lang="en-US" dirty="0"/>
          </a:p>
        </p:txBody>
      </p:sp>
    </p:spTree>
    <p:extLst>
      <p:ext uri="{BB962C8B-B14F-4D97-AF65-F5344CB8AC3E}">
        <p14:creationId xmlns:p14="http://schemas.microsoft.com/office/powerpoint/2010/main" val="396435939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November and January</a:t>
            </a:r>
            <a:endParaRPr lang="en-US" dirty="0"/>
          </a:p>
        </p:txBody>
      </p:sp>
      <p:sp>
        <p:nvSpPr>
          <p:cNvPr id="3" name="Content Placeholder 2"/>
          <p:cNvSpPr>
            <a:spLocks noGrp="1"/>
          </p:cNvSpPr>
          <p:nvPr>
            <p:ph idx="1"/>
          </p:nvPr>
        </p:nvSpPr>
        <p:spPr/>
        <p:txBody>
          <a:bodyPr/>
          <a:lstStyle/>
          <a:p>
            <a:r>
              <a:rPr lang="en-US" dirty="0" smtClean="0"/>
              <a:t>Teleconference Plan</a:t>
            </a:r>
          </a:p>
          <a:p>
            <a:pPr lvl="1"/>
            <a:r>
              <a:rPr lang="en-US" dirty="0" smtClean="0"/>
              <a:t>2 Teleconferences, </a:t>
            </a:r>
            <a:r>
              <a:rPr lang="en-US" dirty="0"/>
              <a:t>different days in </a:t>
            </a:r>
            <a:r>
              <a:rPr lang="en-US" dirty="0" smtClean="0"/>
              <a:t>December: One teleconference for each ad-hoc team</a:t>
            </a:r>
          </a:p>
          <a:p>
            <a:pPr lvl="1"/>
            <a:r>
              <a:rPr lang="en-US" dirty="0" smtClean="0"/>
              <a:t>Determine time/date in CAC and announce to reflector</a:t>
            </a:r>
          </a:p>
          <a:p>
            <a:pPr lvl="1"/>
            <a:endParaRPr lang="en-US" dirty="0" smtClean="0"/>
          </a:p>
          <a:p>
            <a:endParaRPr lang="en-US" dirty="0"/>
          </a:p>
          <a:p>
            <a:r>
              <a:rPr lang="en-US" dirty="0" smtClean="0"/>
              <a:t>Call for Contributions for January</a:t>
            </a:r>
          </a:p>
          <a:p>
            <a:pPr lvl="1"/>
            <a:r>
              <a:rPr lang="en-US" dirty="0"/>
              <a:t>Coexistence and interoperation with existing 802.11 BSS</a:t>
            </a:r>
          </a:p>
          <a:p>
            <a:pPr lvl="1"/>
            <a:r>
              <a:rPr lang="en-US" dirty="0"/>
              <a:t>Quantification of existing use cases</a:t>
            </a:r>
          </a:p>
          <a:p>
            <a:pPr marL="457200" lvl="1" indent="0">
              <a:buNone/>
            </a:pPr>
            <a:endParaRPr lang="en-US" dirty="0" smtClean="0"/>
          </a:p>
          <a:p>
            <a:pPr marL="457200" lvl="1" indent="0">
              <a:buNone/>
            </a:pPr>
            <a:r>
              <a:rPr lang="en-US" dirty="0"/>
              <a:t>	</a:t>
            </a:r>
          </a:p>
          <a:p>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9F280238-5E03-4A90-BACD-D800220B2674}" type="slidenum">
              <a:rPr lang="en-US" smtClean="0"/>
              <a:pPr>
                <a:defRPr/>
              </a:pPr>
              <a:t>142</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5/6 of 11-15-1465 by </a:t>
            </a:r>
            <a:r>
              <a:rPr lang="en-US" altLang="ko-KR" sz="1200" b="0" dirty="0"/>
              <a:t>Tim Godfrey (EPRI)</a:t>
            </a:r>
            <a:endParaRPr lang="en-US"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
        <p:nvSpPr>
          <p:cNvPr id="9" name="Footer Placeholder 8"/>
          <p:cNvSpPr>
            <a:spLocks noGrp="1"/>
          </p:cNvSpPr>
          <p:nvPr>
            <p:ph type="ftr" sz="quarter" idx="11"/>
          </p:nvPr>
        </p:nvSpPr>
        <p:spPr>
          <a:xfrm>
            <a:off x="7122061" y="6475413"/>
            <a:ext cx="1421864" cy="184666"/>
          </a:xfrm>
        </p:spPr>
        <p:txBody>
          <a:bodyPr/>
          <a:lstStyle/>
          <a:p>
            <a:pPr>
              <a:defRPr/>
            </a:pPr>
            <a:r>
              <a:rPr lang="en-US" smtClean="0"/>
              <a:t>Adrian Stephens, Intel Corporation</a:t>
            </a:r>
            <a:endParaRPr lang="en-US" dirty="0"/>
          </a:p>
        </p:txBody>
      </p:sp>
    </p:spTree>
    <p:extLst>
      <p:ext uri="{BB962C8B-B14F-4D97-AF65-F5344CB8AC3E}">
        <p14:creationId xmlns:p14="http://schemas.microsoft.com/office/powerpoint/2010/main" val="63728859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LRLP Timeline</a:t>
            </a:r>
            <a:endParaRPr lang="en-US" dirty="0"/>
          </a:p>
        </p:txBody>
      </p:sp>
      <p:sp>
        <p:nvSpPr>
          <p:cNvPr id="3" name="Content Placeholder 2"/>
          <p:cNvSpPr>
            <a:spLocks noGrp="1"/>
          </p:cNvSpPr>
          <p:nvPr>
            <p:ph idx="1"/>
          </p:nvPr>
        </p:nvSpPr>
        <p:spPr>
          <a:xfrm>
            <a:off x="685800" y="1981200"/>
            <a:ext cx="8001000" cy="4114800"/>
          </a:xfrm>
        </p:spPr>
        <p:txBody>
          <a:bodyPr/>
          <a:lstStyle/>
          <a:p>
            <a:r>
              <a:rPr lang="en-US" dirty="0" smtClean="0"/>
              <a:t>TIG</a:t>
            </a:r>
          </a:p>
          <a:p>
            <a:pPr lvl="1"/>
            <a:r>
              <a:rPr lang="en-US" dirty="0" smtClean="0"/>
              <a:t>November 2015	</a:t>
            </a:r>
            <a:r>
              <a:rPr lang="en-US" dirty="0"/>
              <a:t>	 Contributions for report</a:t>
            </a:r>
            <a:endParaRPr lang="en-US" dirty="0" smtClean="0"/>
          </a:p>
          <a:p>
            <a:pPr lvl="1"/>
            <a:r>
              <a:rPr lang="en-US" dirty="0" smtClean="0"/>
              <a:t>January 2016	</a:t>
            </a:r>
            <a:r>
              <a:rPr lang="en-US" dirty="0"/>
              <a:t>	 Contributions for </a:t>
            </a:r>
            <a:r>
              <a:rPr lang="en-US" dirty="0" smtClean="0"/>
              <a:t>report. Edit &amp; revise</a:t>
            </a:r>
          </a:p>
          <a:p>
            <a:pPr lvl="1"/>
            <a:r>
              <a:rPr lang="en-US" dirty="0" smtClean="0"/>
              <a:t>March 2016		  Complete </a:t>
            </a:r>
            <a:r>
              <a:rPr lang="en-US" smtClean="0"/>
              <a:t>output report </a:t>
            </a:r>
            <a:endParaRPr lang="en-US" dirty="0" smtClean="0"/>
          </a:p>
          <a:p>
            <a:pPr lvl="1"/>
            <a:r>
              <a:rPr lang="en-US" dirty="0" smtClean="0"/>
              <a:t>                                                WG Motion to Form Study Group</a:t>
            </a:r>
          </a:p>
          <a:p>
            <a:r>
              <a:rPr lang="en-US" dirty="0" smtClean="0"/>
              <a:t>SG</a:t>
            </a:r>
          </a:p>
          <a:p>
            <a:pPr lvl="1"/>
            <a:r>
              <a:rPr lang="en-US" dirty="0" smtClean="0"/>
              <a:t>May 2016                             Develop PAR and CSD (WG Approval)</a:t>
            </a:r>
          </a:p>
          <a:p>
            <a:pPr lvl="1"/>
            <a:r>
              <a:rPr lang="en-US" dirty="0" smtClean="0"/>
              <a:t>July 2016			Approve PAR and CSD (EC)</a:t>
            </a:r>
          </a:p>
          <a:p>
            <a:r>
              <a:rPr lang="en-US" dirty="0" smtClean="0"/>
              <a:t>TG</a:t>
            </a:r>
          </a:p>
          <a:p>
            <a:pPr lvl="1"/>
            <a:r>
              <a:rPr lang="en-US" dirty="0" smtClean="0"/>
              <a:t>Sept 2016 </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9F280238-5E03-4A90-BACD-D800220B2674}" type="slidenum">
              <a:rPr lang="en-US" smtClean="0"/>
              <a:pPr>
                <a:defRPr/>
              </a:pPr>
              <a:t>143</a:t>
            </a:fld>
            <a:endParaRPr lang="en-US"/>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lang="en-US" sz="1200" b="0" dirty="0"/>
              <a:t>from slide 6/6 of 11-15-1465 by </a:t>
            </a:r>
            <a:r>
              <a:rPr lang="en-US" altLang="ko-KR" sz="1200" b="0" dirty="0"/>
              <a:t>Tim Godfrey (EPRI)</a:t>
            </a:r>
            <a:endParaRPr lang="en-US"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285415365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p:txBody>
          <a:bodyPr/>
          <a:lstStyle/>
          <a:p>
            <a:pPr>
              <a:defRPr/>
            </a:pPr>
            <a:r>
              <a:rPr lang="en-US" smtClean="0"/>
              <a:t>Adrian Stephens, Intel Corporation</a:t>
            </a:r>
            <a:endParaRPr lang="en-US" dirty="0"/>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4086E2E2-9AC9-FB47-8CDA-7FC00B1E705C}" type="slidenum">
              <a:rPr lang="en-US"/>
              <a:pPr/>
              <a:t>144</a:t>
            </a:fld>
            <a:endParaRPr lang="en-US"/>
          </a:p>
        </p:txBody>
      </p:sp>
      <p:sp>
        <p:nvSpPr>
          <p:cNvPr id="27652" name="Rectangle 2"/>
          <p:cNvSpPr>
            <a:spLocks noGrp="1" noChangeArrowheads="1"/>
          </p:cNvSpPr>
          <p:nvPr>
            <p:ph type="title"/>
          </p:nvPr>
        </p:nvSpPr>
        <p:spPr>
          <a:xfrm>
            <a:off x="685800" y="838200"/>
            <a:ext cx="7772400" cy="1066800"/>
          </a:xfrm>
        </p:spPr>
        <p:txBody>
          <a:bodyPr/>
          <a:lstStyle/>
          <a:p>
            <a:r>
              <a:rPr lang="en-US" sz="2800">
                <a:latin typeface="Times New Roman" charset="0"/>
              </a:rPr>
              <a:t>RR-TAG (802.18) to 802.11 Liaison Report</a:t>
            </a:r>
          </a:p>
        </p:txBody>
      </p:sp>
      <p:sp>
        <p:nvSpPr>
          <p:cNvPr id="27653" name="Rectangle 6"/>
          <p:cNvSpPr>
            <a:spLocks noGrp="1" noChangeArrowheads="1"/>
          </p:cNvSpPr>
          <p:nvPr>
            <p:ph type="body" idx="1"/>
          </p:nvPr>
        </p:nvSpPr>
        <p:spPr>
          <a:xfrm>
            <a:off x="685800" y="2286000"/>
            <a:ext cx="7772400" cy="381000"/>
          </a:xfrm>
        </p:spPr>
        <p:txBody>
          <a:bodyPr/>
          <a:lstStyle/>
          <a:p>
            <a:pPr algn="ctr">
              <a:buFontTx/>
              <a:buNone/>
            </a:pPr>
            <a:r>
              <a:rPr lang="en-US" sz="2000" dirty="0">
                <a:latin typeface="Times New Roman" charset="0"/>
              </a:rPr>
              <a:t>Date:</a:t>
            </a:r>
            <a:r>
              <a:rPr lang="en-US" sz="2000" b="0" dirty="0">
                <a:latin typeface="Times New Roman" charset="0"/>
              </a:rPr>
              <a:t> </a:t>
            </a:r>
            <a:r>
              <a:rPr lang="en-US" sz="2000" b="0" dirty="0" smtClean="0">
                <a:latin typeface="Times New Roman" charset="0"/>
              </a:rPr>
              <a:t>2015-11-13</a:t>
            </a:r>
            <a:endParaRPr lang="en-US" sz="2000" b="0" dirty="0">
              <a:latin typeface="Times New Roman" charset="0"/>
            </a:endParaRPr>
          </a:p>
        </p:txBody>
      </p:sp>
      <p:graphicFrame>
        <p:nvGraphicFramePr>
          <p:cNvPr id="27654" name="Object 11"/>
          <p:cNvGraphicFramePr>
            <a:graphicFrameLocks noChangeAspect="1"/>
          </p:cNvGraphicFramePr>
          <p:nvPr>
            <p:extLst>
              <p:ext uri="{D42A27DB-BD31-4B8C-83A1-F6EECF244321}">
                <p14:modId xmlns:p14="http://schemas.microsoft.com/office/powerpoint/2010/main" val="1854554525"/>
              </p:ext>
            </p:extLst>
          </p:nvPr>
        </p:nvGraphicFramePr>
        <p:xfrm>
          <a:off x="500063" y="3136900"/>
          <a:ext cx="7926387" cy="2376488"/>
        </p:xfrm>
        <a:graphic>
          <a:graphicData uri="http://schemas.openxmlformats.org/presentationml/2006/ole">
            <mc:AlternateContent xmlns:mc="http://schemas.openxmlformats.org/markup-compatibility/2006">
              <mc:Choice xmlns:v="urn:schemas-microsoft-com:vml" Requires="v">
                <p:oleObj spid="_x0000_s19467" name="Document" r:id="rId4" imgW="8369300" imgH="2514600" progId="Word.Document.8">
                  <p:embed/>
                </p:oleObj>
              </mc:Choice>
              <mc:Fallback>
                <p:oleObj name="Document" r:id="rId4" imgW="8369300" imgH="2514600" progId="Word.Document.8">
                  <p:embed/>
                  <p:pic>
                    <p:nvPicPr>
                      <p:cNvPr id="0" name=""/>
                      <p:cNvPicPr>
                        <a:picLocks noChangeAspect="1" noChangeArrowheads="1"/>
                      </p:cNvPicPr>
                      <p:nvPr/>
                    </p:nvPicPr>
                    <p:blipFill>
                      <a:blip r:embed="rId5"/>
                      <a:srcRect/>
                      <a:stretch>
                        <a:fillRect/>
                      </a:stretch>
                    </p:blipFill>
                    <p:spPr bwMode="auto">
                      <a:xfrm>
                        <a:off x="500063" y="3136900"/>
                        <a:ext cx="79263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5"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11-15-1211 by Rich Kennedy, MediaTek</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87444356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GB" sz="2800">
                <a:latin typeface="Times New Roman" charset="0"/>
              </a:rPr>
              <a:t>Overview</a:t>
            </a:r>
          </a:p>
        </p:txBody>
      </p:sp>
      <p:sp>
        <p:nvSpPr>
          <p:cNvPr id="29698" name="Rectangle 3"/>
          <p:cNvSpPr>
            <a:spLocks noGrp="1" noChangeArrowheads="1"/>
          </p:cNvSpPr>
          <p:nvPr>
            <p:ph idx="1"/>
          </p:nvPr>
        </p:nvSpPr>
        <p:spPr>
          <a:xfrm>
            <a:off x="685800" y="1828800"/>
            <a:ext cx="7772400" cy="4114800"/>
          </a:xfrm>
        </p:spPr>
        <p:txBody>
          <a:bodyPr/>
          <a:lstStyle/>
          <a:p>
            <a:r>
              <a:rPr lang="en-US" b="0" dirty="0">
                <a:latin typeface="Times New Roman" charset="0"/>
              </a:rPr>
              <a:t>This document summarizes the activities of the IEEE 802.18 Radio Regulatory Technical Advisory Group (RR-TAG) during </a:t>
            </a:r>
            <a:r>
              <a:rPr lang="en-US" b="0" dirty="0" smtClean="0">
                <a:latin typeface="Times New Roman" charset="0"/>
              </a:rPr>
              <a:t>the November </a:t>
            </a:r>
            <a:r>
              <a:rPr lang="en-US" b="0" dirty="0">
                <a:latin typeface="Times New Roman" charset="0"/>
              </a:rPr>
              <a:t>IEEE 802 </a:t>
            </a:r>
            <a:r>
              <a:rPr lang="en-US" b="0" dirty="0" smtClean="0">
                <a:latin typeface="Times New Roman" charset="0"/>
              </a:rPr>
              <a:t>Plenary Meeting in Dallas.</a:t>
            </a:r>
            <a:endParaRPr lang="en-US" b="0" dirty="0">
              <a:latin typeface="Times New Roman" charset="0"/>
            </a:endParaRP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9134C468-29D4-5F4D-9F48-17557DAD461D}" type="slidenum">
              <a:rPr lang="en-US"/>
              <a:pPr/>
              <a:t>145</a:t>
            </a:fld>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11-15-1211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81757948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50B44E6A-9CD3-2148-9087-BF38FB166480}" type="slidenum">
              <a:rPr lang="en-US"/>
              <a:pPr/>
              <a:t>146</a:t>
            </a:fld>
            <a:endParaRPr lang="en-US"/>
          </a:p>
        </p:txBody>
      </p:sp>
      <p:sp>
        <p:nvSpPr>
          <p:cNvPr id="31747" name="Rectangle 2"/>
          <p:cNvSpPr>
            <a:spLocks noGrp="1" noChangeArrowheads="1"/>
          </p:cNvSpPr>
          <p:nvPr>
            <p:ph type="title"/>
          </p:nvPr>
        </p:nvSpPr>
        <p:spPr>
          <a:xfrm>
            <a:off x="685800" y="685800"/>
            <a:ext cx="7772400" cy="990600"/>
          </a:xfrm>
        </p:spPr>
        <p:txBody>
          <a:bodyPr/>
          <a:lstStyle/>
          <a:p>
            <a:r>
              <a:rPr lang="en-GB" dirty="0" smtClean="0">
                <a:latin typeface="Times New Roman" charset="0"/>
              </a:rPr>
              <a:t>RR-TAG Actions Taken</a:t>
            </a:r>
            <a:endParaRPr lang="en-GB" dirty="0">
              <a:latin typeface="Times New Roman" charset="0"/>
            </a:endParaRPr>
          </a:p>
        </p:txBody>
      </p:sp>
      <p:sp>
        <p:nvSpPr>
          <p:cNvPr id="31748" name="Rectangle 3"/>
          <p:cNvSpPr>
            <a:spLocks noGrp="1" noChangeArrowheads="1"/>
          </p:cNvSpPr>
          <p:nvPr>
            <p:ph type="body" idx="1"/>
          </p:nvPr>
        </p:nvSpPr>
        <p:spPr>
          <a:xfrm>
            <a:off x="685800" y="1828800"/>
            <a:ext cx="7924800" cy="4495800"/>
          </a:xfrm>
        </p:spPr>
        <p:txBody>
          <a:bodyPr/>
          <a:lstStyle/>
          <a:p>
            <a:pPr>
              <a:spcBef>
                <a:spcPct val="0"/>
              </a:spcBef>
              <a:spcAft>
                <a:spcPts val="600"/>
              </a:spcAft>
            </a:pPr>
            <a:r>
              <a:rPr lang="en-US" sz="2800" dirty="0" smtClean="0">
                <a:solidFill>
                  <a:srgbClr val="000000"/>
                </a:solidFill>
                <a:latin typeface="Times New Roman" panose="02020603050405020304" pitchFamily="18" charset="0"/>
              </a:rPr>
              <a:t>Developed input to the EC Regulatory SC mission statement </a:t>
            </a:r>
          </a:p>
          <a:p>
            <a:pPr>
              <a:spcBef>
                <a:spcPct val="0"/>
              </a:spcBef>
              <a:spcAft>
                <a:spcPts val="600"/>
              </a:spcAft>
            </a:pPr>
            <a:r>
              <a:rPr lang="en-US" sz="2800" dirty="0" smtClean="0">
                <a:solidFill>
                  <a:srgbClr val="000000"/>
                </a:solidFill>
                <a:latin typeface="Times New Roman" panose="02020603050405020304" pitchFamily="18" charset="0"/>
              </a:rPr>
              <a:t>Edited and updated document 18-15/0059R00 Response to ITU-R SM.2351</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11-15-1211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86752572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85800" y="1426096"/>
            <a:ext cx="7772400" cy="1066800"/>
          </a:xfrm>
          <a:noFill/>
        </p:spPr>
        <p:txBody>
          <a:bodyPr/>
          <a:lstStyle/>
          <a:p>
            <a:r>
              <a:rPr lang="en-GB" dirty="0" smtClean="0"/>
              <a:t>802.24 Vertical Applications </a:t>
            </a:r>
            <a:br>
              <a:rPr lang="en-GB" dirty="0" smtClean="0"/>
            </a:br>
            <a:r>
              <a:rPr lang="en-GB" dirty="0" smtClean="0"/>
              <a:t>Technical Advisory Group</a:t>
            </a:r>
            <a:br>
              <a:rPr lang="en-GB" dirty="0" smtClean="0"/>
            </a:br>
            <a:r>
              <a:rPr lang="en-GB" dirty="0" smtClean="0"/>
              <a:t>Liaison Report</a:t>
            </a:r>
          </a:p>
        </p:txBody>
      </p:sp>
      <p:sp>
        <p:nvSpPr>
          <p:cNvPr id="1031" name="Rectangle 4"/>
          <p:cNvSpPr>
            <a:spLocks noGrp="1" noChangeArrowheads="1"/>
          </p:cNvSpPr>
          <p:nvPr>
            <p:ph idx="1"/>
          </p:nvPr>
        </p:nvSpPr>
        <p:spPr>
          <a:xfrm>
            <a:off x="685800" y="3284984"/>
            <a:ext cx="7772400" cy="2811016"/>
          </a:xfrm>
          <a:noFill/>
        </p:spPr>
        <p:txBody>
          <a:bodyPr/>
          <a:lstStyle/>
          <a:p>
            <a:pPr algn="ctr">
              <a:buFontTx/>
              <a:buNone/>
            </a:pPr>
            <a:r>
              <a:rPr lang="en-GB" sz="2000" dirty="0" smtClean="0"/>
              <a:t>Date:</a:t>
            </a:r>
            <a:r>
              <a:rPr lang="en-GB" sz="2000" b="0" dirty="0" smtClean="0"/>
              <a:t> 2015-11-13</a:t>
            </a:r>
          </a:p>
        </p:txBody>
      </p:sp>
      <p:sp>
        <p:nvSpPr>
          <p:cNvPr id="1029" name="Slide Number Placeholder 5"/>
          <p:cNvSpPr>
            <a:spLocks noGrp="1"/>
          </p:cNvSpPr>
          <p:nvPr>
            <p:ph type="sldNum" sz="quarter" idx="12"/>
          </p:nvPr>
        </p:nvSpPr>
        <p:spPr>
          <a:noFill/>
        </p:spPr>
        <p:txBody>
          <a:bodyPr/>
          <a:lstStyle/>
          <a:p>
            <a:r>
              <a:rPr lang="en-GB" smtClean="0"/>
              <a:t>Slide </a:t>
            </a:r>
            <a:fld id="{5C54AB6B-C76C-43C0-8CF9-4AA7315BEFF1}" type="slidenum">
              <a:rPr lang="en-GB" smtClean="0"/>
              <a:pPr/>
              <a:t>147</a:t>
            </a:fld>
            <a:endParaRPr lang="en-GB" smtClean="0"/>
          </a:p>
        </p:txBody>
      </p:sp>
      <p:graphicFrame>
        <p:nvGraphicFramePr>
          <p:cNvPr id="1026" name="Object 5"/>
          <p:cNvGraphicFramePr>
            <a:graphicFrameLocks noChangeAspect="1"/>
          </p:cNvGraphicFramePr>
          <p:nvPr>
            <p:extLst>
              <p:ext uri="{D42A27DB-BD31-4B8C-83A1-F6EECF244321}">
                <p14:modId xmlns:p14="http://schemas.microsoft.com/office/powerpoint/2010/main" val="207175850"/>
              </p:ext>
            </p:extLst>
          </p:nvPr>
        </p:nvGraphicFramePr>
        <p:xfrm>
          <a:off x="658813" y="3985220"/>
          <a:ext cx="8237537" cy="2324100"/>
        </p:xfrm>
        <a:graphic>
          <a:graphicData uri="http://schemas.openxmlformats.org/presentationml/2006/ole">
            <mc:AlternateContent xmlns:mc="http://schemas.openxmlformats.org/markup-compatibility/2006">
              <mc:Choice xmlns:v="urn:schemas-microsoft-com:vml" Requires="v">
                <p:oleObj spid="_x0000_s20491"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755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smtClean="0"/>
              <a:t>Author:</a:t>
            </a:r>
            <a:endParaRPr lang="en-GB" sz="2000" dirty="0"/>
          </a:p>
        </p:txBody>
      </p:sp>
      <p:sp>
        <p:nvSpPr>
          <p:cNvPr id="2" name="Footer Placeholder 1"/>
          <p:cNvSpPr>
            <a:spLocks noGrp="1"/>
          </p:cNvSpPr>
          <p:nvPr>
            <p:ph type="ftr" sz="quarter" idx="11"/>
          </p:nvPr>
        </p:nvSpPr>
        <p:spPr/>
        <p:txBody>
          <a:bodyPr/>
          <a:lstStyle/>
          <a:p>
            <a:pPr>
              <a:defRPr/>
            </a:pPr>
            <a:r>
              <a:rPr lang="en-GB" smtClean="0"/>
              <a:t>Adrian Stephens, Intel Corporation</a:t>
            </a:r>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11-15-1549 by Tim Godfrey, EPRI</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59046055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76064"/>
          </a:xfrm>
        </p:spPr>
        <p:txBody>
          <a:bodyPr/>
          <a:lstStyle/>
          <a:p>
            <a:r>
              <a:rPr lang="en-US" dirty="0" smtClean="0">
                <a:solidFill>
                  <a:srgbClr val="0070C0"/>
                </a:solidFill>
              </a:rPr>
              <a:t>802.24 Overview</a:t>
            </a:r>
            <a:endParaRPr lang="en-US" dirty="0">
              <a:solidFill>
                <a:srgbClr val="0070C0"/>
              </a:solidFill>
            </a:endParaRPr>
          </a:p>
        </p:txBody>
      </p:sp>
      <p:sp>
        <p:nvSpPr>
          <p:cNvPr id="3" name="Content Placeholder 2"/>
          <p:cNvSpPr>
            <a:spLocks noGrp="1"/>
          </p:cNvSpPr>
          <p:nvPr>
            <p:ph idx="1"/>
          </p:nvPr>
        </p:nvSpPr>
        <p:spPr>
          <a:xfrm>
            <a:off x="685800" y="3068960"/>
            <a:ext cx="7772400" cy="3384376"/>
          </a:xfrm>
        </p:spPr>
        <p:txBody>
          <a:bodyPr>
            <a:normAutofit fontScale="92500" lnSpcReduction="20000"/>
          </a:bodyPr>
          <a:lstStyle/>
          <a:p>
            <a:r>
              <a:rPr lang="en-US" dirty="0" smtClean="0"/>
              <a:t>802.24.1 Smart Grid Task Group</a:t>
            </a:r>
          </a:p>
          <a:p>
            <a:pPr lvl="1"/>
            <a:r>
              <a:rPr lang="en-US" dirty="0" smtClean="0"/>
              <a:t>Internal / external coordination in matters related application of IEEE </a:t>
            </a:r>
            <a:r>
              <a:rPr lang="en-US" dirty="0"/>
              <a:t>802 standards for Smart Grid </a:t>
            </a:r>
            <a:endParaRPr lang="en-US" dirty="0" smtClean="0"/>
          </a:p>
          <a:p>
            <a:pPr lvl="1"/>
            <a:r>
              <a:rPr lang="en-US" dirty="0" smtClean="0"/>
              <a:t>802.24.1 TG meets at Plenaries and Wireless Interims</a:t>
            </a:r>
          </a:p>
          <a:p>
            <a:r>
              <a:rPr lang="en-US" dirty="0" smtClean="0"/>
              <a:t>802.24.2 IoT Task Group</a:t>
            </a:r>
          </a:p>
          <a:p>
            <a:pPr lvl="1"/>
            <a:r>
              <a:rPr lang="en-US" dirty="0"/>
              <a:t>Internal / external coordination in matters related application of IEEE 802 standards for </a:t>
            </a:r>
            <a:r>
              <a:rPr lang="en-US" dirty="0" smtClean="0"/>
              <a:t>Internet of Things (IoT)</a:t>
            </a:r>
            <a:endParaRPr lang="en-US" dirty="0"/>
          </a:p>
          <a:p>
            <a:pPr lvl="1"/>
            <a:r>
              <a:rPr lang="en-US" dirty="0" smtClean="0"/>
              <a:t>802.24.1 </a:t>
            </a:r>
            <a:r>
              <a:rPr lang="en-US" dirty="0"/>
              <a:t>TG meets at Plenaries and </a:t>
            </a:r>
            <a:r>
              <a:rPr lang="en-US" dirty="0" smtClean="0"/>
              <a:t>802 Interims</a:t>
            </a:r>
          </a:p>
          <a:p>
            <a:r>
              <a:rPr lang="en-US" dirty="0" smtClean="0"/>
              <a:t>Nov Agenda</a:t>
            </a:r>
            <a:r>
              <a:rPr lang="en-US" dirty="0"/>
              <a:t>: 		</a:t>
            </a:r>
            <a:r>
              <a:rPr lang="en-US" dirty="0" smtClean="0"/>
              <a:t>	</a:t>
            </a:r>
            <a:r>
              <a:rPr lang="en-US" dirty="0" smtClean="0">
                <a:solidFill>
                  <a:srgbClr val="002060"/>
                </a:solidFill>
                <a:hlinkClick r:id="rId3"/>
              </a:rPr>
              <a:t>24-15-0031r2</a:t>
            </a:r>
            <a:endParaRPr lang="en-US" dirty="0">
              <a:solidFill>
                <a:srgbClr val="002060"/>
              </a:solidFill>
            </a:endParaRPr>
          </a:p>
          <a:p>
            <a:r>
              <a:rPr lang="en-US" dirty="0" smtClean="0"/>
              <a:t>Closing </a:t>
            </a:r>
            <a:r>
              <a:rPr lang="en-US" dirty="0"/>
              <a:t>Report </a:t>
            </a:r>
            <a:r>
              <a:rPr lang="en-US" dirty="0" smtClean="0"/>
              <a:t>	</a:t>
            </a:r>
            <a:r>
              <a:rPr lang="en-US" dirty="0"/>
              <a:t>	</a:t>
            </a:r>
            <a:r>
              <a:rPr lang="en-US" dirty="0" smtClean="0"/>
              <a:t>	</a:t>
            </a:r>
            <a:r>
              <a:rPr lang="en-US" dirty="0" smtClean="0">
                <a:hlinkClick r:id="rId4"/>
              </a:rPr>
              <a:t>24-15-0040r0</a:t>
            </a:r>
            <a:endParaRPr lang="en-US" dirty="0"/>
          </a:p>
          <a:p>
            <a:r>
              <a:rPr lang="en-US" dirty="0" smtClean="0"/>
              <a:t>Minutes		</a:t>
            </a:r>
            <a:r>
              <a:rPr lang="en-US" dirty="0"/>
              <a:t>	</a:t>
            </a:r>
            <a:r>
              <a:rPr lang="en-US" dirty="0" smtClean="0"/>
              <a:t>	</a:t>
            </a:r>
            <a:r>
              <a:rPr lang="en-US" dirty="0" smtClean="0">
                <a:hlinkClick r:id="rId5"/>
              </a:rPr>
              <a:t>24-15-0034r0</a:t>
            </a:r>
            <a:endParaRPr lang="en-US" dirty="0" smtClean="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148</a:t>
            </a:fld>
            <a:endParaRPr lang="en-GB"/>
          </a:p>
        </p:txBody>
      </p:sp>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t>802.24 Vertical Applications TAG</a:t>
            </a:r>
            <a:endParaRPr kumimoji="0" lang="en-US" sz="2800" b="0" i="0" u="none" strike="noStrike" cap="none" normalizeH="0" baseline="0" dirty="0" smtClean="0">
              <a:ln>
                <a:noFill/>
              </a:ln>
              <a:solidFill>
                <a:schemeClr val="tx1"/>
              </a:solidFill>
              <a:effectLst/>
            </a:endParaRP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t>802.24.1 Smart Grid TG</a:t>
            </a:r>
            <a:endParaRPr kumimoji="0" lang="en-US" sz="2800" b="0" i="0" u="none" strike="noStrike" cap="none" normalizeH="0" baseline="0" dirty="0" smtClean="0">
              <a:ln>
                <a:noFill/>
              </a:ln>
              <a:solidFill>
                <a:schemeClr val="tx1"/>
              </a:solidFill>
              <a:effectLst/>
            </a:endParaRPr>
          </a:p>
        </p:txBody>
      </p:sp>
      <p:sp>
        <p:nvSpPr>
          <p:cNvPr id="8" name="Rectangle 7"/>
          <p:cNvSpPr/>
          <p:nvPr/>
        </p:nvSpPr>
        <p:spPr bwMode="auto">
          <a:xfrm>
            <a:off x="478802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2800" dirty="0"/>
              <a:t>802.24.2 IoT TG</a:t>
            </a: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11-15-1549 by Tim Godfrey, EPRI</a:t>
            </a:r>
          </a:p>
        </p:txBody>
      </p:sp>
      <p:sp>
        <p:nvSpPr>
          <p:cNvPr id="13"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21669806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7808"/>
            <a:ext cx="7772400" cy="510952"/>
          </a:xfrm>
        </p:spPr>
        <p:txBody>
          <a:bodyPr/>
          <a:lstStyle/>
          <a:p>
            <a:r>
              <a:rPr lang="en-US" dirty="0" smtClean="0">
                <a:solidFill>
                  <a:srgbClr val="0070C0"/>
                </a:solidFill>
              </a:rPr>
              <a:t>802.24 Summary – November 2015</a:t>
            </a:r>
            <a:endParaRPr lang="en-US" dirty="0">
              <a:solidFill>
                <a:srgbClr val="0070C0"/>
              </a:solidFill>
            </a:endParaRPr>
          </a:p>
        </p:txBody>
      </p:sp>
      <p:sp>
        <p:nvSpPr>
          <p:cNvPr id="3" name="Content Placeholder 2"/>
          <p:cNvSpPr>
            <a:spLocks noGrp="1"/>
          </p:cNvSpPr>
          <p:nvPr>
            <p:ph idx="1"/>
          </p:nvPr>
        </p:nvSpPr>
        <p:spPr>
          <a:xfrm>
            <a:off x="685800" y="1412776"/>
            <a:ext cx="7772400" cy="4968552"/>
          </a:xfrm>
        </p:spPr>
        <p:txBody>
          <a:bodyPr>
            <a:normAutofit fontScale="77500" lnSpcReduction="20000"/>
          </a:bodyPr>
          <a:lstStyle/>
          <a:p>
            <a:pPr>
              <a:spcBef>
                <a:spcPts val="1200"/>
              </a:spcBef>
            </a:pPr>
            <a:r>
              <a:rPr lang="en-US" dirty="0" smtClean="0"/>
              <a:t>24.1 </a:t>
            </a:r>
            <a:r>
              <a:rPr lang="en-US" dirty="0"/>
              <a:t>Smart Grid TG: </a:t>
            </a:r>
            <a:endParaRPr lang="en-US" dirty="0" smtClean="0"/>
          </a:p>
          <a:p>
            <a:pPr lvl="1">
              <a:spcBef>
                <a:spcPts val="1200"/>
              </a:spcBef>
            </a:pPr>
            <a:r>
              <a:rPr lang="en-US" dirty="0" smtClean="0"/>
              <a:t>White paper development on Sub 1GHz wireless</a:t>
            </a:r>
            <a:endParaRPr lang="en-US" dirty="0"/>
          </a:p>
          <a:p>
            <a:pPr lvl="2"/>
            <a:r>
              <a:rPr lang="en-US" dirty="0" smtClean="0"/>
              <a:t>Progressed development of draft </a:t>
            </a:r>
            <a:r>
              <a:rPr lang="en-US" dirty="0"/>
              <a:t>: </a:t>
            </a:r>
            <a:r>
              <a:rPr lang="en-US" dirty="0" smtClean="0">
                <a:hlinkClick r:id="rId3"/>
              </a:rPr>
              <a:t>24-15-0029r2</a:t>
            </a:r>
            <a:endParaRPr lang="en-US" dirty="0"/>
          </a:p>
          <a:p>
            <a:pPr lvl="1">
              <a:spcBef>
                <a:spcPts val="1200"/>
              </a:spcBef>
            </a:pPr>
            <a:r>
              <a:rPr lang="en-US" dirty="0" smtClean="0"/>
              <a:t>ITU-R </a:t>
            </a:r>
            <a:r>
              <a:rPr lang="en-US" dirty="0"/>
              <a:t>WP 1A Q236/1 report on Smart </a:t>
            </a:r>
            <a:r>
              <a:rPr lang="en-US" dirty="0" smtClean="0"/>
              <a:t>Grid.</a:t>
            </a:r>
          </a:p>
          <a:p>
            <a:pPr lvl="2">
              <a:spcBef>
                <a:spcPts val="1200"/>
              </a:spcBef>
            </a:pPr>
            <a:r>
              <a:rPr lang="en-US" dirty="0" smtClean="0"/>
              <a:t>802.24 reviewed, edited, and provided comments. Output forwarded to 802.18 in  </a:t>
            </a:r>
            <a:r>
              <a:rPr lang="en-US" dirty="0" smtClean="0">
                <a:hlinkClick r:id="rId4"/>
              </a:rPr>
              <a:t>24-15-0028-02</a:t>
            </a:r>
            <a:endParaRPr lang="en-US" dirty="0"/>
          </a:p>
          <a:p>
            <a:pPr lvl="1">
              <a:spcBef>
                <a:spcPts val="1200"/>
              </a:spcBef>
            </a:pPr>
            <a:r>
              <a:rPr lang="en-US" dirty="0" smtClean="0"/>
              <a:t>Approved formation of liaison with IEEE P2030.5 (SEP2)</a:t>
            </a:r>
          </a:p>
          <a:p>
            <a:pPr>
              <a:spcBef>
                <a:spcPts val="1200"/>
              </a:spcBef>
            </a:pPr>
            <a:r>
              <a:rPr lang="en-US" dirty="0" smtClean="0"/>
              <a:t>24.2 IoT TG</a:t>
            </a:r>
            <a:r>
              <a:rPr lang="en-US" dirty="0"/>
              <a:t>: </a:t>
            </a:r>
            <a:r>
              <a:rPr lang="en-US" dirty="0" smtClean="0"/>
              <a:t>	</a:t>
            </a:r>
          </a:p>
          <a:p>
            <a:pPr lvl="1">
              <a:spcBef>
                <a:spcPts val="1200"/>
              </a:spcBef>
            </a:pPr>
            <a:r>
              <a:rPr lang="en-US" dirty="0" smtClean="0">
                <a:hlinkClick r:id="rId5"/>
              </a:rPr>
              <a:t>Liaison report from P2413</a:t>
            </a:r>
            <a:r>
              <a:rPr lang="en-US" dirty="0" smtClean="0"/>
              <a:t> IoT Architecture WG</a:t>
            </a:r>
          </a:p>
          <a:p>
            <a:pPr lvl="2">
              <a:spcBef>
                <a:spcPts val="1200"/>
              </a:spcBef>
            </a:pPr>
            <a:r>
              <a:rPr lang="en-US" dirty="0" smtClean="0"/>
              <a:t>TAG decided there is no need to co-sponsor P2413</a:t>
            </a:r>
            <a:endParaRPr lang="en-US" dirty="0"/>
          </a:p>
          <a:p>
            <a:pPr lvl="1">
              <a:spcBef>
                <a:spcPts val="1200"/>
              </a:spcBef>
            </a:pPr>
            <a:r>
              <a:rPr lang="en-US" dirty="0">
                <a:hlinkClick r:id="rId6"/>
              </a:rPr>
              <a:t>Internet of Things (IoT) - Overview White Paper </a:t>
            </a:r>
            <a:r>
              <a:rPr lang="en-US" dirty="0" smtClean="0">
                <a:hlinkClick r:id="rId6"/>
              </a:rPr>
              <a:t>Draft</a:t>
            </a:r>
            <a:endParaRPr lang="en-US" dirty="0" smtClean="0"/>
          </a:p>
          <a:p>
            <a:pPr lvl="1">
              <a:spcBef>
                <a:spcPts val="1200"/>
              </a:spcBef>
            </a:pPr>
            <a:r>
              <a:rPr lang="en-US" dirty="0" smtClean="0"/>
              <a:t>Approved response to form liaison with Industrial Internet Consortium (IIC)</a:t>
            </a:r>
          </a:p>
          <a:p>
            <a:pPr>
              <a:spcBef>
                <a:spcPts val="1200"/>
              </a:spcBef>
            </a:pPr>
            <a:r>
              <a:rPr lang="en-US" dirty="0" smtClean="0"/>
              <a:t>802.24 TAG</a:t>
            </a:r>
          </a:p>
          <a:p>
            <a:pPr lvl="1">
              <a:spcBef>
                <a:spcPts val="1200"/>
              </a:spcBef>
            </a:pPr>
            <a:r>
              <a:rPr lang="en-US" dirty="0" smtClean="0"/>
              <a:t>802 </a:t>
            </a:r>
            <a:r>
              <a:rPr lang="en-US" dirty="0"/>
              <a:t>Student Paper </a:t>
            </a:r>
            <a:r>
              <a:rPr lang="en-US" dirty="0" smtClean="0"/>
              <a:t>Competition </a:t>
            </a:r>
            <a:r>
              <a:rPr lang="en-US" dirty="0" smtClean="0">
                <a:hlinkClick r:id="rId7"/>
              </a:rPr>
              <a:t>Flyer </a:t>
            </a:r>
            <a:r>
              <a:rPr lang="en-US" dirty="0" smtClean="0"/>
              <a:t>– final review, ready to launch</a:t>
            </a:r>
          </a:p>
          <a:p>
            <a:pPr lvl="1">
              <a:spcBef>
                <a:spcPts val="1200"/>
              </a:spcBef>
            </a:pPr>
            <a:r>
              <a:rPr lang="en-US" dirty="0" smtClean="0"/>
              <a:t>Call for judges for paper selection will be posted to 802.24 reflector</a:t>
            </a:r>
          </a:p>
          <a:p>
            <a:pPr lvl="1">
              <a:spcBef>
                <a:spcPts val="1200"/>
              </a:spcBef>
            </a:pPr>
            <a:endParaRPr lang="en-US" dirty="0" smtClean="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149</a:t>
            </a:fld>
            <a:endParaRPr lang="en-GB"/>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11-15-1549 by Tim Godfrey, EPRI</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948677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smtClean="0"/>
              <a:t>Work Completed</a:t>
            </a:r>
          </a:p>
        </p:txBody>
      </p:sp>
      <p:sp>
        <p:nvSpPr>
          <p:cNvPr id="15366" name="Rectangle 3"/>
          <p:cNvSpPr>
            <a:spLocks noGrp="1" noChangeArrowheads="1"/>
          </p:cNvSpPr>
          <p:nvPr>
            <p:ph type="body" idx="1"/>
          </p:nvPr>
        </p:nvSpPr>
        <p:spPr>
          <a:xfrm>
            <a:off x="304800" y="1143000"/>
            <a:ext cx="8382000" cy="5029200"/>
          </a:xfrm>
        </p:spPr>
        <p:txBody>
          <a:bodyPr/>
          <a:lstStyle/>
          <a:p>
            <a:pPr>
              <a:spcBef>
                <a:spcPts val="0"/>
              </a:spcBef>
            </a:pPr>
            <a:r>
              <a:rPr lang="en-US" dirty="0"/>
              <a:t>Agenda is here: </a:t>
            </a:r>
            <a:r>
              <a:rPr lang="en-US" b="0" dirty="0">
                <a:hlinkClick r:id="rId3"/>
              </a:rPr>
              <a:t>https://</a:t>
            </a:r>
            <a:r>
              <a:rPr lang="en-US" b="0" dirty="0" smtClean="0">
                <a:hlinkClick r:id="rId3"/>
              </a:rPr>
              <a:t>mentor.ieee.org/802.11/dcn/15/11-15-1234-03-0arc-arc-sc-agenda-nov-2015.ppt</a:t>
            </a:r>
            <a:r>
              <a:rPr lang="en-US" b="0" dirty="0" smtClean="0"/>
              <a:t>  </a:t>
            </a:r>
            <a:endParaRPr lang="en-US" b="0" dirty="0"/>
          </a:p>
          <a:p>
            <a:pPr>
              <a:spcBef>
                <a:spcPts val="0"/>
              </a:spcBef>
            </a:pPr>
            <a:r>
              <a:rPr lang="en-US" dirty="0" smtClean="0"/>
              <a:t>DS-SAP and Annex R as normative text approved</a:t>
            </a:r>
          </a:p>
          <a:p>
            <a:pPr lvl="1">
              <a:spcBef>
                <a:spcPts val="0"/>
              </a:spcBef>
            </a:pPr>
            <a:r>
              <a:rPr lang="en-US" dirty="0" smtClean="0">
                <a:hlinkClick r:id="rId4"/>
              </a:rPr>
              <a:t>11-15-0555-06-0arc-normative-ds-sap-proposal.docx</a:t>
            </a:r>
            <a:r>
              <a:rPr lang="en-US" dirty="0" smtClean="0"/>
              <a:t> </a:t>
            </a:r>
          </a:p>
          <a:p>
            <a:pPr lvl="1">
              <a:spcBef>
                <a:spcPts val="0"/>
              </a:spcBef>
            </a:pPr>
            <a:r>
              <a:rPr lang="en-US" dirty="0" smtClean="0"/>
              <a:t>Approved by REVmc for roll in to next Draft</a:t>
            </a:r>
            <a:endParaRPr lang="en-US" dirty="0"/>
          </a:p>
          <a:p>
            <a:pPr>
              <a:spcBef>
                <a:spcPts val="0"/>
              </a:spcBef>
            </a:pPr>
            <a:r>
              <a:rPr lang="en-US" dirty="0" smtClean="0"/>
              <a:t>IETF concerns about 802.11 multicast</a:t>
            </a:r>
          </a:p>
          <a:p>
            <a:pPr lvl="1">
              <a:spcBef>
                <a:spcPts val="0"/>
              </a:spcBef>
            </a:pPr>
            <a:r>
              <a:rPr lang="en-US" dirty="0" smtClean="0"/>
              <a:t>Reviewed </a:t>
            </a:r>
            <a:r>
              <a:rPr lang="en-US" dirty="0" smtClean="0">
                <a:hlinkClick r:id="rId5"/>
              </a:rPr>
              <a:t>11-15-1261-03-0arc-multicast-performance-optimization-features-overview-for-ietf-nov-2015.ppt</a:t>
            </a:r>
            <a:r>
              <a:rPr lang="en-US" dirty="0" smtClean="0"/>
              <a:t> </a:t>
            </a:r>
          </a:p>
          <a:p>
            <a:pPr lvl="1">
              <a:spcBef>
                <a:spcPts val="0"/>
              </a:spcBef>
            </a:pPr>
            <a:r>
              <a:rPr lang="en-US" dirty="0" smtClean="0"/>
              <a:t>Noted future work is expected, no action at this time</a:t>
            </a:r>
          </a:p>
          <a:p>
            <a:pPr>
              <a:spcBef>
                <a:spcPts val="0"/>
              </a:spcBef>
            </a:pPr>
            <a:r>
              <a:rPr lang="en-US" dirty="0"/>
              <a:t>REVmc Figure 5-1: </a:t>
            </a:r>
            <a:r>
              <a:rPr lang="en-US" b="0" dirty="0" smtClean="0">
                <a:hlinkClick r:id="rId6"/>
              </a:rPr>
              <a:t>11-15-0540-05-0arc-updates-to-revmc-5-1-5.docx</a:t>
            </a:r>
            <a:r>
              <a:rPr lang="en-US" b="0" dirty="0" smtClean="0"/>
              <a:t> </a:t>
            </a:r>
            <a:r>
              <a:rPr lang="en-US" dirty="0" smtClean="0"/>
              <a:t> </a:t>
            </a:r>
            <a:endParaRPr lang="en-US" dirty="0"/>
          </a:p>
          <a:p>
            <a:pPr lvl="1">
              <a:spcBef>
                <a:spcPts val="0"/>
              </a:spcBef>
            </a:pPr>
            <a:r>
              <a:rPr lang="en-US" dirty="0"/>
              <a:t>Continued review of Figures 5-1, et </a:t>
            </a:r>
            <a:r>
              <a:rPr lang="en-US" dirty="0" err="1"/>
              <a:t>seq</a:t>
            </a:r>
            <a:r>
              <a:rPr lang="en-US" dirty="0"/>
              <a:t>, in REVmc D4.0, in response to Sponsor Ballot </a:t>
            </a:r>
            <a:r>
              <a:rPr lang="en-US" dirty="0" smtClean="0"/>
              <a:t>comment</a:t>
            </a:r>
            <a:endParaRPr lang="en-US" dirty="0"/>
          </a:p>
          <a:p>
            <a:pPr lvl="1">
              <a:spcBef>
                <a:spcPts val="0"/>
              </a:spcBef>
            </a:pPr>
            <a:r>
              <a:rPr lang="en-US" sz="2200" b="0" dirty="0" smtClean="0"/>
              <a:t>Agreed AP and Mesh STA structure diagrams</a:t>
            </a:r>
          </a:p>
          <a:p>
            <a:pPr lvl="1">
              <a:spcBef>
                <a:spcPts val="0"/>
              </a:spcBef>
            </a:pPr>
            <a:r>
              <a:rPr lang="en-US" sz="2200" dirty="0" smtClean="0"/>
              <a:t>Started discussion on Mesh Gate, to be continued</a:t>
            </a:r>
            <a:endParaRPr lang="en-US" sz="2200" b="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3/6 of 11-15-1438 </a:t>
            </a:r>
            <a:r>
              <a:rPr lang="en-US" sz="1200" b="0" dirty="0"/>
              <a:t>by Mark Hamilton (Ruckus)</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15</a:t>
            </a:fld>
            <a:endParaRPr lang="en-US"/>
          </a:p>
        </p:txBody>
      </p:sp>
    </p:spTree>
    <p:extLst>
      <p:ext uri="{BB962C8B-B14F-4D97-AF65-F5344CB8AC3E}">
        <p14:creationId xmlns:p14="http://schemas.microsoft.com/office/powerpoint/2010/main" val="260183453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pPr algn="r"/>
            <a:r>
              <a:rPr lang="en-GB" sz="1200" b="0" smtClean="0"/>
              <a:t>Adrian Stephens, Intel Corporation</a:t>
            </a:r>
            <a:endParaRPr lang="en-GB" sz="1200" b="0"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150</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802.1 </a:t>
            </a:r>
            <a:r>
              <a:rPr lang="en-US" dirty="0" err="1"/>
              <a:t>OmniRAN</a:t>
            </a:r>
            <a:r>
              <a:rPr lang="en-US" dirty="0"/>
              <a:t> </a:t>
            </a:r>
            <a:r>
              <a:rPr lang="en-US" dirty="0" smtClean="0"/>
              <a:t>TG Status </a:t>
            </a:r>
            <a:r>
              <a:rPr lang="en-US" dirty="0"/>
              <a:t>Report</a:t>
            </a:r>
            <a:br>
              <a:rPr lang="en-US" dirty="0"/>
            </a:br>
            <a:r>
              <a:rPr lang="en-US" dirty="0"/>
              <a:t>to IEEE 802 WGs</a:t>
            </a:r>
            <a:endParaRPr lang="en-GB" dirty="0"/>
          </a:p>
        </p:txBody>
      </p:sp>
      <p:sp>
        <p:nvSpPr>
          <p:cNvPr id="3074" name="Rectangle 2"/>
          <p:cNvSpPr>
            <a:spLocks noGrp="1" noChangeArrowheads="1"/>
          </p:cNvSpPr>
          <p:nvPr>
            <p:ph type="body" idx="1"/>
          </p:nvPr>
        </p:nvSpPr>
        <p:spPr>
          <a:xfrm>
            <a:off x="685800" y="227687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2015-11-12</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222765443"/>
              </p:ext>
            </p:extLst>
          </p:nvPr>
        </p:nvGraphicFramePr>
        <p:xfrm>
          <a:off x="508000" y="3616722"/>
          <a:ext cx="8156575" cy="1327150"/>
        </p:xfrm>
        <a:graphic>
          <a:graphicData uri="http://schemas.openxmlformats.org/presentationml/2006/ole">
            <mc:AlternateContent xmlns:mc="http://schemas.openxmlformats.org/markup-compatibility/2006">
              <mc:Choice xmlns:v="urn:schemas-microsoft-com:vml" Requires="v">
                <p:oleObj spid="_x0000_s21515" name="Document" r:id="rId4" imgW="8255000" imgH="1346200" progId="Word.Document.8">
                  <p:embed/>
                </p:oleObj>
              </mc:Choice>
              <mc:Fallback>
                <p:oleObj name="Document" r:id="rId4" imgW="8255000" imgH="1346200" progId="Word.Document.8">
                  <p:embed/>
                  <p:pic>
                    <p:nvPicPr>
                      <p:cNvPr id="0" name=""/>
                      <p:cNvPicPr>
                        <a:picLocks noChangeAspect="1" noChangeArrowheads="1"/>
                      </p:cNvPicPr>
                      <p:nvPr/>
                    </p:nvPicPr>
                    <p:blipFill>
                      <a:blip r:embed="rId5"/>
                      <a:srcRect/>
                      <a:stretch>
                        <a:fillRect/>
                      </a:stretch>
                    </p:blipFill>
                    <p:spPr bwMode="auto">
                      <a:xfrm>
                        <a:off x="508000" y="3616722"/>
                        <a:ext cx="8156575" cy="1327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269279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1/5 of 11-15-1458 by Max Riegel, Nokia Networks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1994463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 </a:t>
            </a:r>
            <a:r>
              <a:rPr lang="en-US" dirty="0" err="1" smtClean="0"/>
              <a:t>OmniRAN</a:t>
            </a:r>
            <a:r>
              <a:rPr lang="en-US" dirty="0" smtClean="0"/>
              <a:t> TG Resources</a:t>
            </a:r>
            <a:endParaRPr lang="en-US" dirty="0"/>
          </a:p>
        </p:txBody>
      </p:sp>
      <p:sp>
        <p:nvSpPr>
          <p:cNvPr id="3" name="Content Placeholder 2"/>
          <p:cNvSpPr>
            <a:spLocks noGrp="1"/>
          </p:cNvSpPr>
          <p:nvPr>
            <p:ph idx="1"/>
          </p:nvPr>
        </p:nvSpPr>
        <p:spPr>
          <a:xfrm>
            <a:off x="685800" y="1981200"/>
            <a:ext cx="7770813" cy="4472136"/>
          </a:xfrm>
        </p:spPr>
        <p:txBody>
          <a:bodyPr/>
          <a:lstStyle/>
          <a:p>
            <a:pPr>
              <a:buFont typeface="Arial"/>
              <a:buChar char="•"/>
            </a:pPr>
            <a:r>
              <a:rPr lang="en-US" dirty="0" err="1" smtClean="0"/>
              <a:t>OmniRAN</a:t>
            </a:r>
            <a:r>
              <a:rPr lang="en-US" dirty="0" smtClean="0"/>
              <a:t> TG maintains a Wiki page on mentor to reflect its status and achievements</a:t>
            </a:r>
          </a:p>
          <a:p>
            <a:pPr marL="800100" lvl="1" indent="-342900">
              <a:buFont typeface="Arial"/>
              <a:buChar char="•"/>
            </a:pPr>
            <a:r>
              <a:rPr lang="en-US" dirty="0" smtClean="0">
                <a:hlinkClick r:id="rId3"/>
              </a:rPr>
              <a:t>https://mentor.ieee.org/omniran/bp/StartPage</a:t>
            </a:r>
            <a:endParaRPr lang="en-US" dirty="0" smtClean="0"/>
          </a:p>
          <a:p>
            <a:pPr marL="800100" lvl="1" indent="-342900">
              <a:buFont typeface="Arial"/>
              <a:buChar char="•"/>
            </a:pPr>
            <a:r>
              <a:rPr lang="en-US" dirty="0" smtClean="0"/>
              <a:t>Also showing meeting announcements and conference call dial-in information</a:t>
            </a:r>
          </a:p>
          <a:p>
            <a:pPr>
              <a:buFont typeface="Arial"/>
              <a:buChar char="•"/>
            </a:pPr>
            <a:r>
              <a:rPr lang="en-US" dirty="0" err="1" smtClean="0"/>
              <a:t>OmniRAN</a:t>
            </a:r>
            <a:r>
              <a:rPr lang="en-US" dirty="0" smtClean="0"/>
              <a:t> </a:t>
            </a:r>
            <a:r>
              <a:rPr lang="en-US" dirty="0" err="1" smtClean="0"/>
              <a:t>filespace</a:t>
            </a:r>
            <a:r>
              <a:rPr lang="en-US" dirty="0" smtClean="0"/>
              <a:t> on mentor is used for contributions and meeting documents</a:t>
            </a:r>
          </a:p>
          <a:p>
            <a:pPr marL="800100" lvl="1" indent="-342900">
              <a:buFont typeface="Arial"/>
              <a:buChar char="•"/>
            </a:pPr>
            <a:r>
              <a:rPr lang="en-US" dirty="0" smtClean="0">
                <a:hlinkClick r:id="rId4"/>
              </a:rPr>
              <a:t>https://mentor.ieee.org/omniran/documents</a:t>
            </a:r>
            <a:endParaRPr lang="en-US" dirty="0" smtClean="0"/>
          </a:p>
          <a:p>
            <a:pPr>
              <a:buFont typeface="Arial"/>
              <a:buChar char="•"/>
            </a:pPr>
            <a:r>
              <a:rPr lang="en-US" dirty="0" smtClean="0"/>
              <a:t>FYI: </a:t>
            </a:r>
            <a:r>
              <a:rPr lang="en-US" dirty="0" err="1" smtClean="0"/>
              <a:t>OmniRAN</a:t>
            </a:r>
            <a:r>
              <a:rPr lang="en-US" dirty="0" smtClean="0"/>
              <a:t> P802.1 PAR</a:t>
            </a:r>
          </a:p>
          <a:p>
            <a:pPr marL="800100" lvl="1" indent="-342900">
              <a:buFont typeface="Arial"/>
              <a:buChar char="•"/>
            </a:pPr>
            <a:r>
              <a:rPr lang="en-US" dirty="0" smtClean="0">
                <a:hlinkClick r:id="rId5"/>
              </a:rPr>
              <a:t>https://development.standards.ieee.org/get-file/P802.1CF.pdf?t=81644900003</a:t>
            </a:r>
            <a:endParaRPr lang="en-US"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151</a:t>
            </a:fld>
            <a:endParaRPr lang="en-GB" dirty="0"/>
          </a:p>
        </p:txBody>
      </p:sp>
      <p:sp>
        <p:nvSpPr>
          <p:cNvPr id="5" name="Footer Placeholder 4"/>
          <p:cNvSpPr>
            <a:spLocks noGrp="1"/>
          </p:cNvSpPr>
          <p:nvPr>
            <p:ph type="ftr" idx="4294967295"/>
          </p:nvPr>
        </p:nvSpPr>
        <p:spPr>
          <a:xfrm>
            <a:off x="5365750" y="6477000"/>
            <a:ext cx="3184520" cy="180975"/>
          </a:xfrm>
          <a:prstGeom prst="rect">
            <a:avLst/>
          </a:prstGeom>
        </p:spPr>
        <p:txBody>
          <a:bodyPr/>
          <a:lstStyle/>
          <a:p>
            <a:pPr algn="r"/>
            <a:r>
              <a:rPr lang="en-GB" sz="1200" b="0" dirty="0" smtClean="0"/>
              <a:t>Adrian Stephens, Intel Corporation</a:t>
            </a:r>
            <a:endParaRPr lang="en-GB" sz="1200" b="0"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2/5 of 11-15-1458 by Max Riegel, Nokia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27183060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OmniRAN</a:t>
            </a:r>
            <a:r>
              <a:rPr lang="en-US" dirty="0" smtClean="0"/>
              <a:t> TG Achievements</a:t>
            </a:r>
            <a:br>
              <a:rPr lang="en-US" dirty="0" smtClean="0"/>
            </a:br>
            <a:r>
              <a:rPr lang="en-US" sz="2400" dirty="0" smtClean="0"/>
              <a:t>Dallas, TX meeting, Nov 9</a:t>
            </a:r>
            <a:r>
              <a:rPr lang="en-US" sz="2400" baseline="30000" dirty="0" smtClean="0"/>
              <a:t>th</a:t>
            </a:r>
            <a:r>
              <a:rPr lang="en-US" sz="2400" dirty="0" smtClean="0"/>
              <a:t> – 12</a:t>
            </a:r>
            <a:r>
              <a:rPr lang="en-US" sz="2400" baseline="30000" dirty="0" smtClean="0"/>
              <a:t>th</a:t>
            </a:r>
            <a:r>
              <a:rPr lang="en-US" sz="2400" dirty="0" smtClean="0"/>
              <a:t> </a:t>
            </a:r>
            <a:endParaRPr lang="en-US" sz="2400" dirty="0"/>
          </a:p>
        </p:txBody>
      </p:sp>
      <p:sp>
        <p:nvSpPr>
          <p:cNvPr id="3" name="Content Placeholder 2"/>
          <p:cNvSpPr>
            <a:spLocks noGrp="1"/>
          </p:cNvSpPr>
          <p:nvPr>
            <p:ph idx="1"/>
          </p:nvPr>
        </p:nvSpPr>
        <p:spPr>
          <a:xfrm>
            <a:off x="685800" y="1844824"/>
            <a:ext cx="7770813" cy="4608512"/>
          </a:xfrm>
        </p:spPr>
        <p:txBody>
          <a:bodyPr>
            <a:normAutofit fontScale="85000" lnSpcReduction="20000"/>
          </a:bodyPr>
          <a:lstStyle/>
          <a:p>
            <a:pPr>
              <a:buFont typeface="Arial"/>
              <a:buChar char="•"/>
            </a:pPr>
            <a:r>
              <a:rPr lang="en-US" dirty="0" smtClean="0"/>
              <a:t>Review and discussion of P802.1CF contributions on </a:t>
            </a:r>
          </a:p>
          <a:p>
            <a:pPr lvl="1">
              <a:buFont typeface="Arial"/>
              <a:buChar char="•"/>
            </a:pPr>
            <a:r>
              <a:rPr lang="en-US" dirty="0" smtClean="0"/>
              <a:t>Detailed </a:t>
            </a:r>
            <a:r>
              <a:rPr lang="en-US" dirty="0"/>
              <a:t>Information for Network Reference </a:t>
            </a:r>
            <a:r>
              <a:rPr lang="en-US" dirty="0" smtClean="0"/>
              <a:t>Model, </a:t>
            </a:r>
          </a:p>
          <a:p>
            <a:pPr lvl="1">
              <a:buFont typeface="Arial"/>
              <a:buChar char="•"/>
            </a:pPr>
            <a:r>
              <a:rPr lang="en-US" dirty="0" smtClean="0"/>
              <a:t>Fault </a:t>
            </a:r>
            <a:r>
              <a:rPr lang="en-US" dirty="0"/>
              <a:t>Diagnosis and </a:t>
            </a:r>
            <a:r>
              <a:rPr lang="en-US" dirty="0" smtClean="0"/>
              <a:t>Maintenance, </a:t>
            </a:r>
          </a:p>
          <a:p>
            <a:pPr lvl="1">
              <a:buFont typeface="Arial"/>
              <a:buChar char="•"/>
            </a:pPr>
            <a:r>
              <a:rPr lang="en-US" dirty="0" smtClean="0"/>
              <a:t>Data path establishment, relocation and teardown, and on </a:t>
            </a:r>
          </a:p>
          <a:p>
            <a:pPr lvl="1">
              <a:buFont typeface="Arial"/>
              <a:buChar char="•"/>
            </a:pPr>
            <a:r>
              <a:rPr lang="en-US" dirty="0" smtClean="0"/>
              <a:t>Network Setup for unlicensed spectrum. </a:t>
            </a:r>
            <a:endParaRPr lang="en-US" dirty="0"/>
          </a:p>
          <a:p>
            <a:pPr lvl="2">
              <a:buFont typeface="Arial"/>
              <a:buChar char="•"/>
            </a:pPr>
            <a:r>
              <a:rPr lang="en-US" dirty="0" smtClean="0"/>
              <a:t>Further refinements needed before inclusion into the draft specification text.</a:t>
            </a:r>
          </a:p>
          <a:p>
            <a:pPr>
              <a:buFont typeface="Arial"/>
              <a:buChar char="•"/>
            </a:pPr>
            <a:r>
              <a:rPr lang="en-US" dirty="0" smtClean="0"/>
              <a:t>Informative contribution on Distributed CCAP Architectures.</a:t>
            </a:r>
          </a:p>
          <a:p>
            <a:pPr>
              <a:buFont typeface="Arial"/>
              <a:buChar char="•"/>
            </a:pPr>
            <a:r>
              <a:rPr lang="en-US" dirty="0" smtClean="0"/>
              <a:t>Review of initial draft text for P802.1CF</a:t>
            </a:r>
          </a:p>
          <a:p>
            <a:pPr marL="800100" lvl="1" indent="-342900">
              <a:buFont typeface="Arial"/>
              <a:buChar char="•"/>
            </a:pPr>
            <a:r>
              <a:rPr lang="en-US" dirty="0" smtClean="0"/>
              <a:t>Clean-up of editorial issues and alignment of terminology and content</a:t>
            </a:r>
          </a:p>
          <a:p>
            <a:pPr>
              <a:buFont typeface="Arial"/>
              <a:buChar char="•"/>
            </a:pPr>
            <a:r>
              <a:rPr lang="en-US" dirty="0" smtClean="0"/>
              <a:t>Special session on ‘5G requirements in scope of P 802.1CF’</a:t>
            </a:r>
          </a:p>
          <a:p>
            <a:pPr marL="800100" lvl="1" indent="-342900">
              <a:buFont typeface="Arial"/>
              <a:buChar char="•"/>
            </a:pPr>
            <a:r>
              <a:rPr lang="en-US" dirty="0" smtClean="0"/>
              <a:t>Discussion guided by contribution on network requirements of NGMN 5G whitepaper </a:t>
            </a:r>
            <a:r>
              <a:rPr lang="en-US" dirty="0" smtClean="0">
                <a:sym typeface="Wingdings"/>
              </a:rPr>
              <a:t> more on next slide</a:t>
            </a:r>
            <a:endParaRPr lang="en-US" dirty="0" smtClean="0"/>
          </a:p>
          <a:p>
            <a:pPr>
              <a:buFont typeface="Arial"/>
              <a:buChar char="•"/>
            </a:pPr>
            <a:r>
              <a:rPr lang="en-US" dirty="0" smtClean="0"/>
              <a:t>Review of P802.1CF project plan</a:t>
            </a:r>
          </a:p>
          <a:p>
            <a:pPr marL="800100" lvl="1" indent="-342900">
              <a:buFont typeface="Arial"/>
              <a:buChar char="•"/>
            </a:pPr>
            <a:r>
              <a:rPr lang="en-US" dirty="0" smtClean="0"/>
              <a:t>Creation of initial Draft P802.1CF document after Jan 2016 meeting</a:t>
            </a:r>
            <a:endParaRPr lang="en-US" dirty="0"/>
          </a:p>
          <a:p>
            <a:pPr marL="800100" lvl="1" indent="-342900">
              <a:buFont typeface="Arial"/>
              <a:buChar char="•"/>
            </a:pPr>
            <a:r>
              <a:rPr lang="en-US" dirty="0" smtClean="0"/>
              <a:t>Assumed timeline within current scope: </a:t>
            </a:r>
            <a:br>
              <a:rPr lang="en-US" dirty="0" smtClean="0"/>
            </a:br>
            <a:r>
              <a:rPr lang="en-US" dirty="0" smtClean="0"/>
              <a:t>initial TG ballot March 2016, LB Nov 2016, SB Jul 2017</a:t>
            </a:r>
            <a:endParaRPr lang="en-US"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pPr algn="r"/>
            <a:r>
              <a:rPr lang="en-GB" sz="1200" b="0" smtClean="0"/>
              <a:t>Adrian Stephens, Intel Corporation</a:t>
            </a:r>
            <a:endParaRPr lang="en-GB" sz="1200" b="0"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152</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3/5 of 11-15-1458 by Max Riegel, Nokia Networks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48348333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OmniRAN TG Discussions</a:t>
            </a:r>
            <a:br>
              <a:rPr lang="en-US" smtClean="0"/>
            </a:br>
            <a:r>
              <a:rPr lang="en-US" smtClean="0"/>
              <a:t>‘5G requirements in scope of P802.1CF’</a:t>
            </a:r>
            <a:endParaRPr lang="en-US" dirty="0"/>
          </a:p>
        </p:txBody>
      </p:sp>
      <p:sp>
        <p:nvSpPr>
          <p:cNvPr id="3" name="Content Placeholder 2"/>
          <p:cNvSpPr>
            <a:spLocks noGrp="1"/>
          </p:cNvSpPr>
          <p:nvPr>
            <p:ph idx="1"/>
          </p:nvPr>
        </p:nvSpPr>
        <p:spPr/>
        <p:txBody>
          <a:bodyPr/>
          <a:lstStyle/>
          <a:p>
            <a:pPr>
              <a:buFont typeface="Arial"/>
              <a:buChar char="•"/>
            </a:pPr>
            <a:r>
              <a:rPr lang="en-US" dirty="0" smtClean="0"/>
              <a:t>Special 2hrs session on Nov. 10th </a:t>
            </a:r>
          </a:p>
          <a:p>
            <a:pPr marL="800100" lvl="1" indent="-342900">
              <a:buFont typeface="Arial"/>
              <a:buChar char="•"/>
            </a:pPr>
            <a:r>
              <a:rPr lang="en-US" dirty="0" smtClean="0"/>
              <a:t>Well attended by industry</a:t>
            </a:r>
          </a:p>
          <a:p>
            <a:pPr>
              <a:buFont typeface="Arial"/>
              <a:buChar char="•"/>
            </a:pPr>
            <a:r>
              <a:rPr lang="en-US" dirty="0" smtClean="0"/>
              <a:t>Guiding presentation: “5G scope and requirements”</a:t>
            </a:r>
          </a:p>
          <a:p>
            <a:pPr marL="800100" lvl="1">
              <a:buFont typeface="Arial"/>
              <a:buChar char="•"/>
            </a:pPr>
            <a:r>
              <a:rPr lang="en-US" dirty="0" smtClean="0">
                <a:hlinkClick r:id="rId3"/>
              </a:rPr>
              <a:t>https://mentor.ieee.org/omniran/dcn/15/omniran-15-0054-00-CF00-5g-scope-and-requirements.pptx</a:t>
            </a:r>
            <a:endParaRPr lang="en-US" dirty="0" smtClean="0"/>
          </a:p>
          <a:p>
            <a:pPr>
              <a:buFont typeface="Arial"/>
              <a:buChar char="•"/>
            </a:pPr>
            <a:r>
              <a:rPr lang="en-US" dirty="0" smtClean="0"/>
              <a:t>Presentation and discussion showed that P802.1CF might be well suited as the basis to address the network requirements stated in NGMN 5G whitepaper</a:t>
            </a:r>
          </a:p>
          <a:p>
            <a:pPr marL="800100" lvl="1" indent="-342900">
              <a:buFont typeface="Arial"/>
              <a:buChar char="•"/>
            </a:pPr>
            <a:r>
              <a:rPr lang="en-US" dirty="0" smtClean="0"/>
              <a:t>However not addressing wide-area high mobility</a:t>
            </a:r>
          </a:p>
        </p:txBody>
      </p:sp>
      <p:sp>
        <p:nvSpPr>
          <p:cNvPr id="7" name="Footer Placeholder 6"/>
          <p:cNvSpPr>
            <a:spLocks noGrp="1"/>
          </p:cNvSpPr>
          <p:nvPr>
            <p:ph type="ftr" idx="4294967295"/>
          </p:nvPr>
        </p:nvSpPr>
        <p:spPr>
          <a:xfrm>
            <a:off x="5357818" y="6475413"/>
            <a:ext cx="3184520" cy="180975"/>
          </a:xfrm>
          <a:prstGeom prst="rect">
            <a:avLst/>
          </a:prstGeom>
        </p:spPr>
        <p:txBody>
          <a:bodyPr/>
          <a:lstStyle/>
          <a:p>
            <a:pPr algn="r"/>
            <a:r>
              <a:rPr lang="en-GB" sz="1200" b="0" smtClean="0"/>
              <a:t>Adrian Stephens, Intel Corporation</a:t>
            </a:r>
            <a:endParaRPr lang="en-GB" sz="1200" b="0"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153</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11-15-1458 by Max Riegel, Nokia Networks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44150023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Looking forward to next session in </a:t>
            </a:r>
            <a:br>
              <a:rPr lang="en-US" smtClean="0"/>
            </a:br>
            <a:r>
              <a:rPr lang="en-US" smtClean="0"/>
              <a:t>Atlanta, January 18-21, 2016</a:t>
            </a:r>
            <a:endParaRPr lang="en-US" dirty="0"/>
          </a:p>
        </p:txBody>
      </p:sp>
      <p:sp>
        <p:nvSpPr>
          <p:cNvPr id="3" name="Content Placeholder 2"/>
          <p:cNvSpPr>
            <a:spLocks noGrp="1"/>
          </p:cNvSpPr>
          <p:nvPr>
            <p:ph idx="1"/>
          </p:nvPr>
        </p:nvSpPr>
        <p:spPr/>
        <p:txBody>
          <a:bodyPr/>
          <a:lstStyle/>
          <a:p>
            <a:pPr>
              <a:buFont typeface="Arial"/>
              <a:buChar char="•"/>
            </a:pPr>
            <a:r>
              <a:rPr lang="en-US" dirty="0" smtClean="0"/>
              <a:t>Envisioned topics:</a:t>
            </a:r>
          </a:p>
          <a:p>
            <a:pPr marL="800100" lvl="1" indent="-342900">
              <a:buFont typeface="Arial"/>
              <a:buChar char="•"/>
            </a:pPr>
            <a:r>
              <a:rPr lang="en-US" dirty="0" smtClean="0"/>
              <a:t>Further contributions on open sections</a:t>
            </a:r>
          </a:p>
          <a:p>
            <a:pPr marL="800100" lvl="1" indent="-342900">
              <a:buFont typeface="Arial"/>
              <a:buChar char="•"/>
            </a:pPr>
            <a:r>
              <a:rPr lang="en-US" dirty="0" smtClean="0"/>
              <a:t>Adoption of text contributions to the draft text</a:t>
            </a:r>
          </a:p>
          <a:p>
            <a:pPr>
              <a:buFont typeface="Arial"/>
              <a:buChar char="•"/>
            </a:pPr>
            <a:r>
              <a:rPr lang="en-US" dirty="0" smtClean="0"/>
              <a:t>Conference call:</a:t>
            </a:r>
          </a:p>
          <a:p>
            <a:pPr marL="800100" lvl="1" indent="-342900">
              <a:buFont typeface="Arial"/>
              <a:buChar char="•"/>
            </a:pPr>
            <a:r>
              <a:rPr lang="en-US" dirty="0" smtClean="0"/>
              <a:t>December 10th, 10:00 AM ET</a:t>
            </a:r>
          </a:p>
          <a:p>
            <a:pPr marL="1200150" lvl="2" indent="-285750">
              <a:buFont typeface="Arial"/>
              <a:buChar char="•"/>
            </a:pPr>
            <a:r>
              <a:rPr lang="en-US" dirty="0" smtClean="0"/>
              <a:t>Dial-in details on </a:t>
            </a:r>
            <a:r>
              <a:rPr lang="en-US" dirty="0" err="1" smtClean="0"/>
              <a:t>OmniRAN</a:t>
            </a:r>
            <a:r>
              <a:rPr lang="en-US" dirty="0" smtClean="0"/>
              <a:t> TG Wiki page on mentor</a:t>
            </a:r>
            <a:br>
              <a:rPr lang="en-US" dirty="0" smtClean="0"/>
            </a:br>
            <a:r>
              <a:rPr lang="en-US" dirty="0" smtClean="0">
                <a:hlinkClick r:id="rId3"/>
              </a:rPr>
              <a:t>https://mentor.ieee.org/omniran/bp/StartPage</a:t>
            </a:r>
            <a:endParaRPr lang="en-US" dirty="0" smtClean="0"/>
          </a:p>
          <a:p>
            <a:pPr marL="800100" lvl="1" indent="-342900">
              <a:buFont typeface="Arial"/>
              <a:buChar char="•"/>
            </a:pPr>
            <a:r>
              <a:rPr lang="en-US" dirty="0" smtClean="0"/>
              <a:t>Review contributions invited in Nov meeting to conclude on next draft text revision</a:t>
            </a:r>
            <a:endParaRPr lang="en-US" dirty="0"/>
          </a:p>
        </p:txBody>
      </p:sp>
      <p:sp>
        <p:nvSpPr>
          <p:cNvPr id="7" name="Footer Placeholder 6"/>
          <p:cNvSpPr>
            <a:spLocks noGrp="1"/>
          </p:cNvSpPr>
          <p:nvPr>
            <p:ph type="ftr" idx="4294967295"/>
          </p:nvPr>
        </p:nvSpPr>
        <p:spPr>
          <a:xfrm>
            <a:off x="5357818" y="6475413"/>
            <a:ext cx="3184520" cy="180975"/>
          </a:xfrm>
          <a:prstGeom prst="rect">
            <a:avLst/>
          </a:prstGeom>
        </p:spPr>
        <p:txBody>
          <a:bodyPr/>
          <a:lstStyle/>
          <a:p>
            <a:pPr algn="r"/>
            <a:r>
              <a:rPr lang="en-GB" sz="1200" b="0" smtClean="0"/>
              <a:t>Adrian Stephens, Intel Corporation</a:t>
            </a:r>
            <a:endParaRPr lang="en-GB" sz="1200" b="0"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154</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11-15-1458 by Max Riegel, Nokia Networks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50752680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26125894-C81E-43C9-9E54-526134551D80}" type="slidenum">
              <a:rPr lang="en-US" smtClean="0"/>
              <a:pPr/>
              <a:t>155</a:t>
            </a:fld>
            <a:endParaRPr lang="en-US" smtClean="0"/>
          </a:p>
        </p:txBody>
      </p:sp>
      <p:sp>
        <p:nvSpPr>
          <p:cNvPr id="2053" name="Rectangle 2"/>
          <p:cNvSpPr>
            <a:spLocks noGrp="1" noChangeArrowheads="1"/>
          </p:cNvSpPr>
          <p:nvPr>
            <p:ph type="title"/>
          </p:nvPr>
        </p:nvSpPr>
        <p:spPr>
          <a:noFill/>
        </p:spPr>
        <p:txBody>
          <a:bodyPr/>
          <a:lstStyle/>
          <a:p>
            <a:r>
              <a:rPr lang="en-US" dirty="0" smtClean="0"/>
              <a:t>IEEE 802.11-IETF Liaison Report</a:t>
            </a:r>
          </a:p>
        </p:txBody>
      </p:sp>
      <p:sp>
        <p:nvSpPr>
          <p:cNvPr id="2054" name="Rectangle 6"/>
          <p:cNvSpPr>
            <a:spLocks noGrp="1" noChangeArrowheads="1"/>
          </p:cNvSpPr>
          <p:nvPr>
            <p:ph type="body" idx="1"/>
          </p:nvPr>
        </p:nvSpPr>
        <p:spPr>
          <a:xfrm>
            <a:off x="685800" y="1524000"/>
            <a:ext cx="7772400" cy="381000"/>
          </a:xfrm>
          <a:noFill/>
        </p:spPr>
        <p:txBody>
          <a:bodyPr/>
          <a:lstStyle/>
          <a:p>
            <a:pPr algn="ctr">
              <a:lnSpc>
                <a:spcPct val="90000"/>
              </a:lnSpc>
              <a:buFontTx/>
              <a:buNone/>
            </a:pPr>
            <a:r>
              <a:rPr lang="en-US" sz="2000" dirty="0" smtClean="0"/>
              <a:t>Date:</a:t>
            </a:r>
            <a:r>
              <a:rPr lang="en-US" sz="2000" b="0" dirty="0" smtClean="0"/>
              <a:t> 2015-11-10</a:t>
            </a:r>
          </a:p>
        </p:txBody>
      </p:sp>
      <p:graphicFrame>
        <p:nvGraphicFramePr>
          <p:cNvPr id="2055" name="Object 11"/>
          <p:cNvGraphicFramePr>
            <a:graphicFrameLocks noChangeAspect="1"/>
          </p:cNvGraphicFramePr>
          <p:nvPr>
            <p:extLst>
              <p:ext uri="{D42A27DB-BD31-4B8C-83A1-F6EECF244321}">
                <p14:modId xmlns:p14="http://schemas.microsoft.com/office/powerpoint/2010/main" val="2801367637"/>
              </p:ext>
            </p:extLst>
          </p:nvPr>
        </p:nvGraphicFramePr>
        <p:xfrm>
          <a:off x="531813" y="2286000"/>
          <a:ext cx="8186737" cy="2519363"/>
        </p:xfrm>
        <a:graphic>
          <a:graphicData uri="http://schemas.openxmlformats.org/presentationml/2006/ole">
            <mc:AlternateContent xmlns:mc="http://schemas.openxmlformats.org/markup-compatibility/2006">
              <mc:Choice xmlns:v="urn:schemas-microsoft-com:vml" Requires="v">
                <p:oleObj spid="_x0000_s22539" name="Document" r:id="rId4" imgW="8248712" imgH="2541319" progId="Word.Document.8">
                  <p:embed/>
                </p:oleObj>
              </mc:Choice>
              <mc:Fallback>
                <p:oleObj name="Document" r:id="rId4" imgW="8248712" imgH="2541319" progId="Word.Document.8">
                  <p:embed/>
                  <p:pic>
                    <p:nvPicPr>
                      <p:cNvPr id="0" name=""/>
                      <p:cNvPicPr>
                        <a:picLocks noChangeAspect="1" noChangeArrowheads="1"/>
                      </p:cNvPicPr>
                      <p:nvPr/>
                    </p:nvPicPr>
                    <p:blipFill>
                      <a:blip r:embed="rId5"/>
                      <a:srcRect/>
                      <a:stretch>
                        <a:fillRect/>
                      </a:stretch>
                    </p:blipFill>
                    <p:spPr bwMode="auto">
                      <a:xfrm>
                        <a:off x="531813" y="2286000"/>
                        <a:ext cx="8186737" cy="251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1/17 of 11-15-1228 by Dorothy Stanley, HPE-Aruba </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10289046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81F113F3-1D5D-4BCE-8B40-EA9857490F2F}" type="slidenum">
              <a:rPr lang="en-US" smtClean="0"/>
              <a:pPr/>
              <a:t>156</a:t>
            </a:fld>
            <a:endParaRPr lang="en-US" smtClean="0"/>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	This presentation contains the IEEE 802.11 – IETF liaison report for November 2015.</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2/17 of 11-15-1228 by Dorothy Stanley, HPE-Aruba </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74727898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157</a:t>
            </a:fld>
            <a:endParaRPr lang="en-US" smtClean="0"/>
          </a:p>
        </p:txBody>
      </p:sp>
      <p:sp>
        <p:nvSpPr>
          <p:cNvPr id="20485" name="Rectangle 2"/>
          <p:cNvSpPr>
            <a:spLocks noGrp="1" noChangeArrowheads="1"/>
          </p:cNvSpPr>
          <p:nvPr>
            <p:ph type="title"/>
          </p:nvPr>
        </p:nvSpPr>
        <p:spPr>
          <a:noFill/>
        </p:spPr>
        <p:txBody>
          <a:bodyPr/>
          <a:lstStyle/>
          <a:p>
            <a:r>
              <a:rPr lang="en-US" smtClean="0"/>
              <a:t>IETF Meetings</a:t>
            </a:r>
          </a:p>
        </p:txBody>
      </p:sp>
      <p:sp>
        <p:nvSpPr>
          <p:cNvPr id="20486" name="Rectangle 3"/>
          <p:cNvSpPr>
            <a:spLocks noGrp="1" noChangeArrowheads="1"/>
          </p:cNvSpPr>
          <p:nvPr>
            <p:ph type="body" idx="1"/>
          </p:nvPr>
        </p:nvSpPr>
        <p:spPr>
          <a:xfrm>
            <a:off x="685800" y="1600200"/>
            <a:ext cx="7848600" cy="4114800"/>
          </a:xfrm>
          <a:noFill/>
        </p:spPr>
        <p:txBody>
          <a:bodyPr/>
          <a:lstStyle/>
          <a:p>
            <a:r>
              <a:rPr lang="en-US" dirty="0" smtClean="0"/>
              <a:t>Meetings:</a:t>
            </a:r>
          </a:p>
          <a:p>
            <a:pPr lvl="1"/>
            <a:r>
              <a:rPr lang="en-US" dirty="0" smtClean="0"/>
              <a:t>November 1-6, 2015 – </a:t>
            </a:r>
            <a:r>
              <a:rPr lang="en-US" dirty="0" err="1" smtClean="0"/>
              <a:t>Yokahama</a:t>
            </a:r>
            <a:endParaRPr lang="en-US" dirty="0" smtClean="0"/>
          </a:p>
          <a:p>
            <a:pPr lvl="1"/>
            <a:r>
              <a:rPr lang="en-US" dirty="0" smtClean="0"/>
              <a:t>April 3-8, 2016 – Buenos Aires</a:t>
            </a:r>
          </a:p>
          <a:p>
            <a:pPr lvl="1"/>
            <a:r>
              <a:rPr lang="en-US" dirty="0" smtClean="0"/>
              <a:t>July 17-22, 2016 – Berlin</a:t>
            </a:r>
          </a:p>
          <a:p>
            <a:pPr lvl="1"/>
            <a:r>
              <a:rPr lang="en-US" dirty="0" smtClean="0"/>
              <a:t>November 13-18 – Seoul Korea</a:t>
            </a:r>
          </a:p>
          <a:p>
            <a:r>
              <a:rPr lang="en-US" dirty="0" smtClean="0">
                <a:hlinkClick r:id="rId3"/>
              </a:rPr>
              <a:t>http://www.ietf.org</a:t>
            </a:r>
            <a:endParaRPr lang="en-US" dirty="0" smtClean="0"/>
          </a:p>
          <a:p>
            <a:pPr lvl="1"/>
            <a:r>
              <a:rPr lang="en-US" dirty="0" smtClean="0"/>
              <a:t>Newcomer training: </a:t>
            </a:r>
            <a:r>
              <a:rPr lang="en-US" u="sng" dirty="0">
                <a:hlinkClick r:id="rId4"/>
              </a:rPr>
              <a:t>https://www.ietf.org/edu/process-oriented-tutorials.html#newcomers</a:t>
            </a:r>
            <a:r>
              <a:rPr lang="en-US" dirty="0"/>
              <a:t> </a:t>
            </a:r>
          </a:p>
          <a:p>
            <a:pPr lvl="1"/>
            <a:r>
              <a:rPr lang="en-US" dirty="0" smtClean="0"/>
              <a:t>Tutorials (process and technical); </a:t>
            </a:r>
            <a:r>
              <a:rPr lang="en-US" dirty="0"/>
              <a:t>Wireless Tutorial (Donald Eastlake</a:t>
            </a:r>
            <a:r>
              <a:rPr lang="en-US" dirty="0" smtClean="0"/>
              <a:t>) </a:t>
            </a:r>
            <a:r>
              <a:rPr lang="en-US" dirty="0"/>
              <a:t>: </a:t>
            </a:r>
            <a:r>
              <a:rPr lang="en-US" dirty="0">
                <a:hlinkClick r:id="rId5"/>
              </a:rPr>
              <a:t>https://</a:t>
            </a:r>
            <a:r>
              <a:rPr lang="en-US" dirty="0" smtClean="0">
                <a:hlinkClick r:id="rId5"/>
              </a:rPr>
              <a:t>www.ietf.org/edu/tutorials.html</a:t>
            </a:r>
            <a:r>
              <a:rPr lang="en-US"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3/17 of 11-15-1228 by Dorothy Stanley, HPE-Aruba </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94831011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158</a:t>
            </a:fld>
            <a:endParaRPr lang="en-US" smtClean="0"/>
          </a:p>
        </p:txBody>
      </p:sp>
      <p:sp>
        <p:nvSpPr>
          <p:cNvPr id="5125" name="Rectangle 2"/>
          <p:cNvSpPr>
            <a:spLocks noGrp="1" noChangeArrowheads="1"/>
          </p:cNvSpPr>
          <p:nvPr>
            <p:ph type="title"/>
          </p:nvPr>
        </p:nvSpPr>
        <p:spPr/>
        <p:txBody>
          <a:bodyPr/>
          <a:lstStyle/>
          <a:p>
            <a:r>
              <a:rPr lang="en-US" dirty="0" smtClean="0"/>
              <a:t>IETF- IEEE 802 Liaison Activity  </a:t>
            </a:r>
          </a:p>
        </p:txBody>
      </p:sp>
      <p:sp>
        <p:nvSpPr>
          <p:cNvPr id="113667" name="Rectangle 3"/>
          <p:cNvSpPr>
            <a:spLocks noGrp="1" noChangeArrowheads="1"/>
          </p:cNvSpPr>
          <p:nvPr>
            <p:ph type="body" idx="1"/>
          </p:nvPr>
        </p:nvSpPr>
        <p:spPr>
          <a:xfrm>
            <a:off x="685800" y="1676400"/>
            <a:ext cx="8153400" cy="4572000"/>
          </a:xfrm>
        </p:spPr>
        <p:txBody>
          <a:bodyPr/>
          <a:lstStyle/>
          <a:p>
            <a:pPr marL="0" indent="0">
              <a:lnSpc>
                <a:spcPct val="80000"/>
              </a:lnSpc>
              <a:buFontTx/>
              <a:buNone/>
              <a:defRPr/>
            </a:pPr>
            <a:endParaRPr lang="en-US" sz="900" dirty="0" smtClean="0"/>
          </a:p>
          <a:p>
            <a:pPr>
              <a:lnSpc>
                <a:spcPct val="80000"/>
              </a:lnSpc>
              <a:defRPr/>
            </a:pPr>
            <a:r>
              <a:rPr lang="en-US" sz="2000" dirty="0" smtClean="0"/>
              <a:t>Joint meetings, agenda and presentations</a:t>
            </a:r>
          </a:p>
          <a:p>
            <a:pPr lvl="1">
              <a:lnSpc>
                <a:spcPct val="80000"/>
              </a:lnSpc>
              <a:defRPr/>
            </a:pPr>
            <a:r>
              <a:rPr lang="en-US" sz="1800" dirty="0" smtClean="0">
                <a:hlinkClick r:id="rId3"/>
              </a:rPr>
              <a:t>http://www.iab.org/activities/joint-activities/iab-ieee-coordination/</a:t>
            </a:r>
            <a:endParaRPr lang="en-US" sz="1800" dirty="0"/>
          </a:p>
          <a:p>
            <a:pPr lvl="1">
              <a:lnSpc>
                <a:spcPct val="80000"/>
              </a:lnSpc>
              <a:defRPr/>
            </a:pPr>
            <a:r>
              <a:rPr lang="en-US" sz="1800" dirty="0" smtClean="0"/>
              <a:t>2015-09-29 teleconference held; New 802.11 work item re: multicast, request for more info on 802.11 multicast operation. </a:t>
            </a:r>
          </a:p>
          <a:p>
            <a:pPr lvl="1">
              <a:lnSpc>
                <a:spcPct val="80000"/>
              </a:lnSpc>
              <a:defRPr/>
            </a:pPr>
            <a:r>
              <a:rPr lang="en-US" sz="1800" dirty="0" smtClean="0"/>
              <a:t>Next teleconference is Monday February 1st, 2016 10am-noon Eastern</a:t>
            </a:r>
          </a:p>
          <a:p>
            <a:pPr marL="457200" lvl="1" indent="0">
              <a:lnSpc>
                <a:spcPct val="80000"/>
              </a:lnSpc>
              <a:buNone/>
              <a:defRPr/>
            </a:pPr>
            <a:endParaRPr lang="en-US" sz="1200" dirty="0" smtClean="0"/>
          </a:p>
          <a:p>
            <a:pPr>
              <a:lnSpc>
                <a:spcPct val="80000"/>
              </a:lnSpc>
              <a:defRPr/>
            </a:pPr>
            <a:r>
              <a:rPr lang="en-US" sz="2000" dirty="0" smtClean="0"/>
              <a:t>RFC </a:t>
            </a:r>
            <a:r>
              <a:rPr lang="en-US" sz="2000" dirty="0"/>
              <a:t>7241, “The IEEE 802/IETF Relationship”  has been published (</a:t>
            </a:r>
            <a:r>
              <a:rPr lang="en-US" sz="2000" dirty="0" smtClean="0"/>
              <a:t>RFC4441 </a:t>
            </a:r>
            <a:r>
              <a:rPr lang="en-US" sz="2000" dirty="0"/>
              <a:t>update)</a:t>
            </a:r>
          </a:p>
          <a:p>
            <a:pPr lvl="1">
              <a:lnSpc>
                <a:spcPct val="80000"/>
              </a:lnSpc>
              <a:defRPr/>
            </a:pPr>
            <a:r>
              <a:rPr lang="en-US" sz="1600" dirty="0">
                <a:hlinkClick r:id="rId4"/>
              </a:rPr>
              <a:t>https://datatracker.ietf.org/doc/rfc7241/</a:t>
            </a:r>
            <a:r>
              <a:rPr lang="en-US" sz="1600" dirty="0"/>
              <a:t> </a:t>
            </a:r>
          </a:p>
          <a:p>
            <a:pPr>
              <a:lnSpc>
                <a:spcPct val="80000"/>
              </a:lnSpc>
              <a:defRPr/>
            </a:pPr>
            <a:r>
              <a:rPr lang="en-US" sz="2000" dirty="0" smtClean="0"/>
              <a:t>IEEE </a:t>
            </a:r>
            <a:r>
              <a:rPr lang="en-US" sz="2000" dirty="0"/>
              <a:t>802 Liaisons list is available </a:t>
            </a:r>
          </a:p>
          <a:p>
            <a:pPr lvl="1">
              <a:lnSpc>
                <a:spcPct val="80000"/>
              </a:lnSpc>
              <a:defRPr/>
            </a:pPr>
            <a:r>
              <a:rPr lang="en-US" sz="1600" u="sng" dirty="0">
                <a:hlinkClick r:id="rId5"/>
              </a:rPr>
              <a:t>http://ieee-sa.centraldesktop.com/802liaisondb/FrontPage</a:t>
            </a:r>
            <a:endParaRPr lang="en-US" sz="1600" u="sng" dirty="0"/>
          </a:p>
          <a:p>
            <a:pPr>
              <a:lnSpc>
                <a:spcPct val="80000"/>
              </a:lnSpc>
              <a:defRPr/>
            </a:pPr>
            <a:r>
              <a:rPr lang="en-US" sz="2000" dirty="0" smtClean="0"/>
              <a:t>802 </a:t>
            </a:r>
            <a:r>
              <a:rPr lang="en-US" sz="2000" dirty="0"/>
              <a:t>EC “IETF/IAB/IESG” 802 EC Standing Committee </a:t>
            </a:r>
          </a:p>
          <a:p>
            <a:pPr lvl="1">
              <a:lnSpc>
                <a:spcPct val="80000"/>
              </a:lnSpc>
              <a:defRPr/>
            </a:pPr>
            <a:r>
              <a:rPr lang="en-US" sz="1600" dirty="0"/>
              <a:t>Formed March 2014, Pat Thaler as chair</a:t>
            </a:r>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4/17 of 11-15-1228 by Dorothy Stanley, HPE-Aruba </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37099859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159</a:t>
            </a:fld>
            <a:endParaRPr lang="en-US" smtClean="0"/>
          </a:p>
        </p:txBody>
      </p:sp>
      <p:sp>
        <p:nvSpPr>
          <p:cNvPr id="5125" name="Rectangle 2"/>
          <p:cNvSpPr>
            <a:spLocks noGrp="1" noChangeArrowheads="1"/>
          </p:cNvSpPr>
          <p:nvPr>
            <p:ph type="title"/>
          </p:nvPr>
        </p:nvSpPr>
        <p:spPr/>
        <p:txBody>
          <a:bodyPr/>
          <a:lstStyle/>
          <a:p>
            <a:r>
              <a:rPr lang="en-US" dirty="0" smtClean="0"/>
              <a:t>Multicast issues</a:t>
            </a:r>
          </a:p>
        </p:txBody>
      </p:sp>
      <p:sp>
        <p:nvSpPr>
          <p:cNvPr id="113667" name="Rectangle 3"/>
          <p:cNvSpPr>
            <a:spLocks noGrp="1" noChangeArrowheads="1"/>
          </p:cNvSpPr>
          <p:nvPr>
            <p:ph type="body" idx="1"/>
          </p:nvPr>
        </p:nvSpPr>
        <p:spPr>
          <a:xfrm>
            <a:off x="685800" y="1524000"/>
            <a:ext cx="8001000" cy="4800600"/>
          </a:xfrm>
        </p:spPr>
        <p:txBody>
          <a:bodyPr/>
          <a:lstStyle/>
          <a:p>
            <a:pPr marL="0" indent="0">
              <a:lnSpc>
                <a:spcPct val="80000"/>
              </a:lnSpc>
              <a:buFontTx/>
              <a:buNone/>
              <a:defRPr/>
            </a:pPr>
            <a:endParaRPr lang="en-US" sz="900" dirty="0" smtClean="0"/>
          </a:p>
          <a:p>
            <a:pPr>
              <a:lnSpc>
                <a:spcPct val="80000"/>
              </a:lnSpc>
            </a:pPr>
            <a:r>
              <a:rPr lang="en-US" sz="2000" dirty="0" smtClean="0"/>
              <a:t>Multicast issues were discussed at the IETF-IEEE 802 meeting Sept 29</a:t>
            </a:r>
            <a:r>
              <a:rPr lang="en-US" sz="2000" baseline="30000" dirty="0" smtClean="0"/>
              <a:t>th</a:t>
            </a:r>
            <a:r>
              <a:rPr lang="en-US" sz="2000" dirty="0" smtClean="0"/>
              <a:t> and a presentation given at the November IETF meeting</a:t>
            </a:r>
          </a:p>
          <a:p>
            <a:pPr lvl="1">
              <a:lnSpc>
                <a:spcPct val="80000"/>
              </a:lnSpc>
            </a:pPr>
            <a:r>
              <a:rPr lang="en-US" sz="1600" dirty="0" smtClean="0"/>
              <a:t>See </a:t>
            </a:r>
            <a:r>
              <a:rPr lang="en-US" sz="1600" dirty="0">
                <a:hlinkClick r:id="rId3"/>
              </a:rPr>
              <a:t>https://</a:t>
            </a:r>
            <a:r>
              <a:rPr lang="en-US" sz="1600" dirty="0" smtClean="0">
                <a:hlinkClick r:id="rId3"/>
              </a:rPr>
              <a:t>mentor.ieee.org/802.11/dcn/15/11-15-1261-02-0arc-mulicast-performance-optimization-features-overview-for-ietf-nov-2015.ppt</a:t>
            </a:r>
            <a:r>
              <a:rPr lang="en-US" sz="1600" dirty="0" smtClean="0"/>
              <a:t>  </a:t>
            </a:r>
          </a:p>
          <a:p>
            <a:pPr lvl="1">
              <a:lnSpc>
                <a:spcPct val="80000"/>
              </a:lnSpc>
            </a:pPr>
            <a:r>
              <a:rPr lang="en-US" sz="1600" dirty="0" smtClean="0"/>
              <a:t>Further actions: </a:t>
            </a:r>
            <a:r>
              <a:rPr lang="en-US" sz="1600" dirty="0" err="1" smtClean="0"/>
              <a:t>ietf</a:t>
            </a:r>
            <a:r>
              <a:rPr lang="en-US" sz="1600" dirty="0" smtClean="0"/>
              <a:t> mailing list will be established for ongoing discussion, will include additional 802. wireless groups; potential internet draft describing use cases, issues, etc</a:t>
            </a:r>
            <a:r>
              <a:rPr lang="en-US" sz="1600" dirty="0"/>
              <a:t>.</a:t>
            </a:r>
            <a:endParaRPr lang="en-US" sz="1600" dirty="0" smtClean="0"/>
          </a:p>
          <a:p>
            <a:pPr>
              <a:lnSpc>
                <a:spcPct val="80000"/>
              </a:lnSpc>
            </a:pPr>
            <a:r>
              <a:rPr lang="en-US" sz="2000" dirty="0" smtClean="0"/>
              <a:t>Insights</a:t>
            </a:r>
          </a:p>
          <a:p>
            <a:pPr lvl="1">
              <a:lnSpc>
                <a:spcPct val="80000"/>
              </a:lnSpc>
            </a:pPr>
            <a:r>
              <a:rPr lang="en-US" sz="1600" dirty="0" smtClean="0"/>
              <a:t>Multicast used for multiple types of traffic including ARP/ND, routing protocols, video applications, and these might need to be transmitted at different MCS</a:t>
            </a:r>
          </a:p>
          <a:p>
            <a:pPr lvl="1">
              <a:lnSpc>
                <a:spcPct val="80000"/>
              </a:lnSpc>
            </a:pPr>
            <a:r>
              <a:rPr lang="en-US" sz="1600" dirty="0" smtClean="0"/>
              <a:t>Implementations might consider APIs to allow MCS differentiation</a:t>
            </a:r>
          </a:p>
          <a:p>
            <a:pPr lvl="1">
              <a:lnSpc>
                <a:spcPct val="80000"/>
              </a:lnSpc>
            </a:pPr>
            <a:r>
              <a:rPr lang="en-US" sz="1600" dirty="0" smtClean="0"/>
              <a:t>RFC 6775, Neighbor Discovery Optimization for IPv6 over Low-Power Wireless Personal Area Networks (6LoWPANs) defines a registration mechanism for accomplishing proxy ND</a:t>
            </a:r>
          </a:p>
          <a:p>
            <a:pPr lvl="1">
              <a:lnSpc>
                <a:spcPct val="80000"/>
              </a:lnSpc>
            </a:pPr>
            <a:r>
              <a:rPr lang="en-US" sz="1600" dirty="0" smtClean="0"/>
              <a:t>Current Proxy ND support does not address Secure ND, see RFC 3971</a:t>
            </a:r>
          </a:p>
          <a:p>
            <a:pPr>
              <a:lnSpc>
                <a:spcPct val="80000"/>
              </a:lnSpc>
            </a:pPr>
            <a:r>
              <a:rPr lang="en-US" sz="2000" dirty="0" smtClean="0"/>
              <a:t>Available internet drafts and related documents</a:t>
            </a:r>
          </a:p>
          <a:p>
            <a:pPr lvl="1">
              <a:lnSpc>
                <a:spcPct val="80000"/>
              </a:lnSpc>
            </a:pPr>
            <a:r>
              <a:rPr lang="en-US" sz="1600" dirty="0" smtClean="0">
                <a:hlinkClick r:id="rId4"/>
              </a:rPr>
              <a:t>http://datatracker.ietf.org/doc/draft-mcbride-mboned-wifi-mcast-problem-statement/</a:t>
            </a:r>
            <a:r>
              <a:rPr lang="en-US" sz="1600" dirty="0" smtClean="0"/>
              <a:t> </a:t>
            </a:r>
          </a:p>
          <a:p>
            <a:pPr lvl="1">
              <a:lnSpc>
                <a:spcPct val="80000"/>
              </a:lnSpc>
            </a:pPr>
            <a:r>
              <a:rPr lang="en-US" sz="1600" dirty="0" smtClean="0">
                <a:hlinkClick r:id="rId5"/>
              </a:rPr>
              <a:t>http</a:t>
            </a:r>
            <a:r>
              <a:rPr lang="en-US" sz="1600" dirty="0">
                <a:hlinkClick r:id="rId5"/>
              </a:rPr>
              <a:t>://www.ipv6council.be/IMG/pdf/20141212-08_vyncke_-_</a:t>
            </a:r>
            <a:r>
              <a:rPr lang="en-US" sz="1600" dirty="0" smtClean="0">
                <a:hlinkClick r:id="rId5"/>
              </a:rPr>
              <a:t>ipv6_multicast_issues-pptx.pdf</a:t>
            </a:r>
            <a:r>
              <a:rPr lang="en-US" sz="1600" dirty="0" smtClean="0"/>
              <a:t> </a:t>
            </a:r>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5/17 of 11-15-1228 by Dorothy Stanley, HPE-Aruba </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953214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smtClean="0"/>
              <a:t>Work Completed</a:t>
            </a:r>
          </a:p>
        </p:txBody>
      </p:sp>
      <p:sp>
        <p:nvSpPr>
          <p:cNvPr id="15366" name="Rectangle 3"/>
          <p:cNvSpPr>
            <a:spLocks noGrp="1" noChangeArrowheads="1"/>
          </p:cNvSpPr>
          <p:nvPr>
            <p:ph type="body" idx="1"/>
          </p:nvPr>
        </p:nvSpPr>
        <p:spPr>
          <a:xfrm>
            <a:off x="304800" y="1143000"/>
            <a:ext cx="8382000" cy="5029200"/>
          </a:xfrm>
        </p:spPr>
        <p:txBody>
          <a:bodyPr/>
          <a:lstStyle/>
          <a:p>
            <a:pPr>
              <a:spcBef>
                <a:spcPts val="0"/>
              </a:spcBef>
            </a:pPr>
            <a:r>
              <a:rPr lang="en-US" dirty="0" smtClean="0"/>
              <a:t>802.11 as a component</a:t>
            </a:r>
          </a:p>
          <a:p>
            <a:pPr lvl="1">
              <a:spcBef>
                <a:spcPts val="0"/>
              </a:spcBef>
            </a:pPr>
            <a:r>
              <a:rPr lang="en-US" sz="2400" dirty="0" smtClean="0"/>
              <a:t>Presentation</a:t>
            </a:r>
            <a:r>
              <a:rPr lang="en-US" sz="2400" dirty="0"/>
              <a:t>: </a:t>
            </a:r>
            <a:r>
              <a:rPr lang="en-US" altLang="en-US" sz="2400" dirty="0">
                <a:hlinkClick r:id="rId3"/>
              </a:rPr>
              <a:t>11-15-1376-00-0arc-update-on-3gpp-ran3-multi-rat-joint-coordination.pptx</a:t>
            </a:r>
            <a:endParaRPr lang="en-US" sz="2400" dirty="0" smtClean="0"/>
          </a:p>
          <a:p>
            <a:pPr lvl="1">
              <a:spcBef>
                <a:spcPts val="0"/>
              </a:spcBef>
            </a:pPr>
            <a:r>
              <a:rPr lang="en-US" sz="2400" dirty="0" smtClean="0"/>
              <a:t>Long discussion on different views of network components and structure:</a:t>
            </a:r>
          </a:p>
          <a:p>
            <a:pPr lvl="2">
              <a:spcBef>
                <a:spcPts val="0"/>
              </a:spcBef>
            </a:pPr>
            <a:r>
              <a:rPr lang="en-US" sz="2200" dirty="0" smtClean="0"/>
              <a:t>3GPP RAN3 view</a:t>
            </a:r>
          </a:p>
          <a:p>
            <a:pPr lvl="2">
              <a:spcBef>
                <a:spcPts val="0"/>
              </a:spcBef>
            </a:pPr>
            <a:r>
              <a:rPr lang="en-US" sz="2200" dirty="0" smtClean="0"/>
              <a:t>“5G view”?</a:t>
            </a:r>
          </a:p>
          <a:p>
            <a:pPr lvl="2">
              <a:spcBef>
                <a:spcPts val="0"/>
              </a:spcBef>
            </a:pPr>
            <a:r>
              <a:rPr lang="en-US" sz="2200" dirty="0" err="1" smtClean="0"/>
              <a:t>OmniRAN</a:t>
            </a:r>
            <a:r>
              <a:rPr lang="en-US" sz="2200" dirty="0" smtClean="0"/>
              <a:t> view</a:t>
            </a:r>
          </a:p>
          <a:p>
            <a:pPr lvl="2">
              <a:spcBef>
                <a:spcPts val="0"/>
              </a:spcBef>
            </a:pPr>
            <a:r>
              <a:rPr lang="en-US" sz="2200" dirty="0" smtClean="0"/>
              <a:t>Device centric versus application/user centric</a:t>
            </a:r>
          </a:p>
          <a:p>
            <a:pPr lvl="2">
              <a:spcBef>
                <a:spcPts val="0"/>
              </a:spcBef>
            </a:pPr>
            <a:r>
              <a:rPr lang="en-US" sz="2200" dirty="0" smtClean="0"/>
              <a:t>To be continued …</a:t>
            </a:r>
          </a:p>
          <a:p>
            <a:pPr>
              <a:spcBef>
                <a:spcPts val="0"/>
              </a:spcBef>
            </a:pPr>
            <a:r>
              <a:rPr lang="en-US" dirty="0"/>
              <a:t>MIB Design Pattern work item: </a:t>
            </a:r>
            <a:r>
              <a:rPr lang="en-US" b="0" dirty="0"/>
              <a:t>No progress this week</a:t>
            </a:r>
          </a:p>
          <a:p>
            <a:pPr>
              <a:spcBef>
                <a:spcPts val="0"/>
              </a:spcBef>
            </a:pPr>
            <a:r>
              <a:rPr lang="en-US" dirty="0"/>
              <a:t>Joint meeting with </a:t>
            </a:r>
            <a:r>
              <a:rPr lang="en-US" dirty="0" err="1" smtClean="0"/>
              <a:t>TGak</a:t>
            </a:r>
            <a:r>
              <a:rPr lang="en-US" dirty="0"/>
              <a:t>: </a:t>
            </a:r>
            <a:r>
              <a:rPr lang="en-US" sz="2200" b="0" dirty="0" smtClean="0"/>
              <a:t>Started discussion on DS relationship to 802.1Q bridges.  </a:t>
            </a:r>
            <a:r>
              <a:rPr lang="en-US" sz="2200" b="0" i="1" dirty="0" smtClean="0"/>
              <a:t>“Where are the DS’ brains?”</a:t>
            </a:r>
            <a:endParaRPr lang="en-US" i="1"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4/6 of 11-15-1438 </a:t>
            </a:r>
            <a:r>
              <a:rPr lang="en-US" sz="1200" b="0" dirty="0"/>
              <a:t>by Mark Hamilton (Ruckus)</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16</a:t>
            </a:fld>
            <a:endParaRPr lang="en-US"/>
          </a:p>
        </p:txBody>
      </p:sp>
    </p:spTree>
    <p:extLst>
      <p:ext uri="{BB962C8B-B14F-4D97-AF65-F5344CB8AC3E}">
        <p14:creationId xmlns:p14="http://schemas.microsoft.com/office/powerpoint/2010/main" val="197897596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160</a:t>
            </a:fld>
            <a:endParaRPr lang="en-US" smtClean="0"/>
          </a:p>
        </p:txBody>
      </p:sp>
      <p:sp>
        <p:nvSpPr>
          <p:cNvPr id="20485" name="Rectangle 2"/>
          <p:cNvSpPr>
            <a:spLocks noGrp="1" noChangeArrowheads="1"/>
          </p:cNvSpPr>
          <p:nvPr>
            <p:ph type="title"/>
          </p:nvPr>
        </p:nvSpPr>
        <p:spPr>
          <a:noFill/>
        </p:spPr>
        <p:txBody>
          <a:bodyPr/>
          <a:lstStyle/>
          <a:p>
            <a:r>
              <a:rPr lang="en-US" dirty="0" smtClean="0"/>
              <a:t>Recent IETF BOFs</a:t>
            </a:r>
          </a:p>
        </p:txBody>
      </p:sp>
      <p:sp>
        <p:nvSpPr>
          <p:cNvPr id="20486" name="Rectangle 3"/>
          <p:cNvSpPr>
            <a:spLocks noGrp="1" noChangeArrowheads="1"/>
          </p:cNvSpPr>
          <p:nvPr>
            <p:ph type="body" idx="1"/>
          </p:nvPr>
        </p:nvSpPr>
        <p:spPr>
          <a:xfrm>
            <a:off x="685800" y="1600200"/>
            <a:ext cx="7848600" cy="4648200"/>
          </a:xfrm>
          <a:noFill/>
        </p:spPr>
        <p:txBody>
          <a:bodyPr/>
          <a:lstStyle/>
          <a:p>
            <a:r>
              <a:rPr lang="en-US" sz="2000" dirty="0" smtClean="0"/>
              <a:t>November: Internet Storage </a:t>
            </a:r>
            <a:r>
              <a:rPr lang="en-US" sz="2000" dirty="0"/>
              <a:t>Synch, see </a:t>
            </a:r>
            <a:r>
              <a:rPr lang="en-US" sz="2000" dirty="0">
                <a:hlinkClick r:id="rId3"/>
              </a:rPr>
              <a:t>https://</a:t>
            </a:r>
            <a:r>
              <a:rPr lang="en-US" sz="2000" dirty="0" smtClean="0">
                <a:hlinkClick r:id="rId3"/>
              </a:rPr>
              <a:t>tools.ietf.org/html/draft-cui-iss-problem-03</a:t>
            </a:r>
            <a:r>
              <a:rPr lang="en-US" sz="2000" dirty="0" smtClean="0"/>
              <a:t> </a:t>
            </a:r>
          </a:p>
          <a:p>
            <a:r>
              <a:rPr lang="en-US" sz="2000" dirty="0" smtClean="0"/>
              <a:t>July: </a:t>
            </a:r>
            <a:r>
              <a:rPr lang="en-US" sz="2000" dirty="0" err="1" smtClean="0"/>
              <a:t>CAPtive</a:t>
            </a:r>
            <a:r>
              <a:rPr lang="en-US" sz="2000" dirty="0" smtClean="0"/>
              <a:t> </a:t>
            </a:r>
            <a:r>
              <a:rPr lang="en-US" sz="2000" dirty="0" err="1" smtClean="0"/>
              <a:t>PORTal</a:t>
            </a:r>
            <a:r>
              <a:rPr lang="en-US" sz="2000" dirty="0" smtClean="0"/>
              <a:t> interaction</a:t>
            </a:r>
            <a:r>
              <a:rPr lang="en-US" sz="2000" b="0" dirty="0" smtClean="0"/>
              <a:t>: </a:t>
            </a:r>
          </a:p>
          <a:p>
            <a:pPr lvl="1"/>
            <a:r>
              <a:rPr lang="en-US" sz="1600" b="0" dirty="0" smtClean="0"/>
              <a:t>The Captive Portal (CAPPORT) Working Group will define a standard mechanism for clients to interact with Captive Portals, including how to discover and connect, and how to communicate with it to obtain status information such as remaining access time, purchased </a:t>
            </a:r>
            <a:r>
              <a:rPr lang="en-US" sz="1600" b="0" dirty="0" err="1" smtClean="0"/>
              <a:t>bandwith</a:t>
            </a:r>
            <a:r>
              <a:rPr lang="en-US" sz="1600" b="0" dirty="0" smtClean="0"/>
              <a:t> class, etc. This working group will seek participation and input from browser / operating system vendors, captive portal developers and operators. One of the known challenges is that some captive portal operators may not want to use a standard interaction protocol, preferring to perform more intrusive interception and interactions. We are hoping that the benefits to CP standardization outlined here are sufficient to not only encourage input from CP developers and operators, but also aid in deployment. https://datatracker.ietf.org/doc/draft-wkumari-capport-icmp-unreach/  </a:t>
            </a:r>
          </a:p>
          <a:p>
            <a:pPr lvl="1"/>
            <a:r>
              <a:rPr lang="en-US" sz="1600" dirty="0"/>
              <a:t>See </a:t>
            </a:r>
            <a:r>
              <a:rPr lang="en-US" sz="1600" dirty="0">
                <a:hlinkClick r:id="rId4"/>
              </a:rPr>
              <a:t>https://</a:t>
            </a:r>
            <a:r>
              <a:rPr lang="en-US" sz="1600" dirty="0" smtClean="0">
                <a:hlinkClick r:id="rId4"/>
              </a:rPr>
              <a:t>tools.ietf.org/html/draft-wkumari-dhc-capport-16</a:t>
            </a:r>
            <a:r>
              <a:rPr lang="en-US" sz="1600" dirty="0" smtClean="0"/>
              <a:t> </a:t>
            </a:r>
          </a:p>
          <a:p>
            <a:pPr lvl="1"/>
            <a:r>
              <a:rPr lang="en-US" sz="1600" dirty="0"/>
              <a:t>Related presentation in WNG: </a:t>
            </a:r>
            <a:r>
              <a:rPr lang="en-US" sz="1600" dirty="0">
                <a:hlinkClick r:id="rId5"/>
              </a:rPr>
              <a:t>https://</a:t>
            </a:r>
            <a:r>
              <a:rPr lang="en-US" sz="1600" dirty="0" smtClean="0">
                <a:hlinkClick r:id="rId5"/>
              </a:rPr>
              <a:t>mentor.ieee.org/802.11/dcn/15/11-15-1128-01-0wng-owe.ppt</a:t>
            </a:r>
            <a:r>
              <a:rPr lang="en-US" sz="1600" dirty="0" smtClean="0"/>
              <a:t> </a:t>
            </a:r>
          </a:p>
          <a:p>
            <a:pPr lvl="1"/>
            <a:r>
              <a:rPr lang="en-US" sz="1600" dirty="0" smtClean="0"/>
              <a:t>CAPPORT not formed</a:t>
            </a:r>
            <a:endParaRPr lang="en-US" sz="16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6/17 of 11-15-1228 by Dorothy Stanley, HPE-Aruba </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73564831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161</a:t>
            </a:fld>
            <a:endParaRPr lang="en-US" smtClean="0"/>
          </a:p>
        </p:txBody>
      </p:sp>
      <p:sp>
        <p:nvSpPr>
          <p:cNvPr id="5125" name="Rectangle 2"/>
          <p:cNvSpPr>
            <a:spLocks noGrp="1" noChangeArrowheads="1"/>
          </p:cNvSpPr>
          <p:nvPr>
            <p:ph type="title"/>
          </p:nvPr>
        </p:nvSpPr>
        <p:spPr/>
        <p:txBody>
          <a:bodyPr/>
          <a:lstStyle/>
          <a:p>
            <a:r>
              <a:rPr lang="en-US" dirty="0" smtClean="0"/>
              <a:t>Of Interest to Smart Grid</a:t>
            </a:r>
          </a:p>
        </p:txBody>
      </p:sp>
      <p:sp>
        <p:nvSpPr>
          <p:cNvPr id="113667" name="Rectangle 3"/>
          <p:cNvSpPr>
            <a:spLocks noGrp="1" noChangeArrowheads="1"/>
          </p:cNvSpPr>
          <p:nvPr>
            <p:ph type="body" idx="1"/>
          </p:nvPr>
        </p:nvSpPr>
        <p:spPr>
          <a:xfrm>
            <a:off x="685800" y="1676400"/>
            <a:ext cx="8001000" cy="4724400"/>
          </a:xfrm>
        </p:spPr>
        <p:txBody>
          <a:bodyPr/>
          <a:lstStyle/>
          <a:p>
            <a:pPr>
              <a:lnSpc>
                <a:spcPct val="80000"/>
              </a:lnSpc>
            </a:pPr>
            <a:r>
              <a:rPr lang="en-GB" sz="2000" dirty="0" smtClean="0">
                <a:solidFill>
                  <a:srgbClr val="000000"/>
                </a:solidFill>
                <a:ea typeface="Arial Unicode MS" pitchFamily="34" charset="-128"/>
                <a:cs typeface="Arial Unicode MS" pitchFamily="34" charset="-128"/>
              </a:rPr>
              <a:t>6LO</a:t>
            </a:r>
          </a:p>
          <a:p>
            <a:pPr lvl="1">
              <a:lnSpc>
                <a:spcPct val="80000"/>
              </a:lnSpc>
            </a:pPr>
            <a:r>
              <a:rPr lang="en-GB" sz="1800" dirty="0" smtClean="0">
                <a:solidFill>
                  <a:srgbClr val="000000"/>
                </a:solidFill>
                <a:ea typeface="Arial Unicode MS" pitchFamily="34" charset="-128"/>
                <a:cs typeface="Arial Unicode MS" pitchFamily="34" charset="-128"/>
              </a:rPr>
              <a:t>Working </a:t>
            </a:r>
            <a:r>
              <a:rPr lang="en-GB" sz="1800" dirty="0">
                <a:solidFill>
                  <a:srgbClr val="000000"/>
                </a:solidFill>
                <a:ea typeface="Arial Unicode MS" pitchFamily="34" charset="-128"/>
                <a:cs typeface="Arial Unicode MS" pitchFamily="34" charset="-128"/>
              </a:rPr>
              <a:t>Group website: </a:t>
            </a:r>
            <a:r>
              <a:rPr lang="en-GB" sz="1800" dirty="0">
                <a:hlinkClick r:id="rId3"/>
              </a:rPr>
              <a:t>http://datatracker.ietf.org/wg/6lo/charter</a:t>
            </a:r>
            <a:r>
              <a:rPr lang="en-GB" sz="1800" dirty="0" smtClean="0">
                <a:hlinkClick r:id="rId3"/>
              </a:rPr>
              <a:t>/</a:t>
            </a:r>
            <a:r>
              <a:rPr lang="en-GB" sz="1800" dirty="0" smtClean="0"/>
              <a:t> </a:t>
            </a:r>
          </a:p>
          <a:p>
            <a:pPr lvl="1">
              <a:lnSpc>
                <a:spcPct val="80000"/>
              </a:lnSpc>
            </a:pPr>
            <a:r>
              <a:rPr lang="en-US" sz="1800" dirty="0" smtClean="0"/>
              <a:t>Focus</a:t>
            </a:r>
            <a:r>
              <a:rPr lang="en-US" sz="1800" dirty="0"/>
              <a:t>: IPv6 over Networks of Resource-constrained </a:t>
            </a:r>
            <a:r>
              <a:rPr lang="en-US" sz="1800" dirty="0" smtClean="0"/>
              <a:t>Nodes</a:t>
            </a:r>
          </a:p>
          <a:p>
            <a:pPr lvl="1">
              <a:lnSpc>
                <a:spcPct val="80000"/>
              </a:lnSpc>
            </a:pPr>
            <a:r>
              <a:rPr lang="en-US" sz="1800" dirty="0" smtClean="0"/>
              <a:t>See WNG presentation: </a:t>
            </a:r>
            <a:r>
              <a:rPr lang="en-US" sz="1800" dirty="0">
                <a:hlinkClick r:id="rId4"/>
              </a:rPr>
              <a:t>https://</a:t>
            </a:r>
            <a:r>
              <a:rPr lang="en-US" sz="1800" dirty="0" smtClean="0">
                <a:hlinkClick r:id="rId4"/>
              </a:rPr>
              <a:t>mentor.ieee.org/802.11/dcn/15/11-15-1085-00-0wng-6lowpan-over-802-11.pptx</a:t>
            </a:r>
            <a:r>
              <a:rPr lang="en-US" sz="1800" dirty="0"/>
              <a:t> </a:t>
            </a:r>
            <a:r>
              <a:rPr lang="en-US" sz="1800" dirty="0" smtClean="0"/>
              <a:t>and</a:t>
            </a:r>
          </a:p>
          <a:p>
            <a:pPr lvl="1">
              <a:lnSpc>
                <a:spcPct val="80000"/>
              </a:lnSpc>
            </a:pPr>
            <a:r>
              <a:rPr lang="en-US" sz="1800" dirty="0" smtClean="0">
                <a:hlinkClick r:id="rId5"/>
              </a:rPr>
              <a:t>http</a:t>
            </a:r>
            <a:r>
              <a:rPr lang="en-US" sz="1800" dirty="0">
                <a:hlinkClick r:id="rId5"/>
              </a:rPr>
              <a:t>://datatracker.ietf.org/doc/draft-delcarpio-6lo-wlanah</a:t>
            </a:r>
            <a:r>
              <a:rPr lang="en-US" sz="1800" dirty="0" smtClean="0">
                <a:hlinkClick r:id="rId5"/>
              </a:rPr>
              <a:t>/</a:t>
            </a:r>
            <a:r>
              <a:rPr lang="en-US" sz="1800" dirty="0" smtClean="0"/>
              <a:t> </a:t>
            </a:r>
          </a:p>
          <a:p>
            <a:pPr lvl="1">
              <a:lnSpc>
                <a:spcPct val="80000"/>
              </a:lnSpc>
            </a:pPr>
            <a:r>
              <a:rPr lang="en-US" sz="1800" dirty="0">
                <a:hlinkClick r:id="rId6"/>
              </a:rPr>
              <a:t>https://</a:t>
            </a:r>
            <a:r>
              <a:rPr lang="en-US" sz="1800" dirty="0" smtClean="0">
                <a:hlinkClick r:id="rId6"/>
              </a:rPr>
              <a:t>tools.ietf.org/html/draft-thubert-6lo-routing-dispatch-06</a:t>
            </a:r>
            <a:r>
              <a:rPr lang="en-US" sz="1800" dirty="0" smtClean="0"/>
              <a:t> </a:t>
            </a:r>
          </a:p>
          <a:p>
            <a:pPr lvl="1">
              <a:lnSpc>
                <a:spcPct val="80000"/>
              </a:lnSpc>
            </a:pPr>
            <a:r>
              <a:rPr lang="en-US" sz="1800" dirty="0">
                <a:hlinkClick r:id="rId7"/>
              </a:rPr>
              <a:t>https://</a:t>
            </a:r>
            <a:r>
              <a:rPr lang="en-US" sz="1800" dirty="0" smtClean="0">
                <a:hlinkClick r:id="rId7"/>
              </a:rPr>
              <a:t>tools.ietf.org/html/draft-thubert-6lo-backbone-router-02</a:t>
            </a:r>
            <a:r>
              <a:rPr lang="en-US" sz="1800" dirty="0" smtClean="0"/>
              <a:t> </a:t>
            </a:r>
            <a:endParaRPr lang="en-US" sz="1800" dirty="0"/>
          </a:p>
          <a:p>
            <a:pPr lvl="1">
              <a:lnSpc>
                <a:spcPct val="80000"/>
              </a:lnSpc>
            </a:pPr>
            <a:r>
              <a:rPr lang="en-US" sz="1800" dirty="0" smtClean="0"/>
              <a:t>Unique </a:t>
            </a:r>
            <a:r>
              <a:rPr lang="en-US" sz="1800" dirty="0"/>
              <a:t>IPv6 Prefix Per Host, </a:t>
            </a:r>
            <a:r>
              <a:rPr lang="en-US" sz="1800" dirty="0">
                <a:hlinkClick r:id="rId8"/>
              </a:rPr>
              <a:t>https://</a:t>
            </a:r>
            <a:r>
              <a:rPr lang="en-US" sz="1800" dirty="0" smtClean="0">
                <a:hlinkClick r:id="rId8"/>
              </a:rPr>
              <a:t>tools.ietf.org/html/draft-jjmb-v6ops-unique-ipv6-prefix-per-host-00</a:t>
            </a:r>
            <a:r>
              <a:rPr lang="en-US" sz="1800" dirty="0" smtClean="0"/>
              <a:t>  </a:t>
            </a:r>
          </a:p>
          <a:p>
            <a:pPr lvl="2">
              <a:lnSpc>
                <a:spcPct val="80000"/>
              </a:lnSpc>
            </a:pPr>
            <a:r>
              <a:rPr lang="en-US" sz="1600" i="1" dirty="0" smtClean="0"/>
              <a:t>The </a:t>
            </a:r>
            <a:r>
              <a:rPr lang="en-US" sz="1600" i="1" dirty="0"/>
              <a:t>concepts in this document were originally developed as part of a large scale, production deployment of IPv6 support for a community Wi-Fi service</a:t>
            </a:r>
            <a:r>
              <a:rPr lang="en-US" sz="1600" i="1" dirty="0" smtClean="0"/>
              <a:t>. </a:t>
            </a:r>
            <a:endParaRPr lang="en-US" sz="1600" i="1" dirty="0"/>
          </a:p>
          <a:p>
            <a:pPr marL="457200" lvl="1" indent="0">
              <a:lnSpc>
                <a:spcPct val="80000"/>
              </a:lnSpc>
              <a:buNone/>
            </a:pPr>
            <a:r>
              <a:rPr lang="en-US" sz="1600" dirty="0" smtClean="0"/>
              <a:t> </a:t>
            </a:r>
          </a:p>
          <a:p>
            <a:pPr>
              <a:lnSpc>
                <a:spcPct val="80000"/>
              </a:lnSpc>
              <a:defRPr/>
            </a:pPr>
            <a:r>
              <a:rPr lang="en-US" sz="2000" dirty="0" smtClean="0"/>
              <a:t>ROLL: </a:t>
            </a:r>
            <a:r>
              <a:rPr lang="en-GB" sz="1600" dirty="0" smtClean="0">
                <a:solidFill>
                  <a:srgbClr val="000000"/>
                </a:solidFill>
                <a:ea typeface="Arial Unicode MS" pitchFamily="34" charset="-128"/>
                <a:cs typeface="Arial Unicode MS" pitchFamily="34" charset="-128"/>
              </a:rPr>
              <a:t>Working </a:t>
            </a:r>
            <a:r>
              <a:rPr lang="en-GB" sz="1600" dirty="0">
                <a:solidFill>
                  <a:srgbClr val="000000"/>
                </a:solidFill>
                <a:ea typeface="Arial Unicode MS" pitchFamily="34" charset="-128"/>
                <a:cs typeface="Arial Unicode MS" pitchFamily="34" charset="-128"/>
              </a:rPr>
              <a:t>Group website: </a:t>
            </a:r>
            <a:r>
              <a:rPr lang="en-GB" sz="1600" b="0" dirty="0">
                <a:hlinkClick r:id="rId9"/>
              </a:rPr>
              <a:t>http://datatracker.ietf.org/wg/roll/</a:t>
            </a:r>
            <a:r>
              <a:rPr lang="en-GB" sz="1600" dirty="0"/>
              <a:t> </a:t>
            </a:r>
          </a:p>
          <a:p>
            <a:pPr lvl="1"/>
            <a:r>
              <a:rPr lang="en-US" sz="1600" dirty="0"/>
              <a:t>Focus: Routing over Low Power and </a:t>
            </a:r>
            <a:r>
              <a:rPr lang="en-US" sz="1600" dirty="0" err="1"/>
              <a:t>Lossy</a:t>
            </a:r>
            <a:r>
              <a:rPr lang="en-US" sz="1600" dirty="0"/>
              <a:t> </a:t>
            </a:r>
            <a:r>
              <a:rPr lang="en-US" sz="1600" dirty="0" smtClean="0"/>
              <a:t>Networks</a:t>
            </a:r>
          </a:p>
          <a:p>
            <a:r>
              <a:rPr lang="en-GB" sz="1800" dirty="0">
                <a:solidFill>
                  <a:srgbClr val="000000"/>
                </a:solidFill>
                <a:ea typeface="Arial Unicode MS" pitchFamily="34" charset="-128"/>
                <a:cs typeface="Arial Unicode MS" pitchFamily="34" charset="-128"/>
              </a:rPr>
              <a:t>CORE </a:t>
            </a:r>
            <a:r>
              <a:rPr lang="en-GB" sz="1800" dirty="0" smtClean="0">
                <a:solidFill>
                  <a:srgbClr val="000000"/>
                </a:solidFill>
                <a:ea typeface="Arial Unicode MS" pitchFamily="34" charset="-128"/>
                <a:cs typeface="Arial Unicode MS" pitchFamily="34" charset="-128"/>
              </a:rPr>
              <a:t>: </a:t>
            </a:r>
            <a:r>
              <a:rPr lang="en-GB" sz="1600" dirty="0" smtClean="0">
                <a:solidFill>
                  <a:srgbClr val="000000"/>
                </a:solidFill>
                <a:ea typeface="Arial Unicode MS" pitchFamily="34" charset="-128"/>
                <a:cs typeface="Arial Unicode MS" pitchFamily="34" charset="-128"/>
              </a:rPr>
              <a:t>(</a:t>
            </a:r>
            <a:r>
              <a:rPr lang="en-US" sz="1600" dirty="0"/>
              <a:t>Constrained </a:t>
            </a:r>
            <a:r>
              <a:rPr lang="en-US" sz="1600" dirty="0" err="1"/>
              <a:t>RESTful</a:t>
            </a:r>
            <a:r>
              <a:rPr lang="en-US" sz="1600" dirty="0"/>
              <a:t> Environments) </a:t>
            </a:r>
            <a:r>
              <a:rPr lang="en-GB" sz="1600" dirty="0">
                <a:solidFill>
                  <a:srgbClr val="000000"/>
                </a:solidFill>
                <a:ea typeface="Arial Unicode MS" pitchFamily="34" charset="-128"/>
                <a:cs typeface="Arial Unicode MS" pitchFamily="34" charset="-128"/>
              </a:rPr>
              <a:t>Working Group website: </a:t>
            </a:r>
            <a:r>
              <a:rPr lang="en-GB" sz="1600" b="0" dirty="0">
                <a:hlinkClick r:id="rId10"/>
              </a:rPr>
              <a:t>http://datatracker.ietf.org/wg/core/</a:t>
            </a:r>
            <a:r>
              <a:rPr lang="en-GB" sz="1600" b="0" dirty="0"/>
              <a:t> </a:t>
            </a:r>
            <a:endParaRPr lang="en-GB" sz="1600" dirty="0"/>
          </a:p>
          <a:p>
            <a:pPr lvl="1"/>
            <a:r>
              <a:rPr lang="en-US" sz="1600" dirty="0"/>
              <a:t>Focus: framework for resource-oriented applications intended to run on constrained IP networks. </a:t>
            </a:r>
            <a:endParaRPr lang="en-US" sz="1600"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7/17 of 11-15-1228 by Dorothy Stanley, HPE-Aruba </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2517564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BE2D3960-A144-4B75-B89D-4EFD7A4AD3C3}" type="slidenum">
              <a:rPr lang="en-US" smtClean="0"/>
              <a:pPr/>
              <a:t>162</a:t>
            </a:fld>
            <a:endParaRPr lang="en-US" smtClean="0"/>
          </a:p>
        </p:txBody>
      </p:sp>
      <p:sp>
        <p:nvSpPr>
          <p:cNvPr id="19461" name="Rectangle 2"/>
          <p:cNvSpPr>
            <a:spLocks noGrp="1" noChangeArrowheads="1"/>
          </p:cNvSpPr>
          <p:nvPr>
            <p:ph type="title"/>
          </p:nvPr>
        </p:nvSpPr>
        <p:spPr/>
        <p:txBody>
          <a:bodyPr/>
          <a:lstStyle/>
          <a:p>
            <a:r>
              <a:rPr lang="en-US" dirty="0" smtClean="0"/>
              <a:t>RADEXT WG</a:t>
            </a:r>
          </a:p>
        </p:txBody>
      </p:sp>
      <p:sp>
        <p:nvSpPr>
          <p:cNvPr id="19462" name="Rectangle 3"/>
          <p:cNvSpPr>
            <a:spLocks noGrp="1" noChangeArrowheads="1"/>
          </p:cNvSpPr>
          <p:nvPr>
            <p:ph type="body" idx="1"/>
          </p:nvPr>
        </p:nvSpPr>
        <p:spPr>
          <a:xfrm>
            <a:off x="685800" y="1676400"/>
            <a:ext cx="7772400" cy="4648200"/>
          </a:xfrm>
        </p:spPr>
        <p:txBody>
          <a:bodyPr/>
          <a:lstStyle/>
          <a:p>
            <a:pPr>
              <a:lnSpc>
                <a:spcPct val="80000"/>
              </a:lnSpc>
            </a:pPr>
            <a:r>
              <a:rPr lang="en-US" sz="1800" dirty="0" smtClean="0"/>
              <a:t>See </a:t>
            </a:r>
            <a:r>
              <a:rPr lang="en-US" sz="1800" dirty="0" smtClean="0">
                <a:hlinkClick r:id="rId3"/>
              </a:rPr>
              <a:t>http://datatracker.ietf.org/wg/radext/</a:t>
            </a:r>
            <a:r>
              <a:rPr lang="en-US" sz="1800" dirty="0" smtClean="0"/>
              <a:t> </a:t>
            </a:r>
          </a:p>
          <a:p>
            <a:pPr>
              <a:lnSpc>
                <a:spcPct val="80000"/>
              </a:lnSpc>
            </a:pPr>
            <a:r>
              <a:rPr lang="en-US" sz="1800" dirty="0" smtClean="0"/>
              <a:t>RADIUS Extensions</a:t>
            </a:r>
          </a:p>
          <a:p>
            <a:pPr lvl="1">
              <a:lnSpc>
                <a:spcPct val="80000"/>
              </a:lnSpc>
            </a:pPr>
            <a:r>
              <a:rPr lang="en-US" sz="1600" dirty="0" smtClean="0"/>
              <a:t>The RADIUS Extensions Working Group will focus on extensions to the</a:t>
            </a:r>
            <a:br>
              <a:rPr lang="en-US" sz="1600" dirty="0" smtClean="0"/>
            </a:br>
            <a:r>
              <a:rPr lang="en-US" sz="1600" dirty="0" smtClean="0"/>
              <a:t>RADIUS protocol required to define extensions to the standard attribute space as well as to address cryptographic algorithm agility and use over new transports. </a:t>
            </a:r>
          </a:p>
          <a:p>
            <a:pPr lvl="1">
              <a:lnSpc>
                <a:spcPct val="80000"/>
              </a:lnSpc>
            </a:pPr>
            <a:r>
              <a:rPr lang="en-US" sz="1600" dirty="0" smtClean="0"/>
              <a:t>In addition, RADEXT will work on RADIUS Design Guidelines and define new attributes for particular applications of authentication, authorization and</a:t>
            </a:r>
            <a:br>
              <a:rPr lang="en-US" sz="1600" dirty="0" smtClean="0"/>
            </a:br>
            <a:r>
              <a:rPr lang="en-US" sz="1600" dirty="0" smtClean="0"/>
              <a:t>accounting such as NAS management and local area network (LAN) usage. </a:t>
            </a:r>
            <a:endParaRPr lang="en-US" sz="1800" dirty="0" smtClean="0"/>
          </a:p>
          <a:p>
            <a:pPr>
              <a:lnSpc>
                <a:spcPct val="80000"/>
              </a:lnSpc>
            </a:pPr>
            <a:r>
              <a:rPr lang="en-US" sz="1800" dirty="0" smtClean="0"/>
              <a:t>Updates [November 2015]</a:t>
            </a:r>
          </a:p>
          <a:p>
            <a:pPr lvl="1">
              <a:lnSpc>
                <a:spcPct val="80000"/>
              </a:lnSpc>
            </a:pPr>
            <a:r>
              <a:rPr lang="en-US" sz="1600" dirty="0" smtClean="0"/>
              <a:t>Updated: </a:t>
            </a:r>
            <a:r>
              <a:rPr lang="en-US" sz="1600" dirty="0"/>
              <a:t>Data Types in the Remote Authentication Dial-In User Service Protocol (RADIUS, see </a:t>
            </a:r>
            <a:r>
              <a:rPr lang="en-US" sz="1600" dirty="0">
                <a:hlinkClick r:id="rId4"/>
              </a:rPr>
              <a:t>http://datatracker.ietf.org/doc/draft-ietf-radext-datatypes</a:t>
            </a:r>
            <a:r>
              <a:rPr lang="en-US" sz="1600" dirty="0" smtClean="0">
                <a:hlinkClick r:id="rId4"/>
              </a:rPr>
              <a:t>/</a:t>
            </a:r>
            <a:r>
              <a:rPr lang="en-US" sz="1600" dirty="0" smtClean="0"/>
              <a:t> </a:t>
            </a:r>
            <a:endParaRPr lang="en-US" sz="1600" dirty="0"/>
          </a:p>
          <a:p>
            <a:pPr lvl="1">
              <a:lnSpc>
                <a:spcPct val="80000"/>
              </a:lnSpc>
            </a:pPr>
            <a:r>
              <a:rPr lang="en-US" sz="1600" dirty="0" smtClean="0"/>
              <a:t>RFC 7585 published: NAI-based </a:t>
            </a:r>
            <a:r>
              <a:rPr lang="en-US" sz="1600" dirty="0"/>
              <a:t>Dynamic Peer Discovery for RADIUS/TLS and RADIUS/DTLS, see https://datatracker.ietf.org/doc/rfc7585/ </a:t>
            </a:r>
            <a:r>
              <a:rPr lang="en-US" sz="1600" dirty="0" smtClean="0"/>
              <a:t> </a:t>
            </a:r>
          </a:p>
          <a:p>
            <a:pPr lvl="1">
              <a:lnSpc>
                <a:spcPct val="80000"/>
              </a:lnSpc>
            </a:pPr>
            <a:r>
              <a:rPr lang="en-US" sz="1600" dirty="0" smtClean="0"/>
              <a:t>Updated: RADIUS extensions for IP Port Configuration </a:t>
            </a:r>
            <a:r>
              <a:rPr lang="en-US" sz="1600" dirty="0"/>
              <a:t>and Reporting, see </a:t>
            </a:r>
            <a:r>
              <a:rPr lang="en-US" sz="1600" dirty="0">
                <a:hlinkClick r:id="rId5"/>
              </a:rPr>
              <a:t>http://datatracker.ietf.org/doc/draft-ietf-radext-ip-port-radius-ext</a:t>
            </a:r>
            <a:r>
              <a:rPr lang="en-US" sz="1600" dirty="0" smtClean="0">
                <a:hlinkClick r:id="rId5"/>
              </a:rPr>
              <a:t>/</a:t>
            </a:r>
            <a:r>
              <a:rPr lang="en-US" sz="1600" dirty="0" smtClean="0"/>
              <a:t> </a:t>
            </a:r>
          </a:p>
          <a:p>
            <a:pPr lvl="1">
              <a:lnSpc>
                <a:spcPct val="80000"/>
              </a:lnSpc>
            </a:pPr>
            <a:endParaRPr lang="en-US" sz="1600" dirty="0"/>
          </a:p>
          <a:p>
            <a:pPr lvl="1">
              <a:lnSpc>
                <a:spcPct val="80000"/>
              </a:lnSpc>
            </a:pPr>
            <a:r>
              <a:rPr lang="en-US" sz="1600" dirty="0" smtClean="0"/>
              <a:t>Also note individual submission: </a:t>
            </a:r>
            <a:r>
              <a:rPr lang="en-US" sz="1600" dirty="0">
                <a:hlinkClick r:id="rId6"/>
              </a:rPr>
              <a:t>https://</a:t>
            </a:r>
            <a:r>
              <a:rPr lang="en-US" sz="1600" dirty="0" smtClean="0">
                <a:hlinkClick r:id="rId6"/>
              </a:rPr>
              <a:t>tools.ietf.org/html/draft-harkins-salted-eap-pwd-02</a:t>
            </a:r>
            <a:r>
              <a:rPr lang="en-US" sz="1600" dirty="0" smtClean="0"/>
              <a:t> EMU and Security Area review incorporated, IETF Last Call pending.. Related draft (will be RFC 7664), see </a:t>
            </a:r>
            <a:r>
              <a:rPr lang="en-US" sz="1600" dirty="0">
                <a:hlinkClick r:id="rId7"/>
              </a:rPr>
              <a:t>https://datatracker.ietf.org/doc/draft-irtf-cfrg-dragonfly</a:t>
            </a:r>
            <a:r>
              <a:rPr lang="en-US" sz="1600" dirty="0" smtClean="0">
                <a:hlinkClick r:id="rId7"/>
              </a:rPr>
              <a:t>/</a:t>
            </a:r>
            <a:r>
              <a:rPr lang="en-US" sz="1600" dirty="0" smtClean="0"/>
              <a:t> .</a:t>
            </a: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8/17 of 11-15-1228 by Dorothy Stanley, HPE-Aruba </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76851442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1536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07800250-5732-46B4-B14C-1F0DC15AA41A}" type="slidenum">
              <a:rPr lang="en-US" smtClean="0"/>
              <a:pPr/>
              <a:t>163</a:t>
            </a:fld>
            <a:endParaRPr lang="en-US" smtClean="0"/>
          </a:p>
        </p:txBody>
      </p:sp>
      <p:sp>
        <p:nvSpPr>
          <p:cNvPr id="15365" name="Rectangle 2"/>
          <p:cNvSpPr>
            <a:spLocks noGrp="1" noChangeArrowheads="1"/>
          </p:cNvSpPr>
          <p:nvPr>
            <p:ph type="title"/>
          </p:nvPr>
        </p:nvSpPr>
        <p:spPr>
          <a:xfrm>
            <a:off x="685800" y="838200"/>
            <a:ext cx="7772400" cy="1143000"/>
          </a:xfrm>
          <a:noFill/>
        </p:spPr>
        <p:txBody>
          <a:bodyPr/>
          <a:lstStyle/>
          <a:p>
            <a:r>
              <a:rPr lang="en-US" smtClean="0"/>
              <a:t>Emergency Context Resolution with Internet Technologies (ECRIT) </a:t>
            </a:r>
          </a:p>
        </p:txBody>
      </p:sp>
      <p:sp>
        <p:nvSpPr>
          <p:cNvPr id="15366" name="Rectangle 3"/>
          <p:cNvSpPr>
            <a:spLocks noGrp="1" noChangeArrowheads="1"/>
          </p:cNvSpPr>
          <p:nvPr>
            <p:ph type="body" idx="1"/>
          </p:nvPr>
        </p:nvSpPr>
        <p:spPr>
          <a:xfrm>
            <a:off x="685800" y="2209800"/>
            <a:ext cx="7772400" cy="4114800"/>
          </a:xfrm>
          <a:noFill/>
        </p:spPr>
        <p:txBody>
          <a:bodyPr/>
          <a:lstStyle/>
          <a:p>
            <a:pPr>
              <a:lnSpc>
                <a:spcPct val="80000"/>
              </a:lnSpc>
            </a:pPr>
            <a:r>
              <a:rPr lang="en-GB" sz="1800" dirty="0" smtClean="0">
                <a:solidFill>
                  <a:srgbClr val="000000"/>
                </a:solidFill>
                <a:ea typeface="Arial Unicode MS" pitchFamily="34" charset="-128"/>
                <a:cs typeface="Arial Unicode MS" pitchFamily="34" charset="-128"/>
              </a:rPr>
              <a:t>Working Group website: </a:t>
            </a:r>
            <a:r>
              <a:rPr lang="en-GB" sz="1800" dirty="0" smtClean="0">
                <a:hlinkClick r:id="rId3"/>
              </a:rPr>
              <a:t>http://www.ietf.org/dyn/wg/charter/ecrit-charter.html</a:t>
            </a:r>
            <a:r>
              <a:rPr lang="en-GB" sz="1800" dirty="0" smtClean="0"/>
              <a:t> </a:t>
            </a:r>
          </a:p>
          <a:p>
            <a:pPr marL="0" indent="0">
              <a:lnSpc>
                <a:spcPct val="80000"/>
              </a:lnSpc>
              <a:buNone/>
            </a:pPr>
            <a:endParaRPr lang="en-GB" sz="1800" dirty="0" smtClean="0">
              <a:solidFill>
                <a:srgbClr val="000000"/>
              </a:solidFill>
              <a:ea typeface="Arial Unicode MS" pitchFamily="34" charset="-128"/>
              <a:cs typeface="Arial Unicode MS" pitchFamily="34" charset="-128"/>
            </a:endParaRPr>
          </a:p>
          <a:p>
            <a:pPr>
              <a:lnSpc>
                <a:spcPct val="80000"/>
              </a:lnSpc>
            </a:pPr>
            <a:r>
              <a:rPr lang="en-US" sz="1800" dirty="0" smtClean="0"/>
              <a:t>Emergency Services </a:t>
            </a:r>
          </a:p>
          <a:p>
            <a:pPr lvl="1">
              <a:lnSpc>
                <a:spcPct val="80000"/>
              </a:lnSpc>
            </a:pPr>
            <a:r>
              <a:rPr lang="en-US" sz="1600" dirty="0" smtClean="0"/>
              <a:t>Framework for Emergency Calling using Internet Multimedia, see </a:t>
            </a:r>
            <a:r>
              <a:rPr lang="en-US" sz="1600" dirty="0" smtClean="0">
                <a:hlinkClick r:id="rId4"/>
              </a:rPr>
              <a:t>http://datatracker.ietf.org/doc/rfc6443/</a:t>
            </a:r>
            <a:r>
              <a:rPr lang="en-US" sz="1600" dirty="0" smtClean="0"/>
              <a:t> </a:t>
            </a:r>
          </a:p>
          <a:p>
            <a:pPr>
              <a:lnSpc>
                <a:spcPct val="80000"/>
              </a:lnSpc>
            </a:pPr>
            <a:endParaRPr lang="en-US" sz="1800" dirty="0" smtClean="0"/>
          </a:p>
          <a:p>
            <a:pPr>
              <a:lnSpc>
                <a:spcPct val="80000"/>
              </a:lnSpc>
            </a:pPr>
            <a:r>
              <a:rPr lang="en-US" sz="1800" dirty="0" smtClean="0"/>
              <a:t>Updates [November 2015]</a:t>
            </a:r>
          </a:p>
          <a:p>
            <a:pPr lvl="1">
              <a:lnSpc>
                <a:spcPct val="80000"/>
              </a:lnSpc>
            </a:pPr>
            <a:r>
              <a:rPr lang="en-US" sz="1400" dirty="0" smtClean="0"/>
              <a:t>New version, Submitted to IESG for publication: Additional Data Related to </a:t>
            </a:r>
            <a:r>
              <a:rPr lang="en-US" sz="1400" dirty="0"/>
              <a:t>an Emergency Call, see </a:t>
            </a:r>
            <a:r>
              <a:rPr lang="en-US" sz="1400" dirty="0">
                <a:hlinkClick r:id="rId5"/>
              </a:rPr>
              <a:t>http://datatracker.ietf.org/doc/draft-ietf-ecrit-additional-data</a:t>
            </a:r>
            <a:r>
              <a:rPr lang="en-US" sz="1400" dirty="0" smtClean="0">
                <a:hlinkClick r:id="rId5"/>
              </a:rPr>
              <a:t>/</a:t>
            </a:r>
            <a:r>
              <a:rPr lang="en-US" sz="1400" dirty="0" smtClean="0"/>
              <a:t> </a:t>
            </a:r>
          </a:p>
          <a:p>
            <a:pPr lvl="1">
              <a:lnSpc>
                <a:spcPct val="80000"/>
              </a:lnSpc>
            </a:pPr>
            <a:r>
              <a:rPr lang="en-US" sz="1400" dirty="0" smtClean="0"/>
              <a:t>New version: Next-Generation </a:t>
            </a:r>
            <a:r>
              <a:rPr lang="en-US" sz="1400" dirty="0"/>
              <a:t>Vehicle-Initiated Emergency Calls, see </a:t>
            </a:r>
            <a:r>
              <a:rPr lang="en-US" sz="1400" dirty="0">
                <a:hlinkClick r:id="rId6"/>
              </a:rPr>
              <a:t>https://datatracker.ietf.org/doc/draft-ietf-ecrit-car-crash/</a:t>
            </a:r>
            <a:r>
              <a:rPr lang="en-US" sz="1400" dirty="0"/>
              <a:t> </a:t>
            </a:r>
            <a:endParaRPr lang="en-US" sz="1400" dirty="0" smtClean="0"/>
          </a:p>
          <a:p>
            <a:pPr lvl="1">
              <a:lnSpc>
                <a:spcPct val="80000"/>
              </a:lnSpc>
            </a:pPr>
            <a:r>
              <a:rPr lang="en-US" sz="1400" dirty="0" smtClean="0"/>
              <a:t>New version: Next-Generation </a:t>
            </a:r>
            <a:r>
              <a:rPr lang="en-US" sz="1400" dirty="0"/>
              <a:t>Pan-European </a:t>
            </a:r>
            <a:r>
              <a:rPr lang="en-US" sz="1400" dirty="0" err="1" smtClean="0"/>
              <a:t>eCall</a:t>
            </a:r>
            <a:r>
              <a:rPr lang="en-US" sz="1400" dirty="0"/>
              <a:t>, see </a:t>
            </a:r>
            <a:r>
              <a:rPr lang="en-US" sz="1400" dirty="0">
                <a:hlinkClick r:id="rId7"/>
              </a:rPr>
              <a:t>https://datatracker.ietf.org/doc/draft-ietf-ecrit-ecall</a:t>
            </a:r>
            <a:r>
              <a:rPr lang="en-US" sz="1400" dirty="0" smtClean="0">
                <a:hlinkClick r:id="rId7"/>
              </a:rPr>
              <a:t>/</a:t>
            </a:r>
            <a:r>
              <a:rPr lang="en-US" sz="1400" dirty="0" smtClean="0"/>
              <a:t> </a:t>
            </a:r>
            <a:endParaRPr lang="en-US" sz="1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9/17 of 11-15-1228 by Dorothy Stanley, HPE-Aruba </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13295389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1741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38A9DF8B-7739-464D-BCA9-BDE1E90A768D}" type="slidenum">
              <a:rPr lang="en-US" smtClean="0"/>
              <a:pPr/>
              <a:t>164</a:t>
            </a:fld>
            <a:endParaRPr lang="en-US" smtClean="0"/>
          </a:p>
        </p:txBody>
      </p:sp>
      <p:sp>
        <p:nvSpPr>
          <p:cNvPr id="17413" name="Rectangle 2"/>
          <p:cNvSpPr>
            <a:spLocks noGrp="1" noChangeArrowheads="1"/>
          </p:cNvSpPr>
          <p:nvPr>
            <p:ph type="title"/>
          </p:nvPr>
        </p:nvSpPr>
        <p:spPr/>
        <p:txBody>
          <a:bodyPr/>
          <a:lstStyle/>
          <a:p>
            <a:r>
              <a:rPr lang="en-US" smtClean="0"/>
              <a:t>Home Networking (homenet) WG</a:t>
            </a:r>
          </a:p>
        </p:txBody>
      </p:sp>
      <p:sp>
        <p:nvSpPr>
          <p:cNvPr id="17414" name="Rectangle 3"/>
          <p:cNvSpPr>
            <a:spLocks noGrp="1" noChangeArrowheads="1"/>
          </p:cNvSpPr>
          <p:nvPr>
            <p:ph type="body" idx="1"/>
          </p:nvPr>
        </p:nvSpPr>
        <p:spPr>
          <a:xfrm>
            <a:off x="685800" y="1828800"/>
            <a:ext cx="7772400" cy="4419600"/>
          </a:xfrm>
        </p:spPr>
        <p:txBody>
          <a:bodyPr/>
          <a:lstStyle/>
          <a:p>
            <a:pPr>
              <a:lnSpc>
                <a:spcPct val="80000"/>
              </a:lnSpc>
            </a:pPr>
            <a:r>
              <a:rPr lang="en-US" sz="1600" dirty="0" smtClean="0"/>
              <a:t>See </a:t>
            </a:r>
            <a:r>
              <a:rPr lang="en-US" sz="1600" dirty="0" smtClean="0">
                <a:hlinkClick r:id="rId3"/>
              </a:rPr>
              <a:t>https://datatracker.ietf.org/wg/homenet/</a:t>
            </a:r>
            <a:r>
              <a:rPr lang="en-US" sz="1600" dirty="0" smtClean="0"/>
              <a:t>  </a:t>
            </a:r>
          </a:p>
          <a:p>
            <a:pPr>
              <a:lnSpc>
                <a:spcPct val="80000"/>
              </a:lnSpc>
            </a:pPr>
            <a:r>
              <a:rPr lang="en-US" sz="1600" dirty="0" smtClean="0"/>
              <a:t>This working group focuses on the evolving networking technology </a:t>
            </a:r>
            <a:br>
              <a:rPr lang="en-US" sz="1600" dirty="0" smtClean="0"/>
            </a:br>
            <a:r>
              <a:rPr lang="en-US" sz="1600" dirty="0" smtClean="0"/>
              <a:t>within and among relatively small "residential home" networks </a:t>
            </a:r>
          </a:p>
          <a:p>
            <a:pPr lvl="1">
              <a:lnSpc>
                <a:spcPct val="80000"/>
              </a:lnSpc>
            </a:pPr>
            <a:r>
              <a:rPr lang="en-US" sz="1400" dirty="0" smtClean="0"/>
              <a:t>The task of the group is to produce an architecture document that outlines how to construct home networks involving multiple routers and subnets. </a:t>
            </a:r>
          </a:p>
          <a:p>
            <a:pPr lvl="1">
              <a:lnSpc>
                <a:spcPct val="80000"/>
              </a:lnSpc>
            </a:pPr>
            <a:r>
              <a:rPr lang="en-US" sz="1400" dirty="0" smtClean="0"/>
              <a:t>This document is expected to apply the IPv6 addressing architecture, prefix delegation, global and ULA addresses, source address selection rules and other existing components of the IPv6 </a:t>
            </a:r>
            <a:br>
              <a:rPr lang="en-US" sz="1400" dirty="0" smtClean="0"/>
            </a:br>
            <a:r>
              <a:rPr lang="en-US" sz="1400" dirty="0" smtClean="0"/>
              <a:t>architecture, as appropriate. </a:t>
            </a:r>
          </a:p>
          <a:p>
            <a:pPr lvl="1">
              <a:lnSpc>
                <a:spcPct val="80000"/>
              </a:lnSpc>
            </a:pPr>
            <a:r>
              <a:rPr lang="en-US" sz="1400" dirty="0" smtClean="0"/>
              <a:t>Home Networking Architecture for IPv6, Published as IPv6 Home Networking Architecture Principle: </a:t>
            </a:r>
            <a:r>
              <a:rPr lang="en-US" sz="1400" dirty="0" smtClean="0">
                <a:hlinkClick r:id="rId4"/>
              </a:rPr>
              <a:t>http://datatracker.ietf.org/doc/rfc7368/</a:t>
            </a:r>
            <a:r>
              <a:rPr lang="en-US" sz="1400" dirty="0" smtClean="0"/>
              <a:t> </a:t>
            </a:r>
          </a:p>
          <a:p>
            <a:pPr>
              <a:lnSpc>
                <a:spcPct val="80000"/>
              </a:lnSpc>
            </a:pPr>
            <a:r>
              <a:rPr lang="en-US" sz="1600" dirty="0" smtClean="0"/>
              <a:t>Updates [November 2015] Documents of interest:</a:t>
            </a:r>
          </a:p>
          <a:p>
            <a:pPr lvl="1">
              <a:lnSpc>
                <a:spcPct val="80000"/>
              </a:lnSpc>
            </a:pPr>
            <a:r>
              <a:rPr lang="en-US" sz="1400" dirty="0" smtClean="0"/>
              <a:t>New: Home Network Wi-Fi Roaming, see </a:t>
            </a:r>
            <a:r>
              <a:rPr lang="en-US" sz="1400" dirty="0" smtClean="0">
                <a:hlinkClick r:id="rId5"/>
              </a:rPr>
              <a:t>https://datatracker.ietf.org/doc/draft-barth-homenet-wifi-roaming/</a:t>
            </a:r>
            <a:r>
              <a:rPr lang="en-US" sz="1400" dirty="0" smtClean="0"/>
              <a:t> </a:t>
            </a:r>
          </a:p>
          <a:p>
            <a:pPr lvl="1">
              <a:lnSpc>
                <a:spcPct val="80000"/>
              </a:lnSpc>
            </a:pPr>
            <a:r>
              <a:rPr lang="en-US" sz="1400" dirty="0" smtClean="0"/>
              <a:t>Submitted for publication and updated: Distributed Node Consensus Protocol, see </a:t>
            </a:r>
            <a:r>
              <a:rPr lang="en-US" sz="1400" dirty="0" smtClean="0">
                <a:hlinkClick r:id="rId6"/>
              </a:rPr>
              <a:t>http://datatracker.ietf.org/doc/draft-ietf-homenet-dncp/</a:t>
            </a:r>
            <a:r>
              <a:rPr lang="en-US" sz="1400" dirty="0" smtClean="0"/>
              <a:t> </a:t>
            </a:r>
          </a:p>
          <a:p>
            <a:pPr lvl="1">
              <a:lnSpc>
                <a:spcPct val="80000"/>
              </a:lnSpc>
            </a:pPr>
            <a:r>
              <a:rPr lang="en-US" sz="1400" dirty="0" smtClean="0"/>
              <a:t>In RFC Editor queue: Prefix and Address Assignment in a Home Network: </a:t>
            </a:r>
            <a:r>
              <a:rPr lang="en-US" sz="1400" dirty="0" smtClean="0">
                <a:hlinkClick r:id="rId7"/>
              </a:rPr>
              <a:t>http://datatracker.ietf.org/doc/draft-ietf-homenet-prefix-assignment/</a:t>
            </a:r>
            <a:r>
              <a:rPr lang="en-US" sz="1400" dirty="0" smtClean="0"/>
              <a:t>    </a:t>
            </a:r>
          </a:p>
          <a:p>
            <a:pPr lvl="1">
              <a:lnSpc>
                <a:spcPct val="80000"/>
              </a:lnSpc>
            </a:pPr>
            <a:r>
              <a:rPr lang="en-US" sz="1400" dirty="0" smtClean="0"/>
              <a:t>Updated: Outsourcing </a:t>
            </a:r>
            <a:r>
              <a:rPr lang="en-US" sz="1400" dirty="0"/>
              <a:t>Home Network Authoritative Naming Service , </a:t>
            </a:r>
            <a:r>
              <a:rPr lang="en-US" sz="1400" dirty="0">
                <a:hlinkClick r:id="rId8"/>
              </a:rPr>
              <a:t>http://datatracker.ietf.org/doc/draft-ietf-homenet-front-end-naming-delegation</a:t>
            </a:r>
            <a:r>
              <a:rPr lang="en-US" sz="1400" dirty="0" smtClean="0">
                <a:hlinkClick r:id="rId8"/>
              </a:rPr>
              <a:t>/</a:t>
            </a:r>
            <a:r>
              <a:rPr lang="en-US" sz="1400" dirty="0" smtClean="0"/>
              <a:t> </a:t>
            </a:r>
          </a:p>
          <a:p>
            <a:pPr lvl="1">
              <a:lnSpc>
                <a:spcPct val="80000"/>
              </a:lnSpc>
            </a:pPr>
            <a:r>
              <a:rPr lang="en-US" sz="1400" dirty="0" smtClean="0"/>
              <a:t>Updated: </a:t>
            </a:r>
            <a:r>
              <a:rPr lang="en-US" sz="1400" dirty="0"/>
              <a:t>Auto-Configuration of a Network of Hybrid Unicast/Multicast DNS-Based Service Discovery Proxy Nodes, </a:t>
            </a:r>
            <a:r>
              <a:rPr lang="en-US" sz="1400" dirty="0">
                <a:hlinkClick r:id="rId9"/>
              </a:rPr>
              <a:t>http://datatracker.ietf.org/doc/draft-ietf-homenet-hybrid-proxy-zeroconf</a:t>
            </a:r>
            <a:r>
              <a:rPr lang="en-US" sz="1400" dirty="0" smtClean="0">
                <a:hlinkClick r:id="rId9"/>
              </a:rPr>
              <a:t>/</a:t>
            </a:r>
            <a:r>
              <a:rPr lang="en-US" sz="1400" dirty="0" smtClean="0"/>
              <a:t> </a:t>
            </a:r>
          </a:p>
          <a:p>
            <a:pPr lvl="1">
              <a:lnSpc>
                <a:spcPct val="80000"/>
              </a:lnSpc>
            </a:pPr>
            <a:endParaRPr lang="en-US" sz="1400" dirty="0" smtClean="0"/>
          </a:p>
          <a:p>
            <a:pPr lvl="1">
              <a:lnSpc>
                <a:spcPct val="80000"/>
              </a:lnSpc>
            </a:pPr>
            <a:endParaRPr lang="en-US" sz="1400" dirty="0" smtClean="0"/>
          </a:p>
          <a:p>
            <a:pPr>
              <a:lnSpc>
                <a:spcPct val="80000"/>
              </a:lnSpc>
            </a:pPr>
            <a:endParaRPr lang="en-US" sz="1000" dirty="0" smtClean="0"/>
          </a:p>
          <a:p>
            <a:pPr lvl="1">
              <a:lnSpc>
                <a:spcPct val="80000"/>
              </a:lnSpc>
            </a:pP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10/17 of 11-15-1228 by Dorothy Stanley, HPE-Aruba </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33649723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165</a:t>
            </a:fld>
            <a:endParaRPr lang="en-US" smtClean="0"/>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Operations Area Working Group</a:t>
            </a:r>
          </a:p>
        </p:txBody>
      </p:sp>
      <p:sp>
        <p:nvSpPr>
          <p:cNvPr id="113667" name="Rectangle 3"/>
          <p:cNvSpPr>
            <a:spLocks noGrp="1" noChangeArrowheads="1"/>
          </p:cNvSpPr>
          <p:nvPr>
            <p:ph type="body" idx="1"/>
          </p:nvPr>
        </p:nvSpPr>
        <p:spPr>
          <a:xfrm>
            <a:off x="685800" y="1295400"/>
            <a:ext cx="8001000" cy="5181600"/>
          </a:xfrm>
        </p:spPr>
        <p:txBody>
          <a:bodyPr/>
          <a:lstStyle/>
          <a:p>
            <a:pPr>
              <a:lnSpc>
                <a:spcPct val="80000"/>
              </a:lnSpc>
              <a:defRPr/>
            </a:pPr>
            <a:r>
              <a:rPr lang="en-US" sz="2000" dirty="0" smtClean="0">
                <a:hlinkClick r:id="rId3"/>
              </a:rPr>
              <a:t>http</a:t>
            </a:r>
            <a:r>
              <a:rPr lang="en-US" sz="2000" dirty="0">
                <a:hlinkClick r:id="rId3"/>
              </a:rPr>
              <a:t>://datatracker.ietf.org/wg/opsawg</a:t>
            </a:r>
            <a:r>
              <a:rPr lang="en-US" sz="2000" dirty="0" smtClean="0">
                <a:hlinkClick r:id="rId3"/>
              </a:rPr>
              <a:t>/</a:t>
            </a:r>
            <a:endParaRPr lang="en-US" sz="2000" dirty="0" smtClean="0"/>
          </a:p>
          <a:p>
            <a:pPr lvl="1">
              <a:lnSpc>
                <a:spcPct val="80000"/>
              </a:lnSpc>
              <a:defRPr/>
            </a:pPr>
            <a:r>
              <a:rPr lang="en-US" sz="1600" dirty="0" smtClean="0"/>
              <a:t>Area WG processes submissions related to Operations Area WGs that have closed</a:t>
            </a:r>
          </a:p>
          <a:p>
            <a:pPr lvl="1">
              <a:lnSpc>
                <a:spcPct val="80000"/>
              </a:lnSpc>
              <a:defRPr/>
            </a:pPr>
            <a:r>
              <a:rPr lang="en-US" sz="1600" dirty="0" smtClean="0"/>
              <a:t>Control and Provisioning of Wireless Access Points (CAPWAP) Working Group closed in 2009</a:t>
            </a:r>
          </a:p>
          <a:p>
            <a:pPr>
              <a:lnSpc>
                <a:spcPct val="80000"/>
              </a:lnSpc>
              <a:defRPr/>
            </a:pPr>
            <a:r>
              <a:rPr lang="en-US" sz="1800" dirty="0" smtClean="0"/>
              <a:t>Responded to requests from OPSAWG chairs for IEEE 802.11 review </a:t>
            </a:r>
          </a:p>
          <a:p>
            <a:pPr lvl="1">
              <a:lnSpc>
                <a:spcPct val="80000"/>
              </a:lnSpc>
              <a:defRPr/>
            </a:pPr>
            <a:r>
              <a:rPr lang="en-US" sz="1400" dirty="0" smtClean="0"/>
              <a:t>“Alternate Tunnel Encapsulation for Data Frames in CAPWAP”  </a:t>
            </a:r>
            <a:r>
              <a:rPr lang="en-US" sz="1400" dirty="0" smtClean="0">
                <a:hlinkClick r:id="rId4"/>
              </a:rPr>
              <a:t>http://www.ietf.org/id/draft-zhang-opsawg-capwap-cds-02.txt</a:t>
            </a:r>
            <a:r>
              <a:rPr lang="en-US" sz="1400" dirty="0" smtClean="0"/>
              <a:t> , see Slide 5 </a:t>
            </a:r>
            <a:r>
              <a:rPr lang="en-US" sz="1400" dirty="0"/>
              <a:t>in https://mentor.ieee.org/802.11/dcn/14/11-14-0368-01-0000-march-2014-liaison-to-ietf-report.pptx </a:t>
            </a:r>
            <a:r>
              <a:rPr lang="en-US" sz="1400" dirty="0" smtClean="0"/>
              <a:t> </a:t>
            </a:r>
          </a:p>
          <a:p>
            <a:pPr lvl="1">
              <a:lnSpc>
                <a:spcPct val="80000"/>
              </a:lnSpc>
              <a:defRPr/>
            </a:pPr>
            <a:r>
              <a:rPr lang="en-US" sz="1400" dirty="0" smtClean="0"/>
              <a:t>“</a:t>
            </a:r>
            <a:r>
              <a:rPr lang="en-US" sz="1400" dirty="0"/>
              <a:t>IEEE 802.11 MAC Profile for CAPWAP” </a:t>
            </a:r>
            <a:r>
              <a:rPr lang="en-US" sz="1400" dirty="0">
                <a:hlinkClick r:id="rId5"/>
              </a:rPr>
              <a:t>https://datatracker.ietf.org/doc/draft-ietf-opsawg-capwap-hybridmac</a:t>
            </a:r>
            <a:r>
              <a:rPr lang="en-US" sz="1400" dirty="0" smtClean="0">
                <a:hlinkClick r:id="rId5"/>
              </a:rPr>
              <a:t>/</a:t>
            </a:r>
            <a:r>
              <a:rPr lang="en-US" sz="1400" dirty="0" smtClean="0"/>
              <a:t> , </a:t>
            </a:r>
            <a:r>
              <a:rPr lang="en-US" sz="1400" dirty="0"/>
              <a:t>see </a:t>
            </a:r>
            <a:r>
              <a:rPr lang="en-US" sz="1400" dirty="0">
                <a:hlinkClick r:id="rId6"/>
              </a:rPr>
              <a:t>https://</a:t>
            </a:r>
            <a:r>
              <a:rPr lang="en-US" sz="1400" dirty="0" smtClean="0">
                <a:hlinkClick r:id="rId6"/>
              </a:rPr>
              <a:t>mentor.ieee.org/802.11/dcn/14/11-14-0684-01-0000-capwap-hybridmac-liaison-response.docx</a:t>
            </a:r>
            <a:r>
              <a:rPr lang="en-US" sz="1400" dirty="0" smtClean="0"/>
              <a:t> </a:t>
            </a:r>
          </a:p>
          <a:p>
            <a:pPr lvl="1">
              <a:lnSpc>
                <a:spcPct val="80000"/>
              </a:lnSpc>
              <a:defRPr/>
            </a:pPr>
            <a:r>
              <a:rPr lang="en-US" sz="1400" dirty="0" smtClean="0"/>
              <a:t>“</a:t>
            </a:r>
            <a:r>
              <a:rPr lang="en-GB" sz="1400" dirty="0"/>
              <a:t>CAPWAP extension for 802.11n and Power/channel </a:t>
            </a:r>
            <a:r>
              <a:rPr lang="en-GB" sz="1400" dirty="0" err="1" smtClean="0"/>
              <a:t>Autoconfiguration</a:t>
            </a:r>
            <a:r>
              <a:rPr lang="en-GB" sz="1400" dirty="0" smtClean="0"/>
              <a:t>” </a:t>
            </a:r>
            <a:r>
              <a:rPr lang="en-US" sz="1400" u="sng" dirty="0">
                <a:hlinkClick r:id="rId7"/>
              </a:rPr>
              <a:t>http://datatracker.ietf.org/doc/draft-ietf-opsawg-capwap-extension/</a:t>
            </a:r>
            <a:r>
              <a:rPr lang="en-US" sz="1400" dirty="0"/>
              <a:t> </a:t>
            </a:r>
            <a:r>
              <a:rPr lang="en-US" sz="1400" dirty="0" smtClean="0"/>
              <a:t>, </a:t>
            </a:r>
            <a:r>
              <a:rPr lang="en-US" sz="1400" dirty="0"/>
              <a:t>see </a:t>
            </a:r>
            <a:r>
              <a:rPr lang="en-US" sz="1400" dirty="0">
                <a:hlinkClick r:id="rId8"/>
              </a:rPr>
              <a:t>https://</a:t>
            </a:r>
            <a:r>
              <a:rPr lang="en-US" sz="1400" dirty="0" smtClean="0">
                <a:hlinkClick r:id="rId8"/>
              </a:rPr>
              <a:t>mentor.ieee.org/802.11/dcn/14/11-14-0913-01-0000-liaison-response-opsawg-capwap-extension.docx</a:t>
            </a:r>
            <a:r>
              <a:rPr lang="en-US" sz="1400" dirty="0" smtClean="0"/>
              <a:t> </a:t>
            </a:r>
          </a:p>
          <a:p>
            <a:pPr>
              <a:lnSpc>
                <a:spcPct val="80000"/>
              </a:lnSpc>
              <a:defRPr/>
            </a:pPr>
            <a:r>
              <a:rPr lang="en-US" sz="1800" dirty="0" smtClean="0"/>
              <a:t>Updates [November 2015] Operations Area Working Group work group items</a:t>
            </a:r>
          </a:p>
          <a:p>
            <a:pPr lvl="1">
              <a:lnSpc>
                <a:spcPct val="80000"/>
              </a:lnSpc>
              <a:defRPr/>
            </a:pPr>
            <a:r>
              <a:rPr lang="en-US" sz="1400" dirty="0" smtClean="0"/>
              <a:t>CAPWAP Hybrid </a:t>
            </a:r>
            <a:r>
              <a:rPr lang="en-US" sz="1400" dirty="0"/>
              <a:t>MAC published as RFC7494, </a:t>
            </a:r>
            <a:r>
              <a:rPr lang="en-US" sz="1400" dirty="0">
                <a:hlinkClick r:id="rId9"/>
              </a:rPr>
              <a:t>http://datatracker.ietf.org/doc/rfc7494</a:t>
            </a:r>
            <a:r>
              <a:rPr lang="en-US" sz="1400" dirty="0" smtClean="0">
                <a:hlinkClick r:id="rId9"/>
              </a:rPr>
              <a:t>/</a:t>
            </a:r>
            <a:r>
              <a:rPr lang="en-US" sz="1400" dirty="0" smtClean="0"/>
              <a:t> </a:t>
            </a:r>
          </a:p>
          <a:p>
            <a:pPr lvl="1">
              <a:lnSpc>
                <a:spcPct val="80000"/>
              </a:lnSpc>
              <a:defRPr/>
            </a:pPr>
            <a:r>
              <a:rPr lang="en-US" sz="1400" dirty="0" smtClean="0"/>
              <a:t>No Change: </a:t>
            </a:r>
            <a:r>
              <a:rPr lang="en-US" sz="1400" u="sng" dirty="0" smtClean="0">
                <a:hlinkClick r:id="rId7"/>
              </a:rPr>
              <a:t>http://datatracker.ietf.org/doc/draft-ietf-opsawg-capwap-extension/</a:t>
            </a:r>
            <a:r>
              <a:rPr lang="en-US" sz="1400" u="sng" dirty="0" smtClean="0"/>
              <a:t>  </a:t>
            </a:r>
            <a:endParaRPr lang="en-US" sz="1400" dirty="0" smtClean="0"/>
          </a:p>
          <a:p>
            <a:pPr lvl="1">
              <a:lnSpc>
                <a:spcPct val="80000"/>
              </a:lnSpc>
              <a:defRPr/>
            </a:pPr>
            <a:r>
              <a:rPr lang="en-US" sz="1400" dirty="0" smtClean="0"/>
              <a:t>Updated: </a:t>
            </a:r>
            <a:r>
              <a:rPr lang="en-US" sz="1400" dirty="0" smtClean="0">
                <a:hlinkClick r:id="rId10"/>
              </a:rPr>
              <a:t>http</a:t>
            </a:r>
            <a:r>
              <a:rPr lang="en-US" sz="1400" dirty="0">
                <a:hlinkClick r:id="rId10"/>
              </a:rPr>
              <a:t>://datatracker.ietf.org/doc/draft-ietf-opsawg-capwap-alt-tunnel</a:t>
            </a:r>
            <a:r>
              <a:rPr lang="en-US" sz="1400" dirty="0" smtClean="0">
                <a:hlinkClick r:id="rId10"/>
              </a:rPr>
              <a:t>/</a:t>
            </a:r>
            <a:r>
              <a:rPr lang="en-US" sz="1400" dirty="0" smtClean="0"/>
              <a:t> </a:t>
            </a:r>
          </a:p>
          <a:p>
            <a:pPr lvl="1">
              <a:lnSpc>
                <a:spcPct val="80000"/>
              </a:lnSpc>
              <a:defRPr/>
            </a:pPr>
            <a:r>
              <a:rPr lang="en-US" sz="1400" dirty="0" smtClean="0"/>
              <a:t>Of interest: RFC6632, An Overview of the IETF Network Management Protocols, </a:t>
            </a:r>
            <a:r>
              <a:rPr lang="en-US" sz="1400" dirty="0"/>
              <a:t>see </a:t>
            </a:r>
            <a:r>
              <a:rPr lang="en-US" sz="1400" dirty="0">
                <a:hlinkClick r:id="rId11"/>
              </a:rPr>
              <a:t>https://</a:t>
            </a:r>
            <a:r>
              <a:rPr lang="en-US" sz="1400" dirty="0" smtClean="0">
                <a:hlinkClick r:id="rId11"/>
              </a:rPr>
              <a:t>tools.ietf.org/html/rfc6632</a:t>
            </a:r>
            <a:r>
              <a:rPr lang="en-US" sz="1400" dirty="0" smtClean="0"/>
              <a:t> </a:t>
            </a:r>
          </a:p>
          <a:p>
            <a:pPr lvl="1">
              <a:lnSpc>
                <a:spcPct val="80000"/>
              </a:lnSpc>
              <a:defRPr/>
            </a:pPr>
            <a:r>
              <a:rPr lang="en-US" sz="1400" dirty="0"/>
              <a:t>Of Interest: </a:t>
            </a:r>
            <a:r>
              <a:rPr lang="en-US" sz="1400" dirty="0" smtClean="0"/>
              <a:t>RFC7548, Management of Networks with Constrained Devices: Use Cases, see </a:t>
            </a:r>
            <a:r>
              <a:rPr lang="en-US" sz="1400" dirty="0">
                <a:hlinkClick r:id="rId12"/>
              </a:rPr>
              <a:t>https://datatracker.ietf.org/doc/rfc7548</a:t>
            </a:r>
            <a:r>
              <a:rPr lang="en-US" sz="1400" dirty="0" smtClean="0">
                <a:hlinkClick r:id="rId12"/>
              </a:rPr>
              <a:t>/</a:t>
            </a:r>
            <a:r>
              <a:rPr lang="en-US" sz="1400" dirty="0" smtClean="0"/>
              <a:t> </a:t>
            </a:r>
          </a:p>
          <a:p>
            <a:pPr>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11/17 of 11-15-1228 by Dorothy Stanley, HPE-Aruba </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10484968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166</a:t>
            </a:fld>
            <a:endParaRPr lang="en-US" smtClean="0"/>
          </a:p>
        </p:txBody>
      </p:sp>
      <p:sp>
        <p:nvSpPr>
          <p:cNvPr id="5125" name="Rectangle 2"/>
          <p:cNvSpPr>
            <a:spLocks noGrp="1" noChangeArrowheads="1"/>
          </p:cNvSpPr>
          <p:nvPr>
            <p:ph type="title"/>
          </p:nvPr>
        </p:nvSpPr>
        <p:spPr/>
        <p:txBody>
          <a:bodyPr/>
          <a:lstStyle/>
          <a:p>
            <a:r>
              <a:rPr lang="en-US" dirty="0" smtClean="0"/>
              <a:t>Active Queue Management (AQM)</a:t>
            </a:r>
          </a:p>
        </p:txBody>
      </p:sp>
      <p:sp>
        <p:nvSpPr>
          <p:cNvPr id="113667" name="Rectangle 3"/>
          <p:cNvSpPr>
            <a:spLocks noGrp="1" noChangeArrowheads="1"/>
          </p:cNvSpPr>
          <p:nvPr>
            <p:ph type="body" idx="1"/>
          </p:nvPr>
        </p:nvSpPr>
        <p:spPr>
          <a:xfrm>
            <a:off x="685800" y="1676400"/>
            <a:ext cx="8001000" cy="47244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defRPr/>
            </a:pPr>
            <a:r>
              <a:rPr lang="en-US" sz="2000" dirty="0" smtClean="0"/>
              <a:t>Active Queue Management and Packet Scheduling Working Group website: </a:t>
            </a:r>
            <a:r>
              <a:rPr lang="en-US" sz="2000" dirty="0">
                <a:hlinkClick r:id="rId3"/>
              </a:rPr>
              <a:t>http://datatracker.ietf.org/wg/aqm/charter/</a:t>
            </a:r>
            <a:r>
              <a:rPr lang="en-US" sz="2000" dirty="0"/>
              <a:t> </a:t>
            </a:r>
          </a:p>
          <a:p>
            <a:pPr>
              <a:lnSpc>
                <a:spcPct val="80000"/>
              </a:lnSpc>
              <a:defRPr/>
            </a:pPr>
            <a:endParaRPr lang="en-US" sz="2000" dirty="0" smtClean="0"/>
          </a:p>
          <a:p>
            <a:pPr>
              <a:lnSpc>
                <a:spcPct val="80000"/>
              </a:lnSpc>
              <a:defRPr/>
            </a:pPr>
            <a:r>
              <a:rPr lang="en-US" sz="1800" dirty="0" smtClean="0"/>
              <a:t>IETF Recommendations Regarding Active Queue Management </a:t>
            </a:r>
            <a:r>
              <a:rPr lang="en-US" sz="1800" dirty="0"/>
              <a:t>to update </a:t>
            </a:r>
            <a:r>
              <a:rPr lang="en-US" sz="1800" dirty="0">
                <a:hlinkClick r:id="rId4"/>
              </a:rPr>
              <a:t>https://datatracker.ietf.org/doc/rfc2309</a:t>
            </a:r>
            <a:r>
              <a:rPr lang="en-US" sz="1800" dirty="0" smtClean="0">
                <a:hlinkClick r:id="rId4"/>
              </a:rPr>
              <a:t>/</a:t>
            </a:r>
            <a:r>
              <a:rPr lang="en-US" sz="1800" dirty="0" smtClean="0"/>
              <a:t> </a:t>
            </a:r>
          </a:p>
          <a:p>
            <a:pPr>
              <a:lnSpc>
                <a:spcPct val="80000"/>
              </a:lnSpc>
              <a:defRPr/>
            </a:pPr>
            <a:endParaRPr lang="en-US" sz="1800" dirty="0" smtClean="0"/>
          </a:p>
          <a:p>
            <a:pPr>
              <a:lnSpc>
                <a:spcPct val="80000"/>
              </a:lnSpc>
              <a:defRPr/>
            </a:pPr>
            <a:r>
              <a:rPr lang="en-US" sz="1800" dirty="0" smtClean="0"/>
              <a:t>Updates [November 2015]</a:t>
            </a:r>
            <a:endParaRPr lang="en-US" sz="1800" dirty="0"/>
          </a:p>
          <a:p>
            <a:pPr lvl="1">
              <a:lnSpc>
                <a:spcPct val="80000"/>
              </a:lnSpc>
              <a:defRPr/>
            </a:pPr>
            <a:r>
              <a:rPr lang="fr-FR" sz="1400" dirty="0" smtClean="0"/>
              <a:t>RFC 7567 </a:t>
            </a:r>
            <a:r>
              <a:rPr lang="fr-FR" sz="1400" dirty="0" err="1" smtClean="0"/>
              <a:t>published</a:t>
            </a:r>
            <a:r>
              <a:rPr lang="fr-FR" sz="1400" dirty="0" smtClean="0"/>
              <a:t>: IETF </a:t>
            </a:r>
            <a:r>
              <a:rPr lang="fr-FR" sz="1400" dirty="0" err="1" smtClean="0"/>
              <a:t>Recommendations</a:t>
            </a:r>
            <a:r>
              <a:rPr lang="fr-FR" sz="1400" dirty="0" smtClean="0"/>
              <a:t> </a:t>
            </a:r>
            <a:r>
              <a:rPr lang="fr-FR" sz="1400" dirty="0" err="1"/>
              <a:t>Regarding</a:t>
            </a:r>
            <a:r>
              <a:rPr lang="fr-FR" sz="1400" dirty="0"/>
              <a:t> Active Queue </a:t>
            </a:r>
            <a:r>
              <a:rPr lang="fr-FR" sz="1400" dirty="0" smtClean="0"/>
              <a:t>Management, </a:t>
            </a:r>
            <a:r>
              <a:rPr lang="fr-FR" sz="1400" dirty="0" err="1" smtClean="0"/>
              <a:t>see</a:t>
            </a:r>
            <a:r>
              <a:rPr lang="fr-FR" sz="1400" dirty="0" smtClean="0"/>
              <a:t> </a:t>
            </a:r>
            <a:r>
              <a:rPr lang="en-US" sz="1400" u="sng" dirty="0">
                <a:hlinkClick r:id="rId5"/>
              </a:rPr>
              <a:t>https://</a:t>
            </a:r>
            <a:r>
              <a:rPr lang="en-US" sz="1400" u="sng" dirty="0" smtClean="0">
                <a:hlinkClick r:id="rId5"/>
              </a:rPr>
              <a:t>tools.ietf.org/html/rfc7567</a:t>
            </a:r>
            <a:endParaRPr lang="en-US" sz="1400" u="sng" dirty="0" smtClean="0"/>
          </a:p>
          <a:p>
            <a:pPr lvl="1">
              <a:lnSpc>
                <a:spcPct val="80000"/>
              </a:lnSpc>
              <a:defRPr/>
            </a:pPr>
            <a:r>
              <a:rPr lang="en-US" sz="1400" dirty="0" smtClean="0"/>
              <a:t>Updated: The Benefits and Pitfalls of using Explicit Congestion Notification (ECN), see </a:t>
            </a:r>
            <a:r>
              <a:rPr lang="en-US" sz="1400" dirty="0" smtClean="0">
                <a:hlinkClick r:id="rId6"/>
              </a:rPr>
              <a:t>http://datatracker.ietf.org/doc/draft-ietf-aqm-ecn-benefits/</a:t>
            </a:r>
            <a:r>
              <a:rPr lang="en-US" sz="1400" dirty="0" smtClean="0"/>
              <a:t> </a:t>
            </a:r>
          </a:p>
          <a:p>
            <a:pPr lvl="1">
              <a:lnSpc>
                <a:spcPct val="80000"/>
              </a:lnSpc>
              <a:defRPr/>
            </a:pPr>
            <a:r>
              <a:rPr lang="en-US" sz="1400" dirty="0" smtClean="0"/>
              <a:t>Updated: AQM Characterization Guidelines, see </a:t>
            </a:r>
            <a:r>
              <a:rPr lang="en-US" sz="1400" dirty="0" smtClean="0">
                <a:hlinkClick r:id="rId7"/>
              </a:rPr>
              <a:t>http://datatracker.ietf.org/doc/draft-ietf-aqm-eval-guidelines/</a:t>
            </a:r>
            <a:r>
              <a:rPr lang="en-US" sz="1400" dirty="0" smtClean="0"/>
              <a:t> </a:t>
            </a:r>
          </a:p>
          <a:p>
            <a:pPr lvl="1">
              <a:lnSpc>
                <a:spcPct val="80000"/>
              </a:lnSpc>
              <a:defRPr/>
            </a:pPr>
            <a:endParaRPr lang="en-US" sz="1400" dirty="0" smtClean="0"/>
          </a:p>
          <a:p>
            <a:pPr lvl="1">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12/17 of 11-15-1228 by Dorothy Stanley, HPE-Aruba </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27523786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167</a:t>
            </a:fld>
            <a:endParaRPr lang="en-US" smtClean="0"/>
          </a:p>
        </p:txBody>
      </p:sp>
      <p:sp>
        <p:nvSpPr>
          <p:cNvPr id="5125" name="Rectangle 2"/>
          <p:cNvSpPr>
            <a:spLocks noGrp="1" noChangeArrowheads="1"/>
          </p:cNvSpPr>
          <p:nvPr>
            <p:ph type="title"/>
          </p:nvPr>
        </p:nvSpPr>
        <p:spPr/>
        <p:txBody>
          <a:bodyPr/>
          <a:lstStyle/>
          <a:p>
            <a:r>
              <a:rPr lang="en-US" dirty="0" smtClean="0"/>
              <a:t>Transport Layer Security (TLS)</a:t>
            </a:r>
          </a:p>
        </p:txBody>
      </p:sp>
      <p:sp>
        <p:nvSpPr>
          <p:cNvPr id="113667" name="Rectangle 3"/>
          <p:cNvSpPr>
            <a:spLocks noGrp="1" noChangeArrowheads="1"/>
          </p:cNvSpPr>
          <p:nvPr>
            <p:ph type="body" idx="1"/>
          </p:nvPr>
        </p:nvSpPr>
        <p:spPr>
          <a:xfrm>
            <a:off x="685800" y="1676400"/>
            <a:ext cx="8001000" cy="4572000"/>
          </a:xfrm>
        </p:spPr>
        <p:txBody>
          <a:bodyPr/>
          <a:lstStyle/>
          <a:p>
            <a:pPr>
              <a:lnSpc>
                <a:spcPct val="80000"/>
              </a:lnSpc>
              <a:defRPr/>
            </a:pPr>
            <a:r>
              <a:rPr lang="en-US" sz="2000" dirty="0" smtClean="0"/>
              <a:t>Transport Layer Security Working Group website: </a:t>
            </a:r>
            <a:r>
              <a:rPr lang="en-US" sz="2000" dirty="0">
                <a:hlinkClick r:id="rId3"/>
              </a:rPr>
              <a:t>http://datatracker.ietf.org/wg/tls/charter</a:t>
            </a:r>
            <a:r>
              <a:rPr lang="en-US" sz="2000" dirty="0" smtClean="0">
                <a:hlinkClick r:id="rId3"/>
              </a:rPr>
              <a:t>/</a:t>
            </a:r>
            <a:r>
              <a:rPr lang="en-US" sz="2000" dirty="0" smtClean="0"/>
              <a:t> </a:t>
            </a:r>
          </a:p>
          <a:p>
            <a:pPr>
              <a:lnSpc>
                <a:spcPct val="80000"/>
              </a:lnSpc>
              <a:defRPr/>
            </a:pPr>
            <a:endParaRPr lang="en-US" sz="2000" dirty="0" smtClean="0"/>
          </a:p>
          <a:p>
            <a:pPr>
              <a:lnSpc>
                <a:spcPct val="80000"/>
              </a:lnSpc>
              <a:defRPr/>
            </a:pPr>
            <a:r>
              <a:rPr lang="en-US" sz="1800" dirty="0" smtClean="0"/>
              <a:t>Work underway on a new version of TLS (used in EAP methods): Transport Layer Security Protocol Version 1.3</a:t>
            </a:r>
          </a:p>
          <a:p>
            <a:pPr lvl="1">
              <a:lnSpc>
                <a:spcPct val="80000"/>
              </a:lnSpc>
              <a:defRPr/>
            </a:pPr>
            <a:endParaRPr lang="en-US" sz="1400" dirty="0"/>
          </a:p>
          <a:p>
            <a:pPr>
              <a:lnSpc>
                <a:spcPct val="80000"/>
              </a:lnSpc>
              <a:defRPr/>
            </a:pPr>
            <a:r>
              <a:rPr lang="en-US" sz="1800" dirty="0" smtClean="0"/>
              <a:t>Updates [November 2015]</a:t>
            </a:r>
          </a:p>
          <a:p>
            <a:pPr lvl="1">
              <a:lnSpc>
                <a:spcPct val="80000"/>
              </a:lnSpc>
              <a:defRPr/>
            </a:pPr>
            <a:r>
              <a:rPr lang="en-US" sz="1600" dirty="0" smtClean="0"/>
              <a:t>RFC 7685 published: A TLS </a:t>
            </a:r>
            <a:r>
              <a:rPr lang="en-US" sz="1600" dirty="0" err="1" smtClean="0"/>
              <a:t>ClientHello</a:t>
            </a:r>
            <a:r>
              <a:rPr lang="en-US" sz="1600" dirty="0" smtClean="0"/>
              <a:t> padding extension, </a:t>
            </a:r>
            <a:r>
              <a:rPr lang="en-US" sz="1600" dirty="0" smtClean="0">
                <a:hlinkClick r:id="rId4"/>
              </a:rPr>
              <a:t>https://datatracker.ietf.org/doc/rfc7685/</a:t>
            </a:r>
            <a:r>
              <a:rPr lang="en-US" sz="1600" dirty="0" smtClean="0"/>
              <a:t> </a:t>
            </a:r>
            <a:endParaRPr lang="en-US" sz="1800" dirty="0" smtClean="0"/>
          </a:p>
          <a:p>
            <a:pPr lvl="1">
              <a:lnSpc>
                <a:spcPct val="80000"/>
              </a:lnSpc>
              <a:defRPr/>
            </a:pPr>
            <a:r>
              <a:rPr lang="en-US" sz="1600" dirty="0" smtClean="0"/>
              <a:t>RFC 7568 published: Deprecating Secure Sockets Layer Version 3.0, see </a:t>
            </a:r>
            <a:r>
              <a:rPr lang="en-US" sz="1600" dirty="0" smtClean="0">
                <a:hlinkClick r:id="rId5"/>
              </a:rPr>
              <a:t>http://datatracker.ietf.org/doc/rfc7568/</a:t>
            </a:r>
            <a:r>
              <a:rPr lang="en-US" sz="1600" dirty="0" smtClean="0"/>
              <a:t> </a:t>
            </a:r>
          </a:p>
          <a:p>
            <a:pPr lvl="1">
              <a:lnSpc>
                <a:spcPct val="80000"/>
              </a:lnSpc>
              <a:defRPr/>
            </a:pPr>
            <a:r>
              <a:rPr lang="en-US" sz="1600" dirty="0" smtClean="0"/>
              <a:t>Submitted to IESG for publication: Negotiated </a:t>
            </a:r>
            <a:r>
              <a:rPr lang="en-US" sz="1600" dirty="0"/>
              <a:t>Finite Field </a:t>
            </a:r>
            <a:r>
              <a:rPr lang="en-US" sz="1600" dirty="0" err="1"/>
              <a:t>Diffie</a:t>
            </a:r>
            <a:r>
              <a:rPr lang="en-US" sz="1600" dirty="0"/>
              <a:t>-Hellman Ephemeral Parameters for </a:t>
            </a:r>
            <a:r>
              <a:rPr lang="en-US" sz="1600" dirty="0" smtClean="0"/>
              <a:t>TLS, </a:t>
            </a:r>
            <a:r>
              <a:rPr lang="en-US" sz="1600" dirty="0"/>
              <a:t>see </a:t>
            </a:r>
            <a:r>
              <a:rPr lang="en-US" sz="1600" dirty="0">
                <a:hlinkClick r:id="rId6"/>
              </a:rPr>
              <a:t>http://datatracker.ietf.org/doc/draft-ietf-tls-negotiated-ff-dhe</a:t>
            </a:r>
            <a:r>
              <a:rPr lang="en-US" sz="1600" dirty="0" smtClean="0">
                <a:hlinkClick r:id="rId6"/>
              </a:rPr>
              <a:t>/</a:t>
            </a:r>
            <a:r>
              <a:rPr lang="en-US" sz="1600" dirty="0" smtClean="0"/>
              <a:t> </a:t>
            </a:r>
          </a:p>
          <a:p>
            <a:pPr lvl="1">
              <a:lnSpc>
                <a:spcPct val="80000"/>
              </a:lnSpc>
              <a:defRPr/>
            </a:pPr>
            <a:r>
              <a:rPr lang="en-US" sz="1600" dirty="0" smtClean="0"/>
              <a:t>Updated: TLS version 1.3 </a:t>
            </a:r>
            <a:r>
              <a:rPr lang="en-US" sz="1600" u="sng" dirty="0" smtClean="0">
                <a:hlinkClick r:id="rId7"/>
              </a:rPr>
              <a:t>http</a:t>
            </a:r>
            <a:r>
              <a:rPr lang="en-US" sz="1600" u="sng" dirty="0">
                <a:hlinkClick r:id="rId7"/>
              </a:rPr>
              <a:t>://datatracker.ietf.org/doc/draft-ietf-tls-tls13</a:t>
            </a:r>
            <a:r>
              <a:rPr lang="en-US" sz="1600" u="sng" dirty="0" smtClean="0">
                <a:hlinkClick r:id="rId7"/>
              </a:rPr>
              <a:t>/</a:t>
            </a:r>
            <a:r>
              <a:rPr lang="en-US" sz="1600" u="sng" dirty="0" smtClean="0"/>
              <a:t> </a:t>
            </a:r>
          </a:p>
          <a:p>
            <a:pPr lvl="1">
              <a:lnSpc>
                <a:spcPct val="80000"/>
              </a:lnSpc>
              <a:defRPr/>
            </a:pPr>
            <a:r>
              <a:rPr lang="en-US" sz="1600" dirty="0" smtClean="0"/>
              <a:t>Updated: Elliptic Curve Cryptography (ECC) Cipher Suites for Transport Layer Security (TLS) Versions 1.2 and Earlier, see </a:t>
            </a:r>
            <a:r>
              <a:rPr lang="en-US" sz="1600" dirty="0" smtClean="0">
                <a:hlinkClick r:id="rId8"/>
              </a:rPr>
              <a:t>http://datatracker.ietf.org/doc/draft-ietf-tls-rfc4492bis/</a:t>
            </a:r>
            <a:r>
              <a:rPr lang="en-US" sz="1600" dirty="0" smtClean="0"/>
              <a:t>  </a:t>
            </a:r>
          </a:p>
          <a:p>
            <a:pPr lvl="1">
              <a:lnSpc>
                <a:spcPct val="80000"/>
              </a:lnSpc>
              <a:defRPr/>
            </a:pPr>
            <a:r>
              <a:rPr lang="en-US" sz="1600" dirty="0" smtClean="0"/>
              <a:t>Curve25519 </a:t>
            </a:r>
            <a:r>
              <a:rPr lang="en-US" sz="1600" dirty="0"/>
              <a:t>and Curve448 for Transport Layer Security (TLS), see </a:t>
            </a:r>
            <a:r>
              <a:rPr lang="en-US" sz="1600" dirty="0">
                <a:hlinkClick r:id="rId9"/>
              </a:rPr>
              <a:t>http://datatracker.ietf.org/doc/draft-ietf-tls-curve25519</a:t>
            </a:r>
            <a:r>
              <a:rPr lang="en-US" sz="1600" dirty="0" smtClean="0">
                <a:hlinkClick r:id="rId9"/>
              </a:rPr>
              <a:t>/</a:t>
            </a:r>
            <a:r>
              <a:rPr lang="en-US" sz="1600" dirty="0" smtClean="0"/>
              <a:t> </a:t>
            </a:r>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13/17 of 11-15-1228 by Dorothy Stanley, HPE-Aruba </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294165424"/>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168</a:t>
            </a:fld>
            <a:endParaRPr lang="en-US" smtClean="0"/>
          </a:p>
        </p:txBody>
      </p:sp>
      <p:sp>
        <p:nvSpPr>
          <p:cNvPr id="5125" name="Rectangle 2"/>
          <p:cNvSpPr>
            <a:spLocks noGrp="1" noChangeArrowheads="1"/>
          </p:cNvSpPr>
          <p:nvPr>
            <p:ph type="title"/>
          </p:nvPr>
        </p:nvSpPr>
        <p:spPr/>
        <p:txBody>
          <a:bodyPr/>
          <a:lstStyle/>
          <a:p>
            <a:r>
              <a:rPr lang="en-US" dirty="0" smtClean="0"/>
              <a:t>Extensions for Scalable DNS Service Discovery (</a:t>
            </a:r>
            <a:r>
              <a:rPr lang="en-US" dirty="0" err="1" smtClean="0"/>
              <a:t>dnssd</a:t>
            </a:r>
            <a:r>
              <a:rPr lang="en-US" dirty="0" smtClean="0"/>
              <a:t>)</a:t>
            </a:r>
          </a:p>
        </p:txBody>
      </p:sp>
      <p:sp>
        <p:nvSpPr>
          <p:cNvPr id="113667" name="Rectangle 3"/>
          <p:cNvSpPr>
            <a:spLocks noGrp="1" noChangeArrowheads="1"/>
          </p:cNvSpPr>
          <p:nvPr>
            <p:ph type="body" idx="1"/>
          </p:nvPr>
        </p:nvSpPr>
        <p:spPr>
          <a:xfrm>
            <a:off x="685800" y="1676400"/>
            <a:ext cx="8229600" cy="4572000"/>
          </a:xfrm>
        </p:spPr>
        <p:txBody>
          <a:bodyPr/>
          <a:lstStyle/>
          <a:p>
            <a:pPr marL="0" indent="0">
              <a:lnSpc>
                <a:spcPct val="80000"/>
              </a:lnSpc>
              <a:buFontTx/>
              <a:buNone/>
              <a:defRPr/>
            </a:pPr>
            <a:endParaRPr lang="en-US" sz="900" dirty="0" smtClean="0"/>
          </a:p>
          <a:p>
            <a:pPr>
              <a:lnSpc>
                <a:spcPct val="80000"/>
              </a:lnSpc>
              <a:defRPr/>
            </a:pPr>
            <a:r>
              <a:rPr lang="en-US" sz="2000" dirty="0" smtClean="0"/>
              <a:t>Working Group website: </a:t>
            </a:r>
            <a:r>
              <a:rPr lang="en-US" sz="2000" dirty="0">
                <a:hlinkClick r:id="rId3"/>
              </a:rPr>
              <a:t>http://</a:t>
            </a:r>
            <a:r>
              <a:rPr lang="en-US" sz="2000" dirty="0" smtClean="0">
                <a:hlinkClick r:id="rId3"/>
              </a:rPr>
              <a:t>datatracker.ietf.org/wg/dnssd/charter/</a:t>
            </a:r>
            <a:r>
              <a:rPr lang="en-US" sz="2000" dirty="0" smtClean="0"/>
              <a:t> </a:t>
            </a:r>
          </a:p>
          <a:p>
            <a:pPr>
              <a:lnSpc>
                <a:spcPct val="80000"/>
              </a:lnSpc>
              <a:defRPr/>
            </a:pPr>
            <a:r>
              <a:rPr lang="en-US" sz="1800" dirty="0" smtClean="0"/>
              <a:t>Charter: Develop scalable </a:t>
            </a:r>
            <a:r>
              <a:rPr lang="en-US" sz="1800" dirty="0"/>
              <a:t>DNS-SD/</a:t>
            </a:r>
            <a:r>
              <a:rPr lang="en-US" sz="1800" dirty="0" err="1"/>
              <a:t>mDNS</a:t>
            </a:r>
            <a:r>
              <a:rPr lang="en-US" sz="1800" dirty="0"/>
              <a:t> </a:t>
            </a:r>
            <a:r>
              <a:rPr lang="en-US" sz="1800" dirty="0" smtClean="0"/>
              <a:t>Extension </a:t>
            </a:r>
            <a:r>
              <a:rPr lang="en-US" sz="1800" dirty="0"/>
              <a:t>requirements </a:t>
            </a:r>
            <a:r>
              <a:rPr lang="en-US" sz="1800" dirty="0" smtClean="0"/>
              <a:t>and standard solutions to address problematic </a:t>
            </a:r>
            <a:r>
              <a:rPr lang="en-US" sz="1800" dirty="0"/>
              <a:t>use of </a:t>
            </a:r>
            <a:r>
              <a:rPr lang="en-US" sz="1800" dirty="0" err="1"/>
              <a:t>mDNS</a:t>
            </a:r>
            <a:r>
              <a:rPr lang="en-US" sz="1800" dirty="0"/>
              <a:t> and DNS-SD in networks today</a:t>
            </a:r>
          </a:p>
          <a:p>
            <a:pPr lvl="1"/>
            <a:r>
              <a:rPr lang="en-US" sz="1600" dirty="0" err="1" smtClean="0"/>
              <a:t>mDNS</a:t>
            </a:r>
            <a:r>
              <a:rPr lang="en-US" sz="1600" dirty="0" smtClean="0"/>
              <a:t> </a:t>
            </a:r>
            <a:r>
              <a:rPr lang="en-US" sz="1600" dirty="0"/>
              <a:t>discovery of services on other links is not possible</a:t>
            </a:r>
          </a:p>
          <a:p>
            <a:pPr lvl="1"/>
            <a:r>
              <a:rPr lang="en-US" sz="1600" dirty="0"/>
              <a:t>Multicast transmissions over wireless are very expensive</a:t>
            </a:r>
          </a:p>
          <a:p>
            <a:pPr lvl="1"/>
            <a:r>
              <a:rPr lang="en-US" sz="1600" dirty="0"/>
              <a:t>Addressed with different ad hoc technologies</a:t>
            </a:r>
          </a:p>
          <a:p>
            <a:r>
              <a:rPr lang="en-US" sz="1800" dirty="0" smtClean="0"/>
              <a:t>Of </a:t>
            </a:r>
            <a:r>
              <a:rPr lang="en-US" sz="1800" dirty="0"/>
              <a:t>interest </a:t>
            </a:r>
            <a:r>
              <a:rPr lang="en-US" sz="1800" dirty="0" smtClean="0"/>
              <a:t>to: </a:t>
            </a:r>
            <a:r>
              <a:rPr lang="en-US" sz="1800" dirty="0" err="1" smtClean="0"/>
              <a:t>Homenet</a:t>
            </a:r>
            <a:r>
              <a:rPr lang="en-US" sz="1800" dirty="0" smtClean="0"/>
              <a:t>, Zero configuration, Enterprise-grade </a:t>
            </a:r>
            <a:r>
              <a:rPr lang="en-US" sz="1800" dirty="0"/>
              <a:t>vendors of 802.11 </a:t>
            </a:r>
            <a:r>
              <a:rPr lang="en-US" sz="1800" dirty="0" smtClean="0"/>
              <a:t>infrastructure, Multi-link </a:t>
            </a:r>
            <a:r>
              <a:rPr lang="en-US" sz="1800" dirty="0"/>
              <a:t>mesh </a:t>
            </a:r>
            <a:r>
              <a:rPr lang="en-US" sz="1800" dirty="0" smtClean="0"/>
              <a:t>networking</a:t>
            </a:r>
            <a:endParaRPr lang="en-US" sz="1800" dirty="0"/>
          </a:p>
          <a:p>
            <a:pPr>
              <a:lnSpc>
                <a:spcPct val="80000"/>
              </a:lnSpc>
              <a:defRPr/>
            </a:pPr>
            <a:r>
              <a:rPr lang="en-US" sz="1800" dirty="0" smtClean="0"/>
              <a:t>Updates [November 2015]</a:t>
            </a:r>
          </a:p>
          <a:p>
            <a:pPr lvl="1">
              <a:lnSpc>
                <a:spcPct val="80000"/>
              </a:lnSpc>
              <a:defRPr/>
            </a:pPr>
            <a:r>
              <a:rPr lang="en-US" sz="1600" dirty="0" smtClean="0"/>
              <a:t>RFC 7558 published, </a:t>
            </a:r>
            <a:r>
              <a:rPr lang="en-US" sz="1600" dirty="0"/>
              <a:t>Requirements for Scalable DNS-Based Service Discovery (DNS-SD) / Multicast DNS (</a:t>
            </a:r>
            <a:r>
              <a:rPr lang="en-US" sz="1600" dirty="0" err="1"/>
              <a:t>mDNS</a:t>
            </a:r>
            <a:r>
              <a:rPr lang="en-US" sz="1600" dirty="0"/>
              <a:t>) </a:t>
            </a:r>
            <a:r>
              <a:rPr lang="en-US" sz="1600" dirty="0" smtClean="0"/>
              <a:t>Extensions: </a:t>
            </a:r>
            <a:r>
              <a:rPr lang="en-US" sz="1600" u="sng" dirty="0" smtClean="0">
                <a:hlinkClick r:id="rId4"/>
              </a:rPr>
              <a:t>http</a:t>
            </a:r>
            <a:r>
              <a:rPr lang="en-US" sz="1600" u="sng" dirty="0">
                <a:hlinkClick r:id="rId4"/>
              </a:rPr>
              <a:t>://datatracker.ietf.org/doc/rfc7558</a:t>
            </a:r>
            <a:r>
              <a:rPr lang="en-US" sz="1600" u="sng" dirty="0" smtClean="0">
                <a:hlinkClick r:id="rId4"/>
              </a:rPr>
              <a:t>/</a:t>
            </a:r>
            <a:r>
              <a:rPr lang="en-US" sz="1600" u="sng" dirty="0" smtClean="0"/>
              <a:t> </a:t>
            </a:r>
          </a:p>
          <a:p>
            <a:pPr lvl="1">
              <a:lnSpc>
                <a:spcPct val="80000"/>
              </a:lnSpc>
              <a:defRPr/>
            </a:pPr>
            <a:r>
              <a:rPr lang="en-US" sz="1600" dirty="0" smtClean="0"/>
              <a:t>Updated: Hybrid Multicast/Unicast DNS-Based Service Discovery, </a:t>
            </a:r>
            <a:r>
              <a:rPr lang="en-US" sz="1600" dirty="0"/>
              <a:t>see </a:t>
            </a:r>
            <a:r>
              <a:rPr lang="en-US" sz="1600" dirty="0">
                <a:hlinkClick r:id="rId5"/>
              </a:rPr>
              <a:t>https://datatracker.ietf.org/doc/draft-ietf-dnssd-hybrid</a:t>
            </a:r>
            <a:r>
              <a:rPr lang="en-US" sz="1600" dirty="0" smtClean="0">
                <a:hlinkClick r:id="rId5"/>
              </a:rPr>
              <a:t>/</a:t>
            </a:r>
            <a:r>
              <a:rPr lang="en-US" sz="1600" dirty="0" smtClean="0"/>
              <a:t> </a:t>
            </a:r>
          </a:p>
          <a:p>
            <a:pPr lvl="1">
              <a:lnSpc>
                <a:spcPct val="80000"/>
              </a:lnSpc>
              <a:defRPr/>
            </a:pPr>
            <a:r>
              <a:rPr lang="en-US" sz="1600" dirty="0" smtClean="0"/>
              <a:t>Updated: </a:t>
            </a:r>
            <a:r>
              <a:rPr lang="en-US" sz="1600" dirty="0"/>
              <a:t>Scalable DNS-SD (SSD) Threats</a:t>
            </a:r>
            <a:r>
              <a:rPr lang="en-US" sz="1600" dirty="0" smtClean="0"/>
              <a:t>, see </a:t>
            </a:r>
            <a:r>
              <a:rPr lang="en-US" sz="1600" dirty="0">
                <a:hlinkClick r:id="rId6"/>
              </a:rPr>
              <a:t>http://datatracker.ietf.org/doc/draft-otis-dnssd-scalable-dns-sd-threats</a:t>
            </a:r>
            <a:r>
              <a:rPr lang="en-US" sz="1600" dirty="0" smtClean="0">
                <a:hlinkClick r:id="rId6"/>
              </a:rPr>
              <a:t>/</a:t>
            </a:r>
            <a:r>
              <a:rPr lang="en-US" sz="1600" dirty="0" smtClean="0"/>
              <a:t> </a:t>
            </a:r>
          </a:p>
          <a:p>
            <a:pPr lvl="1">
              <a:lnSpc>
                <a:spcPct val="80000"/>
              </a:lnSpc>
              <a:defRPr/>
            </a:pPr>
            <a:r>
              <a:rPr lang="en-US" sz="1600" dirty="0" smtClean="0"/>
              <a:t>Updated: On </a:t>
            </a:r>
            <a:r>
              <a:rPr lang="en-US" sz="1600" dirty="0"/>
              <a:t>Interoperation of Labels Between </a:t>
            </a:r>
            <a:r>
              <a:rPr lang="en-US" sz="1600" dirty="0" err="1"/>
              <a:t>mDNS</a:t>
            </a:r>
            <a:r>
              <a:rPr lang="en-US" sz="1600" dirty="0"/>
              <a:t> and DNS, </a:t>
            </a:r>
            <a:r>
              <a:rPr lang="en-US" sz="1600" dirty="0">
                <a:hlinkClick r:id="rId7"/>
              </a:rPr>
              <a:t>http://datatracker.ietf.org/doc/draft-ietf-dnssd-mdns-dns-interop</a:t>
            </a:r>
            <a:r>
              <a:rPr lang="en-US" sz="1600" dirty="0" smtClean="0">
                <a:hlinkClick r:id="rId7"/>
              </a:rPr>
              <a:t>/</a:t>
            </a:r>
            <a:r>
              <a:rPr lang="en-US" sz="1600" dirty="0" smtClean="0"/>
              <a:t> </a:t>
            </a:r>
            <a:endParaRPr lang="en-US" sz="1600" dirty="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14/17 of 11-15-1228 by Dorothy Stanley, HPE-Aruba </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48790967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169</a:t>
            </a:fld>
            <a:endParaRPr lang="en-US" smtClean="0"/>
          </a:p>
        </p:txBody>
      </p:sp>
      <p:sp>
        <p:nvSpPr>
          <p:cNvPr id="5125" name="Rectangle 2"/>
          <p:cNvSpPr>
            <a:spLocks noGrp="1" noChangeArrowheads="1"/>
          </p:cNvSpPr>
          <p:nvPr>
            <p:ph type="title"/>
          </p:nvPr>
        </p:nvSpPr>
        <p:spPr/>
        <p:txBody>
          <a:bodyPr/>
          <a:lstStyle/>
          <a:p>
            <a:r>
              <a:rPr lang="en-US" dirty="0" smtClean="0"/>
              <a:t>Of Interest: Network-Based Mobility Extensions (NETEXT)</a:t>
            </a:r>
          </a:p>
        </p:txBody>
      </p:sp>
      <p:sp>
        <p:nvSpPr>
          <p:cNvPr id="113667" name="Rectangle 3"/>
          <p:cNvSpPr>
            <a:spLocks noGrp="1" noChangeArrowheads="1"/>
          </p:cNvSpPr>
          <p:nvPr>
            <p:ph type="body" idx="1"/>
          </p:nvPr>
        </p:nvSpPr>
        <p:spPr>
          <a:xfrm>
            <a:off x="685800" y="16764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NETEXT: </a:t>
            </a:r>
            <a:r>
              <a:rPr lang="en-US" sz="2000" dirty="0">
                <a:solidFill>
                  <a:srgbClr val="000000"/>
                </a:solidFill>
                <a:ea typeface="Arial Unicode MS" pitchFamily="34" charset="-128"/>
                <a:cs typeface="Arial Unicode MS" pitchFamily="34" charset="-128"/>
                <a:hlinkClick r:id="rId3"/>
              </a:rPr>
              <a:t>http://datatracker.ietf.org/wg/netext/charter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endParaRPr lang="en-US" sz="1800" dirty="0" smtClean="0"/>
          </a:p>
          <a:p>
            <a:r>
              <a:rPr lang="en-US" sz="1800" dirty="0" smtClean="0"/>
              <a:t>RFC 7561 published: Mapping </a:t>
            </a:r>
            <a:r>
              <a:rPr lang="en-US" sz="1800" dirty="0"/>
              <a:t>PMIPv6 </a:t>
            </a:r>
            <a:r>
              <a:rPr lang="en-US" sz="1800" dirty="0" err="1"/>
              <a:t>QoS</a:t>
            </a:r>
            <a:r>
              <a:rPr lang="en-US" sz="1800" dirty="0"/>
              <a:t> Procedures with WLAN </a:t>
            </a:r>
            <a:r>
              <a:rPr lang="en-US" sz="1800" dirty="0" err="1"/>
              <a:t>QoS</a:t>
            </a:r>
            <a:r>
              <a:rPr lang="en-US" sz="1800" dirty="0"/>
              <a:t> Procedures, see </a:t>
            </a:r>
            <a:r>
              <a:rPr lang="en-US" sz="1800" dirty="0">
                <a:hlinkClick r:id="rId4"/>
              </a:rPr>
              <a:t>http://datatracker.ietf.org/doc/rfc7561</a:t>
            </a:r>
            <a:r>
              <a:rPr lang="en-US" sz="1800" dirty="0" smtClean="0">
                <a:hlinkClick r:id="rId4"/>
              </a:rPr>
              <a:t>/</a:t>
            </a:r>
            <a:r>
              <a:rPr lang="en-US" sz="1800" dirty="0" smtClean="0"/>
              <a:t> </a:t>
            </a:r>
          </a:p>
          <a:p>
            <a:endParaRPr lang="en-US" sz="1800" dirty="0"/>
          </a:p>
          <a:p>
            <a:pPr algn="just"/>
            <a:r>
              <a:rPr lang="en-US" sz="1400" dirty="0" smtClean="0"/>
              <a:t>Abstract: This </a:t>
            </a:r>
            <a:r>
              <a:rPr lang="en-US" sz="1400" dirty="0"/>
              <a:t>document provides guidelines for achieving end to end Quality- of-Service (</a:t>
            </a:r>
            <a:r>
              <a:rPr lang="en-US" sz="1400" dirty="0" err="1"/>
              <a:t>QoS</a:t>
            </a:r>
            <a:r>
              <a:rPr lang="en-US" sz="1400" dirty="0"/>
              <a:t>) in a Proxy Mobile IPv6 (PMIPv6) domain where the access network is based on IEEE 802.11. RFC 7222 describes </a:t>
            </a:r>
            <a:r>
              <a:rPr lang="en-US" sz="1400" dirty="0" err="1"/>
              <a:t>QoS</a:t>
            </a:r>
            <a:r>
              <a:rPr lang="en-US" sz="1400" dirty="0"/>
              <a:t> negotiation between a Mobility Access Gateway (MAG) and Local Mobility Anchor (LMA) in a PMIPv6 mobility domain. The negotiated </a:t>
            </a:r>
            <a:r>
              <a:rPr lang="en-US" sz="1400" dirty="0" err="1"/>
              <a:t>QoS</a:t>
            </a:r>
            <a:r>
              <a:rPr lang="en-US" sz="1400" dirty="0"/>
              <a:t> parameters can be used for </a:t>
            </a:r>
            <a:r>
              <a:rPr lang="en-US" sz="1400" dirty="0" err="1"/>
              <a:t>QoS</a:t>
            </a:r>
            <a:r>
              <a:rPr lang="en-US" sz="1400" dirty="0"/>
              <a:t> policing and marking of packets to enforce </a:t>
            </a:r>
            <a:r>
              <a:rPr lang="en-US" sz="1400" dirty="0" err="1"/>
              <a:t>QoS</a:t>
            </a:r>
            <a:r>
              <a:rPr lang="en-US" sz="1400" dirty="0"/>
              <a:t> differentiation on the path between the MAG and LMA. IEEE 802.11, Wi-Fi Multimedia - Admission Control (WMM-AC) describes methods for </a:t>
            </a:r>
            <a:r>
              <a:rPr lang="en-US" sz="1400" dirty="0" err="1"/>
              <a:t>QoS</a:t>
            </a:r>
            <a:r>
              <a:rPr lang="en-US" sz="1400" dirty="0"/>
              <a:t> negotiation between a Wi-Fi Station (MN in PMIPv6 terminology) and an Access Point. This document provides a mapping between the above two sets of </a:t>
            </a:r>
            <a:r>
              <a:rPr lang="en-US" sz="1400" dirty="0" err="1"/>
              <a:t>QoS</a:t>
            </a:r>
            <a:r>
              <a:rPr lang="en-US" sz="1400" dirty="0"/>
              <a:t> procedures and the associated </a:t>
            </a:r>
            <a:r>
              <a:rPr lang="en-US" sz="1400" dirty="0" err="1"/>
              <a:t>QoS</a:t>
            </a:r>
            <a:r>
              <a:rPr lang="en-US" sz="1400" dirty="0"/>
              <a:t> parameters. This document is intended to be used as a companion document to RFC 7222 to enable implementation of end to end </a:t>
            </a:r>
            <a:r>
              <a:rPr lang="en-US" sz="1400" dirty="0" err="1"/>
              <a:t>QoS</a:t>
            </a:r>
            <a:r>
              <a:rPr lang="en-US" sz="1400" dirty="0"/>
              <a:t>.</a:t>
            </a:r>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15/17 of 11-15-1228 by Dorothy Stanley, HPE-Aruba </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976862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smtClean="0"/>
              <a:t>Teleconference(s)</a:t>
            </a:r>
          </a:p>
        </p:txBody>
      </p:sp>
      <p:sp>
        <p:nvSpPr>
          <p:cNvPr id="17414" name="Rectangle 3"/>
          <p:cNvSpPr>
            <a:spLocks noGrp="1" noChangeArrowheads="1"/>
          </p:cNvSpPr>
          <p:nvPr>
            <p:ph type="body" idx="1"/>
          </p:nvPr>
        </p:nvSpPr>
        <p:spPr>
          <a:xfrm>
            <a:off x="685800" y="1676400"/>
            <a:ext cx="7772400" cy="4419600"/>
          </a:xfrm>
          <a:ln>
            <a:solidFill>
              <a:schemeClr val="bg1"/>
            </a:solidFill>
          </a:ln>
        </p:spPr>
        <p:txBody>
          <a:bodyPr/>
          <a:lstStyle/>
          <a:p>
            <a:pPr>
              <a:lnSpc>
                <a:spcPct val="90000"/>
              </a:lnSpc>
            </a:pPr>
            <a:r>
              <a:rPr lang="en-US" sz="3200" dirty="0"/>
              <a:t>O</a:t>
            </a:r>
            <a:r>
              <a:rPr lang="en-US" sz="3200" dirty="0" smtClean="0"/>
              <a:t>ne planned.  Joint with </a:t>
            </a:r>
            <a:r>
              <a:rPr lang="en-US" sz="3200" dirty="0" err="1" smtClean="0"/>
              <a:t>TGaq</a:t>
            </a:r>
            <a:r>
              <a:rPr lang="en-US" sz="3200" dirty="0" smtClean="0"/>
              <a:t> to discuss architectural comments on their LB.  Dec 1, 13:00 ET, 90 minutes.</a:t>
            </a:r>
          </a:p>
          <a:p>
            <a:pPr>
              <a:lnSpc>
                <a:spcPct val="90000"/>
              </a:lnSpc>
            </a:pPr>
            <a:r>
              <a:rPr lang="en-US" sz="3200" dirty="0" smtClean="0"/>
              <a:t>Any others will schedule with 10 days notice, if needed</a:t>
            </a:r>
            <a:endParaRPr lang="en-US" sz="16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5/6 of 11-15-1438 </a:t>
            </a:r>
            <a:r>
              <a:rPr lang="en-US" sz="1200" b="0" dirty="0"/>
              <a:t>by Mark Hamilton (Ruckus)</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17</a:t>
            </a:fld>
            <a:endParaRPr lang="en-US"/>
          </a:p>
        </p:txBody>
      </p:sp>
    </p:spTree>
    <p:extLst>
      <p:ext uri="{BB962C8B-B14F-4D97-AF65-F5344CB8AC3E}">
        <p14:creationId xmlns:p14="http://schemas.microsoft.com/office/powerpoint/2010/main" val="318696873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170</a:t>
            </a:fld>
            <a:endParaRPr lang="en-US" smtClean="0"/>
          </a:p>
        </p:txBody>
      </p:sp>
      <p:sp>
        <p:nvSpPr>
          <p:cNvPr id="5125" name="Rectangle 2"/>
          <p:cNvSpPr>
            <a:spLocks noGrp="1" noChangeArrowheads="1"/>
          </p:cNvSpPr>
          <p:nvPr>
            <p:ph type="title"/>
          </p:nvPr>
        </p:nvSpPr>
        <p:spPr/>
        <p:txBody>
          <a:bodyPr/>
          <a:lstStyle/>
          <a:p>
            <a:r>
              <a:rPr lang="en-US" dirty="0"/>
              <a:t>Protocols for IP Multicast </a:t>
            </a:r>
            <a:r>
              <a:rPr lang="en-US" dirty="0" smtClean="0"/>
              <a:t>(PIM)</a:t>
            </a:r>
            <a:endParaRPr lang="en-US" dirty="0"/>
          </a:p>
        </p:txBody>
      </p:sp>
      <p:sp>
        <p:nvSpPr>
          <p:cNvPr id="113667" name="Rectangle 3"/>
          <p:cNvSpPr>
            <a:spLocks noGrp="1" noChangeArrowheads="1"/>
          </p:cNvSpPr>
          <p:nvPr>
            <p:ph type="body" idx="1"/>
          </p:nvPr>
        </p:nvSpPr>
        <p:spPr>
          <a:xfrm>
            <a:off x="685800" y="16764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a:solidFill>
                  <a:srgbClr val="000000"/>
                </a:solidFill>
                <a:ea typeface="Arial Unicode MS" pitchFamily="34" charset="-128"/>
                <a:cs typeface="Arial Unicode MS" pitchFamily="34" charset="-128"/>
              </a:rPr>
              <a:t>PIM: </a:t>
            </a:r>
            <a:r>
              <a:rPr lang="en-US" sz="2000" dirty="0">
                <a:solidFill>
                  <a:srgbClr val="000000"/>
                </a:solidFill>
                <a:ea typeface="Arial Unicode MS" pitchFamily="34" charset="-128"/>
                <a:cs typeface="Arial Unicode MS" pitchFamily="34" charset="-128"/>
                <a:hlinkClick r:id="rId3"/>
              </a:rPr>
              <a:t>http://datatracker.ietf.org/wg/pim/charter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lvl="1">
              <a:lnSpc>
                <a:spcPct val="80000"/>
              </a:lnSpc>
            </a:pPr>
            <a:r>
              <a:rPr lang="en-US" sz="1600" dirty="0" smtClean="0"/>
              <a:t>The </a:t>
            </a:r>
            <a:r>
              <a:rPr lang="en-US" sz="1600" dirty="0"/>
              <a:t>Working </a:t>
            </a:r>
            <a:r>
              <a:rPr lang="en-US" sz="1600" dirty="0" smtClean="0"/>
              <a:t>Group charter includes: “Optimization </a:t>
            </a:r>
            <a:r>
              <a:rPr lang="en-US" sz="1600" dirty="0"/>
              <a:t>approaches for IGMP and MLD to adapt to link conditions in wireless and mobile networks and be more robust to packet loss</a:t>
            </a:r>
            <a:r>
              <a:rPr lang="en-US" sz="1600" dirty="0" smtClean="0"/>
              <a:t>.”</a:t>
            </a:r>
          </a:p>
          <a:p>
            <a:pPr lvl="1">
              <a:lnSpc>
                <a:spcPct val="80000"/>
              </a:lnSpc>
            </a:pPr>
            <a:r>
              <a:rPr lang="en-US" sz="1600" dirty="0" smtClean="0"/>
              <a:t>And a work item (April 2016) “submit </a:t>
            </a:r>
            <a:r>
              <a:rPr lang="en-US" sz="1600" dirty="0"/>
              <a:t>solutions for IGMP and MLD to adapt to wireless link </a:t>
            </a:r>
            <a:r>
              <a:rPr lang="en-US" sz="1600" dirty="0" smtClean="0"/>
              <a:t>conditions”</a:t>
            </a:r>
          </a:p>
          <a:p>
            <a:pPr>
              <a:lnSpc>
                <a:spcPct val="80000"/>
              </a:lnSpc>
            </a:pPr>
            <a:r>
              <a:rPr lang="en-US" sz="2000" dirty="0" smtClean="0"/>
              <a:t>Of interest:</a:t>
            </a:r>
          </a:p>
          <a:p>
            <a:pPr lvl="1">
              <a:lnSpc>
                <a:spcPct val="80000"/>
              </a:lnSpc>
            </a:pPr>
            <a:r>
              <a:rPr lang="en-US" sz="1600" dirty="0"/>
              <a:t>Updated: IGMP/MLD-Based Explicit Membership Tracking Function for </a:t>
            </a:r>
            <a:r>
              <a:rPr lang="en-US" sz="1600" dirty="0" smtClean="0"/>
              <a:t>Multicast Routers,  </a:t>
            </a:r>
            <a:r>
              <a:rPr lang="en-US" sz="1600" dirty="0">
                <a:hlinkClick r:id="rId4"/>
              </a:rPr>
              <a:t>https://datatracker.ietf.org/doc/draft-ietf-pim-explicit-tracking</a:t>
            </a:r>
            <a:r>
              <a:rPr lang="en-US" sz="1600" dirty="0" smtClean="0">
                <a:hlinkClick r:id="rId4"/>
              </a:rPr>
              <a:t>/</a:t>
            </a:r>
            <a:r>
              <a:rPr lang="en-US" sz="1600" dirty="0" smtClean="0"/>
              <a:t> </a:t>
            </a:r>
          </a:p>
          <a:p>
            <a:pPr lvl="1">
              <a:lnSpc>
                <a:spcPct val="80000"/>
              </a:lnSpc>
            </a:pPr>
            <a:r>
              <a:rPr lang="en-US" sz="1600" dirty="0"/>
              <a:t>Updated: Protocol Independent Multicast - Sparse Mode (PIM-SM): Protocol Specification (Revised</a:t>
            </a:r>
            <a:r>
              <a:rPr lang="en-US" sz="1600" dirty="0" smtClean="0"/>
              <a:t>), </a:t>
            </a:r>
            <a:r>
              <a:rPr lang="en-US" sz="1600" dirty="0">
                <a:hlinkClick r:id="rId5"/>
              </a:rPr>
              <a:t>https://datatracker.ietf.org/doc/draft-ietf-pim-rfc4601bis</a:t>
            </a:r>
            <a:r>
              <a:rPr lang="en-US" sz="1600" dirty="0" smtClean="0">
                <a:hlinkClick r:id="rId5"/>
              </a:rPr>
              <a:t>/</a:t>
            </a:r>
            <a:endParaRPr lang="en-US" sz="1600" dirty="0" smtClean="0"/>
          </a:p>
          <a:p>
            <a:pPr lvl="1">
              <a:lnSpc>
                <a:spcPct val="80000"/>
              </a:lnSpc>
            </a:pPr>
            <a:r>
              <a:rPr lang="en-US" sz="1600" dirty="0" smtClean="0"/>
              <a:t>RFC 2236: </a:t>
            </a:r>
            <a:r>
              <a:rPr lang="fr-FR" sz="1600" dirty="0"/>
              <a:t>Internet Group Management Protocol, Version </a:t>
            </a:r>
            <a:r>
              <a:rPr lang="fr-FR" sz="1600" dirty="0" smtClean="0"/>
              <a:t>2</a:t>
            </a:r>
            <a:r>
              <a:rPr lang="en-US" sz="1600" dirty="0" smtClean="0"/>
              <a:t> (</a:t>
            </a:r>
            <a:r>
              <a:rPr lang="en-US" sz="1600" dirty="0"/>
              <a:t>IPv4), </a:t>
            </a:r>
            <a:r>
              <a:rPr lang="en-US" sz="1600" dirty="0">
                <a:hlinkClick r:id="rId6"/>
              </a:rPr>
              <a:t>https://</a:t>
            </a:r>
            <a:r>
              <a:rPr lang="en-US" sz="1600" dirty="0" smtClean="0">
                <a:hlinkClick r:id="rId6"/>
              </a:rPr>
              <a:t>tools.ietf.org/html/rfc2236</a:t>
            </a:r>
            <a:r>
              <a:rPr lang="en-US" sz="1600" dirty="0" smtClean="0"/>
              <a:t> </a:t>
            </a:r>
          </a:p>
          <a:p>
            <a:pPr lvl="1">
              <a:lnSpc>
                <a:spcPct val="80000"/>
              </a:lnSpc>
            </a:pPr>
            <a:r>
              <a:rPr lang="en-US" sz="1600" dirty="0" smtClean="0"/>
              <a:t>RFC 2710: Multicast </a:t>
            </a:r>
            <a:r>
              <a:rPr lang="en-US" sz="1600" dirty="0"/>
              <a:t>Listener Discovery (MLD) </a:t>
            </a:r>
            <a:r>
              <a:rPr lang="en-US" sz="1600" dirty="0" smtClean="0"/>
              <a:t>for IPv6, </a:t>
            </a:r>
            <a:r>
              <a:rPr lang="en-US" sz="1600" dirty="0">
                <a:hlinkClick r:id="rId7"/>
              </a:rPr>
              <a:t>https://</a:t>
            </a:r>
            <a:r>
              <a:rPr lang="en-US" sz="1600" dirty="0" smtClean="0">
                <a:hlinkClick r:id="rId7"/>
              </a:rPr>
              <a:t>www.ietf.org/rfc/rfc2710.txt</a:t>
            </a:r>
            <a:r>
              <a:rPr lang="en-US" sz="1600" dirty="0" smtClean="0"/>
              <a:t> </a:t>
            </a:r>
          </a:p>
          <a:p>
            <a:pPr>
              <a:lnSpc>
                <a:spcPct val="80000"/>
              </a:lnSpc>
            </a:pPr>
            <a:endParaRPr lang="en-US" sz="2000"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16/17 of 11-15-1228 by Dorothy Stanley, HPE-Aruba </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06483947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21508"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4AFE48CA-64CD-4957-84CE-969E1D15CE85}" type="slidenum">
              <a:rPr lang="en-US" smtClean="0"/>
              <a:pPr/>
              <a:t>171</a:t>
            </a:fld>
            <a:endParaRPr lang="en-US" smtClean="0"/>
          </a:p>
        </p:txBody>
      </p:sp>
      <p:sp>
        <p:nvSpPr>
          <p:cNvPr id="21509" name="Rectangle 2"/>
          <p:cNvSpPr>
            <a:spLocks noGrp="1" noChangeArrowheads="1"/>
          </p:cNvSpPr>
          <p:nvPr>
            <p:ph type="title"/>
          </p:nvPr>
        </p:nvSpPr>
        <p:spPr/>
        <p:txBody>
          <a:bodyPr/>
          <a:lstStyle/>
          <a:p>
            <a:r>
              <a:rPr lang="en-GB" smtClean="0"/>
              <a:t>References</a:t>
            </a:r>
          </a:p>
        </p:txBody>
      </p:sp>
      <p:sp>
        <p:nvSpPr>
          <p:cNvPr id="21510" name="Rectangle 3"/>
          <p:cNvSpPr>
            <a:spLocks noGrp="1" noChangeArrowheads="1"/>
          </p:cNvSpPr>
          <p:nvPr>
            <p:ph type="body" idx="1"/>
          </p:nvPr>
        </p:nvSpPr>
        <p:spPr/>
        <p:txBody>
          <a:bodyPr/>
          <a:lstStyle/>
          <a:p>
            <a:r>
              <a:rPr lang="en-US" dirty="0" smtClean="0"/>
              <a:t>RFC 4017 - IEEE 802.11 Requirements on EAP Methods</a:t>
            </a:r>
          </a:p>
          <a:p>
            <a:r>
              <a:rPr lang="en-US" dirty="0" smtClean="0"/>
              <a:t>Jan 2012 report (PAWS, </a:t>
            </a:r>
            <a:r>
              <a:rPr lang="en-US" dirty="0" err="1" smtClean="0"/>
              <a:t>Homenet</a:t>
            </a:r>
            <a:r>
              <a:rPr lang="en-US" dirty="0" smtClean="0"/>
              <a:t> details), </a:t>
            </a:r>
            <a:r>
              <a:rPr lang="en-US" dirty="0" smtClean="0">
                <a:hlinkClick r:id="rId3"/>
              </a:rPr>
              <a:t>https://mentor.ieee.org/802.11/dcn/12/11-12-0122-01-0000-january-2012-liaison-to-ietf.ppt</a:t>
            </a:r>
            <a:r>
              <a:rPr lang="en-US" dirty="0" smtClean="0"/>
              <a:t> </a:t>
            </a:r>
          </a:p>
          <a:p>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17/17 of 11-15-1228 by Dorothy Stanley, HPE-Aruba </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96710198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xfrm>
            <a:off x="684213" y="333375"/>
            <a:ext cx="9175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November 2015</a:t>
            </a:r>
            <a:endParaRPr lang="en-GB" altLang="en-US" sz="1800" smtClean="0"/>
          </a:p>
        </p:txBody>
      </p:sp>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smtClean="0"/>
              <a:t>Adrian Stephens, Intel Corporation</a:t>
            </a:r>
            <a:endParaRPr lang="en-GB" altLang="en-US" sz="1200" b="0" dirty="0" smtClean="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smtClean="0"/>
              <a:t>Slide </a:t>
            </a:r>
            <a:fld id="{480C6DE3-0DE9-443D-A259-D4E34E2A30B9}" type="slidenum">
              <a:rPr lang="en-GB" altLang="en-US" sz="1200" b="0" smtClean="0"/>
              <a:pPr>
                <a:spcBef>
                  <a:spcPct val="0"/>
                </a:spcBef>
                <a:buFontTx/>
                <a:buNone/>
              </a:pPr>
              <a:t>172</a:t>
            </a:fld>
            <a:endParaRPr lang="en-GB" altLang="en-US" sz="1200" b="0" smtClean="0"/>
          </a:p>
        </p:txBody>
      </p:sp>
      <p:sp>
        <p:nvSpPr>
          <p:cNvPr id="4101" name="Rectangle 2"/>
          <p:cNvSpPr>
            <a:spLocks noGrp="1" noChangeArrowheads="1"/>
          </p:cNvSpPr>
          <p:nvPr>
            <p:ph type="title"/>
          </p:nvPr>
        </p:nvSpPr>
        <p:spPr>
          <a:noFill/>
        </p:spPr>
        <p:txBody>
          <a:bodyPr/>
          <a:lstStyle/>
          <a:p>
            <a:r>
              <a:rPr lang="en-GB" altLang="en-US" smtClean="0"/>
              <a:t>Wi-Fi Alliance Liaison Update</a:t>
            </a:r>
          </a:p>
        </p:txBody>
      </p:sp>
      <p:sp>
        <p:nvSpPr>
          <p:cNvPr id="4102"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smtClean="0"/>
              <a:t>Date:</a:t>
            </a:r>
            <a:r>
              <a:rPr lang="en-GB" altLang="en-US" sz="2000" b="0" smtClean="0"/>
              <a:t> 2015-11-11</a:t>
            </a:r>
          </a:p>
        </p:txBody>
      </p:sp>
      <p:graphicFrame>
        <p:nvGraphicFramePr>
          <p:cNvPr id="4103" name="Object 5"/>
          <p:cNvGraphicFramePr>
            <a:graphicFrameLocks noChangeAspect="1"/>
          </p:cNvGraphicFramePr>
          <p:nvPr/>
        </p:nvGraphicFramePr>
        <p:xfrm>
          <a:off x="534988" y="2351088"/>
          <a:ext cx="7813675" cy="2232025"/>
        </p:xfrm>
        <a:graphic>
          <a:graphicData uri="http://schemas.openxmlformats.org/presentationml/2006/ole">
            <mc:AlternateContent xmlns:mc="http://schemas.openxmlformats.org/markup-compatibility/2006">
              <mc:Choice xmlns:v="urn:schemas-microsoft-com:vml" Requires="v">
                <p:oleObj spid="_x0000_s23557" name="Document" r:id="rId4" imgW="8156175" imgH="2330354" progId="Word.Document.8">
                  <p:embed/>
                </p:oleObj>
              </mc:Choice>
              <mc:Fallback>
                <p:oleObj name="Document" r:id="rId4" imgW="8156175" imgH="233035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2351088"/>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533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kumimoji="0" lang="en-US" sz="1200" b="0" i="0" u="none" strike="noStrike" cap="none" normalizeH="0" baseline="0" dirty="0" smtClean="0">
                <a:ln>
                  <a:noFill/>
                </a:ln>
                <a:solidFill>
                  <a:schemeClr val="tx1"/>
                </a:solidFill>
                <a:effectLst/>
                <a:latin typeface="Times New Roman" pitchFamily="18" charset="0"/>
              </a:rPr>
              <a:t>1/4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11-15-1428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Ian Sherlock, Texas Instruments</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0768550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549275"/>
            <a:ext cx="7772400" cy="5616575"/>
          </a:xfrm>
        </p:spPr>
        <p:txBody>
          <a:bodyPr/>
          <a:lstStyle/>
          <a:p>
            <a:pPr>
              <a:defRPr/>
            </a:pPr>
            <a:r>
              <a:rPr lang="en-US" altLang="en-US" sz="2000" b="0" dirty="0" smtClean="0"/>
              <a:t>The last WFA member meeting was held in the week of 19</a:t>
            </a:r>
            <a:r>
              <a:rPr lang="en-US" altLang="en-US" sz="2000" b="0" baseline="30000" dirty="0" smtClean="0"/>
              <a:t>th</a:t>
            </a:r>
            <a:r>
              <a:rPr lang="en-US" altLang="en-US" sz="2000" b="0" dirty="0" smtClean="0"/>
              <a:t> Oct 2015 in Budapest, Hungary</a:t>
            </a:r>
          </a:p>
          <a:p>
            <a:pPr>
              <a:defRPr/>
            </a:pPr>
            <a:endParaRPr lang="en-US" altLang="en-US" sz="2000" b="0" dirty="0" smtClean="0"/>
          </a:p>
          <a:p>
            <a:pPr>
              <a:defRPr/>
            </a:pPr>
            <a:r>
              <a:rPr lang="en-US" altLang="en-US" sz="2000" b="0" dirty="0" smtClean="0"/>
              <a:t>Recent Items of note</a:t>
            </a:r>
          </a:p>
          <a:p>
            <a:pPr lvl="1">
              <a:defRPr/>
            </a:pPr>
            <a:r>
              <a:rPr lang="en-US" altLang="en-US" sz="1600" dirty="0" smtClean="0"/>
              <a:t>Wi-Fi Alliance introduced Implementer membership grade to support </a:t>
            </a:r>
            <a:r>
              <a:rPr lang="en-US" altLang="en-US" sz="1600" dirty="0" err="1" smtClean="0"/>
              <a:t>IoT</a:t>
            </a:r>
            <a:r>
              <a:rPr lang="en-US" altLang="en-US" sz="1600" dirty="0" smtClean="0"/>
              <a:t> </a:t>
            </a:r>
          </a:p>
          <a:p>
            <a:pPr lvl="2">
              <a:defRPr/>
            </a:pPr>
            <a:r>
              <a:rPr lang="en-US" altLang="en-US" sz="1400" dirty="0">
                <a:hlinkClick r:id="rId3"/>
              </a:rPr>
              <a:t>http://</a:t>
            </a:r>
            <a:r>
              <a:rPr lang="en-US" altLang="en-US" sz="1400" dirty="0" smtClean="0">
                <a:hlinkClick r:id="rId3"/>
              </a:rPr>
              <a:t>www.wi-fi.org/news-events/newsroom/wi-fi-alliance-introduces-implementer-membership-to-support-emerging-market</a:t>
            </a:r>
            <a:endParaRPr lang="en-US" altLang="en-US" sz="1400" dirty="0" smtClean="0"/>
          </a:p>
          <a:p>
            <a:pPr lvl="1">
              <a:defRPr/>
            </a:pPr>
            <a:r>
              <a:rPr lang="en-US" altLang="en-US" sz="1600" dirty="0" smtClean="0"/>
              <a:t>Wi-Fi Alliance held a workshop on 4</a:t>
            </a:r>
            <a:r>
              <a:rPr lang="en-US" altLang="en-US" sz="1600" baseline="30000" dirty="0" smtClean="0"/>
              <a:t>th</a:t>
            </a:r>
            <a:r>
              <a:rPr lang="en-US" altLang="en-US" sz="1600" dirty="0" smtClean="0"/>
              <a:t> Nov 2015 to advance LTE-U and Wi-Fi coexistence discussion </a:t>
            </a:r>
          </a:p>
          <a:p>
            <a:pPr lvl="2">
              <a:defRPr/>
            </a:pPr>
            <a:r>
              <a:rPr lang="en-US" altLang="en-US" sz="1400" dirty="0">
                <a:hlinkClick r:id="rId4"/>
              </a:rPr>
              <a:t>http://</a:t>
            </a:r>
            <a:r>
              <a:rPr lang="en-US" altLang="en-US" sz="1400" dirty="0" smtClean="0">
                <a:hlinkClick r:id="rId4"/>
              </a:rPr>
              <a:t>www.wi-fi.org/news-events/newsroom/wi-fi-alliance-aims-to-harmonize-wi-fi-and-lte-u-coexistence</a:t>
            </a:r>
            <a:endParaRPr lang="en-US" altLang="en-US" sz="1400" dirty="0" smtClean="0"/>
          </a:p>
          <a:p>
            <a:pPr marL="0" indent="0">
              <a:buFontTx/>
              <a:buNone/>
              <a:defRPr/>
            </a:pPr>
            <a:endParaRPr lang="en-US" altLang="en-US" sz="2000" b="0" dirty="0" smtClean="0"/>
          </a:p>
          <a:p>
            <a:pPr>
              <a:defRPr/>
            </a:pPr>
            <a:r>
              <a:rPr lang="en-US" altLang="en-US" sz="2000" b="0" dirty="0" smtClean="0"/>
              <a:t>Ongoing technical activity at WFA leading to certification, based on IEEE programs</a:t>
            </a:r>
          </a:p>
          <a:p>
            <a:pPr lvl="1">
              <a:defRPr/>
            </a:pPr>
            <a:r>
              <a:rPr lang="en-US" altLang="en-US" sz="1600" dirty="0" smtClean="0"/>
              <a:t>Location  </a:t>
            </a:r>
          </a:p>
          <a:p>
            <a:pPr lvl="1">
              <a:defRPr/>
            </a:pPr>
            <a:r>
              <a:rPr lang="en-US" altLang="en-US" sz="1600" dirty="0" smtClean="0"/>
              <a:t>60GHz, </a:t>
            </a:r>
          </a:p>
          <a:p>
            <a:pPr lvl="1">
              <a:defRPr/>
            </a:pPr>
            <a:r>
              <a:rPr lang="en-US" altLang="en-US" sz="1600" dirty="0" smtClean="0"/>
              <a:t>VHT5 wave2</a:t>
            </a:r>
          </a:p>
          <a:p>
            <a:pPr lvl="1">
              <a:defRPr/>
            </a:pPr>
            <a:r>
              <a:rPr lang="en-US" altLang="en-US" sz="1600" dirty="0" smtClean="0"/>
              <a:t>White Spaces</a:t>
            </a:r>
          </a:p>
          <a:p>
            <a:pPr lvl="1">
              <a:defRPr/>
            </a:pPr>
            <a:r>
              <a:rPr lang="en-US" altLang="en-US" sz="1600" dirty="0" smtClean="0"/>
              <a:t>Extended range, based on 802.11ah</a:t>
            </a:r>
          </a:p>
          <a:p>
            <a:pPr lvl="1">
              <a:defRPr/>
            </a:pPr>
            <a:r>
              <a:rPr lang="en-US" altLang="en-US" sz="1600" dirty="0" smtClean="0"/>
              <a:t>Timing </a:t>
            </a:r>
            <a:r>
              <a:rPr lang="en-US" altLang="en-US" sz="1600" dirty="0"/>
              <a:t>Measurement </a:t>
            </a:r>
          </a:p>
          <a:p>
            <a:pPr lvl="1">
              <a:defRPr/>
            </a:pPr>
            <a:endParaRPr lang="en-US" altLang="en-US" sz="1600" dirty="0" smtClean="0"/>
          </a:p>
          <a:p>
            <a:pPr marL="457200" lvl="1" indent="0">
              <a:buFontTx/>
              <a:buNone/>
              <a:defRPr/>
            </a:pPr>
            <a:endParaRPr lang="en-US" altLang="en-US" sz="1600" dirty="0" smtClean="0"/>
          </a:p>
        </p:txBody>
      </p:sp>
      <p:sp>
        <p:nvSpPr>
          <p:cNvPr id="5123" name="Date Placeholder 3"/>
          <p:cNvSpPr>
            <a:spLocks noGrp="1"/>
          </p:cNvSpPr>
          <p:nvPr>
            <p:ph type="dt" sz="quarter" idx="10"/>
          </p:nvPr>
        </p:nvSpPr>
        <p:spPr>
          <a:xfrm>
            <a:off x="684213" y="333375"/>
            <a:ext cx="9175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November 2015</a:t>
            </a:r>
            <a:endParaRPr lang="en-GB" altLang="en-US" sz="1800" smtClean="0"/>
          </a:p>
        </p:txBody>
      </p:sp>
      <p:sp>
        <p:nvSpPr>
          <p:cNvPr id="2" name="Footer Placeholder 1"/>
          <p:cNvSpPr>
            <a:spLocks noGrp="1"/>
          </p:cNvSpPr>
          <p:nvPr>
            <p:ph type="ftr" sz="quarter" idx="11"/>
          </p:nvPr>
        </p:nvSpPr>
        <p:spPr/>
        <p:txBody>
          <a:bodyPr/>
          <a:lstStyle/>
          <a:p>
            <a:pPr>
              <a:defRPr/>
            </a:pPr>
            <a:r>
              <a:rPr lang="en-US" smtClean="0"/>
              <a:t>Adrian Stephens, Intel Corporation</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173</a:t>
            </a:fld>
            <a:endParaRPr lang="en-US"/>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2</a:t>
            </a:r>
            <a:r>
              <a:rPr kumimoji="0" lang="en-US" sz="1200" b="0" i="0" u="none" strike="noStrike" cap="none" normalizeH="0" baseline="0" dirty="0" smtClean="0">
                <a:ln>
                  <a:noFill/>
                </a:ln>
                <a:solidFill>
                  <a:schemeClr val="tx1"/>
                </a:solidFill>
                <a:effectLst/>
                <a:latin typeface="Times New Roman" pitchFamily="18" charset="0"/>
              </a:rPr>
              <a:t>/4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11-15-1428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Ian Sherlock, Texas Instruments</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2614726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5175"/>
            <a:ext cx="7772400" cy="5616575"/>
          </a:xfrm>
        </p:spPr>
        <p:txBody>
          <a:bodyPr/>
          <a:lstStyle/>
          <a:p>
            <a:pPr marL="0" indent="0">
              <a:buFontTx/>
              <a:buNone/>
              <a:defRPr/>
            </a:pPr>
            <a:endParaRPr lang="en-US" altLang="en-US" sz="2000" b="0" dirty="0" smtClean="0"/>
          </a:p>
          <a:p>
            <a:pPr>
              <a:defRPr/>
            </a:pPr>
            <a:r>
              <a:rPr lang="en-US" altLang="en-US" sz="2000" b="0" dirty="0" smtClean="0"/>
              <a:t>Examples of other technical work ongoing in WFA</a:t>
            </a:r>
          </a:p>
          <a:p>
            <a:pPr lvl="1">
              <a:defRPr/>
            </a:pPr>
            <a:r>
              <a:rPr lang="en-US" altLang="en-US" sz="1600" dirty="0" smtClean="0"/>
              <a:t>Neighbor Awareness Networking – low power discovery</a:t>
            </a:r>
          </a:p>
          <a:p>
            <a:pPr lvl="1">
              <a:defRPr/>
            </a:pPr>
            <a:r>
              <a:rPr lang="en-US" altLang="en-US" sz="1600" dirty="0" smtClean="0"/>
              <a:t>Wireless Serial Bus</a:t>
            </a:r>
          </a:p>
          <a:p>
            <a:pPr lvl="1">
              <a:defRPr/>
            </a:pPr>
            <a:r>
              <a:rPr lang="en-US" altLang="en-US" sz="1600" dirty="0" smtClean="0"/>
              <a:t>Display</a:t>
            </a:r>
          </a:p>
          <a:p>
            <a:pPr lvl="1">
              <a:defRPr/>
            </a:pPr>
            <a:r>
              <a:rPr lang="en-US" altLang="en-US" sz="1600" dirty="0" smtClean="0"/>
              <a:t>Security </a:t>
            </a:r>
          </a:p>
          <a:p>
            <a:pPr lvl="1">
              <a:defRPr/>
            </a:pPr>
            <a:r>
              <a:rPr lang="en-US" altLang="en-US" sz="1600" dirty="0" smtClean="0"/>
              <a:t>Device Provisioning Protocol</a:t>
            </a:r>
          </a:p>
          <a:p>
            <a:pPr lvl="1">
              <a:defRPr/>
            </a:pPr>
            <a:r>
              <a:rPr lang="en-US" altLang="en-US" sz="1600" dirty="0" smtClean="0"/>
              <a:t>Application Services</a:t>
            </a:r>
          </a:p>
          <a:p>
            <a:pPr lvl="1">
              <a:defRPr/>
            </a:pPr>
            <a:r>
              <a:rPr lang="en-US" altLang="en-US" sz="1600" dirty="0" smtClean="0"/>
              <a:t>LTE Coexistence</a:t>
            </a:r>
          </a:p>
          <a:p>
            <a:pPr lvl="1">
              <a:defRPr/>
            </a:pPr>
            <a:r>
              <a:rPr lang="en-US" altLang="en-US" sz="1600" dirty="0" smtClean="0"/>
              <a:t>Multiband Operations</a:t>
            </a:r>
          </a:p>
          <a:p>
            <a:pPr lvl="1">
              <a:defRPr/>
            </a:pPr>
            <a:r>
              <a:rPr lang="en-US" altLang="en-US" sz="1600" dirty="0" err="1" smtClean="0"/>
              <a:t>Passpoint</a:t>
            </a:r>
            <a:endParaRPr lang="en-US" altLang="en-US" sz="1600" dirty="0" smtClean="0"/>
          </a:p>
          <a:p>
            <a:pPr lvl="1">
              <a:defRPr/>
            </a:pPr>
            <a:r>
              <a:rPr lang="en-US" altLang="en-US" sz="1600" dirty="0" err="1" smtClean="0"/>
              <a:t>IoT</a:t>
            </a:r>
            <a:r>
              <a:rPr lang="en-US" altLang="en-US" sz="1600" dirty="0" smtClean="0"/>
              <a:t> for connected Home</a:t>
            </a:r>
          </a:p>
          <a:p>
            <a:pPr marL="0" indent="0">
              <a:buFontTx/>
              <a:buNone/>
              <a:defRPr/>
            </a:pPr>
            <a:endParaRPr lang="en-US" altLang="en-US" sz="2000" b="0" dirty="0" smtClean="0"/>
          </a:p>
          <a:p>
            <a:pPr>
              <a:defRPr/>
            </a:pPr>
            <a:r>
              <a:rPr lang="en-US" altLang="en-US" sz="2000" b="0" dirty="0" smtClean="0"/>
              <a:t>Examples of WFA Activity in other areas, potentially leading to technical work </a:t>
            </a:r>
          </a:p>
          <a:p>
            <a:pPr lvl="1">
              <a:defRPr/>
            </a:pPr>
            <a:r>
              <a:rPr lang="en-US" altLang="en-US" sz="1600" dirty="0" smtClean="0"/>
              <a:t>Automotive</a:t>
            </a:r>
          </a:p>
          <a:p>
            <a:pPr marL="0" indent="0">
              <a:buFontTx/>
              <a:buNone/>
              <a:defRPr/>
            </a:pPr>
            <a:endParaRPr lang="en-GB" altLang="en-US" sz="2000" b="0" dirty="0" smtClean="0"/>
          </a:p>
        </p:txBody>
      </p:sp>
      <p:sp>
        <p:nvSpPr>
          <p:cNvPr id="2" name="Date Placeholder 3"/>
          <p:cNvSpPr>
            <a:spLocks noGrp="1"/>
          </p:cNvSpPr>
          <p:nvPr>
            <p:ph type="dt" sz="quarter" idx="10"/>
          </p:nvPr>
        </p:nvSpPr>
        <p:spPr>
          <a:xfrm>
            <a:off x="684213" y="333375"/>
            <a:ext cx="9175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November 2015</a:t>
            </a:r>
            <a:endParaRPr lang="en-GB" altLang="en-US" sz="1800" smtClean="0"/>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174</a:t>
            </a:fld>
            <a:endParaRPr lang="en-US"/>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kumimoji="0" lang="en-US" sz="1200" b="0" i="0" u="none" strike="noStrike" cap="none" normalizeH="0" baseline="0" dirty="0" smtClean="0">
                <a:ln>
                  <a:noFill/>
                </a:ln>
                <a:solidFill>
                  <a:schemeClr val="tx1"/>
                </a:solidFill>
                <a:effectLst/>
                <a:latin typeface="Times New Roman" pitchFamily="18" charset="0"/>
              </a:rPr>
              <a:t>3/4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11-15-1428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Ian Sherlock, Texas Instruments</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9624240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5175"/>
            <a:ext cx="7772400" cy="5616575"/>
          </a:xfrm>
        </p:spPr>
        <p:txBody>
          <a:bodyPr/>
          <a:lstStyle/>
          <a:p>
            <a:pPr marL="0" indent="0">
              <a:buFontTx/>
              <a:buNone/>
              <a:defRPr/>
            </a:pPr>
            <a:endParaRPr lang="en-US" altLang="en-US" sz="2000" b="0" dirty="0" smtClean="0"/>
          </a:p>
          <a:p>
            <a:pPr marL="0" indent="0">
              <a:buFontTx/>
              <a:buNone/>
              <a:defRPr/>
            </a:pPr>
            <a:endParaRPr lang="en-US" altLang="en-US" sz="2000" b="0" dirty="0" smtClean="0"/>
          </a:p>
          <a:p>
            <a:pPr>
              <a:defRPr/>
            </a:pPr>
            <a:r>
              <a:rPr lang="en-US" altLang="en-US" sz="2000" b="0" dirty="0" smtClean="0"/>
              <a:t>If those sound like interesting areas please plan to attend the next member meeting which is scheduled for the week of 7</a:t>
            </a:r>
            <a:r>
              <a:rPr lang="en-US" altLang="en-US" sz="2000" b="0" baseline="30000" dirty="0" smtClean="0"/>
              <a:t>th</a:t>
            </a:r>
            <a:r>
              <a:rPr lang="en-US" altLang="en-US" sz="2000" b="0" dirty="0" smtClean="0"/>
              <a:t> Mar 2016 in Kyoto, Japan.</a:t>
            </a:r>
          </a:p>
          <a:p>
            <a:pPr>
              <a:defRPr/>
            </a:pPr>
            <a:endParaRPr lang="en-GB" altLang="en-US" sz="2000" b="0" dirty="0" smtClean="0"/>
          </a:p>
          <a:p>
            <a:pPr>
              <a:defRPr/>
            </a:pPr>
            <a:r>
              <a:rPr lang="en-GB" altLang="en-US" sz="2000" b="0" dirty="0" smtClean="0"/>
              <a:t>Further information at </a:t>
            </a:r>
            <a:r>
              <a:rPr lang="en-GB" altLang="en-US" sz="2000" b="0" dirty="0" smtClean="0">
                <a:hlinkClick r:id="rId3"/>
              </a:rPr>
              <a:t>http://www.wi-fi.org/</a:t>
            </a:r>
            <a:r>
              <a:rPr lang="en-GB" altLang="en-US" sz="2000" b="0" dirty="0" smtClean="0"/>
              <a:t> </a:t>
            </a:r>
          </a:p>
        </p:txBody>
      </p:sp>
      <p:sp>
        <p:nvSpPr>
          <p:cNvPr id="7171" name="Date Placeholder 3"/>
          <p:cNvSpPr>
            <a:spLocks noGrp="1"/>
          </p:cNvSpPr>
          <p:nvPr>
            <p:ph type="dt" sz="quarter" idx="10"/>
          </p:nvPr>
        </p:nvSpPr>
        <p:spPr>
          <a:xfrm>
            <a:off x="684213" y="333375"/>
            <a:ext cx="9175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November 2015</a:t>
            </a:r>
            <a:endParaRPr lang="en-GB" altLang="en-US" sz="1800" smtClean="0"/>
          </a:p>
        </p:txBody>
      </p:sp>
      <p:sp>
        <p:nvSpPr>
          <p:cNvPr id="2" name="Footer Placeholder 1"/>
          <p:cNvSpPr>
            <a:spLocks noGrp="1"/>
          </p:cNvSpPr>
          <p:nvPr>
            <p:ph type="ftr" sz="quarter" idx="11"/>
          </p:nvPr>
        </p:nvSpPr>
        <p:spPr/>
        <p:txBody>
          <a:bodyPr/>
          <a:lstStyle/>
          <a:p>
            <a:pPr>
              <a:defRPr/>
            </a:pPr>
            <a:r>
              <a:rPr lang="en-US" smtClean="0"/>
              <a:t>Adrian Stephens, Intel Corporation</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175</a:t>
            </a:fld>
            <a:endParaRPr lang="en-US"/>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kumimoji="0" lang="en-US" sz="1200" b="0" i="0" u="none" strike="noStrike" cap="none" normalizeH="0" baseline="0" dirty="0" smtClean="0">
                <a:ln>
                  <a:noFill/>
                </a:ln>
                <a:solidFill>
                  <a:schemeClr val="tx1"/>
                </a:solidFill>
                <a:effectLst/>
                <a:latin typeface="Times New Roman" pitchFamily="18" charset="0"/>
              </a:rPr>
              <a:t>4/4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11-15-1428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Ian Sherlock, Texas Instruments</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71209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smtClean="0"/>
              <a:t>January 2016 Plans</a:t>
            </a:r>
          </a:p>
        </p:txBody>
      </p:sp>
      <p:sp>
        <p:nvSpPr>
          <p:cNvPr id="17414" name="Rectangle 3"/>
          <p:cNvSpPr>
            <a:spLocks noGrp="1" noChangeArrowheads="1"/>
          </p:cNvSpPr>
          <p:nvPr>
            <p:ph type="body" idx="1"/>
          </p:nvPr>
        </p:nvSpPr>
        <p:spPr>
          <a:xfrm>
            <a:off x="533400" y="1676400"/>
            <a:ext cx="7924800" cy="4419600"/>
          </a:xfrm>
          <a:ln>
            <a:solidFill>
              <a:schemeClr val="bg1"/>
            </a:solidFill>
          </a:ln>
        </p:spPr>
        <p:txBody>
          <a:bodyPr/>
          <a:lstStyle/>
          <a:p>
            <a:pPr>
              <a:lnSpc>
                <a:spcPct val="90000"/>
              </a:lnSpc>
            </a:pPr>
            <a:r>
              <a:rPr lang="en-US" sz="3200" dirty="0" smtClean="0"/>
              <a:t>Two standalone meeting slots planned:</a:t>
            </a:r>
          </a:p>
          <a:p>
            <a:pPr lvl="1">
              <a:lnSpc>
                <a:spcPct val="90000"/>
              </a:lnSpc>
            </a:pPr>
            <a:r>
              <a:rPr lang="en-US" sz="2600" dirty="0" smtClean="0"/>
              <a:t>802.11 as a component in a larger eco-system</a:t>
            </a:r>
          </a:p>
          <a:p>
            <a:pPr lvl="1">
              <a:lnSpc>
                <a:spcPct val="90000"/>
              </a:lnSpc>
            </a:pPr>
            <a:r>
              <a:rPr lang="en-US" sz="2600" dirty="0" smtClean="0"/>
              <a:t>Design Pattern for MIB attribute use</a:t>
            </a:r>
          </a:p>
          <a:p>
            <a:pPr lvl="1">
              <a:lnSpc>
                <a:spcPct val="90000"/>
              </a:lnSpc>
            </a:pPr>
            <a:r>
              <a:rPr lang="en-US" sz="2600" dirty="0" smtClean="0"/>
              <a:t>802.11 Architecture topics: Figure 5-1 et </a:t>
            </a:r>
            <a:r>
              <a:rPr lang="en-US" sz="2600" dirty="0" err="1" smtClean="0"/>
              <a:t>seq</a:t>
            </a:r>
            <a:endParaRPr lang="en-US" sz="2600" dirty="0" smtClean="0"/>
          </a:p>
          <a:p>
            <a:pPr lvl="1">
              <a:lnSpc>
                <a:spcPct val="90000"/>
              </a:lnSpc>
            </a:pPr>
            <a:r>
              <a:rPr lang="en-US" sz="2600" dirty="0"/>
              <a:t>DS/AP/Portal architecture </a:t>
            </a:r>
            <a:r>
              <a:rPr lang="en-US" sz="2600" dirty="0" smtClean="0"/>
              <a:t>discussions</a:t>
            </a:r>
          </a:p>
          <a:p>
            <a:pPr>
              <a:lnSpc>
                <a:spcPct val="90000"/>
              </a:lnSpc>
            </a:pPr>
            <a:r>
              <a:rPr lang="en-US" sz="3000" dirty="0" smtClean="0"/>
              <a:t>One </a:t>
            </a:r>
            <a:r>
              <a:rPr lang="en-US" sz="3000" dirty="0"/>
              <a:t>joint session with </a:t>
            </a:r>
            <a:r>
              <a:rPr lang="en-US" sz="3000" dirty="0" err="1" smtClean="0"/>
              <a:t>TGak</a:t>
            </a:r>
            <a:endParaRPr lang="en-US" sz="3000" dirty="0" smtClean="0"/>
          </a:p>
          <a:p>
            <a:pPr lvl="1">
              <a:lnSpc>
                <a:spcPct val="90000"/>
              </a:lnSpc>
            </a:pPr>
            <a:r>
              <a:rPr lang="en-US" sz="2600" dirty="0" smtClean="0"/>
              <a:t>802.11ak architecture discussions:</a:t>
            </a:r>
          </a:p>
          <a:p>
            <a:pPr lvl="2">
              <a:lnSpc>
                <a:spcPct val="90000"/>
              </a:lnSpc>
            </a:pPr>
            <a:r>
              <a:rPr lang="en-US" sz="2400" dirty="0" smtClean="0"/>
              <a:t>GLK ESS concept</a:t>
            </a:r>
          </a:p>
          <a:p>
            <a:pPr lvl="2">
              <a:lnSpc>
                <a:spcPct val="90000"/>
              </a:lnSpc>
            </a:pPr>
            <a:r>
              <a:rPr lang="en-US" sz="2400" dirty="0" smtClean="0"/>
              <a:t>“Where are a DS’s brains?”</a:t>
            </a:r>
          </a:p>
          <a:p>
            <a:pPr>
              <a:lnSpc>
                <a:spcPct val="90000"/>
              </a:lnSpc>
            </a:pPr>
            <a:endParaRPr lang="en-US" sz="20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6/6 of 11-15-1438 </a:t>
            </a:r>
            <a:r>
              <a:rPr lang="en-US" sz="1200" b="0" dirty="0"/>
              <a:t>by Mark Hamilton (Ruckus)</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18</a:t>
            </a:fld>
            <a:endParaRPr lang="en-US"/>
          </a:p>
        </p:txBody>
      </p:sp>
    </p:spTree>
    <p:extLst>
      <p:ext uri="{BB962C8B-B14F-4D97-AF65-F5344CB8AC3E}">
        <p14:creationId xmlns:p14="http://schemas.microsoft.com/office/powerpoint/2010/main" val="1089132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802.11 </a:t>
            </a:r>
            <a:r>
              <a:rPr lang="en-US" dirty="0"/>
              <a:t>PAR </a:t>
            </a:r>
            <a:r>
              <a:rPr lang="en-US"/>
              <a:t>Review </a:t>
            </a:r>
            <a:r>
              <a:rPr lang="en-US" smtClean="0"/>
              <a:t>SC November </a:t>
            </a:r>
            <a:r>
              <a:rPr lang="en-US" dirty="0" smtClean="0"/>
              <a:t>2015</a:t>
            </a:r>
            <a:endParaRPr lang="en-GB" dirty="0"/>
          </a:p>
        </p:txBody>
      </p:sp>
      <p:sp>
        <p:nvSpPr>
          <p:cNvPr id="3074" name="Rectangle 2"/>
          <p:cNvSpPr>
            <a:spLocks noGrp="1" noChangeArrowheads="1"/>
          </p:cNvSpPr>
          <p:nvPr>
            <p:ph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2015-11-12</a:t>
            </a:r>
            <a:endParaRPr lang="en-GB" sz="2000" b="0" dirty="0"/>
          </a:p>
        </p:txBody>
      </p:sp>
      <p:sp>
        <p:nvSpPr>
          <p:cNvPr id="7" name="Footer Placeholder 4"/>
          <p:cNvSpPr>
            <a:spLocks noGrp="1"/>
          </p:cNvSpPr>
          <p:nvPr>
            <p:ph type="ftr" idx="11"/>
          </p:nvPr>
        </p:nvSpPr>
        <p:spPr>
          <a:xfrm>
            <a:off x="5500694" y="6475413"/>
            <a:ext cx="3041644" cy="180975"/>
          </a:xfrm>
        </p:spPr>
        <p:txBody>
          <a:bodyPr/>
          <a:lstStyle/>
          <a:p>
            <a:r>
              <a:rPr lang="en-GB" smtClean="0"/>
              <a:t>Adrian Stephens,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19</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48267460"/>
              </p:ext>
            </p:extLst>
          </p:nvPr>
        </p:nvGraphicFramePr>
        <p:xfrm>
          <a:off x="527050" y="2286000"/>
          <a:ext cx="7913688" cy="2427288"/>
        </p:xfrm>
        <a:graphic>
          <a:graphicData uri="http://schemas.openxmlformats.org/presentationml/2006/ole">
            <mc:AlternateContent xmlns:mc="http://schemas.openxmlformats.org/markup-compatibility/2006">
              <mc:Choice xmlns:v="urn:schemas-microsoft-com:vml" Requires="v">
                <p:oleObj spid="_x0000_s6155" name="Document" r:id="rId4" imgW="8261444" imgH="2536463" progId="Word.Document.8">
                  <p:embed/>
                </p:oleObj>
              </mc:Choice>
              <mc:Fallback>
                <p:oleObj name="Document" r:id="rId4" imgW="8261444" imgH="2536463" progId="Word.Document.8">
                  <p:embed/>
                  <p:pic>
                    <p:nvPicPr>
                      <p:cNvPr id="0" name=""/>
                      <p:cNvPicPr>
                        <a:picLocks noChangeAspect="1" noChangeArrowheads="1"/>
                      </p:cNvPicPr>
                      <p:nvPr/>
                    </p:nvPicPr>
                    <p:blipFill>
                      <a:blip r:embed="rId5"/>
                      <a:srcRect/>
                      <a:stretch>
                        <a:fillRect/>
                      </a:stretch>
                    </p:blipFill>
                    <p:spPr bwMode="auto">
                      <a:xfrm>
                        <a:off x="527050" y="2286000"/>
                        <a:ext cx="7913688" cy="24272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1/46 by Jon Rosdahl, CSR-Qualcomm</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5607051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200" b="0" smtClean="0"/>
              <a:t>Adrian Stephens, Intel Corporation</a:t>
            </a:r>
            <a:endParaRPr lang="en-US" sz="1200" b="0" smtClean="0"/>
          </a:p>
        </p:txBody>
      </p:sp>
      <p:sp>
        <p:nvSpPr>
          <p:cNvPr id="4101" name="Rectangle 2"/>
          <p:cNvSpPr>
            <a:spLocks noGrp="1" noChangeArrowheads="1"/>
          </p:cNvSpPr>
          <p:nvPr>
            <p:ph type="title"/>
          </p:nvPr>
        </p:nvSpPr>
        <p:spPr/>
        <p:txBody>
          <a:bodyPr/>
          <a:lstStyle/>
          <a:p>
            <a:r>
              <a:rPr lang="en-US" dirty="0" smtClean="0"/>
              <a:t>Abstract</a:t>
            </a:r>
          </a:p>
        </p:txBody>
      </p:sp>
      <p:sp>
        <p:nvSpPr>
          <p:cNvPr id="4102" name="Rectangle 3"/>
          <p:cNvSpPr>
            <a:spLocks noGrp="1" noChangeArrowheads="1"/>
          </p:cNvSpPr>
          <p:nvPr>
            <p:ph type="body" idx="1"/>
          </p:nvPr>
        </p:nvSpPr>
        <p:spPr/>
        <p:txBody>
          <a:bodyPr/>
          <a:lstStyle/>
          <a:p>
            <a:r>
              <a:rPr lang="en-GB" dirty="0" smtClean="0"/>
              <a:t>This document is a digest of the closing reports of all 802.11 sub-groups for presentation at the November 2015 closing plenary meeting. Attendance information and liaison reports are also included.</a:t>
            </a:r>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2</a:t>
            </a:fld>
            <a:endParaRPr lang="en-US"/>
          </a:p>
        </p:txBody>
      </p:sp>
      <p:sp>
        <p:nvSpPr>
          <p:cNvPr id="3" name="Date Placeholder 2"/>
          <p:cNvSpPr>
            <a:spLocks noGrp="1"/>
          </p:cNvSpPr>
          <p:nvPr>
            <p:ph type="dt" sz="half" idx="10"/>
          </p:nvPr>
        </p:nvSpPr>
        <p:spPr/>
        <p:txBody>
          <a:bodyPr/>
          <a:lstStyle/>
          <a:p>
            <a:pPr>
              <a:defRPr/>
            </a:pPr>
            <a:r>
              <a:rPr lang="en-US" smtClean="0"/>
              <a:t>November 2015</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2400" cy="510952"/>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Abstract-Snapshot</a:t>
            </a:r>
            <a:endParaRPr lang="en-GB" dirty="0"/>
          </a:p>
        </p:txBody>
      </p:sp>
      <p:sp>
        <p:nvSpPr>
          <p:cNvPr id="4098" name="Rectangle 2"/>
          <p:cNvSpPr>
            <a:spLocks noGrp="1" noChangeArrowheads="1"/>
          </p:cNvSpPr>
          <p:nvPr>
            <p:ph idx="1"/>
          </p:nvPr>
        </p:nvSpPr>
        <p:spPr>
          <a:xfrm>
            <a:off x="360834" y="1578869"/>
            <a:ext cx="8496944" cy="4896544"/>
          </a:xfrm>
          <a:ln/>
        </p:spPr>
        <p:txBody>
          <a:bodyPr>
            <a:normAutofit lnSpcReduction="10000"/>
          </a:bodyPr>
          <a:lstStyle/>
          <a:p>
            <a:r>
              <a:rPr lang="en-US" altLang="en-US" sz="2000" dirty="0"/>
              <a:t>Review of Proposed </a:t>
            </a:r>
            <a:r>
              <a:rPr lang="en-US" altLang="en-US" sz="2000" dirty="0" smtClean="0"/>
              <a:t>802 PAR documents   -- </a:t>
            </a:r>
            <a:r>
              <a:rPr lang="en-US" sz="2000" dirty="0"/>
              <a:t>Nov 8-13, Dallas, TX, </a:t>
            </a:r>
            <a:r>
              <a:rPr lang="en-US" sz="2000" dirty="0" smtClean="0"/>
              <a:t>USA</a:t>
            </a:r>
            <a:endParaRPr lang="en-US" sz="2000" dirty="0"/>
          </a:p>
          <a:p>
            <a:pPr marL="857250" lvl="1" indent="-457200">
              <a:buFont typeface="+mj-lt"/>
              <a:buAutoNum type="arabicPeriod"/>
            </a:pPr>
            <a:r>
              <a:rPr lang="en-US" sz="1800" dirty="0"/>
              <a:t>802d - Amendment: URN Namespace, </a:t>
            </a:r>
            <a:r>
              <a:rPr lang="en-US" sz="1800" dirty="0">
                <a:hlinkClick r:id="rId3"/>
              </a:rPr>
              <a:t>PAR</a:t>
            </a:r>
            <a:r>
              <a:rPr lang="en-US" sz="1800" dirty="0"/>
              <a:t> and </a:t>
            </a:r>
            <a:r>
              <a:rPr lang="en-US" sz="1800" dirty="0">
                <a:hlinkClick r:id="rId4"/>
              </a:rPr>
              <a:t>CSD</a:t>
            </a:r>
            <a:endParaRPr lang="en-US" sz="1800" dirty="0"/>
          </a:p>
          <a:p>
            <a:pPr marL="857250" lvl="1" indent="-457200">
              <a:buFont typeface="+mj-lt"/>
              <a:buAutoNum type="arabicPeriod"/>
            </a:pPr>
            <a:r>
              <a:rPr lang="en-US" sz="1800" dirty="0"/>
              <a:t>802.1CQ- Standard: Multicast and Local Address Assignment, </a:t>
            </a:r>
            <a:r>
              <a:rPr lang="en-US" sz="1800" dirty="0">
                <a:hlinkClick r:id="rId5"/>
              </a:rPr>
              <a:t>PAR</a:t>
            </a:r>
            <a:r>
              <a:rPr lang="en-US" sz="1800" dirty="0"/>
              <a:t> and </a:t>
            </a:r>
            <a:r>
              <a:rPr lang="en-US" sz="1800" dirty="0">
                <a:hlinkClick r:id="rId6"/>
              </a:rPr>
              <a:t>CSD</a:t>
            </a:r>
            <a:endParaRPr lang="en-US" sz="1800" dirty="0"/>
          </a:p>
          <a:p>
            <a:pPr marL="857250" lvl="1" indent="-457200">
              <a:buFont typeface="+mj-lt"/>
              <a:buAutoNum type="arabicPeriod"/>
            </a:pPr>
            <a:r>
              <a:rPr lang="en-US" sz="1800" dirty="0"/>
              <a:t>802.3ca - Amendment, 25 Gb/s and 100 Gb/s Passive Optical Networks, </a:t>
            </a:r>
            <a:r>
              <a:rPr lang="en-US" sz="1800" dirty="0">
                <a:hlinkClick r:id="rId7"/>
              </a:rPr>
              <a:t>PAR</a:t>
            </a:r>
            <a:r>
              <a:rPr lang="en-US" sz="1800" dirty="0"/>
              <a:t> and </a:t>
            </a:r>
            <a:r>
              <a:rPr lang="en-US" sz="1800" dirty="0">
                <a:hlinkClick r:id="rId8"/>
              </a:rPr>
              <a:t>CSD</a:t>
            </a:r>
            <a:endParaRPr lang="en-US" sz="1800" dirty="0"/>
          </a:p>
          <a:p>
            <a:pPr marL="857250" lvl="1" indent="-457200">
              <a:buFont typeface="+mj-lt"/>
              <a:buAutoNum type="arabicPeriod"/>
            </a:pPr>
            <a:r>
              <a:rPr lang="en-US" sz="1800" dirty="0"/>
              <a:t>802.3cb - Amendment, 2.5 Gb/s and 5 Gb/s Operation over Backplane and Copper Cables , </a:t>
            </a:r>
            <a:r>
              <a:rPr lang="en-US" sz="1800" dirty="0">
                <a:hlinkClick r:id="rId9"/>
              </a:rPr>
              <a:t>PAR</a:t>
            </a:r>
            <a:r>
              <a:rPr lang="en-US" sz="1800" dirty="0"/>
              <a:t> and </a:t>
            </a:r>
            <a:r>
              <a:rPr lang="en-US" sz="1800" dirty="0">
                <a:hlinkClick r:id="rId10"/>
              </a:rPr>
              <a:t>CSD</a:t>
            </a:r>
            <a:endParaRPr lang="en-US" sz="1800" dirty="0"/>
          </a:p>
          <a:p>
            <a:pPr marL="857250" lvl="1" indent="-457200">
              <a:buFont typeface="+mj-lt"/>
              <a:buAutoNum type="arabicPeriod"/>
            </a:pPr>
            <a:r>
              <a:rPr lang="en-US" sz="1800" dirty="0" smtClean="0"/>
              <a:t>802.15.3d - 100Gbps wireless switched point-to-point physical layer,  </a:t>
            </a:r>
            <a:r>
              <a:rPr lang="en-US" sz="1800" dirty="0" smtClean="0">
                <a:hlinkClick r:id="rId11"/>
              </a:rPr>
              <a:t>PAR Modification</a:t>
            </a:r>
            <a:r>
              <a:rPr lang="en-US" sz="1800" dirty="0" smtClean="0"/>
              <a:t> and </a:t>
            </a:r>
            <a:r>
              <a:rPr lang="en-US" sz="1800" dirty="0" smtClean="0">
                <a:hlinkClick r:id="rId12"/>
              </a:rPr>
              <a:t>5C</a:t>
            </a:r>
            <a:endParaRPr lang="en-US" sz="1800" dirty="0"/>
          </a:p>
          <a:p>
            <a:pPr marL="857250" lvl="1" indent="-457200">
              <a:buFont typeface="+mj-lt"/>
              <a:buAutoNum type="arabicPeriod"/>
            </a:pPr>
            <a:r>
              <a:rPr lang="en-US" sz="1800" dirty="0"/>
              <a:t>802.15.4t Standard: Low-Rate Wireless Personal Area Networks (LR-WPANs) Amendment for a High(</a:t>
            </a:r>
            <a:r>
              <a:rPr lang="en-US" sz="1800" dirty="0" err="1"/>
              <a:t>er</a:t>
            </a:r>
            <a:r>
              <a:rPr lang="en-US" sz="1800" dirty="0"/>
              <a:t>) Rate Physical (PHY) Layer, </a:t>
            </a:r>
            <a:r>
              <a:rPr lang="en-US" sz="1800" dirty="0">
                <a:hlinkClick r:id="rId13"/>
              </a:rPr>
              <a:t>PAR</a:t>
            </a:r>
            <a:r>
              <a:rPr lang="en-US" sz="1800" dirty="0"/>
              <a:t> and </a:t>
            </a:r>
            <a:r>
              <a:rPr lang="en-US" sz="1800" dirty="0">
                <a:hlinkClick r:id="rId14"/>
              </a:rPr>
              <a:t>CSD</a:t>
            </a:r>
            <a:r>
              <a:rPr lang="en-US" sz="1800" dirty="0"/>
              <a:t> </a:t>
            </a:r>
          </a:p>
          <a:p>
            <a:pPr marL="857250" lvl="1" indent="-457200">
              <a:buFont typeface="+mj-lt"/>
              <a:buAutoNum type="arabicPeriod"/>
            </a:pPr>
            <a:r>
              <a:rPr lang="en-US" sz="1800" dirty="0"/>
              <a:t>802.15.4u Amendment, Low-Rate Wireless Personal Area Networks (LR-WPANs) Amendment for use of the Indian 865-867 MHz band. </a:t>
            </a:r>
            <a:r>
              <a:rPr lang="en-US" sz="1800" dirty="0">
                <a:hlinkClick r:id="rId15"/>
              </a:rPr>
              <a:t>PAR</a:t>
            </a:r>
            <a:r>
              <a:rPr lang="en-US" sz="1800" dirty="0"/>
              <a:t> and </a:t>
            </a:r>
            <a:r>
              <a:rPr lang="en-US" sz="1800" dirty="0">
                <a:hlinkClick r:id="rId16"/>
              </a:rPr>
              <a:t>CSD </a:t>
            </a:r>
            <a:endParaRPr lang="en-US" sz="1800" dirty="0"/>
          </a:p>
          <a:p>
            <a:pPr marL="857250" lvl="1" indent="-457200">
              <a:buFont typeface="+mj-lt"/>
              <a:buAutoNum type="arabicPeriod"/>
            </a:pPr>
            <a:r>
              <a:rPr lang="en-US" sz="1800" dirty="0"/>
              <a:t>802.16s - Amendment, Fixed and Mobile Wireless Access in Channel Sizes up to 1.25 MHz,  </a:t>
            </a:r>
            <a:r>
              <a:rPr lang="en-US" sz="1800" dirty="0">
                <a:hlinkClick r:id="rId17"/>
              </a:rPr>
              <a:t>PAR and </a:t>
            </a:r>
            <a:r>
              <a:rPr lang="en-US" sz="1800" dirty="0" smtClean="0">
                <a:hlinkClick r:id="rId17"/>
              </a:rPr>
              <a:t>CSD</a:t>
            </a:r>
            <a:endParaRPr lang="en-US" sz="2300" dirty="0"/>
          </a:p>
          <a:p>
            <a:pPr marL="285750" indent="-285750">
              <a:buFont typeface="Arial" panose="020B0604020202020204" pitchFamily="34" charset="0"/>
              <a:buChar char="•"/>
            </a:pPr>
            <a:r>
              <a:rPr lang="en-US" altLang="en-US" sz="2000" dirty="0" smtClean="0"/>
              <a:t>Meeting times: Monday PM2, Tuesday AM2, Thursday AM2</a:t>
            </a:r>
          </a:p>
        </p:txBody>
      </p:sp>
      <p:sp>
        <p:nvSpPr>
          <p:cNvPr id="5" name="Footer Placeholder 4"/>
          <p:cNvSpPr>
            <a:spLocks noGrp="1"/>
          </p:cNvSpPr>
          <p:nvPr>
            <p:ph type="ftr" idx="11"/>
          </p:nvPr>
        </p:nvSpPr>
        <p:spPr>
          <a:xfrm>
            <a:off x="5500694" y="6475413"/>
            <a:ext cx="3041644" cy="180975"/>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20</a:t>
            </a:fld>
            <a:endParaRPr lang="en-GB"/>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4665196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792088"/>
          </a:xfrm>
        </p:spPr>
        <p:txBody>
          <a:bodyPr>
            <a:noAutofit/>
          </a:bodyPr>
          <a:lstStyle/>
          <a:p>
            <a:r>
              <a:rPr lang="en-US" altLang="en-US" sz="2800" dirty="0"/>
              <a:t>PAR </a:t>
            </a:r>
            <a:r>
              <a:rPr lang="en-US" altLang="en-US" sz="2800" dirty="0" smtClean="0"/>
              <a:t>Review SC </a:t>
            </a:r>
            <a:r>
              <a:rPr lang="en-US" altLang="en-US" sz="2800" dirty="0"/>
              <a:t>–  </a:t>
            </a:r>
            <a:r>
              <a:rPr lang="en-US" altLang="en-US" sz="2800" dirty="0" smtClean="0"/>
              <a:t>November 2015</a:t>
            </a:r>
            <a:br>
              <a:rPr lang="en-US" altLang="en-US" sz="2800" dirty="0" smtClean="0"/>
            </a:br>
            <a:r>
              <a:rPr lang="en-US" altLang="en-US" sz="2800" dirty="0" smtClean="0"/>
              <a:t>Chair</a:t>
            </a:r>
            <a:r>
              <a:rPr lang="en-US" altLang="en-US" sz="2800" dirty="0"/>
              <a:t>: Jon Rosdahl</a:t>
            </a:r>
            <a:endParaRPr lang="en-US" sz="2800" dirty="0"/>
          </a:p>
        </p:txBody>
      </p:sp>
      <p:sp>
        <p:nvSpPr>
          <p:cNvPr id="3" name="Content Placeholder 2"/>
          <p:cNvSpPr>
            <a:spLocks noGrp="1"/>
          </p:cNvSpPr>
          <p:nvPr>
            <p:ph idx="1"/>
          </p:nvPr>
        </p:nvSpPr>
        <p:spPr>
          <a:xfrm>
            <a:off x="683568" y="1844824"/>
            <a:ext cx="7704856" cy="4525963"/>
          </a:xfrm>
        </p:spPr>
        <p:txBody>
          <a:bodyPr>
            <a:normAutofit fontScale="92500" lnSpcReduction="20000"/>
          </a:bodyPr>
          <a:lstStyle/>
          <a:p>
            <a:pPr marL="0" indent="0"/>
            <a:r>
              <a:rPr lang="en-US" dirty="0" smtClean="0"/>
              <a:t>Monday Agenda:</a:t>
            </a:r>
          </a:p>
          <a:p>
            <a:pPr marL="857250" lvl="1" indent="-457200">
              <a:buFont typeface="+mj-lt"/>
              <a:buAutoNum type="arabicPeriod"/>
            </a:pPr>
            <a:r>
              <a:rPr lang="en-US" dirty="0" smtClean="0"/>
              <a:t>Welcome</a:t>
            </a:r>
          </a:p>
          <a:p>
            <a:pPr marL="857250" lvl="1" indent="-457200">
              <a:buFont typeface="+mj-lt"/>
              <a:buAutoNum type="arabicPeriod"/>
            </a:pPr>
            <a:r>
              <a:rPr lang="en-US" dirty="0" smtClean="0"/>
              <a:t>.Nominations for Vice Chair/Secretary</a:t>
            </a:r>
          </a:p>
          <a:p>
            <a:pPr marL="857250" lvl="1" indent="-457200">
              <a:buFont typeface="+mj-lt"/>
              <a:buAutoNum type="arabicPeriod"/>
            </a:pPr>
            <a:r>
              <a:rPr lang="en-US" dirty="0" smtClean="0"/>
              <a:t>Determine order of review</a:t>
            </a:r>
          </a:p>
          <a:p>
            <a:pPr marL="857250" lvl="1" indent="-457200">
              <a:buFont typeface="+mj-lt"/>
              <a:buAutoNum type="arabicPeriod"/>
            </a:pPr>
            <a:r>
              <a:rPr lang="en-US" dirty="0" smtClean="0"/>
              <a:t>Review PARs/CSD posted for review this week.</a:t>
            </a:r>
          </a:p>
          <a:p>
            <a:pPr marL="857250" lvl="1" indent="-457200">
              <a:buFont typeface="+mj-lt"/>
              <a:buAutoNum type="arabicPeriod"/>
            </a:pPr>
            <a:r>
              <a:rPr lang="en-US" dirty="0" smtClean="0"/>
              <a:t>Recess</a:t>
            </a:r>
          </a:p>
          <a:p>
            <a:pPr marL="0" indent="0"/>
            <a:r>
              <a:rPr lang="en-US" dirty="0" smtClean="0"/>
              <a:t>Tuesday Agenda:</a:t>
            </a:r>
          </a:p>
          <a:p>
            <a:pPr marL="857250" lvl="1" indent="-457200">
              <a:buFont typeface="+mj-lt"/>
              <a:buAutoNum type="arabicPeriod"/>
            </a:pPr>
            <a:r>
              <a:rPr lang="en-US" dirty="0" smtClean="0"/>
              <a:t>Determine </a:t>
            </a:r>
            <a:r>
              <a:rPr lang="en-US" dirty="0"/>
              <a:t>Vice Chair/Secretary for this week and </a:t>
            </a:r>
            <a:r>
              <a:rPr lang="en-US" dirty="0" smtClean="0"/>
              <a:t>beyond</a:t>
            </a:r>
          </a:p>
          <a:p>
            <a:pPr marL="857250" lvl="1" indent="-457200">
              <a:buFont typeface="+mj-lt"/>
              <a:buAutoNum type="arabicPeriod"/>
            </a:pPr>
            <a:r>
              <a:rPr lang="en-US" dirty="0"/>
              <a:t>Complete review of PARs/CSD and post comments to 802 WGs</a:t>
            </a:r>
          </a:p>
          <a:p>
            <a:pPr marL="857250" lvl="1" indent="-457200">
              <a:buFont typeface="+mj-lt"/>
              <a:buAutoNum type="arabicPeriod"/>
            </a:pPr>
            <a:r>
              <a:rPr lang="en-US" dirty="0" smtClean="0"/>
              <a:t>Recess</a:t>
            </a:r>
          </a:p>
          <a:p>
            <a:pPr marL="0" indent="0"/>
            <a:r>
              <a:rPr lang="en-US" dirty="0" smtClean="0"/>
              <a:t>Thursday Agenda:</a:t>
            </a:r>
          </a:p>
          <a:p>
            <a:pPr marL="857250" lvl="1" indent="-457200">
              <a:buFont typeface="+mj-lt"/>
              <a:buAutoNum type="arabicPeriod"/>
            </a:pPr>
            <a:r>
              <a:rPr lang="en-US" dirty="0" smtClean="0"/>
              <a:t>Review Response to Comments</a:t>
            </a:r>
          </a:p>
          <a:p>
            <a:pPr marL="857250" lvl="1" indent="-457200">
              <a:buFont typeface="+mj-lt"/>
              <a:buAutoNum type="arabicPeriod"/>
            </a:pPr>
            <a:r>
              <a:rPr lang="en-US" dirty="0" smtClean="0"/>
              <a:t>Prepare Report for 802.11 WG closing plenary</a:t>
            </a:r>
          </a:p>
          <a:p>
            <a:pPr marL="857250" lvl="1" indent="-457200">
              <a:buFont typeface="+mj-lt"/>
              <a:buAutoNum type="arabicPeriod"/>
            </a:pPr>
            <a:r>
              <a:rPr lang="en-US" dirty="0" smtClean="0"/>
              <a:t>Adjourn</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7" name="TextBox 6"/>
          <p:cNvSpPr txBox="1"/>
          <p:nvPr/>
        </p:nvSpPr>
        <p:spPr>
          <a:xfrm>
            <a:off x="755576" y="1283159"/>
            <a:ext cx="2808312" cy="461665"/>
          </a:xfrm>
          <a:prstGeom prst="rect">
            <a:avLst/>
          </a:prstGeom>
          <a:noFill/>
        </p:spPr>
        <p:txBody>
          <a:bodyPr wrap="square" rtlCol="0">
            <a:spAutoFit/>
          </a:bodyPr>
          <a:lstStyle/>
          <a:p>
            <a:r>
              <a:rPr lang="en-US" dirty="0" smtClean="0">
                <a:solidFill>
                  <a:schemeClr val="tx1"/>
                </a:solidFill>
              </a:rPr>
              <a:t>Draft Agenda:</a:t>
            </a:r>
            <a:endParaRPr lang="en-US" dirty="0">
              <a:solidFill>
                <a:schemeClr val="tx1"/>
              </a:solidFill>
            </a:endParaRPr>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3/46 by Jon Rosdahl, CSR-Qualcomm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695365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Par </a:t>
            </a:r>
            <a:r>
              <a:rPr lang="en-US" cap="none" dirty="0" smtClean="0"/>
              <a:t>Review Comments</a:t>
            </a:r>
            <a:endParaRPr lang="en-US" dirty="0"/>
          </a:p>
        </p:txBody>
      </p:sp>
      <p:sp>
        <p:nvSpPr>
          <p:cNvPr id="8" name="Text Placeholder 7"/>
          <p:cNvSpPr>
            <a:spLocks noGrp="1"/>
          </p:cNvSpPr>
          <p:nvPr>
            <p:ph type="body" idx="1"/>
          </p:nvPr>
        </p:nvSpPr>
        <p:spPr/>
        <p:txBody>
          <a:bodyPr/>
          <a:lstStyle/>
          <a:p>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4/46 by Jon Rosdahl, CSR-Qualcomm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445332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US" sz="1800" dirty="0"/>
              <a:t>802.15.3d - 100Gbps wireless switched point-to-point physical layer,  </a:t>
            </a:r>
            <a:r>
              <a:rPr lang="en-US" sz="1800" dirty="0">
                <a:hlinkClick r:id="rId3"/>
              </a:rPr>
              <a:t>PAR Modification</a:t>
            </a:r>
            <a:r>
              <a:rPr lang="en-US" sz="1800" dirty="0"/>
              <a:t> and </a:t>
            </a:r>
            <a:r>
              <a:rPr lang="en-US" sz="1800" dirty="0" smtClean="0">
                <a:hlinkClick r:id="rId4"/>
              </a:rPr>
              <a:t>5C</a:t>
            </a:r>
            <a:endParaRPr lang="en-US" dirty="0"/>
          </a:p>
        </p:txBody>
      </p:sp>
      <p:sp>
        <p:nvSpPr>
          <p:cNvPr id="8" name="Content Placeholder 7"/>
          <p:cNvSpPr>
            <a:spLocks noGrp="1"/>
          </p:cNvSpPr>
          <p:nvPr>
            <p:ph idx="1"/>
          </p:nvPr>
        </p:nvSpPr>
        <p:spPr>
          <a:xfrm>
            <a:off x="539552" y="1556792"/>
            <a:ext cx="8002786" cy="4537621"/>
          </a:xfrm>
        </p:spPr>
        <p:txBody>
          <a:bodyPr/>
          <a:lstStyle/>
          <a:p>
            <a:r>
              <a:rPr lang="en-US" dirty="0" smtClean="0"/>
              <a:t>2.1, 5.2a, 5.2b and 5.5: Use of “Mbps” or “ </a:t>
            </a:r>
            <a:r>
              <a:rPr lang="en-US" dirty="0" err="1" smtClean="0"/>
              <a:t>Gbps</a:t>
            </a:r>
            <a:r>
              <a:rPr lang="en-US" dirty="0" smtClean="0"/>
              <a:t>” should be “Mb/s” and “Gb/s”</a:t>
            </a:r>
          </a:p>
          <a:p>
            <a:r>
              <a:rPr lang="en-US" dirty="0" smtClean="0"/>
              <a:t>5.2a and 5.2b seem to be orders of magnitude different in the expected speeds and bands covered.  Should the Scope be amended by this amendment to include the extra bands and speeds?  An Amendment is a good time to adjust the scope of the base standard.</a:t>
            </a:r>
          </a:p>
          <a:p>
            <a:r>
              <a:rPr lang="en-US" dirty="0" smtClean="0"/>
              <a:t>5.5 – missing comma “In data centers wireless links ----”</a:t>
            </a:r>
          </a:p>
          <a:p>
            <a:r>
              <a:rPr lang="en-US" dirty="0" smtClean="0"/>
              <a:t>5.5 – extra comma “…with high probability, is ----”</a:t>
            </a:r>
          </a:p>
          <a:p>
            <a:r>
              <a:rPr lang="en-US" dirty="0" smtClean="0"/>
              <a:t>8.1 – 5.2b – delete “the” in “intended the frequency bands”</a:t>
            </a:r>
          </a:p>
          <a:p>
            <a:r>
              <a:rPr lang="en-US" dirty="0" smtClean="0"/>
              <a:t>8.1 – 5.5 - missing comma in “kiosk-downloading the link”</a:t>
            </a:r>
          </a:p>
          <a:p>
            <a:endParaRPr lang="en-US" dirty="0" smtClean="0"/>
          </a:p>
          <a:p>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23</a:t>
            </a:fld>
            <a:endParaRPr lang="en-GB"/>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5/46 by Jon Rosdahl, CSR-Qualcomm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869725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1800" dirty="0"/>
              <a:t>802.15.4t Standard: Low-Rate Wireless Personal Area Networks (LR-WPANs) Amendment for a High(</a:t>
            </a:r>
            <a:r>
              <a:rPr lang="en-US" sz="1800" dirty="0" err="1"/>
              <a:t>er</a:t>
            </a:r>
            <a:r>
              <a:rPr lang="en-US" sz="1800" dirty="0"/>
              <a:t>) Rate Physical (PHY) Layer, </a:t>
            </a:r>
            <a:r>
              <a:rPr lang="en-US" sz="1800" dirty="0">
                <a:hlinkClick r:id="rId3"/>
              </a:rPr>
              <a:t>PAR</a:t>
            </a:r>
            <a:r>
              <a:rPr lang="en-US" sz="1800" dirty="0"/>
              <a:t> and </a:t>
            </a:r>
            <a:r>
              <a:rPr lang="en-US" sz="1800" dirty="0">
                <a:hlinkClick r:id="rId4"/>
              </a:rPr>
              <a:t>CSD</a:t>
            </a:r>
            <a:r>
              <a:rPr lang="en-US" sz="1800" dirty="0"/>
              <a:t> </a:t>
            </a:r>
            <a:endParaRPr lang="en-US" dirty="0"/>
          </a:p>
        </p:txBody>
      </p:sp>
      <p:sp>
        <p:nvSpPr>
          <p:cNvPr id="3" name="Content Placeholder 2"/>
          <p:cNvSpPr>
            <a:spLocks noGrp="1"/>
          </p:cNvSpPr>
          <p:nvPr>
            <p:ph idx="1"/>
          </p:nvPr>
        </p:nvSpPr>
        <p:spPr/>
        <p:txBody>
          <a:bodyPr/>
          <a:lstStyle/>
          <a:p>
            <a:r>
              <a:rPr lang="en-US" dirty="0" smtClean="0"/>
              <a:t>2.1 Need to include range for “High(</a:t>
            </a:r>
            <a:r>
              <a:rPr lang="en-US" dirty="0" err="1" smtClean="0"/>
              <a:t>er</a:t>
            </a:r>
            <a:r>
              <a:rPr lang="en-US" dirty="0" smtClean="0"/>
              <a:t>)”</a:t>
            </a:r>
          </a:p>
          <a:p>
            <a:pPr lvl="1"/>
            <a:r>
              <a:rPr lang="en-US" sz="2400" dirty="0" smtClean="0"/>
              <a:t>(</a:t>
            </a:r>
            <a:r>
              <a:rPr lang="en-US" sz="1400" dirty="0" smtClean="0"/>
              <a:t>See </a:t>
            </a:r>
            <a:r>
              <a:rPr lang="en-US" sz="1400" dirty="0" err="1" smtClean="0"/>
              <a:t>NesCom</a:t>
            </a:r>
            <a:r>
              <a:rPr lang="en-US" sz="1400" dirty="0" smtClean="0"/>
              <a:t> Conventions: “6. Quantification </a:t>
            </a:r>
            <a:r>
              <a:rPr lang="en-US" sz="1400" dirty="0"/>
              <a:t>of the Ranges of Numeric Values </a:t>
            </a:r>
            <a:br>
              <a:rPr lang="en-US" sz="1400" dirty="0"/>
            </a:br>
            <a:r>
              <a:rPr lang="en-US" sz="1400" dirty="0"/>
              <a:t>For PARs for new projects, standards developers who use general terms to represent ranges (e.g. high, medium, low) within the title, scope, or purpose, shall numerically define such ranges where they first appear (title, scope, </a:t>
            </a:r>
            <a:r>
              <a:rPr lang="en-US" sz="1400" dirty="0" smtClean="0"/>
              <a:t>or </a:t>
            </a:r>
            <a:r>
              <a:rPr lang="en-US" sz="1400" dirty="0"/>
              <a:t>purpose, as applicable). </a:t>
            </a:r>
            <a:r>
              <a:rPr lang="en-US" sz="1400" dirty="0" smtClean="0"/>
              <a:t>“)</a:t>
            </a:r>
          </a:p>
          <a:p>
            <a:r>
              <a:rPr lang="en-US" dirty="0" smtClean="0"/>
              <a:t>5.2a – change “devices operating various license-free” to “devices operating in various license-free”</a:t>
            </a:r>
          </a:p>
          <a:p>
            <a:r>
              <a:rPr lang="en-US" dirty="0" smtClean="0"/>
              <a:t>5.2a – What is the battery consumption requirements (car battery or coin cell for example)?</a:t>
            </a:r>
          </a:p>
          <a:p>
            <a:r>
              <a:rPr lang="en-US" dirty="0" smtClean="0"/>
              <a:t>5.2.b Change “Mbps” to “Mb/s”</a:t>
            </a:r>
          </a:p>
          <a:p>
            <a:endParaRPr lang="en-US" sz="1800" dirty="0" smtClean="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38532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15.4t CSD	</a:t>
            </a:r>
            <a:endParaRPr lang="en-US" dirty="0"/>
          </a:p>
        </p:txBody>
      </p:sp>
      <p:sp>
        <p:nvSpPr>
          <p:cNvPr id="3" name="Content Placeholder 2"/>
          <p:cNvSpPr>
            <a:spLocks noGrp="1"/>
          </p:cNvSpPr>
          <p:nvPr>
            <p:ph idx="1"/>
          </p:nvPr>
        </p:nvSpPr>
        <p:spPr/>
        <p:txBody>
          <a:bodyPr/>
          <a:lstStyle/>
          <a:p>
            <a:r>
              <a:rPr lang="en-US" dirty="0" smtClean="0"/>
              <a:t>Title page: should it include the name of the amendment?</a:t>
            </a:r>
          </a:p>
          <a:p>
            <a:r>
              <a:rPr lang="en-US" dirty="0" smtClean="0"/>
              <a:t>1.1.1 change “</a:t>
            </a:r>
            <a:r>
              <a:rPr lang="en-US" dirty="0"/>
              <a:t>Definitions were already and part of this standard </a:t>
            </a:r>
            <a:r>
              <a:rPr lang="en-US" dirty="0" smtClean="0"/>
              <a:t>“ to “</a:t>
            </a:r>
            <a:r>
              <a:rPr lang="en-US" dirty="0"/>
              <a:t>Definitions were already </a:t>
            </a:r>
            <a:r>
              <a:rPr lang="en-US" dirty="0" smtClean="0"/>
              <a:t>a </a:t>
            </a:r>
            <a:r>
              <a:rPr lang="en-US" dirty="0"/>
              <a:t>part of this </a:t>
            </a:r>
            <a:r>
              <a:rPr lang="en-US" dirty="0" smtClean="0"/>
              <a:t>standard. </a:t>
            </a:r>
          </a:p>
          <a:p>
            <a:endParaRPr lang="en-US" dirty="0" smtClean="0"/>
          </a:p>
          <a:p>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25</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100645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1800" dirty="0"/>
              <a:t>802.15.4u Amendment, Low-Rate Wireless Personal Area Networks (LR-WPANs) Amendment for use of the Indian 865-867 MHz band. </a:t>
            </a:r>
            <a:r>
              <a:rPr lang="en-US" sz="1800" dirty="0">
                <a:hlinkClick r:id="rId3"/>
              </a:rPr>
              <a:t>PAR</a:t>
            </a:r>
            <a:r>
              <a:rPr lang="en-US" sz="1800" dirty="0"/>
              <a:t> and </a:t>
            </a:r>
            <a:r>
              <a:rPr lang="en-US" sz="1800" dirty="0">
                <a:hlinkClick r:id="rId4"/>
              </a:rPr>
              <a:t>CSD </a:t>
            </a:r>
            <a:endParaRPr lang="en-US" dirty="0"/>
          </a:p>
        </p:txBody>
      </p:sp>
      <p:sp>
        <p:nvSpPr>
          <p:cNvPr id="3" name="Content Placeholder 2"/>
          <p:cNvSpPr>
            <a:spLocks noGrp="1"/>
          </p:cNvSpPr>
          <p:nvPr>
            <p:ph idx="1"/>
          </p:nvPr>
        </p:nvSpPr>
        <p:spPr/>
        <p:txBody>
          <a:bodyPr/>
          <a:lstStyle/>
          <a:p>
            <a:r>
              <a:rPr lang="en-US" dirty="0" smtClean="0"/>
              <a:t>2.1 Change </a:t>
            </a:r>
            <a:r>
              <a:rPr lang="en-US" b="0" dirty="0" smtClean="0"/>
              <a:t>“the Indian 865-867 MHz band” </a:t>
            </a:r>
            <a:r>
              <a:rPr lang="en-US" dirty="0" smtClean="0"/>
              <a:t>to “</a:t>
            </a:r>
            <a:r>
              <a:rPr lang="en-US" b="0" dirty="0" smtClean="0"/>
              <a:t>the </a:t>
            </a:r>
            <a:r>
              <a:rPr lang="en-US" b="0" dirty="0"/>
              <a:t>865-867 MHz band </a:t>
            </a:r>
            <a:r>
              <a:rPr lang="en-US" b="0" dirty="0" smtClean="0"/>
              <a:t>in India.”</a:t>
            </a:r>
          </a:p>
          <a:p>
            <a:r>
              <a:rPr lang="en-US" b="0" dirty="0" smtClean="0"/>
              <a:t>5.5 – Suggest use “W” for “watts”</a:t>
            </a:r>
          </a:p>
          <a:p>
            <a:r>
              <a:rPr lang="en-US" b="0" dirty="0" smtClean="0"/>
              <a:t>5.5 – Change: “</a:t>
            </a:r>
            <a:r>
              <a:rPr lang="en-US" b="0" dirty="0"/>
              <a:t>released a draft an Internet of Things </a:t>
            </a:r>
            <a:r>
              <a:rPr lang="en-US" b="0" dirty="0" smtClean="0"/>
              <a:t>Policy” to “</a:t>
            </a:r>
            <a:r>
              <a:rPr lang="en-US" b="0" dirty="0"/>
              <a:t>released a draft </a:t>
            </a:r>
            <a:r>
              <a:rPr lang="en-US" b="0" dirty="0" smtClean="0"/>
              <a:t>Internet </a:t>
            </a:r>
            <a:r>
              <a:rPr lang="en-US" b="0" dirty="0"/>
              <a:t>of Things </a:t>
            </a:r>
            <a:r>
              <a:rPr lang="en-US" b="0" dirty="0" smtClean="0"/>
              <a:t>Policy”</a:t>
            </a:r>
          </a:p>
          <a:p>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26</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128660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15.4u CSD</a:t>
            </a:r>
            <a:endParaRPr lang="en-US" dirty="0"/>
          </a:p>
        </p:txBody>
      </p:sp>
      <p:sp>
        <p:nvSpPr>
          <p:cNvPr id="3" name="Content Placeholder 2"/>
          <p:cNvSpPr>
            <a:spLocks noGrp="1"/>
          </p:cNvSpPr>
          <p:nvPr>
            <p:ph idx="1"/>
          </p:nvPr>
        </p:nvSpPr>
        <p:spPr/>
        <p:txBody>
          <a:bodyPr/>
          <a:lstStyle/>
          <a:p>
            <a:r>
              <a:rPr lang="en-US" dirty="0"/>
              <a:t>Title page: should it include the name of the amendment</a:t>
            </a:r>
            <a:r>
              <a:rPr lang="en-US" dirty="0" smtClean="0"/>
              <a:t>? It would help the reader when looking at CSD to be self-defined.</a:t>
            </a:r>
          </a:p>
          <a:p>
            <a:r>
              <a:rPr lang="en-US" dirty="0"/>
              <a:t>1.1.1 change “Definitions were already and part of this standard “ to “Definitions were already a part of this </a:t>
            </a:r>
            <a:r>
              <a:rPr lang="en-US" dirty="0" smtClean="0"/>
              <a:t>standard”</a:t>
            </a:r>
          </a:p>
          <a:p>
            <a:r>
              <a:rPr lang="en-US" dirty="0" smtClean="0"/>
              <a:t>1.2.5 a) change “</a:t>
            </a:r>
            <a:r>
              <a:rPr lang="en-US" dirty="0"/>
              <a:t>This project can be implement with </a:t>
            </a:r>
            <a:r>
              <a:rPr lang="en-US" dirty="0" smtClean="0"/>
              <a:t>“ to “</a:t>
            </a:r>
            <a:r>
              <a:rPr lang="en-US" dirty="0"/>
              <a:t>This project can be </a:t>
            </a:r>
            <a:r>
              <a:rPr lang="en-US" dirty="0" smtClean="0"/>
              <a:t>implemented </a:t>
            </a:r>
            <a:r>
              <a:rPr lang="en-US" dirty="0"/>
              <a:t>with </a:t>
            </a:r>
            <a:r>
              <a:rPr lang="en-US" dirty="0" smtClean="0"/>
              <a:t>“ </a:t>
            </a:r>
          </a:p>
          <a:p>
            <a:r>
              <a:rPr lang="en-US" dirty="0" smtClean="0"/>
              <a:t>1.2.5 a) Add comma prior to “which”</a:t>
            </a:r>
          </a:p>
          <a:p>
            <a:endParaRPr lang="en-US" dirty="0" smtClean="0"/>
          </a:p>
          <a:p>
            <a:endParaRPr lang="en-US" dirty="0"/>
          </a:p>
          <a:p>
            <a:endParaRPr lang="en-US" dirty="0" smtClean="0"/>
          </a:p>
          <a:p>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27</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161489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000" dirty="0"/>
              <a:t>802.16s - </a:t>
            </a:r>
            <a:r>
              <a:rPr lang="en-US" sz="1800" dirty="0"/>
              <a:t>Amendment, Fixed and Mobile Wireless Access in Channel Sizes up to 1.25 MHz,  </a:t>
            </a:r>
            <a:r>
              <a:rPr lang="en-US" sz="1800" dirty="0">
                <a:hlinkClick r:id="rId3"/>
              </a:rPr>
              <a:t>PAR and </a:t>
            </a:r>
            <a:r>
              <a:rPr lang="en-US" sz="1800" dirty="0" smtClean="0">
                <a:hlinkClick r:id="rId3"/>
              </a:rPr>
              <a:t>CSD</a:t>
            </a:r>
            <a:endParaRPr lang="en-US" dirty="0"/>
          </a:p>
        </p:txBody>
      </p:sp>
      <p:sp>
        <p:nvSpPr>
          <p:cNvPr id="3" name="Content Placeholder 2"/>
          <p:cNvSpPr>
            <a:spLocks noGrp="1"/>
          </p:cNvSpPr>
          <p:nvPr>
            <p:ph idx="1"/>
          </p:nvPr>
        </p:nvSpPr>
        <p:spPr>
          <a:xfrm>
            <a:off x="251520" y="1556792"/>
            <a:ext cx="8496944" cy="4918621"/>
          </a:xfrm>
        </p:spPr>
        <p:txBody>
          <a:bodyPr/>
          <a:lstStyle/>
          <a:p>
            <a:r>
              <a:rPr lang="en-US" dirty="0" smtClean="0"/>
              <a:t>In 2014, 802.16 was in the process of closing down open projects.  What evidence do we have for the support of a new project?</a:t>
            </a:r>
          </a:p>
          <a:p>
            <a:r>
              <a:rPr lang="en-US" dirty="0" smtClean="0"/>
              <a:t>5.1 – We do not believe that there are 15 interested parties when 802.16 has only 6 members. There may not be enough interest to support this new project.  Are you expecting a lot of cross interest from the Micro-wave society?</a:t>
            </a:r>
          </a:p>
          <a:p>
            <a:r>
              <a:rPr lang="en-US" dirty="0" smtClean="0"/>
              <a:t>7.1 –  3GPP develops NB-IOT (narrow band LTE for Internet of Things) which is similar in scope to this project scope – from 5.2b: “This </a:t>
            </a:r>
            <a:r>
              <a:rPr lang="en-US" dirty="0"/>
              <a:t>system profile will specify operation in exclusively-licensed spectrum with channel sizes up to 1.25 MHz, including 1 MHz </a:t>
            </a:r>
            <a:r>
              <a:rPr lang="en-US" dirty="0" smtClean="0"/>
              <a:t>explicitly”. How is this project different from the 3GPP case?</a:t>
            </a:r>
          </a:p>
          <a:p>
            <a:endParaRPr lang="en-US" dirty="0" smtClean="0"/>
          </a:p>
          <a:p>
            <a:endParaRPr lang="en-US" dirty="0" smtClean="0"/>
          </a:p>
          <a:p>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28</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772648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802.16s CSD</a:t>
            </a:r>
            <a:endParaRPr lang="en-US" dirty="0"/>
          </a:p>
        </p:txBody>
      </p:sp>
      <p:sp>
        <p:nvSpPr>
          <p:cNvPr id="3" name="Content Placeholder 2"/>
          <p:cNvSpPr>
            <a:spLocks noGrp="1"/>
          </p:cNvSpPr>
          <p:nvPr>
            <p:ph idx="1"/>
          </p:nvPr>
        </p:nvSpPr>
        <p:spPr>
          <a:xfrm>
            <a:off x="685800" y="1556792"/>
            <a:ext cx="7770813" cy="4918621"/>
          </a:xfrm>
        </p:spPr>
        <p:txBody>
          <a:bodyPr/>
          <a:lstStyle/>
          <a:p>
            <a:r>
              <a:rPr lang="en-US" sz="2000" dirty="0" smtClean="0"/>
              <a:t>1.2.1 a) How does this project justify the claimed market share of the cited studies, given that this appears to be one of many technologies in this competitive market place?</a:t>
            </a:r>
          </a:p>
          <a:p>
            <a:r>
              <a:rPr lang="en-US" sz="2000" dirty="0" smtClean="0"/>
              <a:t>1.2.1 b) given that there are only 6 members of 802.16, that does not appear to match the list of “Multiple Vendors and numerous users” categories, what evidence of interests is there from participants in each category?</a:t>
            </a:r>
          </a:p>
          <a:p>
            <a:r>
              <a:rPr lang="en-US" sz="2000" dirty="0" smtClean="0"/>
              <a:t>1.2.1 This response could be enhanced by including and building on the statement from 1.2.4 b) “At </a:t>
            </a:r>
            <a:r>
              <a:rPr lang="en-US" sz="2000" dirty="0"/>
              <a:t>least five utilities in the US have either deployed or are testing a proprietary system based on a variation of IEEE 802.16 technology</a:t>
            </a:r>
            <a:r>
              <a:rPr lang="en-US" sz="2000" dirty="0" smtClean="0"/>
              <a:t>.”</a:t>
            </a:r>
          </a:p>
          <a:p>
            <a:r>
              <a:rPr lang="en-US" sz="2000" dirty="0" smtClean="0"/>
              <a:t>1.2.4 – Concern that the statements are somewhat vague.  Is there evidence that could be identified for the cited systems?  How much of a “variation” in the system is cited? Could supporting documents be cited from 802.16 document repository?</a:t>
            </a:r>
            <a:endParaRPr lang="en-US" sz="2000"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29</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209725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514600" cy="1600200"/>
          </a:xfrm>
        </p:spPr>
        <p:txBody>
          <a:bodyPr/>
          <a:lstStyle/>
          <a:p>
            <a:r>
              <a:rPr lang="en-GB" dirty="0" smtClean="0"/>
              <a:t>Attendance</a:t>
            </a:r>
            <a:endParaRPr lang="en-GB" dirty="0"/>
          </a:p>
        </p:txBody>
      </p:sp>
      <p:sp>
        <p:nvSpPr>
          <p:cNvPr id="5" name="Footer Placeholder 4"/>
          <p:cNvSpPr>
            <a:spLocks noGrp="1"/>
          </p:cNvSpPr>
          <p:nvPr>
            <p:ph type="ftr" sz="quarter" idx="11"/>
          </p:nvPr>
        </p:nvSpPr>
        <p:spPr>
          <a:xfrm>
            <a:off x="8077200" y="6523038"/>
            <a:ext cx="466725" cy="182562"/>
          </a:xfrm>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a:t>
            </a:fld>
            <a:endParaRPr lang="en-US"/>
          </a:p>
        </p:txBody>
      </p:sp>
      <p:sp>
        <p:nvSpPr>
          <p:cNvPr id="3" name="Date Placeholder 2"/>
          <p:cNvSpPr>
            <a:spLocks noGrp="1"/>
          </p:cNvSpPr>
          <p:nvPr>
            <p:ph type="dt" sz="half" idx="10"/>
          </p:nvPr>
        </p:nvSpPr>
        <p:spPr/>
        <p:txBody>
          <a:bodyPr/>
          <a:lstStyle/>
          <a:p>
            <a:pPr>
              <a:defRPr/>
            </a:pPr>
            <a:r>
              <a:rPr lang="en-US" smtClean="0"/>
              <a:t>November 2015</a:t>
            </a:r>
            <a:endParaRPr lang="en-US"/>
          </a:p>
        </p:txBody>
      </p:sp>
      <p:pic>
        <p:nvPicPr>
          <p:cNvPr id="9" name="Picture 8"/>
          <p:cNvPicPr>
            <a:picLocks noChangeAspect="1"/>
          </p:cNvPicPr>
          <p:nvPr/>
        </p:nvPicPr>
        <p:blipFill>
          <a:blip r:embed="rId3"/>
          <a:stretch>
            <a:fillRect/>
          </a:stretch>
        </p:blipFill>
        <p:spPr>
          <a:xfrm>
            <a:off x="3566704" y="608012"/>
            <a:ext cx="4760157" cy="5867401"/>
          </a:xfrm>
          <a:prstGeom prst="rect">
            <a:avLst/>
          </a:prstGeom>
        </p:spPr>
      </p:pic>
    </p:spTree>
    <p:extLst>
      <p:ext uri="{BB962C8B-B14F-4D97-AF65-F5344CB8AC3E}">
        <p14:creationId xmlns:p14="http://schemas.microsoft.com/office/powerpoint/2010/main" val="1820455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82960"/>
          </a:xfrm>
        </p:spPr>
        <p:txBody>
          <a:bodyPr/>
          <a:lstStyle/>
          <a:p>
            <a:pPr lvl="1"/>
            <a:r>
              <a:rPr lang="en-US" sz="1800" dirty="0"/>
              <a:t>802d - Amendment: URN Namespace, </a:t>
            </a:r>
            <a:r>
              <a:rPr lang="en-US" sz="1800" dirty="0">
                <a:hlinkClick r:id="rId3"/>
              </a:rPr>
              <a:t>PAR</a:t>
            </a:r>
            <a:r>
              <a:rPr lang="en-US" sz="1800" dirty="0"/>
              <a:t> and </a:t>
            </a:r>
            <a:r>
              <a:rPr lang="en-US" sz="1800" dirty="0" smtClean="0">
                <a:hlinkClick r:id="rId4"/>
              </a:rPr>
              <a:t>CSD</a:t>
            </a:r>
            <a:endParaRPr lang="en-US" dirty="0"/>
          </a:p>
        </p:txBody>
      </p:sp>
      <p:sp>
        <p:nvSpPr>
          <p:cNvPr id="3" name="Content Placeholder 2"/>
          <p:cNvSpPr>
            <a:spLocks noGrp="1"/>
          </p:cNvSpPr>
          <p:nvPr>
            <p:ph idx="1"/>
          </p:nvPr>
        </p:nvSpPr>
        <p:spPr>
          <a:xfrm>
            <a:off x="685800" y="1484784"/>
            <a:ext cx="7770813" cy="4609629"/>
          </a:xfrm>
        </p:spPr>
        <p:txBody>
          <a:bodyPr/>
          <a:lstStyle/>
          <a:p>
            <a:r>
              <a:rPr lang="en-US" dirty="0" smtClean="0"/>
              <a:t>1.1 Correct Project number – P802d</a:t>
            </a:r>
          </a:p>
          <a:p>
            <a:r>
              <a:rPr lang="en-US" dirty="0" smtClean="0"/>
              <a:t>2.1 Expand first use of Abbreviation – Uniform Resource Names (URN)</a:t>
            </a:r>
          </a:p>
          <a:p>
            <a:r>
              <a:rPr lang="en-US" dirty="0" smtClean="0"/>
              <a:t>5.2.b Change “</a:t>
            </a:r>
            <a:r>
              <a:rPr lang="en-US" b="0" dirty="0"/>
              <a:t>bridges and end </a:t>
            </a:r>
            <a:r>
              <a:rPr lang="en-US" b="0" dirty="0" smtClean="0"/>
              <a:t>stations” to “802 Network elements”. This is to avoid the need to list all types of devices, e.g. Access Points (AP), switches etc.</a:t>
            </a:r>
          </a:p>
          <a:p>
            <a:r>
              <a:rPr lang="en-US" dirty="0" smtClean="0"/>
              <a:t>8.1 #5.5 delete second sentence, ”YANG” does not appear in the title.</a:t>
            </a:r>
          </a:p>
          <a:p>
            <a:r>
              <a:rPr lang="en-US" dirty="0" smtClean="0"/>
              <a:t>8.1 #7.3A delete “with communication with JTC1 through existing channels”, or remove the entire comment as 7.3 does not appear on the PDF of the PAR.</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30</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24075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802d CSD</a:t>
            </a:r>
            <a:endParaRPr lang="en-US" dirty="0"/>
          </a:p>
        </p:txBody>
      </p:sp>
      <p:sp>
        <p:nvSpPr>
          <p:cNvPr id="3" name="Content Placeholder 2"/>
          <p:cNvSpPr>
            <a:spLocks noGrp="1"/>
          </p:cNvSpPr>
          <p:nvPr>
            <p:ph idx="1"/>
          </p:nvPr>
        </p:nvSpPr>
        <p:spPr/>
        <p:txBody>
          <a:bodyPr/>
          <a:lstStyle/>
          <a:p>
            <a:r>
              <a:rPr lang="en-US" dirty="0" smtClean="0"/>
              <a:t>1.1.1 – This project may be apply to more than 802.1Q, change “802.1Q to “802”.</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31</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970372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802.1CQ- Standard: Multicast and Local Address Assignment, </a:t>
            </a:r>
            <a:r>
              <a:rPr lang="en-US" dirty="0">
                <a:hlinkClick r:id="rId3"/>
              </a:rPr>
              <a:t>PAR</a:t>
            </a:r>
            <a:r>
              <a:rPr lang="en-US" dirty="0"/>
              <a:t> and </a:t>
            </a:r>
            <a:r>
              <a:rPr lang="en-US" dirty="0">
                <a:hlinkClick r:id="rId4"/>
              </a:rPr>
              <a:t>CSD</a:t>
            </a:r>
            <a:endParaRPr lang="en-US" dirty="0"/>
          </a:p>
        </p:txBody>
      </p:sp>
      <p:sp>
        <p:nvSpPr>
          <p:cNvPr id="3" name="Content Placeholder 2"/>
          <p:cNvSpPr>
            <a:spLocks noGrp="1"/>
          </p:cNvSpPr>
          <p:nvPr>
            <p:ph idx="1"/>
          </p:nvPr>
        </p:nvSpPr>
        <p:spPr/>
        <p:txBody>
          <a:bodyPr/>
          <a:lstStyle/>
          <a:p>
            <a:r>
              <a:rPr lang="en-US" dirty="0" smtClean="0"/>
              <a:t>2.1 change “Addresses” to “Address”</a:t>
            </a:r>
          </a:p>
          <a:p>
            <a:r>
              <a:rPr lang="en-US" dirty="0" smtClean="0"/>
              <a:t>5.6 change last sentence to read: “</a:t>
            </a:r>
            <a:r>
              <a:rPr lang="en-US" b="0" dirty="0"/>
              <a:t>This includes software developers, </a:t>
            </a:r>
            <a:r>
              <a:rPr lang="en-US" b="0" dirty="0" smtClean="0"/>
              <a:t>networking </a:t>
            </a:r>
            <a:r>
              <a:rPr lang="en-US" b="0" u="sng" dirty="0" smtClean="0">
                <a:solidFill>
                  <a:srgbClr val="FF0000"/>
                </a:solidFill>
              </a:rPr>
              <a:t>equipment vendors </a:t>
            </a:r>
            <a:r>
              <a:rPr lang="en-US" b="0" strike="sngStrike" dirty="0" smtClean="0"/>
              <a:t>IC </a:t>
            </a:r>
            <a:r>
              <a:rPr lang="en-US" b="0" strike="sngStrike" dirty="0"/>
              <a:t>developers, </a:t>
            </a:r>
            <a:r>
              <a:rPr lang="en-US" b="0" strike="sngStrike" dirty="0" smtClean="0"/>
              <a:t>bridge </a:t>
            </a:r>
            <a:r>
              <a:rPr lang="en-US" b="0" strike="sngStrike" dirty="0"/>
              <a:t>and NIC vendors,</a:t>
            </a:r>
            <a:r>
              <a:rPr lang="en-US" b="0" dirty="0"/>
              <a:t> and users</a:t>
            </a:r>
            <a:r>
              <a:rPr lang="en-US" b="0" dirty="0" smtClean="0"/>
              <a:t>.</a:t>
            </a:r>
          </a:p>
          <a:p>
            <a:r>
              <a:rPr lang="en-US" b="0" dirty="0" smtClean="0"/>
              <a:t>CSD: Slide 9: spell out “CIDs” – “Company Identifier (CID)”</a:t>
            </a:r>
          </a:p>
          <a:p>
            <a:r>
              <a:rPr lang="en-US" b="0" dirty="0" smtClean="0"/>
              <a:t>CSD: Slide 9: identify properly where the address is coming from.. Change “RAC” to “IEEE-SA Registration Authority”.</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32</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75248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6425"/>
            <a:ext cx="7770813" cy="1015008"/>
          </a:xfrm>
        </p:spPr>
        <p:txBody>
          <a:bodyPr/>
          <a:lstStyle/>
          <a:p>
            <a:r>
              <a:rPr lang="en-US" sz="2400" dirty="0"/>
              <a:t>802.3ca - Amendment, 25 Gb/s and 100 Gb/s Passive Optical Networks, </a:t>
            </a:r>
            <a:r>
              <a:rPr lang="en-US" sz="2400" dirty="0">
                <a:hlinkClick r:id="rId3"/>
              </a:rPr>
              <a:t>PAR</a:t>
            </a:r>
            <a:r>
              <a:rPr lang="en-US" sz="2400" dirty="0"/>
              <a:t> and </a:t>
            </a:r>
            <a:r>
              <a:rPr lang="en-US" sz="2400" dirty="0">
                <a:hlinkClick r:id="rId4"/>
              </a:rPr>
              <a:t>CSD</a:t>
            </a:r>
            <a:endParaRPr lang="en-US" dirty="0"/>
          </a:p>
        </p:txBody>
      </p:sp>
      <p:sp>
        <p:nvSpPr>
          <p:cNvPr id="3" name="Content Placeholder 2"/>
          <p:cNvSpPr>
            <a:spLocks noGrp="1"/>
          </p:cNvSpPr>
          <p:nvPr>
            <p:ph idx="1"/>
          </p:nvPr>
        </p:nvSpPr>
        <p:spPr>
          <a:xfrm>
            <a:off x="685800" y="1621434"/>
            <a:ext cx="7770813" cy="4472980"/>
          </a:xfrm>
        </p:spPr>
        <p:txBody>
          <a:bodyPr/>
          <a:lstStyle/>
          <a:p>
            <a:r>
              <a:rPr lang="en-US" dirty="0" smtClean="0"/>
              <a:t>No comment or issues identified.</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33</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508179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914400"/>
          </a:xfrm>
        </p:spPr>
        <p:txBody>
          <a:bodyPr/>
          <a:lstStyle/>
          <a:p>
            <a:r>
              <a:rPr lang="en-US" sz="2400" dirty="0"/>
              <a:t>802.3cb - Amendment, 2.5 Gb/s and 5 Gb/s Operation over Backplane and Copper Cables , </a:t>
            </a:r>
            <a:r>
              <a:rPr lang="en-US" sz="2400" dirty="0">
                <a:hlinkClick r:id="rId3"/>
              </a:rPr>
              <a:t>PAR</a:t>
            </a:r>
            <a:r>
              <a:rPr lang="en-US" sz="2400" dirty="0"/>
              <a:t> and </a:t>
            </a:r>
            <a:r>
              <a:rPr lang="en-US" sz="2400" dirty="0">
                <a:hlinkClick r:id="rId4"/>
              </a:rPr>
              <a:t>CSD</a:t>
            </a:r>
            <a:endParaRPr lang="en-US" sz="2400" dirty="0"/>
          </a:p>
        </p:txBody>
      </p:sp>
      <p:sp>
        <p:nvSpPr>
          <p:cNvPr id="3" name="Content Placeholder 2"/>
          <p:cNvSpPr>
            <a:spLocks noGrp="1"/>
          </p:cNvSpPr>
          <p:nvPr>
            <p:ph idx="1"/>
          </p:nvPr>
        </p:nvSpPr>
        <p:spPr>
          <a:xfrm>
            <a:off x="685800" y="1844824"/>
            <a:ext cx="7770813" cy="4249589"/>
          </a:xfrm>
        </p:spPr>
        <p:txBody>
          <a:bodyPr/>
          <a:lstStyle/>
          <a:p>
            <a:r>
              <a:rPr lang="en-US" dirty="0"/>
              <a:t>No comment or issues identified</a:t>
            </a:r>
            <a:r>
              <a:rPr lang="en-US" dirty="0" smtClean="0"/>
              <a:t>.</a:t>
            </a:r>
          </a:p>
          <a:p>
            <a:endParaRPr lang="en-US" dirty="0"/>
          </a:p>
          <a:p>
            <a:r>
              <a:rPr lang="en-US" dirty="0" smtClean="0"/>
              <a:t>CSD Slide 5: Well Done -- </a:t>
            </a:r>
            <a:r>
              <a:rPr lang="en-US" sz="8000" dirty="0" smtClean="0">
                <a:sym typeface="Wingdings" panose="05000000000000000000" pitchFamily="2" charset="2"/>
              </a:rPr>
              <a:t></a:t>
            </a:r>
            <a:endParaRPr lang="en-US" sz="8000" dirty="0" smtClean="0"/>
          </a:p>
          <a:p>
            <a:endParaRPr lang="en-US" dirty="0"/>
          </a:p>
          <a:p>
            <a:endParaRPr lang="en-US" dirty="0"/>
          </a:p>
          <a:p>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34</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5030496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to accept feedback</a:t>
            </a:r>
            <a:endParaRPr lang="en-US" dirty="0"/>
          </a:p>
        </p:txBody>
      </p:sp>
      <p:sp>
        <p:nvSpPr>
          <p:cNvPr id="3" name="Content Placeholder 2"/>
          <p:cNvSpPr>
            <a:spLocks noGrp="1"/>
          </p:cNvSpPr>
          <p:nvPr>
            <p:ph idx="1"/>
          </p:nvPr>
        </p:nvSpPr>
        <p:spPr/>
        <p:txBody>
          <a:bodyPr/>
          <a:lstStyle/>
          <a:p>
            <a:r>
              <a:rPr lang="en-US" dirty="0" smtClean="0"/>
              <a:t>Move to accept the feedback in 11-15/1212r2 (slides 5-16) as the feedback on the proposed PARs for the November 2015 Plenary.</a:t>
            </a:r>
          </a:p>
          <a:p>
            <a:r>
              <a:rPr lang="en-US" dirty="0" smtClean="0"/>
              <a:t>Moved: Andrew Myles  2</a:t>
            </a:r>
            <a:r>
              <a:rPr lang="en-US" baseline="30000" dirty="0" smtClean="0"/>
              <a:t>nd</a:t>
            </a:r>
            <a:r>
              <a:rPr lang="en-US" dirty="0" smtClean="0"/>
              <a:t>: Dorothy Stanley</a:t>
            </a:r>
          </a:p>
          <a:p>
            <a:r>
              <a:rPr lang="en-US" dirty="0" smtClean="0"/>
              <a:t>Results: 4-0-0   motion passes</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35</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4356061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Responses From 802 WGs</a:t>
            </a:r>
            <a:endParaRPr lang="en-US" cap="none" dirty="0"/>
          </a:p>
        </p:txBody>
      </p:sp>
      <p:sp>
        <p:nvSpPr>
          <p:cNvPr id="3" name="Text Placeholder 2"/>
          <p:cNvSpPr>
            <a:spLocks noGrp="1"/>
          </p:cNvSpPr>
          <p:nvPr>
            <p:ph type="body" idx="1"/>
          </p:nvPr>
        </p:nvSpPr>
        <p:spPr/>
        <p:txBody>
          <a:bodyPr/>
          <a:lstStyle/>
          <a:p>
            <a:endParaRPr lang="en-US"/>
          </a:p>
        </p:txBody>
      </p:sp>
      <p:sp>
        <p:nvSpPr>
          <p:cNvPr id="5" name="Footer Placeholder 4"/>
          <p:cNvSpPr>
            <a:spLocks noGrp="1"/>
          </p:cNvSpPr>
          <p:nvPr>
            <p:ph type="ftr" idx="11"/>
          </p:nvPr>
        </p:nvSpPr>
        <p:spPr/>
        <p:txBody>
          <a:bodyPr/>
          <a:lstStyle/>
          <a:p>
            <a:r>
              <a:rPr lang="en-GB" smtClean="0"/>
              <a:t>Adrian Stephens, Intel Corporation</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36</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281462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1"/>
            <a:ext cx="7770813" cy="654968"/>
          </a:xfrm>
        </p:spPr>
        <p:txBody>
          <a:bodyPr/>
          <a:lstStyle/>
          <a:p>
            <a:r>
              <a:rPr lang="en-US" dirty="0" smtClean="0"/>
              <a:t>802.1</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37</a:t>
            </a:fld>
            <a:endParaRPr lang="en-GB"/>
          </a:p>
        </p:txBody>
      </p:sp>
      <p:sp>
        <p:nvSpPr>
          <p:cNvPr id="9" name="Rectangle 1"/>
          <p:cNvSpPr>
            <a:spLocks noGrp="1" noChangeArrowheads="1"/>
          </p:cNvSpPr>
          <p:nvPr>
            <p:ph idx="1"/>
          </p:nvPr>
        </p:nvSpPr>
        <p:spPr bwMode="auto">
          <a:xfrm>
            <a:off x="251520" y="1194994"/>
            <a:ext cx="8568952"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Thanks to all who reviewed the IEEE 802d PAR and CSD.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updated 802d PAR has been pre-submitted to </a:t>
            </a:r>
            <a:r>
              <a:rPr kumimoji="0" lang="en-US" altLang="en-US" sz="1800" b="0" i="0" u="none" strike="noStrike" cap="none" normalizeH="0" baseline="0" dirty="0" err="1" smtClean="0">
                <a:ln>
                  <a:noFill/>
                </a:ln>
                <a:solidFill>
                  <a:schemeClr val="tx1"/>
                </a:solidFill>
                <a:effectLst/>
                <a:latin typeface="Arial" panose="020B0604020202020204" pitchFamily="34" charset="0"/>
              </a:rPr>
              <a:t>NesCom</a:t>
            </a:r>
            <a:r>
              <a:rPr kumimoji="0" lang="en-US" altLang="en-US" sz="1800" b="0" i="0" u="none" strike="noStrike" cap="none" normalizeH="0" baseline="0" dirty="0" smtClean="0">
                <a:ln>
                  <a:noFill/>
                </a:ln>
                <a:solidFill>
                  <a:schemeClr val="tx1"/>
                </a:solidFill>
                <a:effectLst/>
                <a:latin typeface="Arial" panose="020B0604020202020204" pitchFamily="34" charset="0"/>
              </a:rPr>
              <a:t> and as a result, only the </a:t>
            </a:r>
            <a:r>
              <a:rPr kumimoji="0" lang="en-US" altLang="en-US" sz="1800" b="0" i="0" u="none" strike="noStrike" cap="none" normalizeH="0" baseline="0" dirty="0" err="1" smtClean="0">
                <a:ln>
                  <a:noFill/>
                </a:ln>
                <a:solidFill>
                  <a:schemeClr val="tx1"/>
                </a:solidFill>
                <a:effectLst/>
                <a:latin typeface="Arial" panose="020B0604020202020204" pitchFamily="34" charset="0"/>
              </a:rPr>
              <a:t>NesCom</a:t>
            </a:r>
            <a:r>
              <a:rPr kumimoji="0" lang="en-US" altLang="en-US" sz="1800" b="0" i="0" u="none" strike="noStrike" cap="none" normalizeH="0" baseline="0" dirty="0" smtClean="0">
                <a:ln>
                  <a:noFill/>
                </a:ln>
                <a:solidFill>
                  <a:schemeClr val="tx1"/>
                </a:solidFill>
                <a:effectLst/>
                <a:latin typeface="Arial" panose="020B0604020202020204" pitchFamily="34" charset="0"/>
              </a:rPr>
              <a:t> admin can currently change the PAR.  A request to update the PAR has been made based on this change bar version: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3"/>
              </a:rPr>
              <a:t>http://www.ieee802.org/1/files/public/docs2015/new-parsons-URN-Namespace-PAR-1115.pdf</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CSD has been updated as follows: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hlinkClick r:id="rId4"/>
              </a:rPr>
              <a:t>http://www.ieee802.org/1/files/public/docs2015/new-parsons-URN-Namespace-CSD-1115.pdf</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consolidated comments received from 802.3, 802.11, 802.16 and James </a:t>
            </a:r>
            <a:r>
              <a:rPr kumimoji="0" lang="en-US" altLang="en-US" sz="1800" b="0" i="0" u="none" strike="noStrike" cap="none" normalizeH="0" baseline="0" dirty="0" err="1" smtClean="0">
                <a:ln>
                  <a:noFill/>
                </a:ln>
                <a:solidFill>
                  <a:schemeClr val="tx1"/>
                </a:solidFill>
                <a:effectLst/>
                <a:latin typeface="Arial" panose="020B0604020202020204" pitchFamily="34" charset="0"/>
              </a:rPr>
              <a:t>Gilb</a:t>
            </a:r>
            <a:r>
              <a:rPr kumimoji="0" lang="en-US" altLang="en-US" sz="1800" b="0" i="0" u="none" strike="noStrike" cap="none" normalizeH="0" baseline="0" dirty="0" smtClean="0">
                <a:ln>
                  <a:noFill/>
                </a:ln>
                <a:solidFill>
                  <a:schemeClr val="tx1"/>
                </a:solidFill>
                <a:effectLst/>
                <a:latin typeface="Arial" panose="020B0604020202020204" pitchFamily="34" charset="0"/>
              </a:rPr>
              <a:t>, along with resolutions are here: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hlinkClick r:id="rId5"/>
              </a:rPr>
              <a:t>http://www.ieee802.org/1/files/public/docs2015/new-parsons-URN-Namespace-PAR-comments-1115-v01.pdf</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Cheers,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Glenn.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19/46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8044257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82960"/>
          </a:xfrm>
        </p:spPr>
        <p:txBody>
          <a:bodyPr/>
          <a:lstStyle/>
          <a:p>
            <a:pPr lvl="1"/>
            <a:r>
              <a:rPr lang="en-US" sz="1800" dirty="0"/>
              <a:t>802d - Amendment: URN Namespace, </a:t>
            </a:r>
            <a:r>
              <a:rPr lang="en-US" sz="1800" dirty="0">
                <a:hlinkClick r:id="rId3"/>
              </a:rPr>
              <a:t>PAR</a:t>
            </a:r>
            <a:r>
              <a:rPr lang="en-US" sz="1800" dirty="0"/>
              <a:t> and </a:t>
            </a:r>
            <a:r>
              <a:rPr lang="en-US" sz="1800" dirty="0" smtClean="0">
                <a:hlinkClick r:id="rId4"/>
              </a:rPr>
              <a:t>CSD</a:t>
            </a:r>
            <a:endParaRPr lang="en-US" dirty="0"/>
          </a:p>
        </p:txBody>
      </p:sp>
      <p:sp>
        <p:nvSpPr>
          <p:cNvPr id="3" name="Content Placeholder 2"/>
          <p:cNvSpPr>
            <a:spLocks noGrp="1"/>
          </p:cNvSpPr>
          <p:nvPr>
            <p:ph idx="1"/>
          </p:nvPr>
        </p:nvSpPr>
        <p:spPr>
          <a:xfrm>
            <a:off x="685800" y="1348138"/>
            <a:ext cx="7770813" cy="5127276"/>
          </a:xfrm>
        </p:spPr>
        <p:txBody>
          <a:bodyPr/>
          <a:lstStyle/>
          <a:p>
            <a:r>
              <a:rPr lang="en-US" dirty="0" smtClean="0"/>
              <a:t>1.1 Correct Project number – P802d -</a:t>
            </a:r>
            <a:r>
              <a:rPr lang="en-US" b="0" dirty="0" smtClean="0">
                <a:solidFill>
                  <a:srgbClr val="C00000"/>
                </a:solidFill>
              </a:rPr>
              <a:t> </a:t>
            </a:r>
            <a:r>
              <a:rPr lang="en-US" b="0" dirty="0">
                <a:solidFill>
                  <a:srgbClr val="C00000"/>
                </a:solidFill>
              </a:rPr>
              <a:t>Agree </a:t>
            </a:r>
            <a:endParaRPr lang="en-US" b="0" dirty="0" smtClean="0">
              <a:solidFill>
                <a:srgbClr val="C00000"/>
              </a:solidFill>
            </a:endParaRPr>
          </a:p>
          <a:p>
            <a:r>
              <a:rPr lang="en-US" dirty="0" smtClean="0"/>
              <a:t>2.1 Expand first use of Abbreviation – Uniform Resource Names (URN</a:t>
            </a:r>
            <a:r>
              <a:rPr lang="en-US" dirty="0"/>
              <a:t>) -</a:t>
            </a:r>
            <a:r>
              <a:rPr lang="en-US" b="0" dirty="0">
                <a:solidFill>
                  <a:srgbClr val="C00000"/>
                </a:solidFill>
              </a:rPr>
              <a:t> Agree </a:t>
            </a:r>
            <a:endParaRPr lang="en-US" dirty="0" smtClean="0"/>
          </a:p>
          <a:p>
            <a:r>
              <a:rPr lang="en-US" dirty="0" smtClean="0"/>
              <a:t>5.2.b Change “</a:t>
            </a:r>
            <a:r>
              <a:rPr lang="en-US" b="0" dirty="0"/>
              <a:t>bridges and end </a:t>
            </a:r>
            <a:r>
              <a:rPr lang="en-US" b="0" dirty="0" smtClean="0"/>
              <a:t>stations” to “802 Network elements”. This is to avoid the need to list all types of devices, e.g. Access Points (AP), switches etc. </a:t>
            </a:r>
            <a:r>
              <a:rPr lang="en-US" dirty="0"/>
              <a:t>-</a:t>
            </a:r>
            <a:r>
              <a:rPr lang="en-US" b="0" dirty="0">
                <a:solidFill>
                  <a:srgbClr val="C00000"/>
                </a:solidFill>
              </a:rPr>
              <a:t> Agree </a:t>
            </a:r>
          </a:p>
          <a:p>
            <a:r>
              <a:rPr lang="en-US" dirty="0" smtClean="0"/>
              <a:t>8.1 #5.5 delete second sentence, ”YANG” does not appear in the title</a:t>
            </a:r>
            <a:r>
              <a:rPr lang="en-US" dirty="0"/>
              <a:t>. -</a:t>
            </a:r>
            <a:r>
              <a:rPr lang="en-US" b="0" dirty="0">
                <a:solidFill>
                  <a:srgbClr val="C00000"/>
                </a:solidFill>
              </a:rPr>
              <a:t> Agree </a:t>
            </a:r>
            <a:endParaRPr lang="en-US" dirty="0" smtClean="0"/>
          </a:p>
          <a:p>
            <a:r>
              <a:rPr lang="en-US" dirty="0" smtClean="0"/>
              <a:t>8.1 #7.3A delete “with communication with JTC1 through existing channels”, or remove the entire comment as 7.3 does not appear on the PDF of the PAR.</a:t>
            </a:r>
          </a:p>
          <a:p>
            <a:r>
              <a:rPr lang="en-US" dirty="0">
                <a:solidFill>
                  <a:srgbClr val="C00000"/>
                </a:solidFill>
              </a:rPr>
              <a:t>Agree. 7.3 exists and does not appear due to staff choice… so this note is not necessary </a:t>
            </a:r>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38</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20/46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385114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802d CSD</a:t>
            </a:r>
            <a:endParaRPr lang="en-US" dirty="0"/>
          </a:p>
        </p:txBody>
      </p:sp>
      <p:sp>
        <p:nvSpPr>
          <p:cNvPr id="3" name="Content Placeholder 2"/>
          <p:cNvSpPr>
            <a:spLocks noGrp="1"/>
          </p:cNvSpPr>
          <p:nvPr>
            <p:ph idx="1"/>
          </p:nvPr>
        </p:nvSpPr>
        <p:spPr/>
        <p:txBody>
          <a:bodyPr/>
          <a:lstStyle/>
          <a:p>
            <a:r>
              <a:rPr lang="en-US" dirty="0" smtClean="0"/>
              <a:t>1.1.1 – This project may be apply to more than 802.1Q, change “802.1Q to “802</a:t>
            </a:r>
            <a:r>
              <a:rPr lang="en-US" dirty="0"/>
              <a:t>”. -</a:t>
            </a:r>
            <a:r>
              <a:rPr lang="en-US" b="0" dirty="0">
                <a:solidFill>
                  <a:srgbClr val="C00000"/>
                </a:solidFill>
              </a:rPr>
              <a:t> Agree </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39</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570638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592388" cy="762000"/>
          </a:xfrm>
        </p:spPr>
        <p:txBody>
          <a:bodyPr/>
          <a:lstStyle/>
          <a:p>
            <a:r>
              <a:rPr lang="en-GB" dirty="0" smtClean="0"/>
              <a:t>Attendance Total</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4</a:t>
            </a:fld>
            <a:endParaRPr lang="en-US"/>
          </a:p>
        </p:txBody>
      </p:sp>
      <p:sp>
        <p:nvSpPr>
          <p:cNvPr id="6" name="Date Placeholder 5"/>
          <p:cNvSpPr>
            <a:spLocks noGrp="1"/>
          </p:cNvSpPr>
          <p:nvPr>
            <p:ph type="dt" sz="half" idx="10"/>
          </p:nvPr>
        </p:nvSpPr>
        <p:spPr/>
        <p:txBody>
          <a:bodyPr/>
          <a:lstStyle/>
          <a:p>
            <a:pPr>
              <a:defRPr/>
            </a:pPr>
            <a:r>
              <a:rPr lang="en-US" smtClean="0"/>
              <a:t>November 2015</a:t>
            </a:r>
            <a:endParaRPr lang="en-US"/>
          </a:p>
        </p:txBody>
      </p:sp>
      <p:pic>
        <p:nvPicPr>
          <p:cNvPr id="3" name="Picture 2"/>
          <p:cNvPicPr>
            <a:picLocks noChangeAspect="1"/>
          </p:cNvPicPr>
          <p:nvPr/>
        </p:nvPicPr>
        <p:blipFill>
          <a:blip r:embed="rId3"/>
          <a:stretch>
            <a:fillRect/>
          </a:stretch>
        </p:blipFill>
        <p:spPr>
          <a:xfrm>
            <a:off x="2209447" y="685800"/>
            <a:ext cx="6401153" cy="5779419"/>
          </a:xfrm>
          <a:prstGeom prst="rect">
            <a:avLst/>
          </a:prstGeom>
        </p:spPr>
      </p:pic>
    </p:spTree>
    <p:extLst>
      <p:ext uri="{BB962C8B-B14F-4D97-AF65-F5344CB8AC3E}">
        <p14:creationId xmlns:p14="http://schemas.microsoft.com/office/powerpoint/2010/main" val="9593425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dirty="0" smtClean="0"/>
              <a:t>802.1CQ</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40</a:t>
            </a:fld>
            <a:endParaRPr lang="en-GB" dirty="0"/>
          </a:p>
        </p:txBody>
      </p:sp>
      <p:sp>
        <p:nvSpPr>
          <p:cNvPr id="7" name="Rectangle 1"/>
          <p:cNvSpPr>
            <a:spLocks noGrp="1" noChangeArrowheads="1"/>
          </p:cNvSpPr>
          <p:nvPr>
            <p:ph idx="1"/>
          </p:nvPr>
        </p:nvSpPr>
        <p:spPr bwMode="auto">
          <a:xfrm>
            <a:off x="685800" y="1775092"/>
            <a:ext cx="813467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Thanks to all who reviewed the IEEE 802.1CQ PAR and CSD.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The consolidated comments with responses are posted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hlinkClick r:id="rId3"/>
              </a:rPr>
              <a:t>http://www.ieee802.org/1/files/public/docs2015/dcb-thaler-1cq-comments-1115.pdf</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The PAR with changes marked up is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hlinkClick r:id="rId4"/>
              </a:rPr>
              <a:t>http://www.ieee802.org/1/files/public/docs2015/dcb-thaler-1CQ-par-local-address-prot-1115-v0.pdf</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and the updated CSD is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hlinkClick r:id="rId5"/>
              </a:rPr>
              <a:t>http://www.ieee802.org/1/files/public/docs2015/dcb-thaler-1CQ-csd-local-address-prot-1115.pdf</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Regards,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Pat</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198507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802.1CQ- Standard: Multicast and Local Address Assignment, </a:t>
            </a:r>
            <a:r>
              <a:rPr lang="en-US" dirty="0">
                <a:hlinkClick r:id="rId3"/>
              </a:rPr>
              <a:t>PAR</a:t>
            </a:r>
            <a:r>
              <a:rPr lang="en-US" dirty="0"/>
              <a:t> and </a:t>
            </a:r>
            <a:r>
              <a:rPr lang="en-US" dirty="0">
                <a:hlinkClick r:id="rId4"/>
              </a:rPr>
              <a:t>CSD</a:t>
            </a:r>
            <a:endParaRPr lang="en-US" dirty="0"/>
          </a:p>
        </p:txBody>
      </p:sp>
      <p:sp>
        <p:nvSpPr>
          <p:cNvPr id="3" name="Content Placeholder 2"/>
          <p:cNvSpPr>
            <a:spLocks noGrp="1"/>
          </p:cNvSpPr>
          <p:nvPr>
            <p:ph idx="1"/>
          </p:nvPr>
        </p:nvSpPr>
        <p:spPr>
          <a:xfrm>
            <a:off x="685800" y="1981200"/>
            <a:ext cx="7770813" cy="4494213"/>
          </a:xfrm>
        </p:spPr>
        <p:txBody>
          <a:bodyPr/>
          <a:lstStyle/>
          <a:p>
            <a:r>
              <a:rPr lang="en-US" dirty="0" smtClean="0"/>
              <a:t>2.1 change “Addresses” to “Address” </a:t>
            </a:r>
            <a:r>
              <a:rPr lang="en-US" dirty="0" smtClean="0">
                <a:solidFill>
                  <a:srgbClr val="C00000"/>
                </a:solidFill>
              </a:rPr>
              <a:t>- Accept</a:t>
            </a:r>
          </a:p>
          <a:p>
            <a:r>
              <a:rPr lang="en-US" dirty="0" smtClean="0"/>
              <a:t>5.6 change last sentence to read: “</a:t>
            </a:r>
            <a:r>
              <a:rPr lang="en-US" b="0" dirty="0"/>
              <a:t>This includes software developers, </a:t>
            </a:r>
            <a:r>
              <a:rPr lang="en-US" b="0" dirty="0" smtClean="0"/>
              <a:t>networking </a:t>
            </a:r>
            <a:r>
              <a:rPr lang="en-US" b="0" u="sng" dirty="0" smtClean="0">
                <a:solidFill>
                  <a:srgbClr val="FF0000"/>
                </a:solidFill>
              </a:rPr>
              <a:t>equipment vendors </a:t>
            </a:r>
            <a:r>
              <a:rPr lang="en-US" b="0" strike="sngStrike" dirty="0" smtClean="0"/>
              <a:t>IC </a:t>
            </a:r>
            <a:r>
              <a:rPr lang="en-US" b="0" strike="sngStrike" dirty="0"/>
              <a:t>developers, </a:t>
            </a:r>
            <a:r>
              <a:rPr lang="en-US" b="0" strike="sngStrike" dirty="0" smtClean="0"/>
              <a:t>bridge </a:t>
            </a:r>
            <a:r>
              <a:rPr lang="en-US" b="0" strike="sngStrike" dirty="0"/>
              <a:t>and NIC vendors,</a:t>
            </a:r>
            <a:r>
              <a:rPr lang="en-US" b="0" dirty="0"/>
              <a:t> and users</a:t>
            </a:r>
            <a:r>
              <a:rPr lang="en-US" b="0" dirty="0" smtClean="0"/>
              <a:t>. </a:t>
            </a:r>
            <a:r>
              <a:rPr lang="en-US" dirty="0">
                <a:solidFill>
                  <a:srgbClr val="C00000"/>
                </a:solidFill>
              </a:rPr>
              <a:t>- Accept</a:t>
            </a:r>
          </a:p>
          <a:p>
            <a:r>
              <a:rPr lang="en-US" b="0" dirty="0" smtClean="0"/>
              <a:t>CSD: Slide 9: spell out “CIDs” – “Company Identifier (CID)”</a:t>
            </a:r>
          </a:p>
          <a:p>
            <a:r>
              <a:rPr lang="en-US" dirty="0">
                <a:solidFill>
                  <a:srgbClr val="C00000"/>
                </a:solidFill>
              </a:rPr>
              <a:t>Will expand to Company ID which is the RAC </a:t>
            </a:r>
          </a:p>
          <a:p>
            <a:r>
              <a:rPr lang="en-US" dirty="0">
                <a:solidFill>
                  <a:srgbClr val="C00000"/>
                </a:solidFill>
              </a:rPr>
              <a:t>name for the </a:t>
            </a:r>
            <a:r>
              <a:rPr lang="en-US" dirty="0" smtClean="0">
                <a:solidFill>
                  <a:srgbClr val="C00000"/>
                </a:solidFill>
              </a:rPr>
              <a:t>identifiers</a:t>
            </a:r>
            <a:endParaRPr lang="en-US" b="0" dirty="0" smtClean="0">
              <a:solidFill>
                <a:srgbClr val="C00000"/>
              </a:solidFill>
            </a:endParaRPr>
          </a:p>
          <a:p>
            <a:r>
              <a:rPr lang="en-US" b="0" dirty="0" smtClean="0"/>
              <a:t>CSD: Slide 9: identify properly where the address is coming from.. Change “RAC” to “IEEE-SA Registration Authority”.</a:t>
            </a:r>
          </a:p>
          <a:p>
            <a:r>
              <a:rPr lang="en-US" dirty="0">
                <a:solidFill>
                  <a:srgbClr val="C00000"/>
                </a:solidFill>
              </a:rPr>
              <a:t>- Accept</a:t>
            </a:r>
          </a:p>
          <a:p>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41</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554585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802.3</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42</a:t>
            </a:fld>
            <a:endParaRPr lang="en-GB"/>
          </a:p>
        </p:txBody>
      </p:sp>
      <p:sp>
        <p:nvSpPr>
          <p:cNvPr id="9" name="Rectangle 1"/>
          <p:cNvSpPr>
            <a:spLocks noGrp="1" noChangeArrowheads="1"/>
          </p:cNvSpPr>
          <p:nvPr>
            <p:ph idx="1"/>
          </p:nvPr>
        </p:nvSpPr>
        <p:spPr bwMode="auto">
          <a:xfrm>
            <a:off x="285045" y="1637506"/>
            <a:ext cx="8648521"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updated IEEE P802.3ca PAR can be access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&lt;</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3"/>
              </a:rPr>
              <a:t>http://www.ieee802.org/3/NGEPONSG/documents/P802_3ca_PAR_111115.pdf</a:t>
            </a:r>
            <a:r>
              <a:rPr kumimoji="0" lang="en-US" altLang="en-US" sz="1800" b="0" i="0" u="none" strike="noStrike" cap="none" normalizeH="0" baseline="0" dirty="0" smtClean="0">
                <a:ln>
                  <a:noFill/>
                </a:ln>
                <a:solidFill>
                  <a:schemeClr val="tx1"/>
                </a:solidFill>
                <a:effectLst/>
                <a:latin typeface="Arial" panose="020B0604020202020204" pitchFamily="34" charset="0"/>
              </a:rPr>
              <a:t>&gt;</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The unchanged IEEE P802.3ca CSD can be access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&lt;</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4"/>
              </a:rPr>
              <a:t>http://www.ieee802.org/3/NGEPONSG/documents/100gepon_CSD.pdf</a:t>
            </a:r>
            <a:r>
              <a:rPr kumimoji="0" lang="en-US" altLang="en-US" sz="1800" b="0" i="0" u="none" strike="noStrike" cap="none" normalizeH="0" baseline="0" dirty="0" smtClean="0">
                <a:ln>
                  <a:noFill/>
                </a:ln>
                <a:solidFill>
                  <a:schemeClr val="tx1"/>
                </a:solidFill>
                <a:effectLst/>
                <a:latin typeface="Arial" panose="020B0604020202020204" pitchFamily="34" charset="0"/>
              </a:rPr>
              <a:t>&gt;</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The IEEE P802.3ca comment responses can be accessed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&lt;</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5"/>
              </a:rPr>
              <a:t>http://www.ieee802.org/secmail/msg19576.html</a:t>
            </a:r>
            <a:r>
              <a:rPr kumimoji="0" lang="en-US" altLang="en-US" sz="1800" b="0" i="0" u="none" strike="noStrike" cap="none" normalizeH="0" baseline="0" dirty="0" smtClean="0">
                <a:ln>
                  <a:noFill/>
                </a:ln>
                <a:solidFill>
                  <a:schemeClr val="tx1"/>
                </a:solidFill>
                <a:effectLst/>
                <a:latin typeface="Arial" panose="020B0604020202020204" pitchFamily="34" charset="0"/>
              </a:rPr>
              <a:t>&gt;</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The updated IEEE P802.3cb PAR can be access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&lt;</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6"/>
              </a:rPr>
              <a:t>http://www.ieee802.org/3/CU4HDDSG/P802_3cb_PAR_280915a.pdf</a:t>
            </a:r>
            <a:r>
              <a:rPr kumimoji="0" lang="en-US" altLang="en-US" sz="1800" b="0" i="0" u="none" strike="noStrike" cap="none" normalizeH="0" baseline="0" dirty="0" smtClean="0">
                <a:ln>
                  <a:noFill/>
                </a:ln>
                <a:solidFill>
                  <a:schemeClr val="tx1"/>
                </a:solidFill>
                <a:effectLst/>
                <a:latin typeface="Arial" panose="020B0604020202020204" pitchFamily="34" charset="0"/>
              </a:rPr>
              <a:t>&gt;</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The updated IEEE P802.3cb CSD can be access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&lt;</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7"/>
              </a:rPr>
              <a:t>http://www.ieee802.org/3/CU4HDDSG/CU4HDD%20SG-CSD-v1-2.pdf</a:t>
            </a:r>
            <a:r>
              <a:rPr kumimoji="0" lang="en-US" altLang="en-US" sz="1800" b="0" i="0" u="none" strike="noStrike" cap="none" normalizeH="0" baseline="0" dirty="0" smtClean="0">
                <a:ln>
                  <a:noFill/>
                </a:ln>
                <a:solidFill>
                  <a:schemeClr val="tx1"/>
                </a:solidFill>
                <a:effectLst/>
                <a:latin typeface="Arial" panose="020B0604020202020204" pitchFamily="34" charset="0"/>
              </a:rPr>
              <a:t>&gt;</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The IEEE P802.3cb comment responses can be accessed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&lt;</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8"/>
              </a:rPr>
              <a:t>http://www.ieee802.org/secmail/msg19569.html</a:t>
            </a:r>
            <a:r>
              <a:rPr kumimoji="0" lang="en-US" altLang="en-US" sz="1800" b="0" i="0" u="none" strike="noStrike" cap="none" normalizeH="0" baseline="0" dirty="0" smtClean="0">
                <a:ln>
                  <a:noFill/>
                </a:ln>
                <a:solidFill>
                  <a:schemeClr val="tx1"/>
                </a:solidFill>
                <a:effectLst/>
                <a:latin typeface="Arial" panose="020B0604020202020204" pitchFamily="34" charset="0"/>
              </a:rPr>
              <a:t>&gt;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9360421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802.16s</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43</a:t>
            </a:fld>
            <a:endParaRPr lang="en-GB" dirty="0"/>
          </a:p>
        </p:txBody>
      </p:sp>
      <p:sp>
        <p:nvSpPr>
          <p:cNvPr id="7" name="Rectangle 1"/>
          <p:cNvSpPr>
            <a:spLocks noGrp="1" noChangeArrowheads="1"/>
          </p:cNvSpPr>
          <p:nvPr>
            <p:ph idx="1"/>
          </p:nvPr>
        </p:nvSpPr>
        <p:spPr bwMode="auto">
          <a:xfrm>
            <a:off x="685800" y="1981200"/>
            <a:ext cx="7856538"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Thanks to those who submitted comments on the </a:t>
            </a:r>
            <a:r>
              <a:rPr kumimoji="0" lang="en-US" altLang="en-US" sz="1800" b="0" i="0" u="none" strike="noStrike" cap="none" normalizeH="0" baseline="0" dirty="0" smtClean="0">
                <a:ln>
                  <a:noFill/>
                </a:ln>
                <a:solidFill>
                  <a:schemeClr val="tx1"/>
                </a:solidFill>
                <a:effectLst/>
                <a:latin typeface="Helvetica" panose="020B0604020202020204" pitchFamily="34" charset="0"/>
              </a:rPr>
              <a:t>draft P802.16s PAR.</a:t>
            </a:r>
            <a:r>
              <a:rPr kumimoji="0" lang="en-US" altLang="en-US" sz="1800" b="0" i="0" u="none" strike="noStrike" cap="none" normalizeH="0" baseline="0" dirty="0" smtClean="0">
                <a:ln>
                  <a:noFill/>
                </a:ln>
                <a:solidFill>
                  <a:schemeClr val="tx1"/>
                </a:solidFill>
                <a:effectLst/>
              </a:rPr>
              <a:t/>
            </a:r>
            <a:br>
              <a:rPr kumimoji="0" lang="en-US" altLang="en-US" sz="1800" b="0" i="0" u="none" strike="noStrike" cap="none" normalizeH="0" baseline="0" dirty="0" smtClean="0">
                <a:ln>
                  <a:noFill/>
                </a:ln>
                <a:solidFill>
                  <a:schemeClr val="tx1"/>
                </a:solidFill>
                <a:effectLst/>
              </a:rPr>
            </a:b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Helvetica" panose="020B0604020202020204" pitchFamily="34" charset="0"/>
              </a:rPr>
              <a:t>Please see:</a:t>
            </a:r>
            <a:br>
              <a:rPr kumimoji="0" lang="en-US" altLang="en-US" sz="1800" b="0" i="0" u="none" strike="noStrike" cap="none" normalizeH="0" baseline="0" dirty="0" smtClean="0">
                <a:ln>
                  <a:noFill/>
                </a:ln>
                <a:solidFill>
                  <a:schemeClr val="tx1"/>
                </a:solidFill>
                <a:effectLst/>
                <a:latin typeface="Helvetica" panose="020B0604020202020204" pitchFamily="34" charset="0"/>
              </a:rPr>
            </a:br>
            <a:r>
              <a:rPr kumimoji="0" lang="en-US" altLang="en-US" sz="1800" b="0" i="0" u="none" strike="noStrike" cap="none" normalizeH="0" baseline="0" dirty="0" smtClean="0">
                <a:ln>
                  <a:noFill/>
                </a:ln>
                <a:solidFill>
                  <a:schemeClr val="tx1"/>
                </a:solidFill>
                <a:effectLst/>
                <a:latin typeface="Helvetica" panose="020B0604020202020204" pitchFamily="34" charset="0"/>
              </a:rPr>
              <a:t>    P802.16s Draft PAR: Comments and Responses</a:t>
            </a:r>
            <a:br>
              <a:rPr kumimoji="0" lang="en-US" altLang="en-US" sz="1800" b="0" i="0" u="none" strike="noStrike" cap="none" normalizeH="0" baseline="0" dirty="0" smtClean="0">
                <a:ln>
                  <a:noFill/>
                </a:ln>
                <a:solidFill>
                  <a:schemeClr val="tx1"/>
                </a:solidFill>
                <a:effectLst/>
                <a:latin typeface="Helvetica" panose="020B0604020202020204" pitchFamily="34" charset="0"/>
              </a:rPr>
            </a:br>
            <a:r>
              <a:rPr kumimoji="0" lang="en-US" altLang="en-US" sz="1800" b="0" i="0" u="none" strike="noStrike" cap="none" normalizeH="0" baseline="0" dirty="0" smtClean="0">
                <a:ln>
                  <a:noFill/>
                </a:ln>
                <a:solidFill>
                  <a:schemeClr val="tx1"/>
                </a:solidFill>
                <a:effectLst/>
                <a:latin typeface="Helvetica" panose="020B0604020202020204" pitchFamily="34" charset="0"/>
              </a:rPr>
              <a:t>    </a:t>
            </a:r>
            <a:r>
              <a:rPr kumimoji="0" lang="en-US" altLang="en-US" sz="1800" b="0" i="0" u="none" strike="noStrike" cap="none" normalizeH="0" baseline="0" dirty="0" smtClean="0">
                <a:ln>
                  <a:noFill/>
                </a:ln>
                <a:solidFill>
                  <a:schemeClr val="tx1"/>
                </a:solidFill>
                <a:effectLst/>
                <a:latin typeface="Helvetica" panose="020B0604020202020204" pitchFamily="34" charset="0"/>
                <a:hlinkClick r:id="rId3"/>
              </a:rPr>
              <a:t>https://mentor.ieee.org/802.16/dcn/15/16-15-0050-00.pdf</a:t>
            </a:r>
            <a:r>
              <a:rPr kumimoji="0" lang="en-US" altLang="en-US" sz="1800" b="0" i="0" u="none" strike="noStrike" cap="none" normalizeH="0" baseline="0" dirty="0" smtClean="0">
                <a:ln>
                  <a:noFill/>
                </a:ln>
                <a:solidFill>
                  <a:schemeClr val="tx1"/>
                </a:solidFill>
                <a:effectLst/>
                <a:latin typeface="Helvetica" panose="020B0604020202020204" pitchFamily="34" charset="0"/>
              </a:rPr>
              <a:t/>
            </a:r>
            <a:br>
              <a:rPr kumimoji="0" lang="en-US" altLang="en-US" sz="1800" b="0" i="0" u="none" strike="noStrike" cap="none" normalizeH="0" baseline="0" dirty="0" smtClean="0">
                <a:ln>
                  <a:noFill/>
                </a:ln>
                <a:solidFill>
                  <a:schemeClr val="tx1"/>
                </a:solidFill>
                <a:effectLst/>
                <a:latin typeface="Helvetica" panose="020B0604020202020204" pitchFamily="34" charset="0"/>
              </a:rPr>
            </a:br>
            <a:r>
              <a:rPr kumimoji="0" lang="en-US" altLang="en-US" sz="1800" b="0" i="0" u="none" strike="noStrike" cap="none" normalizeH="0" baseline="0" dirty="0" smtClean="0">
                <a:ln>
                  <a:noFill/>
                </a:ln>
                <a:solidFill>
                  <a:schemeClr val="tx1"/>
                </a:solidFill>
                <a:effectLst/>
                <a:latin typeface="Helvetica" panose="020B0604020202020204" pitchFamily="34" charset="0"/>
              </a:rPr>
              <a:t/>
            </a:r>
            <a:br>
              <a:rPr kumimoji="0" lang="en-US" altLang="en-US" sz="1800" b="0" i="0" u="none" strike="noStrike" cap="none" normalizeH="0" baseline="0" dirty="0" smtClean="0">
                <a:ln>
                  <a:noFill/>
                </a:ln>
                <a:solidFill>
                  <a:schemeClr val="tx1"/>
                </a:solidFill>
                <a:effectLst/>
                <a:latin typeface="Helvetica" panose="020B0604020202020204" pitchFamily="34" charset="0"/>
              </a:rPr>
            </a:br>
            <a:r>
              <a:rPr kumimoji="0" lang="en-US" altLang="en-US" sz="1800" b="0" i="0" u="none" strike="noStrike" cap="none" normalizeH="0" baseline="0" dirty="0" smtClean="0">
                <a:ln>
                  <a:noFill/>
                </a:ln>
                <a:solidFill>
                  <a:schemeClr val="tx1"/>
                </a:solidFill>
                <a:effectLst/>
                <a:latin typeface="Helvetica" panose="020B0604020202020204" pitchFamily="34" charset="0"/>
              </a:rPr>
              <a:t>    Draft P802.16s PAR</a:t>
            </a:r>
            <a:br>
              <a:rPr kumimoji="0" lang="en-US" altLang="en-US" sz="1800" b="0" i="0" u="none" strike="noStrike" cap="none" normalizeH="0" baseline="0" dirty="0" smtClean="0">
                <a:ln>
                  <a:noFill/>
                </a:ln>
                <a:solidFill>
                  <a:schemeClr val="tx1"/>
                </a:solidFill>
                <a:effectLst/>
                <a:latin typeface="Helvetica" panose="020B0604020202020204" pitchFamily="34" charset="0"/>
              </a:rPr>
            </a:br>
            <a:r>
              <a:rPr kumimoji="0" lang="en-US" altLang="en-US" sz="1800" b="0" i="0" u="none" strike="noStrike" cap="none" normalizeH="0" baseline="0" dirty="0" smtClean="0">
                <a:ln>
                  <a:noFill/>
                </a:ln>
                <a:solidFill>
                  <a:schemeClr val="tx1"/>
                </a:solidFill>
                <a:effectLst/>
                <a:latin typeface="Helvetica" panose="020B0604020202020204" pitchFamily="34" charset="0"/>
              </a:rPr>
              <a:t>    </a:t>
            </a:r>
            <a:r>
              <a:rPr kumimoji="0" lang="en-US" altLang="en-US" sz="1800" b="0" i="0" u="none" strike="noStrike" cap="none" normalizeH="0" baseline="0" dirty="0" smtClean="0">
                <a:ln>
                  <a:noFill/>
                </a:ln>
                <a:solidFill>
                  <a:schemeClr val="tx1"/>
                </a:solidFill>
                <a:effectLst/>
                <a:latin typeface="Helvetica" panose="020B0604020202020204" pitchFamily="34" charset="0"/>
                <a:hlinkClick r:id="rId4"/>
              </a:rPr>
              <a:t>https://mentor.ieee.org/802.16/dcn/15/16-15-0051-00.pdf</a:t>
            </a:r>
            <a:r>
              <a:rPr kumimoji="0" lang="en-US" altLang="en-US" sz="1800" b="0" i="0" u="none" strike="noStrike" cap="none" normalizeH="0" baseline="0" dirty="0" smtClean="0">
                <a:ln>
                  <a:noFill/>
                </a:ln>
                <a:solidFill>
                  <a:schemeClr val="tx1"/>
                </a:solidFill>
                <a:effectLst/>
                <a:latin typeface="Helvetica" panose="020B0604020202020204" pitchFamily="34" charset="0"/>
              </a:rPr>
              <a:t/>
            </a:r>
            <a:br>
              <a:rPr kumimoji="0" lang="en-US" altLang="en-US" sz="1800" b="0" i="0" u="none" strike="noStrike" cap="none" normalizeH="0" baseline="0" dirty="0" smtClean="0">
                <a:ln>
                  <a:noFill/>
                </a:ln>
                <a:solidFill>
                  <a:schemeClr val="tx1"/>
                </a:solidFill>
                <a:effectLst/>
                <a:latin typeface="Helvetica" panose="020B0604020202020204" pitchFamily="34" charset="0"/>
              </a:rPr>
            </a:br>
            <a:r>
              <a:rPr kumimoji="0" lang="en-US" altLang="en-US" sz="1800" b="0" i="0" u="none" strike="noStrike" cap="none" normalizeH="0" baseline="0" dirty="0" smtClean="0">
                <a:ln>
                  <a:noFill/>
                </a:ln>
                <a:solidFill>
                  <a:schemeClr val="tx1"/>
                </a:solidFill>
                <a:effectLst/>
                <a:latin typeface="Helvetica" panose="020B0604020202020204" pitchFamily="34" charset="0"/>
              </a:rPr>
              <a:t/>
            </a:r>
            <a:br>
              <a:rPr kumimoji="0" lang="en-US" altLang="en-US" sz="1800" b="0" i="0" u="none" strike="noStrike" cap="none" normalizeH="0" baseline="0" dirty="0" smtClean="0">
                <a:ln>
                  <a:noFill/>
                </a:ln>
                <a:solidFill>
                  <a:schemeClr val="tx1"/>
                </a:solidFill>
                <a:effectLst/>
                <a:latin typeface="Helvetica" panose="020B0604020202020204" pitchFamily="34" charset="0"/>
              </a:rPr>
            </a:br>
            <a:r>
              <a:rPr kumimoji="0" lang="en-US" altLang="en-US" sz="1800" b="0" i="0" u="none" strike="noStrike" cap="none" normalizeH="0" baseline="0" dirty="0" smtClean="0">
                <a:ln>
                  <a:noFill/>
                </a:ln>
                <a:solidFill>
                  <a:schemeClr val="tx1"/>
                </a:solidFill>
                <a:effectLst/>
                <a:latin typeface="Helvetica" panose="020B0604020202020204" pitchFamily="34" charset="0"/>
              </a:rPr>
              <a:t>    Draft P802.16s CSD</a:t>
            </a:r>
            <a:br>
              <a:rPr kumimoji="0" lang="en-US" altLang="en-US" sz="1800" b="0" i="0" u="none" strike="noStrike" cap="none" normalizeH="0" baseline="0" dirty="0" smtClean="0">
                <a:ln>
                  <a:noFill/>
                </a:ln>
                <a:solidFill>
                  <a:schemeClr val="tx1"/>
                </a:solidFill>
                <a:effectLst/>
                <a:latin typeface="Helvetica" panose="020B0604020202020204" pitchFamily="34" charset="0"/>
              </a:rPr>
            </a:br>
            <a:r>
              <a:rPr kumimoji="0" lang="en-US" altLang="en-US" sz="1800" b="0" i="0" u="none" strike="noStrike" cap="none" normalizeH="0" baseline="0" dirty="0" smtClean="0">
                <a:ln>
                  <a:noFill/>
                </a:ln>
                <a:solidFill>
                  <a:schemeClr val="tx1"/>
                </a:solidFill>
                <a:effectLst/>
                <a:latin typeface="Helvetica" panose="020B0604020202020204" pitchFamily="34" charset="0"/>
              </a:rPr>
              <a:t>    </a:t>
            </a:r>
            <a:r>
              <a:rPr kumimoji="0" lang="en-US" altLang="en-US" sz="1800" b="0" i="0" u="none" strike="noStrike" cap="none" normalizeH="0" baseline="0" dirty="0" smtClean="0">
                <a:ln>
                  <a:noFill/>
                </a:ln>
                <a:solidFill>
                  <a:schemeClr val="tx1"/>
                </a:solidFill>
                <a:effectLst/>
                <a:latin typeface="Helvetica" panose="020B0604020202020204" pitchFamily="34" charset="0"/>
                <a:hlinkClick r:id="rId5"/>
              </a:rPr>
              <a:t>https://mentor.ieee.org/802.16/dcn/15/16-15-0052-00.pdf</a:t>
            </a:r>
            <a:r>
              <a:rPr kumimoji="0" lang="en-US" altLang="en-US" sz="1800" b="0" i="0" u="none" strike="noStrike" cap="none" normalizeH="0" baseline="0" dirty="0" smtClean="0">
                <a:ln>
                  <a:noFill/>
                </a:ln>
                <a:solidFill>
                  <a:schemeClr val="tx1"/>
                </a:solidFill>
                <a:effectLst/>
                <a:latin typeface="Helvetica" panose="020B0604020202020204" pitchFamily="34" charset="0"/>
              </a:rPr>
              <a:t/>
            </a:r>
            <a:br>
              <a:rPr kumimoji="0" lang="en-US" altLang="en-US" sz="1800" b="0" i="0" u="none" strike="noStrike" cap="none" normalizeH="0" baseline="0" dirty="0" smtClean="0">
                <a:ln>
                  <a:noFill/>
                </a:ln>
                <a:solidFill>
                  <a:schemeClr val="tx1"/>
                </a:solidFill>
                <a:effectLst/>
                <a:latin typeface="Helvetica" panose="020B0604020202020204" pitchFamily="34" charset="0"/>
              </a:rPr>
            </a:br>
            <a:r>
              <a:rPr kumimoji="0" lang="en-US" altLang="en-US" sz="1800" b="0" i="0" u="none" strike="noStrike" cap="none" normalizeH="0" baseline="0" dirty="0" smtClean="0">
                <a:ln>
                  <a:noFill/>
                </a:ln>
                <a:solidFill>
                  <a:schemeClr val="tx1"/>
                </a:solidFill>
                <a:effectLst/>
                <a:latin typeface="Helvetica" panose="020B0604020202020204" pitchFamily="34" charset="0"/>
              </a:rPr>
              <a:t/>
            </a:r>
            <a:br>
              <a:rPr kumimoji="0" lang="en-US" altLang="en-US" sz="1800" b="0" i="0" u="none" strike="noStrike" cap="none" normalizeH="0" baseline="0" dirty="0" smtClean="0">
                <a:ln>
                  <a:noFill/>
                </a:ln>
                <a:solidFill>
                  <a:schemeClr val="tx1"/>
                </a:solidFill>
                <a:effectLst/>
                <a:latin typeface="Helvetica" panose="020B0604020202020204" pitchFamily="34" charset="0"/>
              </a:rPr>
            </a:br>
            <a:r>
              <a:rPr kumimoji="0" lang="en-US" altLang="en-US" sz="1800" b="0" i="0" u="none" strike="noStrike" cap="none" normalizeH="0" baseline="0" dirty="0" smtClean="0">
                <a:ln>
                  <a:noFill/>
                </a:ln>
                <a:solidFill>
                  <a:schemeClr val="tx1"/>
                </a:solidFill>
                <a:effectLst/>
                <a:latin typeface="Helvetica" panose="020B0604020202020204" pitchFamily="34" charset="0"/>
              </a:rPr>
              <a:t>Comments and responses are also consolidated in a table at:</a:t>
            </a:r>
            <a:br>
              <a:rPr kumimoji="0" lang="en-US" altLang="en-US" sz="1800" b="0" i="0" u="none" strike="noStrike" cap="none" normalizeH="0" baseline="0" dirty="0" smtClean="0">
                <a:ln>
                  <a:noFill/>
                </a:ln>
                <a:solidFill>
                  <a:schemeClr val="tx1"/>
                </a:solidFill>
                <a:effectLst/>
                <a:latin typeface="Helvetica" panose="020B0604020202020204" pitchFamily="34" charset="0"/>
              </a:rPr>
            </a:br>
            <a:r>
              <a:rPr kumimoji="0" lang="en-US" altLang="en-US" sz="1800" b="0" i="0" u="none" strike="noStrike" cap="none" normalizeH="0" baseline="0" dirty="0" smtClean="0">
                <a:ln>
                  <a:noFill/>
                </a:ln>
                <a:solidFill>
                  <a:schemeClr val="tx1"/>
                </a:solidFill>
                <a:effectLst/>
                <a:latin typeface="Helvetica" panose="020B0604020202020204" pitchFamily="34" charset="0"/>
              </a:rPr>
              <a:t>    </a:t>
            </a:r>
            <a:r>
              <a:rPr kumimoji="0" lang="en-US" altLang="en-US" sz="1800" b="0" i="0" u="none" strike="noStrike" cap="none" normalizeH="0" baseline="0" dirty="0" smtClean="0">
                <a:ln>
                  <a:noFill/>
                </a:ln>
                <a:solidFill>
                  <a:schemeClr val="tx1"/>
                </a:solidFill>
                <a:effectLst/>
                <a:latin typeface="Helvetica" panose="020B0604020202020204" pitchFamily="34" charset="0"/>
                <a:hlinkClick r:id="rId6"/>
              </a:rPr>
              <a:t>http://comments16s.wirelessman.org</a:t>
            </a:r>
            <a:r>
              <a:rPr kumimoji="0" lang="en-US" altLang="en-US" sz="1800" b="0" i="0" u="none" strike="noStrike" cap="none" normalizeH="0" baseline="0" dirty="0" smtClean="0">
                <a:ln>
                  <a:noFill/>
                </a:ln>
                <a:solidFill>
                  <a:schemeClr val="tx1"/>
                </a:solidFill>
                <a:effectLst/>
                <a:latin typeface="Helvetica" panose="020B0604020202020204" pitchFamily="34" charset="0"/>
              </a:rPr>
              <a:t/>
            </a:r>
            <a:br>
              <a:rPr kumimoji="0" lang="en-US" altLang="en-US" sz="1800" b="0" i="0" u="none" strike="noStrike" cap="none" normalizeH="0" baseline="0" dirty="0" smtClean="0">
                <a:ln>
                  <a:noFill/>
                </a:ln>
                <a:solidFill>
                  <a:schemeClr val="tx1"/>
                </a:solidFill>
                <a:effectLst/>
                <a:latin typeface="Helvetica" panose="020B0604020202020204" pitchFamily="34" charset="0"/>
              </a:rPr>
            </a:br>
            <a:r>
              <a:rPr kumimoji="0" lang="en-US" altLang="en-US" sz="1800" b="0" i="0" u="none" strike="noStrike" cap="none" normalizeH="0" baseline="0" dirty="0" smtClean="0">
                <a:ln>
                  <a:noFill/>
                </a:ln>
                <a:solidFill>
                  <a:schemeClr val="tx1"/>
                </a:solidFill>
                <a:effectLst/>
                <a:latin typeface="Helvetica" panose="020B0604020202020204" pitchFamily="34" charset="0"/>
              </a:rPr>
              <a:t/>
            </a:r>
            <a:br>
              <a:rPr kumimoji="0" lang="en-US" altLang="en-US" sz="1800" b="0" i="0" u="none" strike="noStrike" cap="none" normalizeH="0" baseline="0" dirty="0" smtClean="0">
                <a:ln>
                  <a:noFill/>
                </a:ln>
                <a:solidFill>
                  <a:schemeClr val="tx1"/>
                </a:solidFill>
                <a:effectLst/>
                <a:latin typeface="Helvetica" panose="020B0604020202020204" pitchFamily="34" charset="0"/>
              </a:rPr>
            </a:br>
            <a:r>
              <a:rPr kumimoji="0" lang="en-US" altLang="en-US" sz="1800" b="0" i="0" u="none" strike="noStrike" cap="none" normalizeH="0" baseline="0" dirty="0" smtClean="0">
                <a:ln>
                  <a:noFill/>
                </a:ln>
                <a:solidFill>
                  <a:schemeClr val="tx1"/>
                </a:solidFill>
                <a:effectLst/>
                <a:latin typeface="Helvetica" panose="020B0604020202020204" pitchFamily="34" charset="0"/>
              </a:rPr>
              <a:t>Roger</a:t>
            </a:r>
            <a:r>
              <a:rPr kumimoji="0" lang="en-US" altLang="en-US" sz="18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3196193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7630616" cy="704899"/>
          </a:xfrm>
        </p:spPr>
        <p:txBody>
          <a:bodyPr/>
          <a:lstStyle/>
          <a:p>
            <a:r>
              <a:rPr lang="en-US" dirty="0" smtClean="0"/>
              <a:t>802.16 responses:</a:t>
            </a:r>
            <a:endParaRPr lang="en-US" dirty="0"/>
          </a:p>
        </p:txBody>
      </p:sp>
      <p:sp>
        <p:nvSpPr>
          <p:cNvPr id="3" name="Content Placeholder 2"/>
          <p:cNvSpPr>
            <a:spLocks noGrp="1"/>
          </p:cNvSpPr>
          <p:nvPr>
            <p:ph idx="1"/>
          </p:nvPr>
        </p:nvSpPr>
        <p:spPr>
          <a:xfrm>
            <a:off x="685800" y="1628800"/>
            <a:ext cx="7770813" cy="4608512"/>
          </a:xfrm>
        </p:spPr>
        <p:txBody>
          <a:bodyPr/>
          <a:lstStyle/>
          <a:p>
            <a:r>
              <a:rPr lang="en-US" sz="1800" dirty="0" smtClean="0"/>
              <a:t>802.11 Comment</a:t>
            </a:r>
            <a:r>
              <a:rPr lang="en-US" sz="1800" b="0" dirty="0" smtClean="0"/>
              <a:t>: In </a:t>
            </a:r>
            <a:r>
              <a:rPr lang="en-US" sz="1800" b="0" dirty="0"/>
              <a:t>2014, 802.16 was in the process of closing down </a:t>
            </a:r>
            <a:r>
              <a:rPr lang="en-US" sz="1800" b="0" dirty="0" smtClean="0"/>
              <a:t>open projects</a:t>
            </a:r>
            <a:r>
              <a:rPr lang="en-US" sz="1800" b="0" dirty="0"/>
              <a:t>. What evidence do we have for the support of </a:t>
            </a:r>
            <a:r>
              <a:rPr lang="en-US" sz="1800" b="0" dirty="0" smtClean="0"/>
              <a:t>a new </a:t>
            </a:r>
            <a:r>
              <a:rPr lang="en-US" sz="1800" b="0" dirty="0"/>
              <a:t>project</a:t>
            </a:r>
            <a:r>
              <a:rPr lang="en-US" sz="1800" b="0" dirty="0" smtClean="0"/>
              <a:t>?</a:t>
            </a:r>
          </a:p>
          <a:p>
            <a:endParaRPr lang="en-US" sz="1800" b="0" dirty="0" smtClean="0"/>
          </a:p>
          <a:p>
            <a:r>
              <a:rPr lang="en-US" sz="1800" dirty="0" smtClean="0"/>
              <a:t>Response</a:t>
            </a:r>
            <a:r>
              <a:rPr lang="en-US" sz="1800" b="0" dirty="0" smtClean="0"/>
              <a:t>: There </a:t>
            </a:r>
            <a:r>
              <a:rPr lang="en-US" sz="1800" b="0" dirty="0"/>
              <a:t>is a clear market requirement and interest </a:t>
            </a:r>
            <a:r>
              <a:rPr lang="en-US" sz="1800" b="0" dirty="0" smtClean="0"/>
              <a:t>in this </a:t>
            </a:r>
            <a:r>
              <a:rPr lang="en-US" sz="1800" b="0" dirty="0"/>
              <a:t>work. Over 100 utilities have deployed 802.16 </a:t>
            </a:r>
            <a:r>
              <a:rPr lang="en-US" sz="1800" b="0" dirty="0" smtClean="0"/>
              <a:t>to support </a:t>
            </a:r>
            <a:r>
              <a:rPr lang="en-US" sz="1800" b="0" dirty="0"/>
              <a:t>their grid operations. Changes to the </a:t>
            </a:r>
            <a:r>
              <a:rPr lang="en-US" sz="1800" b="0" dirty="0" smtClean="0"/>
              <a:t>3.65 GHz </a:t>
            </a:r>
            <a:r>
              <a:rPr lang="en-US" sz="1800" b="0" dirty="0"/>
              <a:t>band have left utilities looking for other </a:t>
            </a:r>
            <a:r>
              <a:rPr lang="en-US" sz="1800" b="0" dirty="0" smtClean="0"/>
              <a:t>options for </a:t>
            </a:r>
            <a:r>
              <a:rPr lang="en-US" sz="1800" b="0" dirty="0"/>
              <a:t>licensed spectrum. The 700 MHz upper A </a:t>
            </a:r>
            <a:r>
              <a:rPr lang="en-US" sz="1800" b="0" dirty="0" smtClean="0"/>
              <a:t>block has </a:t>
            </a:r>
            <a:r>
              <a:rPr lang="en-US" sz="1800" b="0" dirty="0"/>
              <a:t>been purchased by some utilities, but the 1 </a:t>
            </a:r>
            <a:r>
              <a:rPr lang="en-US" sz="1800" b="0" dirty="0" smtClean="0"/>
              <a:t>MHz channel </a:t>
            </a:r>
            <a:r>
              <a:rPr lang="en-US" sz="1800" b="0" dirty="0"/>
              <a:t>width is not currently supported by </a:t>
            </a:r>
            <a:r>
              <a:rPr lang="en-US" sz="1800" b="0" dirty="0" smtClean="0"/>
              <a:t>any standard</a:t>
            </a:r>
            <a:r>
              <a:rPr lang="en-US" sz="1800" b="0" dirty="0"/>
              <a:t>. 23 people, from four utilities, five </a:t>
            </a:r>
            <a:r>
              <a:rPr lang="en-US" sz="1800" b="0" dirty="0" smtClean="0"/>
              <a:t>equipment vendors</a:t>
            </a:r>
            <a:r>
              <a:rPr lang="en-US" sz="1800" b="0" dirty="0"/>
              <a:t>, and several other organizations attended </a:t>
            </a:r>
            <a:r>
              <a:rPr lang="en-US" sz="1800" b="0" dirty="0" smtClean="0"/>
              <a:t>the teleconferences </a:t>
            </a:r>
            <a:r>
              <a:rPr lang="en-US" sz="1800" b="0" dirty="0"/>
              <a:t>to develop this PAR. Please </a:t>
            </a:r>
            <a:r>
              <a:rPr lang="en-US" sz="1800" b="0" dirty="0" smtClean="0"/>
              <a:t>see 802.16-15-0049-00-Gdoc </a:t>
            </a:r>
            <a:r>
              <a:rPr lang="en-US" sz="1800" b="0" dirty="0"/>
              <a:t>and scroll down to </a:t>
            </a:r>
            <a:r>
              <a:rPr lang="en-US" sz="1800" b="0" dirty="0" smtClean="0"/>
              <a:t>the attendance </a:t>
            </a:r>
            <a:r>
              <a:rPr lang="en-US" sz="1800" b="0" dirty="0"/>
              <a:t>list.</a:t>
            </a:r>
            <a:endParaRPr lang="en-US" sz="1800"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44</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42097748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489992"/>
          </a:xfrm>
        </p:spPr>
        <p:txBody>
          <a:bodyPr/>
          <a:lstStyle/>
          <a:p>
            <a:r>
              <a:rPr lang="en-US" dirty="0" smtClean="0"/>
              <a:t>802.16s – 5.1</a:t>
            </a:r>
            <a:endParaRPr lang="en-US" dirty="0"/>
          </a:p>
        </p:txBody>
      </p:sp>
      <p:sp>
        <p:nvSpPr>
          <p:cNvPr id="3" name="Content Placeholder 2"/>
          <p:cNvSpPr>
            <a:spLocks noGrp="1"/>
          </p:cNvSpPr>
          <p:nvPr>
            <p:ph idx="1"/>
          </p:nvPr>
        </p:nvSpPr>
        <p:spPr>
          <a:xfrm>
            <a:off x="685800" y="1412776"/>
            <a:ext cx="7770813" cy="4968552"/>
          </a:xfrm>
        </p:spPr>
        <p:txBody>
          <a:bodyPr/>
          <a:lstStyle/>
          <a:p>
            <a:r>
              <a:rPr lang="en-US" sz="1800" dirty="0" smtClean="0"/>
              <a:t>802.11 Comment</a:t>
            </a:r>
            <a:r>
              <a:rPr lang="en-US" sz="1800" b="0" dirty="0" smtClean="0"/>
              <a:t>: </a:t>
            </a:r>
          </a:p>
          <a:p>
            <a:r>
              <a:rPr lang="en-US" sz="1800" b="0" dirty="0"/>
              <a:t>	</a:t>
            </a:r>
            <a:r>
              <a:rPr lang="en-US" sz="1800" b="0" dirty="0" smtClean="0"/>
              <a:t>We </a:t>
            </a:r>
            <a:r>
              <a:rPr lang="en-US" sz="1800" b="0" dirty="0"/>
              <a:t>do not believe that there are 15 interested </a:t>
            </a:r>
            <a:r>
              <a:rPr lang="en-US" sz="1800" b="0" dirty="0" smtClean="0"/>
              <a:t>parties when </a:t>
            </a:r>
            <a:r>
              <a:rPr lang="en-US" sz="1800" b="0" dirty="0"/>
              <a:t>802.16 has only 6 members. There may not </a:t>
            </a:r>
            <a:r>
              <a:rPr lang="en-US" sz="1800" b="0" dirty="0" smtClean="0"/>
              <a:t>be enough </a:t>
            </a:r>
            <a:r>
              <a:rPr lang="en-US" sz="1800" b="0" dirty="0"/>
              <a:t>interest to support this new project. Are </a:t>
            </a:r>
            <a:r>
              <a:rPr lang="en-US" sz="1800" b="0" dirty="0" smtClean="0"/>
              <a:t>you expecting </a:t>
            </a:r>
            <a:r>
              <a:rPr lang="en-US" sz="1800" b="0" dirty="0"/>
              <a:t>a lot of cross interest from the </a:t>
            </a:r>
            <a:r>
              <a:rPr lang="en-US" sz="1800" b="0" dirty="0" smtClean="0"/>
              <a:t>Microwave Society?</a:t>
            </a:r>
          </a:p>
          <a:p>
            <a:endParaRPr lang="en-US" sz="1800" b="0" dirty="0"/>
          </a:p>
          <a:p>
            <a:r>
              <a:rPr lang="en-US" sz="1800" dirty="0" smtClean="0"/>
              <a:t>Response</a:t>
            </a:r>
            <a:r>
              <a:rPr lang="en-US" sz="1800" b="0" dirty="0" smtClean="0"/>
              <a:t>: </a:t>
            </a:r>
            <a:r>
              <a:rPr lang="en-US" sz="1800" b="0" dirty="0"/>
              <a:t>23 people, from four utilities, five equipment </a:t>
            </a:r>
            <a:r>
              <a:rPr lang="en-US" sz="1800" b="0" dirty="0" smtClean="0"/>
              <a:t>vendors, and </a:t>
            </a:r>
            <a:r>
              <a:rPr lang="en-US" sz="1800" b="0" dirty="0"/>
              <a:t>several other organizations attended </a:t>
            </a:r>
            <a:r>
              <a:rPr lang="en-US" sz="1800" b="0" dirty="0" smtClean="0"/>
              <a:t>the teleconferences </a:t>
            </a:r>
            <a:r>
              <a:rPr lang="en-US" sz="1800" b="0" dirty="0"/>
              <a:t>to develop this PAR. </a:t>
            </a:r>
            <a:endParaRPr lang="en-US" sz="1800" b="0" dirty="0" smtClean="0"/>
          </a:p>
          <a:p>
            <a:r>
              <a:rPr lang="en-US" sz="1800" b="0" dirty="0"/>
              <a:t>	</a:t>
            </a:r>
            <a:r>
              <a:rPr lang="en-US" sz="1800" b="0" dirty="0" smtClean="0"/>
              <a:t>Please see 802.16-15-0049-00-Gdoc </a:t>
            </a:r>
            <a:r>
              <a:rPr lang="en-US" sz="1800" b="0" dirty="0"/>
              <a:t>and scroll down to </a:t>
            </a:r>
            <a:r>
              <a:rPr lang="en-US" sz="1800" b="0" dirty="0" smtClean="0"/>
              <a:t>the attendance </a:t>
            </a:r>
            <a:r>
              <a:rPr lang="en-US" sz="1800" b="0" dirty="0"/>
              <a:t>list. The equipment vendors </a:t>
            </a:r>
            <a:r>
              <a:rPr lang="en-US" sz="1800" b="0" dirty="0" smtClean="0"/>
              <a:t>have expressed </a:t>
            </a:r>
            <a:r>
              <a:rPr lang="en-US" sz="1800" b="0" dirty="0"/>
              <a:t>their intention to actively participate in </a:t>
            </a:r>
            <a:r>
              <a:rPr lang="en-US" sz="1800" b="0" dirty="0" smtClean="0"/>
              <a:t>the development</a:t>
            </a:r>
            <a:r>
              <a:rPr lang="en-US" sz="1800" b="0" dirty="0"/>
              <a:t>, in addition to existing members </a:t>
            </a:r>
            <a:r>
              <a:rPr lang="en-US" sz="1800" b="0" dirty="0" smtClean="0"/>
              <a:t>of 802.16</a:t>
            </a:r>
            <a:r>
              <a:rPr lang="en-US" sz="1800" b="0" dirty="0"/>
              <a:t>. We also expect a few participants </a:t>
            </a:r>
            <a:r>
              <a:rPr lang="en-US" sz="1800" b="0" dirty="0" smtClean="0"/>
              <a:t>from academic </a:t>
            </a:r>
            <a:r>
              <a:rPr lang="en-US" sz="1800" b="0" dirty="0"/>
              <a:t>and international research institutes.</a:t>
            </a:r>
            <a:endParaRPr lang="en-US" sz="1800"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45</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113835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54968"/>
          </a:xfrm>
        </p:spPr>
        <p:txBody>
          <a:bodyPr/>
          <a:lstStyle/>
          <a:p>
            <a:r>
              <a:rPr lang="en-US" dirty="0" smtClean="0"/>
              <a:t>802.16s – 7.1</a:t>
            </a:r>
            <a:endParaRPr lang="en-US" dirty="0"/>
          </a:p>
        </p:txBody>
      </p:sp>
      <p:sp>
        <p:nvSpPr>
          <p:cNvPr id="3" name="Content Placeholder 2"/>
          <p:cNvSpPr>
            <a:spLocks noGrp="1"/>
          </p:cNvSpPr>
          <p:nvPr>
            <p:ph idx="1"/>
          </p:nvPr>
        </p:nvSpPr>
        <p:spPr>
          <a:xfrm>
            <a:off x="685800" y="1420146"/>
            <a:ext cx="7770813" cy="4674268"/>
          </a:xfrm>
        </p:spPr>
        <p:txBody>
          <a:bodyPr/>
          <a:lstStyle/>
          <a:p>
            <a:r>
              <a:rPr lang="en-US" sz="1800" dirty="0" smtClean="0"/>
              <a:t>802.11 Comment: </a:t>
            </a:r>
            <a:r>
              <a:rPr lang="en-US" sz="1800" b="0" dirty="0"/>
              <a:t>3GPP develops NB-IOT (narrow band LTE for Internet </a:t>
            </a:r>
            <a:r>
              <a:rPr lang="en-US" sz="1800" b="0" dirty="0" smtClean="0"/>
              <a:t>of Things</a:t>
            </a:r>
            <a:r>
              <a:rPr lang="en-US" sz="1800" b="0" dirty="0"/>
              <a:t>) which is similar in scope to this project scope </a:t>
            </a:r>
            <a:r>
              <a:rPr lang="en-US" sz="1800" b="0" dirty="0" smtClean="0"/>
              <a:t>– from </a:t>
            </a:r>
            <a:r>
              <a:rPr lang="en-US" sz="1800" b="0" dirty="0"/>
              <a:t>5.2b: “This system profile will specify operation </a:t>
            </a:r>
            <a:r>
              <a:rPr lang="en-US" sz="1800" b="0" dirty="0" smtClean="0"/>
              <a:t>in exclusively-licensed </a:t>
            </a:r>
            <a:r>
              <a:rPr lang="en-US" sz="1800" b="0" dirty="0"/>
              <a:t>spectrum with channel sizes up </a:t>
            </a:r>
            <a:r>
              <a:rPr lang="en-US" sz="1800" b="0" dirty="0" smtClean="0"/>
              <a:t>to 1.25 </a:t>
            </a:r>
            <a:r>
              <a:rPr lang="en-US" sz="1800" b="0" dirty="0"/>
              <a:t>MHz, including 1 MHz explicitly”. How is this </a:t>
            </a:r>
            <a:r>
              <a:rPr lang="en-US" sz="1800" b="0" dirty="0" smtClean="0"/>
              <a:t>project different </a:t>
            </a:r>
            <a:r>
              <a:rPr lang="en-US" sz="1800" b="0" dirty="0"/>
              <a:t>from the 3GPP case</a:t>
            </a:r>
            <a:r>
              <a:rPr lang="en-US" sz="1800" b="0" dirty="0" smtClean="0"/>
              <a:t>?</a:t>
            </a:r>
          </a:p>
          <a:p>
            <a:endParaRPr lang="en-US" sz="1800" b="0" dirty="0"/>
          </a:p>
          <a:p>
            <a:r>
              <a:rPr lang="en-US" sz="1800" dirty="0" smtClean="0"/>
              <a:t>Response</a:t>
            </a:r>
            <a:r>
              <a:rPr lang="en-US" sz="1800" b="0" dirty="0" smtClean="0"/>
              <a:t>: NB-IOT </a:t>
            </a:r>
            <a:r>
              <a:rPr lang="en-US" sz="1800" b="0" dirty="0"/>
              <a:t>is not of similar scope. This project is </a:t>
            </a:r>
            <a:r>
              <a:rPr lang="en-US" sz="1800" b="0" dirty="0" smtClean="0"/>
              <a:t>to amend </a:t>
            </a:r>
            <a:r>
              <a:rPr lang="en-US" sz="1800" b="0" dirty="0"/>
              <a:t>the 802.16 standard. 3GPP standards are </a:t>
            </a:r>
            <a:r>
              <a:rPr lang="en-US" sz="1800" b="0" dirty="0" smtClean="0"/>
              <a:t>not compatible </a:t>
            </a:r>
            <a:r>
              <a:rPr lang="en-US" sz="1800" b="0" dirty="0"/>
              <a:t>with the 802.16 standard.</a:t>
            </a:r>
            <a:endParaRPr lang="en-US" sz="1800"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46</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9777410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802.16 – 1.2.1 a)</a:t>
            </a:r>
            <a:endParaRPr lang="en-US" dirty="0"/>
          </a:p>
        </p:txBody>
      </p:sp>
      <p:sp>
        <p:nvSpPr>
          <p:cNvPr id="3" name="Content Placeholder 2"/>
          <p:cNvSpPr>
            <a:spLocks noGrp="1"/>
          </p:cNvSpPr>
          <p:nvPr>
            <p:ph idx="1"/>
          </p:nvPr>
        </p:nvSpPr>
        <p:spPr/>
        <p:txBody>
          <a:bodyPr/>
          <a:lstStyle/>
          <a:p>
            <a:r>
              <a:rPr lang="en-US" sz="2000" dirty="0" smtClean="0"/>
              <a:t>802.11 Comment: </a:t>
            </a:r>
            <a:r>
              <a:rPr lang="en-US" sz="2000" b="0" dirty="0"/>
              <a:t>a) How does this project justify the claimed market </a:t>
            </a:r>
            <a:r>
              <a:rPr lang="en-US" sz="2000" b="0" dirty="0" smtClean="0"/>
              <a:t>share of </a:t>
            </a:r>
            <a:r>
              <a:rPr lang="en-US" sz="2000" b="0" dirty="0"/>
              <a:t>the cited studies, given that this appears to be one </a:t>
            </a:r>
            <a:r>
              <a:rPr lang="en-US" sz="2000" b="0" dirty="0" smtClean="0"/>
              <a:t>of many </a:t>
            </a:r>
            <a:r>
              <a:rPr lang="en-US" sz="2000" b="0" dirty="0"/>
              <a:t>technologies in this competitive market place</a:t>
            </a:r>
            <a:r>
              <a:rPr lang="en-US" sz="2000" b="0" dirty="0" smtClean="0"/>
              <a:t>?</a:t>
            </a:r>
          </a:p>
          <a:p>
            <a:endParaRPr lang="en-US" sz="2000" b="0" dirty="0"/>
          </a:p>
          <a:p>
            <a:r>
              <a:rPr lang="en-US" sz="2000" dirty="0" smtClean="0"/>
              <a:t>Response</a:t>
            </a:r>
            <a:r>
              <a:rPr lang="en-US" sz="2000" b="0" dirty="0" smtClean="0"/>
              <a:t>: </a:t>
            </a:r>
            <a:r>
              <a:rPr lang="en-US" sz="2000" b="0" dirty="0"/>
              <a:t>The statistic in 1.2.1 is not claiming a </a:t>
            </a:r>
            <a:r>
              <a:rPr lang="en-US" sz="2000" b="0" dirty="0" smtClean="0"/>
              <a:t>projected market </a:t>
            </a:r>
            <a:r>
              <a:rPr lang="en-US" sz="2000" b="0" dirty="0"/>
              <a:t>for this </a:t>
            </a:r>
            <a:r>
              <a:rPr lang="en-US" sz="2000" b="0" dirty="0" smtClean="0"/>
              <a:t> amendment </a:t>
            </a:r>
            <a:r>
              <a:rPr lang="en-US" sz="2000" b="0" dirty="0"/>
              <a:t>- it is an example of </a:t>
            </a:r>
            <a:r>
              <a:rPr lang="en-US" sz="2000" b="0" dirty="0" smtClean="0"/>
              <a:t>the overall </a:t>
            </a:r>
            <a:r>
              <a:rPr lang="en-US" sz="2000" b="0" dirty="0"/>
              <a:t>market size. The marketplace for </a:t>
            </a:r>
            <a:r>
              <a:rPr lang="en-US" sz="2000" b="0" dirty="0" smtClean="0"/>
              <a:t>network infrastructure </a:t>
            </a:r>
            <a:r>
              <a:rPr lang="en-US" sz="2000" b="0" dirty="0"/>
              <a:t>suitable for critical applications </a:t>
            </a:r>
            <a:r>
              <a:rPr lang="en-US" sz="2000" b="0" dirty="0" smtClean="0"/>
              <a:t>that supports </a:t>
            </a:r>
            <a:r>
              <a:rPr lang="en-US" sz="2000" b="0" dirty="0"/>
              <a:t>narrow channels is competitive, but </a:t>
            </a:r>
            <a:r>
              <a:rPr lang="en-US" sz="2000" b="0" dirty="0" smtClean="0"/>
              <a:t>currently offers </a:t>
            </a:r>
            <a:r>
              <a:rPr lang="en-US" sz="2000" b="0" dirty="0"/>
              <a:t>only proprietary solutions. The industry </a:t>
            </a:r>
            <a:r>
              <a:rPr lang="en-US" sz="2000" b="0" dirty="0" smtClean="0"/>
              <a:t>desires a </a:t>
            </a:r>
            <a:r>
              <a:rPr lang="en-US" sz="2000" b="0" dirty="0"/>
              <a:t>standard to allow choice of vendors and </a:t>
            </a:r>
            <a:r>
              <a:rPr lang="en-US" sz="2000" b="0" dirty="0" smtClean="0"/>
              <a:t>better control </a:t>
            </a:r>
            <a:r>
              <a:rPr lang="en-US" sz="2000" b="0" dirty="0"/>
              <a:t>of the product lifecycle</a:t>
            </a:r>
            <a:endParaRPr lang="en-US" sz="2000"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47</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29/46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768349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54968"/>
          </a:xfrm>
        </p:spPr>
        <p:txBody>
          <a:bodyPr/>
          <a:lstStyle/>
          <a:p>
            <a:r>
              <a:rPr lang="en-US" dirty="0" smtClean="0"/>
              <a:t>802.16s – 1.2.1 b)</a:t>
            </a:r>
            <a:endParaRPr lang="en-US" dirty="0"/>
          </a:p>
        </p:txBody>
      </p:sp>
      <p:sp>
        <p:nvSpPr>
          <p:cNvPr id="3" name="Content Placeholder 2"/>
          <p:cNvSpPr>
            <a:spLocks noGrp="1"/>
          </p:cNvSpPr>
          <p:nvPr>
            <p:ph idx="1"/>
          </p:nvPr>
        </p:nvSpPr>
        <p:spPr>
          <a:xfrm>
            <a:off x="685800" y="1628800"/>
            <a:ext cx="7770813" cy="4680520"/>
          </a:xfrm>
        </p:spPr>
        <p:txBody>
          <a:bodyPr/>
          <a:lstStyle/>
          <a:p>
            <a:r>
              <a:rPr lang="en-US" sz="2000" dirty="0" smtClean="0"/>
              <a:t>802.11 Comment: </a:t>
            </a:r>
            <a:r>
              <a:rPr lang="en-US" sz="2000" b="0" dirty="0"/>
              <a:t>b) given that there are only 6 members of 802.16, </a:t>
            </a:r>
            <a:r>
              <a:rPr lang="en-US" sz="2000" b="0" dirty="0" smtClean="0"/>
              <a:t>that does </a:t>
            </a:r>
            <a:r>
              <a:rPr lang="en-US" sz="2000" b="0" dirty="0"/>
              <a:t>not appear to match the list of “Multiple </a:t>
            </a:r>
            <a:r>
              <a:rPr lang="en-US" sz="2000" b="0" dirty="0" smtClean="0"/>
              <a:t>Vendors and </a:t>
            </a:r>
            <a:r>
              <a:rPr lang="en-US" sz="2000" b="0" dirty="0"/>
              <a:t>numerous users” categories, what evidence </a:t>
            </a:r>
            <a:r>
              <a:rPr lang="en-US" sz="2000" b="0" dirty="0" smtClean="0"/>
              <a:t>of interests </a:t>
            </a:r>
            <a:r>
              <a:rPr lang="en-US" sz="2000" b="0" dirty="0"/>
              <a:t>is there from participants in each category</a:t>
            </a:r>
            <a:r>
              <a:rPr lang="en-US" sz="2000" b="0" dirty="0" smtClean="0"/>
              <a:t>?</a:t>
            </a:r>
          </a:p>
          <a:p>
            <a:endParaRPr lang="en-US" sz="2000" b="0" dirty="0"/>
          </a:p>
          <a:p>
            <a:r>
              <a:rPr lang="en-US" sz="2000" dirty="0" smtClean="0"/>
              <a:t>Response</a:t>
            </a:r>
            <a:r>
              <a:rPr lang="en-US" sz="2000" b="0" dirty="0" smtClean="0"/>
              <a:t>:  23 </a:t>
            </a:r>
            <a:r>
              <a:rPr lang="en-US" sz="2000" b="0" dirty="0"/>
              <a:t>people, from four utilities, five equipment </a:t>
            </a:r>
            <a:r>
              <a:rPr lang="en-US" sz="2000" b="0" dirty="0" smtClean="0"/>
              <a:t>vendors, and </a:t>
            </a:r>
            <a:r>
              <a:rPr lang="en-US" sz="2000" b="0" dirty="0"/>
              <a:t>several </a:t>
            </a:r>
            <a:r>
              <a:rPr lang="en-US" sz="2000" b="0" dirty="0" smtClean="0"/>
              <a:t>other organizations </a:t>
            </a:r>
            <a:r>
              <a:rPr lang="en-US" sz="2000" b="0" dirty="0"/>
              <a:t>attended </a:t>
            </a:r>
            <a:r>
              <a:rPr lang="en-US" sz="2000" b="0" dirty="0" smtClean="0"/>
              <a:t>the teleconferences </a:t>
            </a:r>
            <a:r>
              <a:rPr lang="en-US" sz="2000" b="0" dirty="0"/>
              <a:t>to develop this PAR. Please </a:t>
            </a:r>
            <a:r>
              <a:rPr lang="en-US" sz="2000" b="0" dirty="0" smtClean="0"/>
              <a:t>see 802.16-15-0049-00-Gdoc </a:t>
            </a:r>
            <a:r>
              <a:rPr lang="en-US" sz="2000" b="0" dirty="0"/>
              <a:t>and scroll down to </a:t>
            </a:r>
            <a:r>
              <a:rPr lang="en-US" sz="2000" b="0" dirty="0" smtClean="0"/>
              <a:t>the attendance </a:t>
            </a:r>
            <a:r>
              <a:rPr lang="en-US" sz="2000" b="0" dirty="0"/>
              <a:t>list. The equipment vendors </a:t>
            </a:r>
            <a:r>
              <a:rPr lang="en-US" sz="2000" b="0" dirty="0" smtClean="0"/>
              <a:t>have expressed </a:t>
            </a:r>
            <a:r>
              <a:rPr lang="en-US" sz="2000" b="0" dirty="0"/>
              <a:t>their intention to actively participate in </a:t>
            </a:r>
            <a:r>
              <a:rPr lang="en-US" sz="2000" b="0" dirty="0" smtClean="0"/>
              <a:t>the development</a:t>
            </a:r>
            <a:r>
              <a:rPr lang="en-US" sz="2000" b="0" dirty="0"/>
              <a:t>, in addition to existing members </a:t>
            </a:r>
            <a:r>
              <a:rPr lang="en-US" sz="2000" b="0" dirty="0" smtClean="0"/>
              <a:t>of 802.16</a:t>
            </a:r>
            <a:r>
              <a:rPr lang="en-US" sz="2000" b="0" dirty="0"/>
              <a:t>. We also expect a few participants </a:t>
            </a:r>
            <a:r>
              <a:rPr lang="en-US" sz="2000" b="0" dirty="0" smtClean="0"/>
              <a:t>from academic </a:t>
            </a:r>
            <a:r>
              <a:rPr lang="en-US" sz="2000" b="0" dirty="0"/>
              <a:t>and international research institutes.</a:t>
            </a:r>
            <a:endParaRPr lang="en-US" sz="2000"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48</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30/46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4139302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82960"/>
          </a:xfrm>
        </p:spPr>
        <p:txBody>
          <a:bodyPr/>
          <a:lstStyle/>
          <a:p>
            <a:r>
              <a:rPr lang="en-US" dirty="0" smtClean="0"/>
              <a:t>802.16s – 1.2.1 </a:t>
            </a:r>
            <a:endParaRPr lang="en-US" dirty="0"/>
          </a:p>
        </p:txBody>
      </p:sp>
      <p:sp>
        <p:nvSpPr>
          <p:cNvPr id="3" name="Content Placeholder 2"/>
          <p:cNvSpPr>
            <a:spLocks noGrp="1"/>
          </p:cNvSpPr>
          <p:nvPr>
            <p:ph idx="1"/>
          </p:nvPr>
        </p:nvSpPr>
        <p:spPr>
          <a:xfrm>
            <a:off x="685800" y="1700808"/>
            <a:ext cx="7770813" cy="4393605"/>
          </a:xfrm>
        </p:spPr>
        <p:txBody>
          <a:bodyPr/>
          <a:lstStyle/>
          <a:p>
            <a:r>
              <a:rPr lang="en-US" sz="1800" dirty="0" smtClean="0"/>
              <a:t>802.11 Comment: </a:t>
            </a:r>
            <a:r>
              <a:rPr lang="en-US" sz="1800" b="0" dirty="0"/>
              <a:t>This response could be enhanced by including </a:t>
            </a:r>
            <a:r>
              <a:rPr lang="en-US" sz="1800" b="0" dirty="0" smtClean="0"/>
              <a:t>and building </a:t>
            </a:r>
            <a:r>
              <a:rPr lang="en-US" sz="1800" b="0" dirty="0"/>
              <a:t>on the statement from 1.2.4 b) “At least </a:t>
            </a:r>
            <a:r>
              <a:rPr lang="en-US" sz="1800" b="0" dirty="0" smtClean="0"/>
              <a:t>five utilities </a:t>
            </a:r>
            <a:r>
              <a:rPr lang="en-US" sz="1800" b="0" dirty="0"/>
              <a:t>in the US have either deployed or are testing </a:t>
            </a:r>
            <a:r>
              <a:rPr lang="en-US" sz="1800" b="0" dirty="0" smtClean="0"/>
              <a:t>a proprietary </a:t>
            </a:r>
            <a:r>
              <a:rPr lang="en-US" sz="1800" b="0" dirty="0"/>
              <a:t>system based on a variation of IEEE </a:t>
            </a:r>
            <a:r>
              <a:rPr lang="en-US" sz="1800" b="0" dirty="0" smtClean="0"/>
              <a:t>802.16 technology.”</a:t>
            </a:r>
          </a:p>
          <a:p>
            <a:endParaRPr lang="en-US" sz="1800" b="0" dirty="0" smtClean="0"/>
          </a:p>
          <a:p>
            <a:r>
              <a:rPr lang="en-US" sz="1800" dirty="0" smtClean="0"/>
              <a:t>Response: </a:t>
            </a:r>
            <a:r>
              <a:rPr lang="en-US" sz="1800" b="0" dirty="0"/>
              <a:t>Salt River Project and Great River Energy </a:t>
            </a:r>
            <a:r>
              <a:rPr lang="en-US" sz="1800" b="0" dirty="0" smtClean="0"/>
              <a:t>have explicitly </a:t>
            </a:r>
            <a:r>
              <a:rPr lang="en-US" sz="1800" b="0" dirty="0"/>
              <a:t>indicated their support by posting to </a:t>
            </a:r>
            <a:r>
              <a:rPr lang="en-US" sz="1800" b="0" dirty="0" smtClean="0"/>
              <a:t>Mentor and </a:t>
            </a:r>
            <a:r>
              <a:rPr lang="en-US" sz="1800" b="0" dirty="0"/>
              <a:t>on the 802.16 reflector. Puget Sound Electric </a:t>
            </a:r>
            <a:r>
              <a:rPr lang="en-US" sz="1800" b="0" dirty="0" smtClean="0"/>
              <a:t>and BC </a:t>
            </a:r>
            <a:r>
              <a:rPr lang="en-US" sz="1800" b="0" dirty="0"/>
              <a:t>Hydro (Power Tech Labs) have been involved </a:t>
            </a:r>
            <a:r>
              <a:rPr lang="en-US" sz="1800" b="0" dirty="0" smtClean="0"/>
              <a:t>in the </a:t>
            </a:r>
            <a:r>
              <a:rPr lang="en-US" sz="1800" b="0" dirty="0"/>
              <a:t>PAR definition process. Several other utilities </a:t>
            </a:r>
            <a:r>
              <a:rPr lang="en-US" sz="1800" b="0" dirty="0" smtClean="0"/>
              <a:t>are in </a:t>
            </a:r>
            <a:r>
              <a:rPr lang="en-US" sz="1800" b="0" dirty="0"/>
              <a:t>phases of negotiation and are not </a:t>
            </a:r>
            <a:r>
              <a:rPr lang="en-US" sz="1800" b="0" dirty="0" smtClean="0"/>
              <a:t>publically expressing </a:t>
            </a:r>
            <a:r>
              <a:rPr lang="en-US" sz="1800" b="0" dirty="0"/>
              <a:t>their interest at this time</a:t>
            </a:r>
            <a:r>
              <a:rPr lang="en-US" sz="1800" b="0" dirty="0" smtClean="0"/>
              <a:t>.</a:t>
            </a:r>
          </a:p>
          <a:p>
            <a:endParaRPr lang="en-US" sz="1800" b="0" dirty="0" smtClean="0"/>
          </a:p>
          <a:p>
            <a:r>
              <a:rPr lang="en-US" sz="1800" dirty="0" smtClean="0"/>
              <a:t>Proposed Change</a:t>
            </a:r>
            <a:r>
              <a:rPr lang="en-US" sz="1800" b="0" dirty="0" smtClean="0"/>
              <a:t>: </a:t>
            </a:r>
            <a:r>
              <a:rPr lang="en-US" sz="1800" b="0" dirty="0"/>
              <a:t>Add text to CSD 1.2.1b: Six </a:t>
            </a:r>
            <a:r>
              <a:rPr lang="en-US" sz="1800" b="0" dirty="0" smtClean="0"/>
              <a:t>posts expressing </a:t>
            </a:r>
            <a:r>
              <a:rPr lang="en-US" sz="1800" b="0" dirty="0"/>
              <a:t>support for </a:t>
            </a:r>
            <a:r>
              <a:rPr lang="en-US" sz="1800" b="0" dirty="0" smtClean="0"/>
              <a:t>this standardization </a:t>
            </a:r>
            <a:r>
              <a:rPr lang="en-US" sz="1800" b="0" dirty="0"/>
              <a:t>activity have </a:t>
            </a:r>
            <a:r>
              <a:rPr lang="en-US" sz="1800" b="0" dirty="0" smtClean="0"/>
              <a:t>been posted </a:t>
            </a:r>
            <a:r>
              <a:rPr lang="en-US" sz="1800" b="0" dirty="0"/>
              <a:t>to 802.16 Mentor and </a:t>
            </a:r>
            <a:r>
              <a:rPr lang="en-US" sz="1800" b="0" dirty="0" smtClean="0"/>
              <a:t>the 802.16 </a:t>
            </a:r>
            <a:r>
              <a:rPr lang="en-US" sz="1800" b="0" dirty="0"/>
              <a:t>reflector</a:t>
            </a:r>
            <a:endParaRPr lang="en-US" sz="1800"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49</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700834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2" y="682171"/>
            <a:ext cx="7772400" cy="838200"/>
          </a:xfrm>
        </p:spPr>
        <p:txBody>
          <a:bodyPr/>
          <a:lstStyle/>
          <a:p>
            <a:r>
              <a:rPr lang="en-GB" dirty="0" smtClean="0"/>
              <a:t>Attendance Histogram (Thu)</a:t>
            </a:r>
            <a:r>
              <a:rPr lang="en-GB" dirty="0"/>
              <a:t/>
            </a:r>
            <a:br>
              <a:rPr lang="en-GB" dirty="0"/>
            </a:br>
            <a:endParaRPr lang="en-GB" sz="2800"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5</a:t>
            </a:fld>
            <a:endParaRPr lang="en-US"/>
          </a:p>
        </p:txBody>
      </p:sp>
      <p:sp>
        <p:nvSpPr>
          <p:cNvPr id="6" name="Date Placeholder 5"/>
          <p:cNvSpPr>
            <a:spLocks noGrp="1"/>
          </p:cNvSpPr>
          <p:nvPr>
            <p:ph type="dt" sz="half" idx="10"/>
          </p:nvPr>
        </p:nvSpPr>
        <p:spPr/>
        <p:txBody>
          <a:bodyPr/>
          <a:lstStyle/>
          <a:p>
            <a:pPr>
              <a:defRPr/>
            </a:pPr>
            <a:r>
              <a:rPr lang="en-US" smtClean="0"/>
              <a:t>November 2015</a:t>
            </a:r>
            <a:endParaRPr lang="en-US"/>
          </a:p>
        </p:txBody>
      </p:sp>
      <p:pic>
        <p:nvPicPr>
          <p:cNvPr id="3" name="Picture 2"/>
          <p:cNvPicPr>
            <a:picLocks noChangeAspect="1"/>
          </p:cNvPicPr>
          <p:nvPr/>
        </p:nvPicPr>
        <p:blipFill>
          <a:blip r:embed="rId3"/>
          <a:stretch>
            <a:fillRect/>
          </a:stretch>
        </p:blipFill>
        <p:spPr>
          <a:xfrm>
            <a:off x="228599" y="1242920"/>
            <a:ext cx="8550659" cy="5081679"/>
          </a:xfrm>
          <a:prstGeom prst="rect">
            <a:avLst/>
          </a:prstGeom>
        </p:spPr>
      </p:pic>
    </p:spTree>
    <p:extLst>
      <p:ext uri="{BB962C8B-B14F-4D97-AF65-F5344CB8AC3E}">
        <p14:creationId xmlns:p14="http://schemas.microsoft.com/office/powerpoint/2010/main" val="21904288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802.16s -1.2.4</a:t>
            </a:r>
            <a:endParaRPr lang="en-US" dirty="0"/>
          </a:p>
        </p:txBody>
      </p:sp>
      <p:sp>
        <p:nvSpPr>
          <p:cNvPr id="3" name="Content Placeholder 2"/>
          <p:cNvSpPr>
            <a:spLocks noGrp="1"/>
          </p:cNvSpPr>
          <p:nvPr>
            <p:ph idx="1"/>
          </p:nvPr>
        </p:nvSpPr>
        <p:spPr/>
        <p:txBody>
          <a:bodyPr/>
          <a:lstStyle/>
          <a:p>
            <a:r>
              <a:rPr lang="en-US" sz="1800" dirty="0" smtClean="0"/>
              <a:t>802.11 Comment: </a:t>
            </a:r>
            <a:r>
              <a:rPr lang="en-US" sz="1800" b="0" dirty="0"/>
              <a:t>Concern that the statements are somewhat vague. </a:t>
            </a:r>
            <a:r>
              <a:rPr lang="en-US" sz="1800" b="0" dirty="0" smtClean="0"/>
              <a:t>Is there </a:t>
            </a:r>
            <a:r>
              <a:rPr lang="en-US" sz="1800" b="0" dirty="0"/>
              <a:t>evidence that could be identified for the </a:t>
            </a:r>
            <a:r>
              <a:rPr lang="en-US" sz="1800" b="0" dirty="0" smtClean="0"/>
              <a:t>cited systems</a:t>
            </a:r>
            <a:r>
              <a:rPr lang="en-US" sz="1800" b="0" dirty="0"/>
              <a:t>? How much of a “variation” in the system </a:t>
            </a:r>
            <a:r>
              <a:rPr lang="en-US" sz="1800" b="0" dirty="0" smtClean="0"/>
              <a:t>is cited</a:t>
            </a:r>
            <a:r>
              <a:rPr lang="en-US" sz="1800" b="0" dirty="0"/>
              <a:t>? Could supporting documents be cited from </a:t>
            </a:r>
            <a:r>
              <a:rPr lang="en-US" sz="1800" b="0" dirty="0" smtClean="0"/>
              <a:t>802.16 document </a:t>
            </a:r>
            <a:r>
              <a:rPr lang="en-US" sz="1800" b="0" dirty="0"/>
              <a:t>repository</a:t>
            </a:r>
            <a:r>
              <a:rPr lang="en-US" sz="1800" b="0" dirty="0" smtClean="0"/>
              <a:t>?</a:t>
            </a:r>
          </a:p>
          <a:p>
            <a:endParaRPr lang="en-US" sz="1800" b="0" dirty="0" smtClean="0"/>
          </a:p>
          <a:p>
            <a:r>
              <a:rPr lang="en-US" sz="1800" dirty="0" smtClean="0"/>
              <a:t>Response: </a:t>
            </a:r>
            <a:r>
              <a:rPr lang="en-US" sz="1800" b="0" dirty="0"/>
              <a:t>The proprietary system used as an example </a:t>
            </a:r>
            <a:r>
              <a:rPr lang="en-US" sz="1800" b="0" dirty="0" smtClean="0"/>
              <a:t>of feasibility </a:t>
            </a:r>
            <a:r>
              <a:rPr lang="en-US" sz="1800" b="0" dirty="0"/>
              <a:t>is </a:t>
            </a:r>
            <a:r>
              <a:rPr lang="en-US" sz="1800" b="0" dirty="0" smtClean="0"/>
              <a:t>described </a:t>
            </a:r>
            <a:r>
              <a:rPr lang="en-US" sz="1800" b="0" dirty="0"/>
              <a:t>in 802.16 contribution </a:t>
            </a:r>
            <a:r>
              <a:rPr lang="en-US" sz="1800" b="0" dirty="0" smtClean="0"/>
              <a:t>802.16-15-0035-00-Gcon</a:t>
            </a:r>
            <a:r>
              <a:rPr lang="en-US" sz="1800" b="0" dirty="0"/>
              <a:t>. Other vendors have </a:t>
            </a:r>
            <a:r>
              <a:rPr lang="en-US" sz="1800" b="0" dirty="0" smtClean="0"/>
              <a:t>somewhat different </a:t>
            </a:r>
            <a:r>
              <a:rPr lang="en-US" sz="1800" b="0" dirty="0"/>
              <a:t>approaches that will be considered in </a:t>
            </a:r>
            <a:r>
              <a:rPr lang="en-US" sz="1800" b="0" dirty="0" smtClean="0"/>
              <a:t>the Task </a:t>
            </a:r>
            <a:r>
              <a:rPr lang="en-US" sz="1800" b="0" dirty="0"/>
              <a:t>Group</a:t>
            </a:r>
            <a:r>
              <a:rPr lang="en-US" sz="1800" b="0" dirty="0" smtClean="0"/>
              <a:t>.</a:t>
            </a:r>
          </a:p>
          <a:p>
            <a:endParaRPr lang="en-US" sz="1800" b="0" dirty="0" smtClean="0"/>
          </a:p>
          <a:p>
            <a:r>
              <a:rPr lang="en-US" sz="1800" dirty="0" smtClean="0"/>
              <a:t>Proposed Change: </a:t>
            </a:r>
            <a:r>
              <a:rPr lang="en-US" sz="1800" b="0" dirty="0"/>
              <a:t>Add reference to this document </a:t>
            </a:r>
            <a:r>
              <a:rPr lang="en-US" sz="1800" b="0" dirty="0" smtClean="0"/>
              <a:t>to CSD</a:t>
            </a:r>
            <a:r>
              <a:rPr lang="en-US" sz="1800" b="0" dirty="0"/>
              <a:t>: "See 802.16 </a:t>
            </a:r>
            <a:r>
              <a:rPr lang="en-US" sz="1800" b="0" dirty="0" smtClean="0"/>
              <a:t>contribution 802.16-15-0035-00-Gcon </a:t>
            </a:r>
            <a:r>
              <a:rPr lang="en-US" sz="1800" b="0" dirty="0"/>
              <a:t>for </a:t>
            </a:r>
            <a:r>
              <a:rPr lang="en-US" sz="1800" b="0" dirty="0" smtClean="0"/>
              <a:t>further details</a:t>
            </a:r>
            <a:r>
              <a:rPr lang="en-US" sz="1800" b="0" dirty="0"/>
              <a:t>."</a:t>
            </a:r>
            <a:endParaRPr lang="en-US" sz="1800"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50</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32/46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4184316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802.15 Responses</a:t>
            </a:r>
            <a:endParaRPr lang="en-US" dirty="0"/>
          </a:p>
        </p:txBody>
      </p:sp>
      <p:sp>
        <p:nvSpPr>
          <p:cNvPr id="8" name="Text Placeholder 7"/>
          <p:cNvSpPr>
            <a:spLocks noGrp="1"/>
          </p:cNvSpPr>
          <p:nvPr>
            <p:ph type="body" idx="1"/>
          </p:nvPr>
        </p:nvSpPr>
        <p:spPr/>
        <p:txBody>
          <a:bodyPr/>
          <a:lstStyle/>
          <a:p>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51</a:t>
            </a:fld>
            <a:endParaRPr lang="en-GB"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33/46 by Jon Rosdahl, CSR-Qualcomm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8612762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6313" y="685800"/>
            <a:ext cx="8371115" cy="1066800"/>
          </a:xfrm>
        </p:spPr>
        <p:txBody>
          <a:bodyPr/>
          <a:lstStyle/>
          <a:p>
            <a:pPr lvl="1"/>
            <a:r>
              <a:rPr lang="en-US" sz="3200" dirty="0" smtClean="0"/>
              <a:t>Comments from 802.11 on 802.15.3d</a:t>
            </a:r>
            <a:r>
              <a:rPr lang="en-US" sz="2000" dirty="0" smtClean="0"/>
              <a:t/>
            </a:r>
            <a:br>
              <a:rPr lang="en-US" sz="2000" dirty="0" smtClean="0"/>
            </a:br>
            <a:r>
              <a:rPr lang="en-US" sz="2000" dirty="0" smtClean="0"/>
              <a:t>100Gb/s </a:t>
            </a:r>
            <a:r>
              <a:rPr lang="en-US" sz="2000" dirty="0"/>
              <a:t>wireless switched point-to-point </a:t>
            </a:r>
            <a:r>
              <a:rPr lang="en-US" sz="2000" dirty="0" smtClean="0"/>
              <a:t>physical layer</a:t>
            </a:r>
            <a:br>
              <a:rPr lang="en-US" sz="2000" dirty="0" smtClean="0"/>
            </a:br>
            <a:endParaRPr lang="en-US" sz="2000" dirty="0"/>
          </a:p>
        </p:txBody>
      </p:sp>
      <p:sp>
        <p:nvSpPr>
          <p:cNvPr id="8" name="Content Placeholder 7"/>
          <p:cNvSpPr>
            <a:spLocks noGrp="1"/>
          </p:cNvSpPr>
          <p:nvPr>
            <p:ph idx="1"/>
          </p:nvPr>
        </p:nvSpPr>
        <p:spPr>
          <a:xfrm>
            <a:off x="539552" y="1491476"/>
            <a:ext cx="8002786" cy="4537621"/>
          </a:xfrm>
        </p:spPr>
        <p:txBody>
          <a:bodyPr/>
          <a:lstStyle/>
          <a:p>
            <a:r>
              <a:rPr lang="en-US" sz="1900" dirty="0" smtClean="0"/>
              <a:t>2.1, 5.2a, 5.2b and 5.5: Use of “Mbps” or “ </a:t>
            </a:r>
            <a:r>
              <a:rPr lang="en-US" sz="1900" dirty="0" err="1" smtClean="0"/>
              <a:t>Gbps</a:t>
            </a:r>
            <a:r>
              <a:rPr lang="en-US" sz="1900" dirty="0" smtClean="0"/>
              <a:t>” should be “Mb/s” and “Gb/s” </a:t>
            </a:r>
          </a:p>
          <a:p>
            <a:pPr marL="0" indent="0">
              <a:buNone/>
            </a:pPr>
            <a:r>
              <a:rPr lang="en-US" sz="1900" i="1" dirty="0" smtClean="0">
                <a:solidFill>
                  <a:schemeClr val="accent6">
                    <a:lumMod val="75000"/>
                  </a:schemeClr>
                </a:solidFill>
              </a:rPr>
              <a:t>Response: Editorial correction made</a:t>
            </a:r>
          </a:p>
          <a:p>
            <a:r>
              <a:rPr lang="en-US" sz="1900" dirty="0" smtClean="0"/>
              <a:t>5.2a and 5.2b seem to be orders of magnitude different in the expected speeds and bands covered.  Should the Scope be amended by this amendment to include the extra bands and speeds?  An Amendment is a good time to adjust the scope of the base standard.</a:t>
            </a:r>
          </a:p>
          <a:p>
            <a:pPr marL="0" indent="0">
              <a:buNone/>
            </a:pPr>
            <a:r>
              <a:rPr lang="en-US" sz="1900" i="1" dirty="0" smtClean="0">
                <a:solidFill>
                  <a:schemeClr val="accent6">
                    <a:lumMod val="75000"/>
                  </a:schemeClr>
                </a:solidFill>
              </a:rPr>
              <a:t>Response: We do not agree that action is needed now. 5.2a is the scope of the base standard as it appears in the current 15.3 Revision and in amendment 15.3e. As such, it is not something that can be changed predictably via an amendment especially since it is dependent on the order of completion of the amendments. While the speed is significantly higher, it is still above above 200 Mb/s specified in the base standard scop</a:t>
            </a:r>
            <a:r>
              <a:rPr lang="en-US" sz="1900" i="1" dirty="0">
                <a:solidFill>
                  <a:schemeClr val="accent6">
                    <a:lumMod val="75000"/>
                  </a:schemeClr>
                </a:solidFill>
              </a:rPr>
              <a:t>e</a:t>
            </a:r>
            <a:r>
              <a:rPr lang="en-US" sz="1900" i="1" dirty="0" smtClean="0">
                <a:solidFill>
                  <a:schemeClr val="accent6">
                    <a:lumMod val="75000"/>
                  </a:schemeClr>
                </a:solidFill>
              </a:rPr>
              <a:t>, so there no misstatement. The proper place to make this update is in the next revision.</a:t>
            </a:r>
          </a:p>
        </p:txBody>
      </p:sp>
      <p:sp>
        <p:nvSpPr>
          <p:cNvPr id="5" name="Footer Placeholder 4"/>
          <p:cNvSpPr>
            <a:spLocks noGrp="1"/>
          </p:cNvSpPr>
          <p:nvPr>
            <p:ph type="ftr" idx="11"/>
          </p:nvPr>
        </p:nvSpPr>
        <p:spPr/>
        <p:txBody>
          <a:bodyPr/>
          <a:lstStyle/>
          <a:p>
            <a:r>
              <a:rPr lang="en-GB" smtClean="0"/>
              <a:t>Adrian Stephens, Intel Corporation</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52</a:t>
            </a:fld>
            <a:endParaRPr lang="en-GB"/>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34/46 by Bob Heile, Wi-SUN Alliance</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6058676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838204"/>
            <a:ext cx="7772400" cy="1066800"/>
          </a:xfrm>
        </p:spPr>
        <p:txBody>
          <a:bodyPr/>
          <a:lstStyle/>
          <a:p>
            <a:pPr lvl="1"/>
            <a:r>
              <a:rPr lang="en-US" sz="2800" dirty="0" smtClean="0"/>
              <a:t>Comments from 802.11 on 802.15.3d</a:t>
            </a:r>
            <a:br>
              <a:rPr lang="en-US" sz="2800" dirty="0" smtClean="0"/>
            </a:br>
            <a:r>
              <a:rPr lang="en-US" sz="1800" dirty="0" smtClean="0"/>
              <a:t>100Gb/s wireless switched point-to-point physical layer  </a:t>
            </a:r>
            <a:br>
              <a:rPr lang="en-US" sz="1800" dirty="0" smtClean="0"/>
            </a:br>
            <a:endParaRPr lang="en-US" dirty="0"/>
          </a:p>
        </p:txBody>
      </p:sp>
      <p:sp>
        <p:nvSpPr>
          <p:cNvPr id="8" name="Content Placeholder 7"/>
          <p:cNvSpPr>
            <a:spLocks noGrp="1"/>
          </p:cNvSpPr>
          <p:nvPr>
            <p:ph idx="1"/>
          </p:nvPr>
        </p:nvSpPr>
        <p:spPr>
          <a:xfrm>
            <a:off x="539552" y="1861600"/>
            <a:ext cx="8002786" cy="4537621"/>
          </a:xfrm>
        </p:spPr>
        <p:txBody>
          <a:bodyPr/>
          <a:lstStyle/>
          <a:p>
            <a:r>
              <a:rPr lang="en-US" sz="1900" dirty="0" smtClean="0"/>
              <a:t>5.5 – missing comma “In data centers wireless links ----”</a:t>
            </a:r>
          </a:p>
          <a:p>
            <a:r>
              <a:rPr lang="en-US" sz="1900" dirty="0" smtClean="0"/>
              <a:t>5.5 – extra comma “…with high probability, is ----”</a:t>
            </a:r>
          </a:p>
          <a:p>
            <a:r>
              <a:rPr lang="en-US" sz="1900" dirty="0" smtClean="0"/>
              <a:t>8.1 – 5.2b – delete “the” in “intended the frequency bands”</a:t>
            </a:r>
          </a:p>
          <a:p>
            <a:r>
              <a:rPr lang="en-US" sz="1900" dirty="0" smtClean="0"/>
              <a:t>8.1 – 5.5 - missing comma in “kiosk-downloading the link”</a:t>
            </a:r>
          </a:p>
          <a:p>
            <a:pPr marL="0" indent="0">
              <a:buNone/>
            </a:pPr>
            <a:r>
              <a:rPr lang="en-US" sz="1900" i="1" dirty="0" smtClean="0">
                <a:solidFill>
                  <a:schemeClr val="accent6">
                    <a:lumMod val="75000"/>
                  </a:schemeClr>
                </a:solidFill>
              </a:rPr>
              <a:t>Response:  Editorial corrections made</a:t>
            </a:r>
          </a:p>
          <a:p>
            <a:endParaRPr lang="en-US" sz="1900" dirty="0" smtClean="0"/>
          </a:p>
          <a:p>
            <a:endParaRPr lang="en-US" sz="1900" dirty="0"/>
          </a:p>
        </p:txBody>
      </p:sp>
      <p:sp>
        <p:nvSpPr>
          <p:cNvPr id="5" name="Footer Placeholder 4"/>
          <p:cNvSpPr>
            <a:spLocks noGrp="1"/>
          </p:cNvSpPr>
          <p:nvPr>
            <p:ph type="ftr" idx="11"/>
          </p:nvPr>
        </p:nvSpPr>
        <p:spPr/>
        <p:txBody>
          <a:bodyPr/>
          <a:lstStyle/>
          <a:p>
            <a:r>
              <a:rPr lang="en-GB" smtClean="0"/>
              <a:t>Adrian Stephens, Intel Corporation</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53</a:t>
            </a:fld>
            <a:endParaRPr lang="en-GB"/>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35/46 by Bob Heile, Wi-SUN Alliance</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3260540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800" dirty="0" smtClean="0"/>
              <a:t>Comments from 802.11 on 802.15.4t </a:t>
            </a:r>
            <a:r>
              <a:rPr lang="en-US" sz="2800" dirty="0"/>
              <a:t>Standard: </a:t>
            </a:r>
            <a:r>
              <a:rPr lang="en-US" sz="2800" dirty="0" smtClean="0"/>
              <a:t/>
            </a:r>
            <a:br>
              <a:rPr lang="en-US" sz="2800" dirty="0" smtClean="0"/>
            </a:br>
            <a:r>
              <a:rPr lang="en-US" sz="2400" dirty="0" smtClean="0"/>
              <a:t>Amendment </a:t>
            </a:r>
            <a:r>
              <a:rPr lang="en-US" sz="2400" dirty="0"/>
              <a:t>for a </a:t>
            </a:r>
            <a:r>
              <a:rPr lang="en-US" sz="2400" dirty="0" smtClean="0"/>
              <a:t>Higher </a:t>
            </a:r>
            <a:r>
              <a:rPr lang="en-US" sz="2400" dirty="0"/>
              <a:t>Rate Physical (PHY) </a:t>
            </a:r>
            <a:r>
              <a:rPr lang="en-US" sz="2400" dirty="0" smtClean="0"/>
              <a:t>Layer</a:t>
            </a:r>
            <a:endParaRPr lang="en-US" sz="2400" dirty="0"/>
          </a:p>
        </p:txBody>
      </p:sp>
      <p:sp>
        <p:nvSpPr>
          <p:cNvPr id="3" name="Content Placeholder 2"/>
          <p:cNvSpPr>
            <a:spLocks noGrp="1"/>
          </p:cNvSpPr>
          <p:nvPr>
            <p:ph idx="1"/>
          </p:nvPr>
        </p:nvSpPr>
        <p:spPr>
          <a:xfrm>
            <a:off x="685800" y="1817910"/>
            <a:ext cx="7772400" cy="4114800"/>
          </a:xfrm>
        </p:spPr>
        <p:txBody>
          <a:bodyPr/>
          <a:lstStyle/>
          <a:p>
            <a:r>
              <a:rPr lang="en-US" sz="2400" dirty="0" smtClean="0">
                <a:latin typeface="+mj-lt"/>
              </a:rPr>
              <a:t>PAR:   2.1 Need to include range for “High(</a:t>
            </a:r>
            <a:r>
              <a:rPr lang="en-US" sz="2400" dirty="0" err="1" smtClean="0">
                <a:latin typeface="+mj-lt"/>
              </a:rPr>
              <a:t>er</a:t>
            </a:r>
            <a:r>
              <a:rPr lang="en-US" sz="2400" dirty="0" smtClean="0">
                <a:latin typeface="+mj-lt"/>
              </a:rPr>
              <a:t>)”</a:t>
            </a:r>
          </a:p>
          <a:p>
            <a:pPr lvl="1"/>
            <a:r>
              <a:rPr lang="en-US" sz="1400" dirty="0" smtClean="0">
                <a:latin typeface="+mj-lt"/>
              </a:rPr>
              <a:t>(See </a:t>
            </a:r>
            <a:r>
              <a:rPr lang="en-US" sz="1400" dirty="0" err="1" smtClean="0">
                <a:latin typeface="+mj-lt"/>
              </a:rPr>
              <a:t>NesCom</a:t>
            </a:r>
            <a:r>
              <a:rPr lang="en-US" sz="1400" dirty="0" smtClean="0">
                <a:latin typeface="+mj-lt"/>
              </a:rPr>
              <a:t> Conventions: “6. </a:t>
            </a:r>
            <a:r>
              <a:rPr lang="en-US" sz="1400" b="1" dirty="0" smtClean="0">
                <a:latin typeface="+mj-lt"/>
              </a:rPr>
              <a:t>Quantification </a:t>
            </a:r>
            <a:r>
              <a:rPr lang="en-US" sz="1400" b="1" dirty="0">
                <a:latin typeface="+mj-lt"/>
              </a:rPr>
              <a:t>of the Ranges of Numeric Values </a:t>
            </a:r>
            <a:r>
              <a:rPr lang="en-US" sz="1400" dirty="0">
                <a:latin typeface="+mj-lt"/>
              </a:rPr>
              <a:t/>
            </a:r>
            <a:br>
              <a:rPr lang="en-US" sz="1400" dirty="0">
                <a:latin typeface="+mj-lt"/>
              </a:rPr>
            </a:br>
            <a:r>
              <a:rPr lang="en-US" sz="1400" dirty="0">
                <a:latin typeface="+mj-lt"/>
              </a:rPr>
              <a:t>For PARs for new projects, standards developers who use general terms to represent ranges (e.g. high, medium, low) within the title, scope, or purpose, shall numerically define such ranges where they first appear (title, scope, </a:t>
            </a:r>
            <a:r>
              <a:rPr lang="en-US" sz="1400" dirty="0" smtClean="0">
                <a:latin typeface="+mj-lt"/>
              </a:rPr>
              <a:t>or </a:t>
            </a:r>
            <a:r>
              <a:rPr lang="en-US" sz="1400" dirty="0">
                <a:latin typeface="+mj-lt"/>
              </a:rPr>
              <a:t>purpose, as </a:t>
            </a:r>
            <a:r>
              <a:rPr lang="en-US" sz="1400" dirty="0" smtClean="0">
                <a:latin typeface="+mj-lt"/>
              </a:rPr>
              <a:t>applicable”).</a:t>
            </a:r>
          </a:p>
          <a:p>
            <a:pPr marL="0" lvl="1" indent="0">
              <a:buNone/>
            </a:pPr>
            <a:r>
              <a:rPr lang="en-US" sz="2400" i="1" dirty="0" smtClean="0">
                <a:solidFill>
                  <a:schemeClr val="accent6">
                    <a:lumMod val="75000"/>
                  </a:schemeClr>
                </a:solidFill>
                <a:latin typeface="+mj-lt"/>
              </a:rPr>
              <a:t>Response: Noted. “Target range should be at least 10 meters.” added to scope</a:t>
            </a:r>
          </a:p>
          <a:p>
            <a:r>
              <a:rPr lang="en-US" sz="2400" dirty="0" smtClean="0">
                <a:latin typeface="+mj-lt"/>
              </a:rPr>
              <a:t>PAR:  5.2a – change “devices operating various license-free” to “devices operating in various license-free”</a:t>
            </a:r>
          </a:p>
          <a:p>
            <a:pPr marL="0" indent="0">
              <a:buNone/>
            </a:pPr>
            <a:r>
              <a:rPr lang="en-US" sz="2400" i="1" dirty="0" smtClean="0">
                <a:solidFill>
                  <a:schemeClr val="accent6">
                    <a:lumMod val="75000"/>
                  </a:schemeClr>
                </a:solidFill>
                <a:latin typeface="+mj-lt"/>
              </a:rPr>
              <a:t>Response: Agree in Principal.  Hard to predict whether this typo correction will stick since the order of 15.4 amendment completion is unknown. In any event we will make the correction in the next revision.</a:t>
            </a:r>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54</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36/46 by Bob Heile, Wi-SUN Alliance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6819015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800" dirty="0" smtClean="0"/>
              <a:t>Comments from 802.11 on 802.15.4t </a:t>
            </a:r>
            <a:r>
              <a:rPr lang="en-US" sz="2800" dirty="0"/>
              <a:t>Standard: </a:t>
            </a:r>
            <a:r>
              <a:rPr lang="en-US" sz="2800" dirty="0" smtClean="0"/>
              <a:t/>
            </a:r>
            <a:br>
              <a:rPr lang="en-US" sz="2800" dirty="0" smtClean="0"/>
            </a:br>
            <a:r>
              <a:rPr lang="en-US" sz="2400" dirty="0" smtClean="0"/>
              <a:t>Amendment </a:t>
            </a:r>
            <a:r>
              <a:rPr lang="en-US" sz="2400" dirty="0"/>
              <a:t>for a </a:t>
            </a:r>
            <a:r>
              <a:rPr lang="en-US" sz="2400" dirty="0" smtClean="0"/>
              <a:t>Higher </a:t>
            </a:r>
            <a:r>
              <a:rPr lang="en-US" sz="2400" dirty="0"/>
              <a:t>Rate Physical (PHY) </a:t>
            </a:r>
            <a:r>
              <a:rPr lang="en-US" sz="2400" dirty="0" smtClean="0"/>
              <a:t>Layer</a:t>
            </a:r>
            <a:endParaRPr lang="en-US" sz="2400" dirty="0"/>
          </a:p>
        </p:txBody>
      </p:sp>
      <p:sp>
        <p:nvSpPr>
          <p:cNvPr id="3" name="Content Placeholder 2"/>
          <p:cNvSpPr>
            <a:spLocks noGrp="1"/>
          </p:cNvSpPr>
          <p:nvPr>
            <p:ph idx="1"/>
          </p:nvPr>
        </p:nvSpPr>
        <p:spPr>
          <a:xfrm>
            <a:off x="685800" y="2057402"/>
            <a:ext cx="7772400" cy="4114800"/>
          </a:xfrm>
        </p:spPr>
        <p:txBody>
          <a:bodyPr/>
          <a:lstStyle/>
          <a:p>
            <a:r>
              <a:rPr lang="en-US" sz="2400" dirty="0" smtClean="0">
                <a:latin typeface="+mj-lt"/>
              </a:rPr>
              <a:t>PAR: 5.2a – What is the battery consumption requirements (car battery or coin cell for example)?</a:t>
            </a:r>
          </a:p>
          <a:p>
            <a:pPr marL="0" indent="0">
              <a:buNone/>
            </a:pPr>
            <a:r>
              <a:rPr lang="en-US" sz="2400" i="1" dirty="0" smtClean="0">
                <a:solidFill>
                  <a:schemeClr val="accent6">
                    <a:lumMod val="75000"/>
                  </a:schemeClr>
                </a:solidFill>
                <a:latin typeface="+mj-lt"/>
              </a:rPr>
              <a:t>Response:  Base standard scope is not something we can reliably modify through an amendment. We will address this in the scope of the next revision.</a:t>
            </a:r>
          </a:p>
          <a:p>
            <a:r>
              <a:rPr lang="en-US" sz="2400" dirty="0" smtClean="0">
                <a:latin typeface="+mj-lt"/>
              </a:rPr>
              <a:t>PAR:  5.2.b Change “Mbps” to “Mb/s”</a:t>
            </a:r>
          </a:p>
          <a:p>
            <a:pPr marL="0" indent="0">
              <a:buNone/>
            </a:pPr>
            <a:r>
              <a:rPr lang="en-US" sz="2400" i="1" dirty="0" smtClean="0">
                <a:solidFill>
                  <a:schemeClr val="accent6">
                    <a:lumMod val="75000"/>
                  </a:schemeClr>
                </a:solidFill>
                <a:latin typeface="+mj-lt"/>
              </a:rPr>
              <a:t>Response:  Change made</a:t>
            </a:r>
            <a:endParaRPr lang="en-US" sz="2400" dirty="0" smtClean="0">
              <a:latin typeface="+mj-lt"/>
            </a:endParaRPr>
          </a:p>
          <a:p>
            <a:endParaRPr lang="en-US" sz="2400" dirty="0" smtClean="0">
              <a:latin typeface="+mj-lt"/>
            </a:endParaRPr>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55</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37/46 by Bob Heile, Wi-SUN Alliance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6499782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Comments from 802.11 on 802.15.4t Standard: </a:t>
            </a:r>
            <a:br>
              <a:rPr lang="en-US" sz="2800" dirty="0" smtClean="0"/>
            </a:br>
            <a:r>
              <a:rPr lang="en-US" sz="2400" dirty="0" smtClean="0"/>
              <a:t>Amendment for a Higher Rate Physical (PHY) Layer</a:t>
            </a:r>
            <a:endParaRPr lang="en-US" sz="2800" dirty="0"/>
          </a:p>
        </p:txBody>
      </p:sp>
      <p:sp>
        <p:nvSpPr>
          <p:cNvPr id="3" name="Content Placeholder 2"/>
          <p:cNvSpPr>
            <a:spLocks noGrp="1"/>
          </p:cNvSpPr>
          <p:nvPr>
            <p:ph idx="1"/>
          </p:nvPr>
        </p:nvSpPr>
        <p:spPr/>
        <p:txBody>
          <a:bodyPr/>
          <a:lstStyle/>
          <a:p>
            <a:r>
              <a:rPr lang="en-US" sz="2400" dirty="0" smtClean="0">
                <a:latin typeface="+mj-lt"/>
              </a:rPr>
              <a:t>CSD Title page: should it include the name of the amendment?</a:t>
            </a:r>
          </a:p>
          <a:p>
            <a:pPr marL="0" indent="0">
              <a:buNone/>
            </a:pPr>
            <a:r>
              <a:rPr lang="en-US" sz="2400" i="1" dirty="0" smtClean="0">
                <a:solidFill>
                  <a:schemeClr val="accent6">
                    <a:lumMod val="75000"/>
                  </a:schemeClr>
                </a:solidFill>
                <a:latin typeface="+mj-lt"/>
              </a:rPr>
              <a:t>Response: No reason why not. Amendment title added</a:t>
            </a:r>
          </a:p>
          <a:p>
            <a:r>
              <a:rPr lang="en-US" sz="2400" dirty="0" smtClean="0">
                <a:latin typeface="+mj-lt"/>
              </a:rPr>
              <a:t>CSD: 1.1.1 change “</a:t>
            </a:r>
            <a:r>
              <a:rPr lang="en-US" sz="2400" dirty="0">
                <a:latin typeface="+mj-lt"/>
              </a:rPr>
              <a:t>Definitions were already and part of this standard </a:t>
            </a:r>
            <a:r>
              <a:rPr lang="en-US" sz="2400" dirty="0" smtClean="0">
                <a:latin typeface="+mj-lt"/>
              </a:rPr>
              <a:t>“ to “</a:t>
            </a:r>
            <a:r>
              <a:rPr lang="en-US" sz="2400" dirty="0">
                <a:latin typeface="+mj-lt"/>
              </a:rPr>
              <a:t>Definitions were already </a:t>
            </a:r>
            <a:r>
              <a:rPr lang="en-US" sz="2400" dirty="0" smtClean="0">
                <a:latin typeface="+mj-lt"/>
              </a:rPr>
              <a:t>a </a:t>
            </a:r>
            <a:r>
              <a:rPr lang="en-US" sz="2400" dirty="0">
                <a:latin typeface="+mj-lt"/>
              </a:rPr>
              <a:t>part of this </a:t>
            </a:r>
            <a:r>
              <a:rPr lang="en-US" sz="2400" dirty="0" smtClean="0">
                <a:latin typeface="+mj-lt"/>
              </a:rPr>
              <a:t>standard. </a:t>
            </a:r>
          </a:p>
          <a:p>
            <a:pPr marL="0" indent="0">
              <a:buNone/>
            </a:pPr>
            <a:r>
              <a:rPr lang="en-US" sz="2400" i="1" dirty="0" smtClean="0">
                <a:solidFill>
                  <a:schemeClr val="accent6">
                    <a:lumMod val="75000"/>
                  </a:schemeClr>
                </a:solidFill>
                <a:latin typeface="+mj-lt"/>
              </a:rPr>
              <a:t>Response:  This comment is no longer relevant. 1.1.1a was changed to read: “While no new managed objects are anticipated, any managed objects that are required will be defined as part of the project.” to satisfy other comments received</a:t>
            </a:r>
          </a:p>
          <a:p>
            <a:pPr marL="0" indent="0">
              <a:buNone/>
            </a:pPr>
            <a:endParaRPr lang="en-US" sz="2400" dirty="0" smtClean="0">
              <a:latin typeface="+mj-lt"/>
            </a:endParaRPr>
          </a:p>
          <a:p>
            <a:endParaRPr lang="en-US" sz="2400" dirty="0" smtClean="0">
              <a:latin typeface="+mj-lt"/>
            </a:endParaRPr>
          </a:p>
          <a:p>
            <a:endParaRPr lang="en-US" sz="2400" dirty="0">
              <a:latin typeface="+mj-lt"/>
            </a:endParaRPr>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56</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38/46 by Bob Heile, Wi-SUN Alliance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2022473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800" dirty="0" smtClean="0"/>
              <a:t>802.11 comments on the 802.15.4u PAR/CSD</a:t>
            </a:r>
            <a:br>
              <a:rPr lang="en-US" sz="2800" dirty="0" smtClean="0"/>
            </a:br>
            <a:r>
              <a:rPr lang="en-US" sz="2400" dirty="0" smtClean="0"/>
              <a:t>Amendment </a:t>
            </a:r>
            <a:r>
              <a:rPr lang="en-US" sz="2400" dirty="0"/>
              <a:t>for use of </a:t>
            </a:r>
            <a:r>
              <a:rPr lang="en-US" sz="2400" dirty="0" smtClean="0"/>
              <a:t>the 865-867 </a:t>
            </a:r>
            <a:r>
              <a:rPr lang="en-US" sz="2400" dirty="0"/>
              <a:t>MHz </a:t>
            </a:r>
            <a:r>
              <a:rPr lang="en-US" sz="2400" dirty="0" smtClean="0"/>
              <a:t>band</a:t>
            </a:r>
            <a:r>
              <a:rPr lang="en-US" sz="2400" dirty="0"/>
              <a:t> </a:t>
            </a:r>
            <a:r>
              <a:rPr lang="en-US" sz="2400" dirty="0" smtClean="0"/>
              <a:t>in India</a:t>
            </a:r>
            <a:endParaRPr lang="en-US" sz="2400" dirty="0"/>
          </a:p>
        </p:txBody>
      </p:sp>
      <p:sp>
        <p:nvSpPr>
          <p:cNvPr id="3" name="Content Placeholder 2"/>
          <p:cNvSpPr>
            <a:spLocks noGrp="1"/>
          </p:cNvSpPr>
          <p:nvPr>
            <p:ph idx="1"/>
          </p:nvPr>
        </p:nvSpPr>
        <p:spPr>
          <a:xfrm>
            <a:off x="685800" y="1817910"/>
            <a:ext cx="7772400" cy="4114800"/>
          </a:xfrm>
        </p:spPr>
        <p:txBody>
          <a:bodyPr/>
          <a:lstStyle/>
          <a:p>
            <a:r>
              <a:rPr lang="en-US" sz="2600" dirty="0" smtClean="0">
                <a:latin typeface="+mj-lt"/>
              </a:rPr>
              <a:t>2.1 Change </a:t>
            </a:r>
            <a:r>
              <a:rPr lang="en-US" sz="2600" b="0" dirty="0" smtClean="0">
                <a:latin typeface="+mj-lt"/>
              </a:rPr>
              <a:t>“the Indian 865-867 MHz band” </a:t>
            </a:r>
            <a:r>
              <a:rPr lang="en-US" sz="2600" dirty="0" smtClean="0">
                <a:latin typeface="+mj-lt"/>
              </a:rPr>
              <a:t>to “</a:t>
            </a:r>
            <a:r>
              <a:rPr lang="en-US" sz="2600" b="0" dirty="0" smtClean="0">
                <a:latin typeface="+mj-lt"/>
              </a:rPr>
              <a:t>the </a:t>
            </a:r>
            <a:r>
              <a:rPr lang="en-US" sz="2600" b="0" dirty="0">
                <a:latin typeface="+mj-lt"/>
              </a:rPr>
              <a:t>865-867 MHz band </a:t>
            </a:r>
            <a:r>
              <a:rPr lang="en-US" sz="2600" b="0" dirty="0" smtClean="0">
                <a:latin typeface="+mj-lt"/>
              </a:rPr>
              <a:t>in India.”</a:t>
            </a:r>
          </a:p>
          <a:p>
            <a:pPr marL="0" indent="0">
              <a:buNone/>
            </a:pPr>
            <a:r>
              <a:rPr lang="en-US" sz="2600" i="1" dirty="0" smtClean="0">
                <a:solidFill>
                  <a:schemeClr val="accent6">
                    <a:lumMod val="75000"/>
                  </a:schemeClr>
                </a:solidFill>
                <a:latin typeface="+mj-lt"/>
              </a:rPr>
              <a:t>Response: Agree. Change made</a:t>
            </a:r>
            <a:endParaRPr lang="en-US" sz="2600" b="0" dirty="0" smtClean="0">
              <a:latin typeface="+mj-lt"/>
            </a:endParaRPr>
          </a:p>
          <a:p>
            <a:r>
              <a:rPr lang="en-US" sz="2600" b="0" dirty="0" smtClean="0">
                <a:latin typeface="+mj-lt"/>
              </a:rPr>
              <a:t>5.5 – Suggest use “W” for “watts”</a:t>
            </a:r>
          </a:p>
          <a:p>
            <a:pPr marL="0" indent="0">
              <a:buNone/>
            </a:pPr>
            <a:r>
              <a:rPr lang="en-US" sz="2600" i="1" dirty="0" smtClean="0">
                <a:solidFill>
                  <a:schemeClr val="accent6">
                    <a:lumMod val="75000"/>
                  </a:schemeClr>
                </a:solidFill>
                <a:latin typeface="+mj-lt"/>
              </a:rPr>
              <a:t>Response: We appreciate the suggestion but feel using the full word is clearer</a:t>
            </a:r>
            <a:endParaRPr lang="en-US" sz="2600" b="0" dirty="0" smtClean="0">
              <a:latin typeface="+mj-lt"/>
            </a:endParaRPr>
          </a:p>
          <a:p>
            <a:r>
              <a:rPr lang="en-US" sz="2600" b="0" dirty="0" smtClean="0">
                <a:latin typeface="+mj-lt"/>
              </a:rPr>
              <a:t>5.5 – Change: “</a:t>
            </a:r>
            <a:r>
              <a:rPr lang="en-US" sz="2600" b="0" dirty="0">
                <a:latin typeface="+mj-lt"/>
              </a:rPr>
              <a:t>released a draft an Internet of Things </a:t>
            </a:r>
            <a:r>
              <a:rPr lang="en-US" sz="2600" b="0" dirty="0" smtClean="0">
                <a:latin typeface="+mj-lt"/>
              </a:rPr>
              <a:t>Policy” to “</a:t>
            </a:r>
            <a:r>
              <a:rPr lang="en-US" sz="2600" b="0" dirty="0">
                <a:latin typeface="+mj-lt"/>
              </a:rPr>
              <a:t>released a draft </a:t>
            </a:r>
            <a:r>
              <a:rPr lang="en-US" sz="2600" b="0" dirty="0" smtClean="0">
                <a:latin typeface="+mj-lt"/>
              </a:rPr>
              <a:t>Internet </a:t>
            </a:r>
            <a:r>
              <a:rPr lang="en-US" sz="2600" b="0" dirty="0">
                <a:latin typeface="+mj-lt"/>
              </a:rPr>
              <a:t>of Things </a:t>
            </a:r>
            <a:r>
              <a:rPr lang="en-US" sz="2600" b="0" dirty="0" smtClean="0">
                <a:latin typeface="+mj-lt"/>
              </a:rPr>
              <a:t>Policy”</a:t>
            </a:r>
          </a:p>
          <a:p>
            <a:pPr marL="0" indent="0">
              <a:buNone/>
            </a:pPr>
            <a:r>
              <a:rPr lang="en-US" sz="2600" i="1" dirty="0" smtClean="0">
                <a:solidFill>
                  <a:schemeClr val="accent6">
                    <a:lumMod val="75000"/>
                  </a:schemeClr>
                </a:solidFill>
                <a:latin typeface="+mj-lt"/>
              </a:rPr>
              <a:t>Response: Agree. Change made</a:t>
            </a:r>
            <a:endParaRPr lang="en-US" sz="2600" b="0" i="1" dirty="0" smtClean="0">
              <a:solidFill>
                <a:schemeClr val="accent6">
                  <a:lumMod val="75000"/>
                </a:schemeClr>
              </a:solidFill>
              <a:latin typeface="+mj-lt"/>
            </a:endParaRPr>
          </a:p>
          <a:p>
            <a:endParaRPr lang="en-US" sz="2600" dirty="0">
              <a:latin typeface="+mj-lt"/>
            </a:endParaRPr>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57</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39/46 by Bob Heile, Wi-SUN Alliance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2463334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802.11 comments on the 802.15.4u PAR/CSD</a:t>
            </a:r>
            <a:br>
              <a:rPr lang="en-US" sz="2800" dirty="0"/>
            </a:br>
            <a:r>
              <a:rPr lang="en-US" sz="2400" dirty="0"/>
              <a:t>Amendment for use of the 865-867 MHz band in India</a:t>
            </a:r>
          </a:p>
        </p:txBody>
      </p:sp>
      <p:sp>
        <p:nvSpPr>
          <p:cNvPr id="3" name="Content Placeholder 2"/>
          <p:cNvSpPr>
            <a:spLocks noGrp="1"/>
          </p:cNvSpPr>
          <p:nvPr>
            <p:ph idx="1"/>
          </p:nvPr>
        </p:nvSpPr>
        <p:spPr>
          <a:xfrm>
            <a:off x="685800" y="1752594"/>
            <a:ext cx="7772400" cy="4114800"/>
          </a:xfrm>
        </p:spPr>
        <p:txBody>
          <a:bodyPr/>
          <a:lstStyle/>
          <a:p>
            <a:r>
              <a:rPr lang="en-US" sz="2400" dirty="0" smtClean="0">
                <a:latin typeface="+mj-lt"/>
              </a:rPr>
              <a:t>CSD: Title </a:t>
            </a:r>
            <a:r>
              <a:rPr lang="en-US" sz="2400" dirty="0">
                <a:latin typeface="+mj-lt"/>
              </a:rPr>
              <a:t>page: should it include the name of the amendment</a:t>
            </a:r>
            <a:r>
              <a:rPr lang="en-US" sz="2400" dirty="0" smtClean="0">
                <a:latin typeface="+mj-lt"/>
              </a:rPr>
              <a:t>? It would help the reader when looking at CSD to be self-defined.</a:t>
            </a:r>
          </a:p>
          <a:p>
            <a:pPr marL="0" indent="0">
              <a:buNone/>
            </a:pPr>
            <a:r>
              <a:rPr lang="en-US" sz="2400" i="1" dirty="0" smtClean="0">
                <a:solidFill>
                  <a:schemeClr val="accent6">
                    <a:lumMod val="75000"/>
                  </a:schemeClr>
                </a:solidFill>
                <a:latin typeface="+mj-lt"/>
              </a:rPr>
              <a:t>Response: No reason why not. Title added</a:t>
            </a:r>
          </a:p>
          <a:p>
            <a:r>
              <a:rPr lang="en-US" sz="2400" dirty="0" smtClean="0">
                <a:latin typeface="+mj-lt"/>
              </a:rPr>
              <a:t>CSD:  1.1.1 </a:t>
            </a:r>
            <a:r>
              <a:rPr lang="en-US" sz="2400" dirty="0">
                <a:latin typeface="+mj-lt"/>
              </a:rPr>
              <a:t>change “Definitions were already and part of this standard “ to “Definitions were already a part of this </a:t>
            </a:r>
            <a:r>
              <a:rPr lang="en-US" sz="2400" dirty="0" smtClean="0">
                <a:latin typeface="+mj-lt"/>
              </a:rPr>
              <a:t>standard”</a:t>
            </a:r>
          </a:p>
          <a:p>
            <a:pPr marL="0" indent="0">
              <a:buNone/>
            </a:pPr>
            <a:r>
              <a:rPr lang="en-US" sz="2400" i="1" dirty="0">
                <a:solidFill>
                  <a:schemeClr val="accent6">
                    <a:lumMod val="75000"/>
                  </a:schemeClr>
                </a:solidFill>
                <a:latin typeface="+mj-lt"/>
              </a:rPr>
              <a:t>Response:  This comment is no longer relevant. 1.1.1a was changed to read: “While no new managed objects are anticipated, any managed objects that are required will be defined as part of the project.” to satisfy other comments </a:t>
            </a:r>
            <a:r>
              <a:rPr lang="en-US" sz="2400" i="1" dirty="0" smtClean="0">
                <a:solidFill>
                  <a:schemeClr val="accent6">
                    <a:lumMod val="75000"/>
                  </a:schemeClr>
                </a:solidFill>
                <a:latin typeface="+mj-lt"/>
              </a:rPr>
              <a:t>received</a:t>
            </a:r>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58</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40/46 by Bob Heile, Wi-SUN Alliance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1059149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802.11 comments on the 802.15.4u PAR/CSD</a:t>
            </a:r>
            <a:br>
              <a:rPr lang="en-US" sz="2800" dirty="0"/>
            </a:br>
            <a:r>
              <a:rPr lang="en-US" sz="2400" dirty="0"/>
              <a:t>Amendment for use of the 865-867 MHz band in India</a:t>
            </a:r>
          </a:p>
        </p:txBody>
      </p:sp>
      <p:sp>
        <p:nvSpPr>
          <p:cNvPr id="3" name="Content Placeholder 2"/>
          <p:cNvSpPr>
            <a:spLocks noGrp="1"/>
          </p:cNvSpPr>
          <p:nvPr>
            <p:ph idx="1"/>
          </p:nvPr>
        </p:nvSpPr>
        <p:spPr>
          <a:xfrm>
            <a:off x="685800" y="2024744"/>
            <a:ext cx="7772400" cy="4114800"/>
          </a:xfrm>
        </p:spPr>
        <p:txBody>
          <a:bodyPr/>
          <a:lstStyle/>
          <a:p>
            <a:r>
              <a:rPr lang="en-US" sz="2400" dirty="0" smtClean="0">
                <a:latin typeface="+mj-lt"/>
              </a:rPr>
              <a:t>CSD: 1.2.5 a) change “</a:t>
            </a:r>
            <a:r>
              <a:rPr lang="en-US" sz="2400" dirty="0">
                <a:latin typeface="+mj-lt"/>
              </a:rPr>
              <a:t>This project can be implement with </a:t>
            </a:r>
            <a:r>
              <a:rPr lang="en-US" sz="2400" dirty="0" smtClean="0">
                <a:latin typeface="+mj-lt"/>
              </a:rPr>
              <a:t>“ to “</a:t>
            </a:r>
            <a:r>
              <a:rPr lang="en-US" sz="2400" dirty="0">
                <a:latin typeface="+mj-lt"/>
              </a:rPr>
              <a:t>This project can be </a:t>
            </a:r>
            <a:r>
              <a:rPr lang="en-US" sz="2400" dirty="0" smtClean="0">
                <a:latin typeface="+mj-lt"/>
              </a:rPr>
              <a:t>implemented </a:t>
            </a:r>
            <a:r>
              <a:rPr lang="en-US" sz="2400" dirty="0">
                <a:latin typeface="+mj-lt"/>
              </a:rPr>
              <a:t>with </a:t>
            </a:r>
            <a:r>
              <a:rPr lang="en-US" sz="2400" dirty="0" smtClean="0">
                <a:latin typeface="+mj-lt"/>
              </a:rPr>
              <a:t>“ </a:t>
            </a:r>
          </a:p>
          <a:p>
            <a:pPr marL="0" indent="0">
              <a:buNone/>
            </a:pPr>
            <a:r>
              <a:rPr lang="en-US" sz="2400" i="1" dirty="0" smtClean="0">
                <a:solidFill>
                  <a:schemeClr val="accent6">
                    <a:lumMod val="75000"/>
                  </a:schemeClr>
                </a:solidFill>
                <a:latin typeface="+mj-lt"/>
              </a:rPr>
              <a:t>Response:  Accepted, correction made</a:t>
            </a:r>
          </a:p>
          <a:p>
            <a:r>
              <a:rPr lang="en-US" sz="2400" dirty="0" smtClean="0">
                <a:latin typeface="+mj-lt"/>
              </a:rPr>
              <a:t>1.2.5 a) Add comma prior to “which”</a:t>
            </a:r>
          </a:p>
          <a:p>
            <a:pPr marL="0" indent="0">
              <a:buNone/>
            </a:pPr>
            <a:r>
              <a:rPr lang="en-US" sz="2400" i="1" dirty="0">
                <a:solidFill>
                  <a:schemeClr val="accent6">
                    <a:lumMod val="75000"/>
                  </a:schemeClr>
                </a:solidFill>
                <a:latin typeface="+mj-lt"/>
              </a:rPr>
              <a:t>Response:  Accepted, correction made</a:t>
            </a:r>
          </a:p>
          <a:p>
            <a:pPr marL="0" indent="0">
              <a:buNone/>
            </a:pPr>
            <a:endParaRPr lang="en-US" sz="2400" dirty="0" smtClean="0">
              <a:latin typeface="+mj-lt"/>
            </a:endParaRPr>
          </a:p>
          <a:p>
            <a:pPr marL="0" indent="0">
              <a:buNone/>
            </a:pPr>
            <a:endParaRPr lang="en-US" sz="2400" dirty="0">
              <a:latin typeface="+mj-lt"/>
            </a:endParaRPr>
          </a:p>
          <a:p>
            <a:endParaRPr lang="en-US" sz="2400" dirty="0" smtClean="0">
              <a:latin typeface="+mj-lt"/>
            </a:endParaRPr>
          </a:p>
          <a:p>
            <a:endParaRPr lang="en-US" sz="2400" dirty="0">
              <a:latin typeface="+mj-lt"/>
            </a:endParaRPr>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59</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41/46 by Bob Heile, Wi-SUN Alliance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916798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754163" y="695373"/>
            <a:ext cx="7200000" cy="5657578"/>
          </a:xfrm>
          <a:prstGeom prst="rect">
            <a:avLst/>
          </a:prstGeom>
        </p:spPr>
      </p:pic>
      <p:sp>
        <p:nvSpPr>
          <p:cNvPr id="2" name="Title 1"/>
          <p:cNvSpPr>
            <a:spLocks noGrp="1"/>
          </p:cNvSpPr>
          <p:nvPr>
            <p:ph type="title"/>
          </p:nvPr>
        </p:nvSpPr>
        <p:spPr>
          <a:xfrm>
            <a:off x="696913" y="0"/>
            <a:ext cx="6629400" cy="533400"/>
          </a:xfrm>
        </p:spPr>
        <p:txBody>
          <a:bodyPr/>
          <a:lstStyle/>
          <a:p>
            <a:r>
              <a:rPr lang="en-GB" dirty="0" smtClean="0"/>
              <a:t>Attendance by Country</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a:t>
            </a:fld>
            <a:endParaRPr lang="en-US"/>
          </a:p>
        </p:txBody>
      </p:sp>
      <p:sp>
        <p:nvSpPr>
          <p:cNvPr id="6" name="Date Placeholder 5"/>
          <p:cNvSpPr>
            <a:spLocks noGrp="1"/>
          </p:cNvSpPr>
          <p:nvPr>
            <p:ph type="dt" sz="half" idx="10"/>
          </p:nvPr>
        </p:nvSpPr>
        <p:spPr/>
        <p:txBody>
          <a:bodyPr/>
          <a:lstStyle/>
          <a:p>
            <a:pPr>
              <a:defRPr/>
            </a:pPr>
            <a:r>
              <a:rPr lang="en-US" smtClean="0"/>
              <a:t>November 2015</a:t>
            </a:r>
            <a:endParaRPr lang="en-US"/>
          </a:p>
        </p:txBody>
      </p:sp>
      <p:pic>
        <p:nvPicPr>
          <p:cNvPr id="7" name="Picture 6"/>
          <p:cNvPicPr>
            <a:picLocks noChangeAspect="1"/>
          </p:cNvPicPr>
          <p:nvPr/>
        </p:nvPicPr>
        <p:blipFill>
          <a:blip r:embed="rId4"/>
          <a:stretch>
            <a:fillRect/>
          </a:stretch>
        </p:blipFill>
        <p:spPr>
          <a:xfrm>
            <a:off x="79327" y="796974"/>
            <a:ext cx="2816273" cy="2212956"/>
          </a:xfrm>
          <a:prstGeom prst="rect">
            <a:avLst/>
          </a:prstGeom>
        </p:spPr>
      </p:pic>
    </p:spTree>
    <p:extLst>
      <p:ext uri="{BB962C8B-B14F-4D97-AF65-F5344CB8AC3E}">
        <p14:creationId xmlns:p14="http://schemas.microsoft.com/office/powerpoint/2010/main" val="24413926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802.11 Rebuttal</a:t>
            </a:r>
            <a:endParaRPr lang="en-US" dirty="0"/>
          </a:p>
        </p:txBody>
      </p:sp>
      <p:sp>
        <p:nvSpPr>
          <p:cNvPr id="8" name="Text Placeholder 7"/>
          <p:cNvSpPr>
            <a:spLocks noGrp="1"/>
          </p:cNvSpPr>
          <p:nvPr>
            <p:ph type="body" idx="1"/>
          </p:nvPr>
        </p:nvSpPr>
        <p:spPr/>
        <p:txBody>
          <a:bodyPr/>
          <a:lstStyle/>
          <a:p>
            <a:endParaRPr lang="en-US"/>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60</a:t>
            </a:fld>
            <a:endParaRPr lang="en-GB"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42/46 by Jon Rosdahl, CSR-Qualcomm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693983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802.15.4t</a:t>
            </a:r>
            <a:endParaRPr lang="en-US" dirty="0"/>
          </a:p>
        </p:txBody>
      </p:sp>
      <p:sp>
        <p:nvSpPr>
          <p:cNvPr id="8" name="Content Placeholder 7"/>
          <p:cNvSpPr>
            <a:spLocks noGrp="1"/>
          </p:cNvSpPr>
          <p:nvPr>
            <p:ph idx="1"/>
          </p:nvPr>
        </p:nvSpPr>
        <p:spPr/>
        <p:txBody>
          <a:bodyPr/>
          <a:lstStyle/>
          <a:p>
            <a:r>
              <a:rPr lang="en-US" dirty="0" smtClean="0"/>
              <a:t>802.11 comment: PAR</a:t>
            </a:r>
            <a:r>
              <a:rPr lang="en-US" dirty="0"/>
              <a:t>:   2.1 Need to include range for “High(</a:t>
            </a:r>
            <a:r>
              <a:rPr lang="en-US" dirty="0" err="1"/>
              <a:t>er</a:t>
            </a:r>
            <a:r>
              <a:rPr lang="en-US" dirty="0"/>
              <a:t>)”</a:t>
            </a:r>
          </a:p>
          <a:p>
            <a:pPr lvl="1"/>
            <a:r>
              <a:rPr lang="en-US" sz="1400" dirty="0"/>
              <a:t>(See </a:t>
            </a:r>
            <a:r>
              <a:rPr lang="en-US" sz="1400" dirty="0" err="1"/>
              <a:t>NesCom</a:t>
            </a:r>
            <a:r>
              <a:rPr lang="en-US" sz="1400" dirty="0"/>
              <a:t> Conventions: “6. </a:t>
            </a:r>
            <a:r>
              <a:rPr lang="en-US" sz="1400" b="1" dirty="0"/>
              <a:t>Quantification of the Ranges of Numeric Values </a:t>
            </a:r>
            <a:r>
              <a:rPr lang="en-US" sz="1400" dirty="0"/>
              <a:t/>
            </a:r>
            <a:br>
              <a:rPr lang="en-US" sz="1400" dirty="0"/>
            </a:br>
            <a:r>
              <a:rPr lang="en-US" sz="1400" dirty="0"/>
              <a:t>For PARs for new projects, standards developers who use general terms to represent ranges (e.g. high, medium, low) within the title, scope, or purpose, shall numerically define such ranges where they first appear (title, scope, or purpose, as applicable”).</a:t>
            </a:r>
          </a:p>
          <a:p>
            <a:pPr marL="0" lvl="1" indent="0">
              <a:buNone/>
            </a:pPr>
            <a:r>
              <a:rPr lang="en-US" sz="2400" i="1" dirty="0" smtClean="0">
                <a:solidFill>
                  <a:schemeClr val="accent6">
                    <a:lumMod val="75000"/>
                  </a:schemeClr>
                </a:solidFill>
              </a:rPr>
              <a:t>802.15 Response</a:t>
            </a:r>
            <a:r>
              <a:rPr lang="en-US" sz="2400" i="1" dirty="0">
                <a:solidFill>
                  <a:schemeClr val="accent6">
                    <a:lumMod val="75000"/>
                  </a:schemeClr>
                </a:solidFill>
              </a:rPr>
              <a:t>: Noted. “Target range should be at least 10 meters.” added to </a:t>
            </a:r>
            <a:r>
              <a:rPr lang="en-US" sz="2400" i="1" dirty="0" smtClean="0">
                <a:solidFill>
                  <a:schemeClr val="accent6">
                    <a:lumMod val="75000"/>
                  </a:schemeClr>
                </a:solidFill>
              </a:rPr>
              <a:t>scope</a:t>
            </a:r>
          </a:p>
          <a:p>
            <a:pPr marL="0" lvl="1" indent="0">
              <a:buNone/>
            </a:pPr>
            <a:r>
              <a:rPr lang="en-US" sz="2400" i="1" dirty="0" smtClean="0">
                <a:solidFill>
                  <a:schemeClr val="accent6">
                    <a:lumMod val="75000"/>
                  </a:schemeClr>
                </a:solidFill>
              </a:rPr>
              <a:t>802.11 Rebuttal: The requirement is to put the range where it “first appears”, so either put the range in the title, or change the title to not require the use of “High(</a:t>
            </a:r>
            <a:r>
              <a:rPr lang="en-US" sz="2400" i="1" dirty="0" err="1" smtClean="0">
                <a:solidFill>
                  <a:schemeClr val="accent6">
                    <a:lumMod val="75000"/>
                  </a:schemeClr>
                </a:solidFill>
              </a:rPr>
              <a:t>er</a:t>
            </a:r>
            <a:r>
              <a:rPr lang="en-US" sz="2400" i="1" dirty="0" smtClean="0">
                <a:solidFill>
                  <a:schemeClr val="accent6">
                    <a:lumMod val="75000"/>
                  </a:schemeClr>
                </a:solidFill>
              </a:rPr>
              <a:t>)”.</a:t>
            </a:r>
            <a:endParaRPr lang="en-US" sz="2400" i="1" dirty="0">
              <a:solidFill>
                <a:srgbClr val="7030A0"/>
              </a:solidFill>
            </a:endParaRPr>
          </a:p>
          <a:p>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61</a:t>
            </a:fld>
            <a:endParaRPr lang="en-GB"/>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43/46 by Jon Rosdahl, CSR-Qualcomm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1484166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54968"/>
          </a:xfrm>
        </p:spPr>
        <p:txBody>
          <a:bodyPr/>
          <a:lstStyle/>
          <a:p>
            <a:r>
              <a:rPr lang="en-US" dirty="0" smtClean="0"/>
              <a:t>802.16s – 7.1</a:t>
            </a:r>
            <a:endParaRPr lang="en-US" dirty="0"/>
          </a:p>
        </p:txBody>
      </p:sp>
      <p:sp>
        <p:nvSpPr>
          <p:cNvPr id="3" name="Content Placeholder 2"/>
          <p:cNvSpPr>
            <a:spLocks noGrp="1"/>
          </p:cNvSpPr>
          <p:nvPr>
            <p:ph idx="1"/>
          </p:nvPr>
        </p:nvSpPr>
        <p:spPr>
          <a:xfrm>
            <a:off x="685800" y="1420146"/>
            <a:ext cx="7770813" cy="4674268"/>
          </a:xfrm>
        </p:spPr>
        <p:txBody>
          <a:bodyPr/>
          <a:lstStyle/>
          <a:p>
            <a:r>
              <a:rPr lang="en-US" sz="1800" dirty="0" smtClean="0"/>
              <a:t>802.11 Comment: </a:t>
            </a:r>
            <a:r>
              <a:rPr lang="en-US" sz="1800" b="0" dirty="0"/>
              <a:t>3GPP develops NB-IOT (narrow band LTE for Internet </a:t>
            </a:r>
            <a:r>
              <a:rPr lang="en-US" sz="1800" b="0" dirty="0" smtClean="0"/>
              <a:t>of Things</a:t>
            </a:r>
            <a:r>
              <a:rPr lang="en-US" sz="1800" b="0" dirty="0"/>
              <a:t>) which is similar in scope to this project scope </a:t>
            </a:r>
            <a:r>
              <a:rPr lang="en-US" sz="1800" b="0" dirty="0" smtClean="0"/>
              <a:t>– from </a:t>
            </a:r>
            <a:r>
              <a:rPr lang="en-US" sz="1800" b="0" dirty="0"/>
              <a:t>5.2b: “This system profile will specify operation </a:t>
            </a:r>
            <a:r>
              <a:rPr lang="en-US" sz="1800" b="0" dirty="0" smtClean="0"/>
              <a:t>in exclusively-licensed </a:t>
            </a:r>
            <a:r>
              <a:rPr lang="en-US" sz="1800" b="0" dirty="0"/>
              <a:t>spectrum with channel sizes up </a:t>
            </a:r>
            <a:r>
              <a:rPr lang="en-US" sz="1800" b="0" dirty="0" smtClean="0"/>
              <a:t>to 1.25 </a:t>
            </a:r>
            <a:r>
              <a:rPr lang="en-US" sz="1800" b="0" dirty="0"/>
              <a:t>MHz, including 1 MHz explicitly”. How is this </a:t>
            </a:r>
            <a:r>
              <a:rPr lang="en-US" sz="1800" b="0" dirty="0" smtClean="0"/>
              <a:t>project different </a:t>
            </a:r>
            <a:r>
              <a:rPr lang="en-US" sz="1800" b="0" dirty="0"/>
              <a:t>from the 3GPP case</a:t>
            </a:r>
            <a:r>
              <a:rPr lang="en-US" sz="1800" b="0" dirty="0" smtClean="0"/>
              <a:t>?</a:t>
            </a:r>
          </a:p>
          <a:p>
            <a:endParaRPr lang="en-US" sz="1800" b="0" dirty="0"/>
          </a:p>
          <a:p>
            <a:r>
              <a:rPr lang="en-US" sz="1800" dirty="0" smtClean="0"/>
              <a:t>802.16 Response</a:t>
            </a:r>
            <a:r>
              <a:rPr lang="en-US" sz="1800" b="0" dirty="0" smtClean="0"/>
              <a:t>: NB-IOT </a:t>
            </a:r>
            <a:r>
              <a:rPr lang="en-US" sz="1800" b="0" dirty="0"/>
              <a:t>is not of similar scope. This project is </a:t>
            </a:r>
            <a:r>
              <a:rPr lang="en-US" sz="1800" b="0" dirty="0" smtClean="0"/>
              <a:t>to amend </a:t>
            </a:r>
            <a:r>
              <a:rPr lang="en-US" sz="1800" b="0" dirty="0"/>
              <a:t>the 802.16 standard. 3GPP standards are </a:t>
            </a:r>
            <a:r>
              <a:rPr lang="en-US" sz="1800" b="0" dirty="0" smtClean="0"/>
              <a:t>not compatible </a:t>
            </a:r>
            <a:r>
              <a:rPr lang="en-US" sz="1800" b="0" dirty="0"/>
              <a:t>with the 802.16 standard</a:t>
            </a:r>
            <a:r>
              <a:rPr lang="en-US" sz="1800" b="0" dirty="0" smtClean="0"/>
              <a:t>.</a:t>
            </a:r>
          </a:p>
          <a:p>
            <a:endParaRPr lang="en-US" sz="1800" b="0" dirty="0"/>
          </a:p>
          <a:p>
            <a:r>
              <a:rPr lang="en-US" sz="1800" dirty="0" smtClean="0"/>
              <a:t>802.11 Rebuttal: </a:t>
            </a:r>
            <a:r>
              <a:rPr lang="en-US" sz="1800" b="0" dirty="0" smtClean="0"/>
              <a:t>NB-IOT is of similar scope and has similar use cases in the same band.  Therefore, it should be identified in 7.1. However, we recognize that the identified stakeholders appear to have a need for an 802.16 based solution, and the competing solution may not meet their needs. We suggest you include this information in 7.1 because it explains why this amendment to 802.16 may be justified.</a:t>
            </a:r>
            <a:endParaRPr lang="en-US" sz="1800"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62</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7335876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to Submit Report to WG</a:t>
            </a:r>
            <a:endParaRPr lang="en-US" dirty="0"/>
          </a:p>
        </p:txBody>
      </p:sp>
      <p:sp>
        <p:nvSpPr>
          <p:cNvPr id="3" name="Content Placeholder 2"/>
          <p:cNvSpPr>
            <a:spLocks noGrp="1"/>
          </p:cNvSpPr>
          <p:nvPr>
            <p:ph idx="1"/>
          </p:nvPr>
        </p:nvSpPr>
        <p:spPr/>
        <p:txBody>
          <a:bodyPr/>
          <a:lstStyle/>
          <a:p>
            <a:r>
              <a:rPr lang="en-US" dirty="0" smtClean="0"/>
              <a:t>Move to accept doc:11-15/1212r3 as the feedback including rebuttal on the proposed PARs for the November 2015 802 Plenary.</a:t>
            </a:r>
          </a:p>
          <a:p>
            <a:endParaRPr lang="en-US" dirty="0" smtClean="0"/>
          </a:p>
          <a:p>
            <a:r>
              <a:rPr lang="en-US" dirty="0" smtClean="0"/>
              <a:t>Moved: Andrew Myles  2</a:t>
            </a:r>
            <a:r>
              <a:rPr lang="en-US" baseline="30000" dirty="0" smtClean="0"/>
              <a:t>nd</a:t>
            </a:r>
            <a:r>
              <a:rPr lang="en-US" dirty="0" smtClean="0"/>
              <a:t>: Stuart Kerry</a:t>
            </a:r>
          </a:p>
          <a:p>
            <a:r>
              <a:rPr lang="en-US" dirty="0" smtClean="0"/>
              <a:t>Results: </a:t>
            </a:r>
            <a:r>
              <a:rPr lang="en-US" dirty="0"/>
              <a:t>5</a:t>
            </a:r>
            <a:r>
              <a:rPr lang="en-US" dirty="0" smtClean="0"/>
              <a:t>-0-0   Motion </a:t>
            </a:r>
            <a:r>
              <a:rPr lang="en-US" dirty="0"/>
              <a:t>P</a:t>
            </a:r>
            <a:r>
              <a:rPr lang="en-US" dirty="0" smtClean="0"/>
              <a:t>asses</a:t>
            </a:r>
            <a:endParaRPr lang="en-US" dirty="0"/>
          </a:p>
        </p:txBody>
      </p:sp>
      <p:sp>
        <p:nvSpPr>
          <p:cNvPr id="5" name="Footer Placeholder 4"/>
          <p:cNvSpPr>
            <a:spLocks noGrp="1"/>
          </p:cNvSpPr>
          <p:nvPr>
            <p:ph type="ftr" idx="11"/>
          </p:nvPr>
        </p:nvSpPr>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63</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4324998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idx="1"/>
          </p:nvPr>
        </p:nvSpPr>
        <p:spPr>
          <a:xfrm>
            <a:off x="685800" y="1628800"/>
            <a:ext cx="7772400" cy="4560863"/>
          </a:xfrm>
          <a:ln/>
        </p:spPr>
        <p:txBody>
          <a:bodyPr/>
          <a:lstStyle/>
          <a:p>
            <a:r>
              <a:rPr lang="en-US" dirty="0" smtClean="0"/>
              <a:t>IEEE 802 PARs Under consideration Webpage:</a:t>
            </a:r>
          </a:p>
          <a:p>
            <a:pPr lvl="1"/>
            <a:r>
              <a:rPr lang="en-US" dirty="0" smtClean="0"/>
              <a:t>	</a:t>
            </a:r>
            <a:r>
              <a:rPr lang="en-US" dirty="0" smtClean="0">
                <a:hlinkClick r:id="rId3"/>
              </a:rPr>
              <a:t>http</a:t>
            </a:r>
            <a:r>
              <a:rPr lang="en-US" dirty="0">
                <a:hlinkClick r:id="rId3"/>
              </a:rPr>
              <a:t>://</a:t>
            </a:r>
            <a:r>
              <a:rPr lang="en-US" dirty="0" smtClean="0">
                <a:hlinkClick r:id="rId3"/>
              </a:rPr>
              <a:t>grouper.ieee.org/groups/802/PARs.shtml</a:t>
            </a:r>
            <a:endParaRPr lang="en-US" dirty="0" smtClean="0"/>
          </a:p>
          <a:p>
            <a:pPr lvl="1"/>
            <a:endParaRPr lang="en-US" dirty="0"/>
          </a:p>
        </p:txBody>
      </p:sp>
      <p:sp>
        <p:nvSpPr>
          <p:cNvPr id="5" name="Footer Placeholder 4"/>
          <p:cNvSpPr>
            <a:spLocks noGrp="1"/>
          </p:cNvSpPr>
          <p:nvPr>
            <p:ph type="ftr" idx="11"/>
          </p:nvPr>
        </p:nvSpPr>
        <p:spPr>
          <a:xfrm>
            <a:off x="6215074" y="6475413"/>
            <a:ext cx="2327264" cy="180975"/>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64</a:t>
            </a:fld>
            <a:endParaRPr lang="en-GB"/>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46/46 by Jon Rosdahl,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3052221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p:txBody>
          <a:bodyPr/>
          <a:lstStyle/>
          <a:p>
            <a:pPr>
              <a:defRPr/>
            </a:pPr>
            <a:r>
              <a:rPr lang="en-US" smtClean="0"/>
              <a:t>Adrian Stephens, Intel Corporation</a:t>
            </a:r>
            <a:endParaRPr lang="en-US" dirty="0"/>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D6CCAE5-06F5-C34A-A6FD-BC33E1D7FAF7}" type="slidenum">
              <a:rPr lang="en-US"/>
              <a:pPr/>
              <a:t>65</a:t>
            </a:fld>
            <a:endParaRPr lang="en-US"/>
          </a:p>
        </p:txBody>
      </p:sp>
      <p:sp>
        <p:nvSpPr>
          <p:cNvPr id="27652" name="Rectangle 2"/>
          <p:cNvSpPr>
            <a:spLocks noGrp="1" noChangeArrowheads="1"/>
          </p:cNvSpPr>
          <p:nvPr>
            <p:ph type="title"/>
          </p:nvPr>
        </p:nvSpPr>
        <p:spPr>
          <a:xfrm>
            <a:off x="685800" y="838200"/>
            <a:ext cx="7772400" cy="1066800"/>
          </a:xfrm>
        </p:spPr>
        <p:txBody>
          <a:bodyPr/>
          <a:lstStyle/>
          <a:p>
            <a:r>
              <a:rPr lang="en-US" sz="2800" dirty="0">
                <a:latin typeface="Times New Roman" charset="0"/>
              </a:rPr>
              <a:t>IEEE </a:t>
            </a:r>
            <a:r>
              <a:rPr lang="en-US" sz="2800" dirty="0" smtClean="0">
                <a:latin typeface="Times New Roman" charset="0"/>
              </a:rPr>
              <a:t>802.11/15 </a:t>
            </a:r>
            <a:r>
              <a:rPr lang="en-US" sz="2800" dirty="0">
                <a:latin typeface="Times New Roman" charset="0"/>
              </a:rPr>
              <a:t>Regulatory SC</a:t>
            </a:r>
            <a:br>
              <a:rPr lang="en-US" sz="2800" dirty="0">
                <a:latin typeface="Times New Roman" charset="0"/>
              </a:rPr>
            </a:br>
            <a:r>
              <a:rPr lang="en-US" sz="2800" dirty="0" smtClean="0">
                <a:latin typeface="Times New Roman" charset="0"/>
              </a:rPr>
              <a:t>Dallas Closing </a:t>
            </a:r>
            <a:r>
              <a:rPr lang="en-US" sz="2800" dirty="0">
                <a:latin typeface="Times New Roman" charset="0"/>
              </a:rPr>
              <a:t>Report</a:t>
            </a:r>
          </a:p>
        </p:txBody>
      </p:sp>
      <p:sp>
        <p:nvSpPr>
          <p:cNvPr id="27653" name="Rectangle 6"/>
          <p:cNvSpPr>
            <a:spLocks noGrp="1" noChangeArrowheads="1"/>
          </p:cNvSpPr>
          <p:nvPr>
            <p:ph type="body" idx="1"/>
          </p:nvPr>
        </p:nvSpPr>
        <p:spPr>
          <a:xfrm>
            <a:off x="685800" y="2286000"/>
            <a:ext cx="7772400" cy="381000"/>
          </a:xfrm>
        </p:spPr>
        <p:txBody>
          <a:bodyPr/>
          <a:lstStyle/>
          <a:p>
            <a:pPr algn="ctr">
              <a:buFontTx/>
              <a:buNone/>
            </a:pPr>
            <a:r>
              <a:rPr lang="en-US" sz="2000" dirty="0">
                <a:latin typeface="Times New Roman" charset="0"/>
              </a:rPr>
              <a:t>Date:</a:t>
            </a:r>
            <a:r>
              <a:rPr lang="en-US" sz="2000" b="0" dirty="0">
                <a:latin typeface="Times New Roman" charset="0"/>
              </a:rPr>
              <a:t> </a:t>
            </a:r>
            <a:r>
              <a:rPr lang="en-US" sz="2000" b="0" dirty="0" smtClean="0">
                <a:latin typeface="Times New Roman" charset="0"/>
              </a:rPr>
              <a:t>2015-10-13</a:t>
            </a:r>
            <a:endParaRPr lang="en-US" sz="2000" b="0" dirty="0">
              <a:latin typeface="Times New Roman" charset="0"/>
            </a:endParaRPr>
          </a:p>
        </p:txBody>
      </p:sp>
      <p:graphicFrame>
        <p:nvGraphicFramePr>
          <p:cNvPr id="27654" name="Object 11"/>
          <p:cNvGraphicFramePr>
            <a:graphicFrameLocks noChangeAspect="1"/>
          </p:cNvGraphicFramePr>
          <p:nvPr>
            <p:extLst>
              <p:ext uri="{D42A27DB-BD31-4B8C-83A1-F6EECF244321}">
                <p14:modId xmlns:p14="http://schemas.microsoft.com/office/powerpoint/2010/main" val="1353014795"/>
              </p:ext>
            </p:extLst>
          </p:nvPr>
        </p:nvGraphicFramePr>
        <p:xfrm>
          <a:off x="500063" y="3136900"/>
          <a:ext cx="7926387" cy="2376488"/>
        </p:xfrm>
        <a:graphic>
          <a:graphicData uri="http://schemas.openxmlformats.org/presentationml/2006/ole">
            <mc:AlternateContent xmlns:mc="http://schemas.openxmlformats.org/markup-compatibility/2006">
              <mc:Choice xmlns:v="urn:schemas-microsoft-com:vml" Requires="v">
                <p:oleObj spid="_x0000_s7179" name="Document" r:id="rId4" imgW="8356320" imgH="2504880" progId="Word.Document.8">
                  <p:embed/>
                </p:oleObj>
              </mc:Choice>
              <mc:Fallback>
                <p:oleObj name="Document" r:id="rId4" imgW="8356320" imgH="25048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3136900"/>
                        <a:ext cx="7926387" cy="237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5"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 of 11-15-1209 by Rich Kennedy, MediaTek</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0768981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07EA4A3-4808-3447-87F1-A3E70ACE90F4}" type="slidenum">
              <a:rPr lang="en-US"/>
              <a:pPr/>
              <a:t>66</a:t>
            </a:fld>
            <a:endParaRPr lang="en-US"/>
          </a:p>
        </p:txBody>
      </p:sp>
      <p:sp>
        <p:nvSpPr>
          <p:cNvPr id="29700" name="Rectangle 2"/>
          <p:cNvSpPr>
            <a:spLocks noGrp="1" noChangeArrowheads="1"/>
          </p:cNvSpPr>
          <p:nvPr>
            <p:ph type="title"/>
          </p:nvPr>
        </p:nvSpPr>
        <p:spPr/>
        <p:txBody>
          <a:bodyPr/>
          <a:lstStyle/>
          <a:p>
            <a:r>
              <a:rPr lang="en-US">
                <a:latin typeface="Times New Roman" charset="0"/>
              </a:rPr>
              <a:t>Abstract</a:t>
            </a:r>
          </a:p>
        </p:txBody>
      </p:sp>
      <p:sp>
        <p:nvSpPr>
          <p:cNvPr id="29701" name="Rectangle 3"/>
          <p:cNvSpPr>
            <a:spLocks noGrp="1" noChangeArrowheads="1"/>
          </p:cNvSpPr>
          <p:nvPr>
            <p:ph type="body" idx="1"/>
          </p:nvPr>
        </p:nvSpPr>
        <p:spPr>
          <a:xfrm>
            <a:off x="685800" y="1752600"/>
            <a:ext cx="7772400" cy="4114800"/>
          </a:xfrm>
        </p:spPr>
        <p:txBody>
          <a:bodyPr/>
          <a:lstStyle/>
          <a:p>
            <a:pPr>
              <a:buFontTx/>
              <a:buNone/>
            </a:pPr>
            <a:r>
              <a:rPr lang="en-US" dirty="0">
                <a:latin typeface="Times New Roman" charset="0"/>
              </a:rPr>
              <a:t>This presentation is the closing report for the </a:t>
            </a:r>
            <a:r>
              <a:rPr lang="en-US" dirty="0" smtClean="0">
                <a:latin typeface="Times New Roman" charset="0"/>
              </a:rPr>
              <a:t>November 2015 </a:t>
            </a:r>
            <a:r>
              <a:rPr lang="en-US" dirty="0">
                <a:latin typeface="Times New Roman" charset="0"/>
              </a:rPr>
              <a:t>IEEE </a:t>
            </a:r>
            <a:r>
              <a:rPr lang="en-US" dirty="0" smtClean="0">
                <a:latin typeface="Times New Roman" charset="0"/>
              </a:rPr>
              <a:t>802.11/15 </a:t>
            </a:r>
            <a:r>
              <a:rPr lang="en-US" dirty="0">
                <a:latin typeface="Times New Roman" charset="0"/>
              </a:rPr>
              <a:t>Regulatory Standing Committee meeting in </a:t>
            </a:r>
            <a:r>
              <a:rPr lang="en-US" dirty="0" smtClean="0">
                <a:latin typeface="Times New Roman" charset="0"/>
              </a:rPr>
              <a:t>Dallas.</a:t>
            </a:r>
            <a:endParaRPr lang="en-US" dirty="0">
              <a:latin typeface="Times New Roman"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 of 11-15-1209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4240419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a:latin typeface="Times New Roman" charset="0"/>
              </a:rPr>
              <a:t>Agenda</a:t>
            </a:r>
          </a:p>
        </p:txBody>
      </p:sp>
      <p:sp>
        <p:nvSpPr>
          <p:cNvPr id="31746" name="Content Placeholder 2"/>
          <p:cNvSpPr>
            <a:spLocks noGrp="1"/>
          </p:cNvSpPr>
          <p:nvPr>
            <p:ph idx="1"/>
          </p:nvPr>
        </p:nvSpPr>
        <p:spPr>
          <a:xfrm>
            <a:off x="685800" y="1828800"/>
            <a:ext cx="7772400" cy="4495800"/>
          </a:xfrm>
        </p:spPr>
        <p:txBody>
          <a:bodyPr/>
          <a:lstStyle/>
          <a:p>
            <a:pPr eaLnBrk="1" hangingPunct="1"/>
            <a:r>
              <a:rPr lang="en-US" altLang="en-US" dirty="0"/>
              <a:t>The regulatory summaries</a:t>
            </a:r>
          </a:p>
          <a:p>
            <a:pPr lvl="1"/>
            <a:r>
              <a:rPr lang="en-US" altLang="en-US" dirty="0"/>
              <a:t>FCC 15-105  re LTE-U</a:t>
            </a:r>
          </a:p>
          <a:p>
            <a:pPr lvl="1"/>
            <a:r>
              <a:rPr lang="en-US" altLang="en-US" dirty="0"/>
              <a:t>FCC 15-92 administrative changes</a:t>
            </a:r>
          </a:p>
          <a:p>
            <a:pPr lvl="1"/>
            <a:r>
              <a:rPr lang="en-US" altLang="en-US" dirty="0"/>
              <a:t>FCC 15-138 bands above 24GHz</a:t>
            </a:r>
          </a:p>
          <a:p>
            <a:pPr lvl="1"/>
            <a:r>
              <a:rPr lang="en-US" altLang="en-US" dirty="0"/>
              <a:t>ETSI ERM  TG11 Status of (EN 300 328 (2.4 GHz)</a:t>
            </a:r>
          </a:p>
          <a:p>
            <a:pPr lvl="1"/>
            <a:r>
              <a:rPr lang="en-US" altLang="en-US" dirty="0"/>
              <a:t>ETSI TC BRAN Status (EN301 893, 302 567 and 301 598)</a:t>
            </a:r>
          </a:p>
          <a:p>
            <a:pPr lvl="1"/>
            <a:r>
              <a:rPr lang="en-US" altLang="en-US" dirty="0"/>
              <a:t>Globalstar</a:t>
            </a:r>
          </a:p>
          <a:p>
            <a:r>
              <a:rPr lang="en-US" altLang="en-US" dirty="0"/>
              <a:t>802 EC Regulatory SC discussion</a:t>
            </a:r>
          </a:p>
          <a:p>
            <a:pPr eaLnBrk="1" hangingPunct="1"/>
            <a:r>
              <a:rPr lang="en-US" altLang="en-US" dirty="0"/>
              <a:t>Actions required</a:t>
            </a:r>
          </a:p>
          <a:p>
            <a:pPr lvl="1" eaLnBrk="1" hangingPunct="1"/>
            <a:r>
              <a:rPr lang="en-US" altLang="en-US" dirty="0"/>
              <a:t>Preparation for November ETSI ERM TG11 meeting</a:t>
            </a:r>
          </a:p>
          <a:p>
            <a:pPr lvl="1" eaLnBrk="1" hangingPunct="1"/>
            <a:r>
              <a:rPr lang="en-US" altLang="en-US" dirty="0"/>
              <a:t>Preparation for December ETSI TC BRAN meeting</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317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77C5467-0D41-8145-BB29-ACA5DBC6015E}" type="slidenum">
              <a:rPr lang="en-US"/>
              <a:pPr/>
              <a:t>67</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 of 11-15-1209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135237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smtClean="0">
                <a:latin typeface="Times New Roman" charset="0"/>
              </a:rPr>
              <a:t>Regulatory Updates</a:t>
            </a:r>
            <a:endParaRPr lang="en-US" dirty="0">
              <a:latin typeface="Times New Roman" charset="0"/>
            </a:endParaRPr>
          </a:p>
        </p:txBody>
      </p:sp>
      <p:sp>
        <p:nvSpPr>
          <p:cNvPr id="32770" name="Content Placeholder 2"/>
          <p:cNvSpPr>
            <a:spLocks noGrp="1"/>
          </p:cNvSpPr>
          <p:nvPr>
            <p:ph idx="1"/>
          </p:nvPr>
        </p:nvSpPr>
        <p:spPr>
          <a:xfrm>
            <a:off x="685800" y="1600200"/>
            <a:ext cx="7772400" cy="4953000"/>
          </a:xfrm>
        </p:spPr>
        <p:txBody>
          <a:bodyPr/>
          <a:lstStyle/>
          <a:p>
            <a:r>
              <a:rPr lang="en-US" altLang="en-US" sz="2000" dirty="0" smtClean="0"/>
              <a:t>FCC 15-105 re LTE-U </a:t>
            </a:r>
          </a:p>
          <a:p>
            <a:pPr lvl="1"/>
            <a:r>
              <a:rPr lang="en-US" altLang="en-US" sz="1800" dirty="0" smtClean="0"/>
              <a:t>Closed but many ex </a:t>
            </a:r>
            <a:r>
              <a:rPr lang="en-US" altLang="en-US" sz="1800" dirty="0" err="1" smtClean="0"/>
              <a:t>partes</a:t>
            </a:r>
            <a:r>
              <a:rPr lang="en-US" altLang="en-US" sz="1800" dirty="0" smtClean="0"/>
              <a:t> filed of LTE-U fairness</a:t>
            </a:r>
          </a:p>
          <a:p>
            <a:r>
              <a:rPr lang="en-US" altLang="en-US" sz="2000" dirty="0" smtClean="0"/>
              <a:t>FCC 15-92 administrative changes</a:t>
            </a:r>
          </a:p>
          <a:p>
            <a:pPr lvl="1"/>
            <a:r>
              <a:rPr lang="en-US" altLang="en-US" sz="1800" dirty="0" smtClean="0"/>
              <a:t>Reply Comments closed 11/9</a:t>
            </a:r>
          </a:p>
          <a:p>
            <a:r>
              <a:rPr lang="en-US" altLang="en-US" sz="2000" dirty="0" smtClean="0"/>
              <a:t>FCC 15-138 bands above 24GHz</a:t>
            </a:r>
          </a:p>
          <a:p>
            <a:pPr lvl="1"/>
            <a:r>
              <a:rPr lang="en-US" altLang="en-US" sz="1800" dirty="0" smtClean="0"/>
              <a:t>Sub-group will bring contribution</a:t>
            </a:r>
          </a:p>
          <a:p>
            <a:pPr lvl="1"/>
            <a:r>
              <a:rPr lang="en-US" altLang="en-US" sz="1800" b="1" dirty="0" smtClean="0">
                <a:solidFill>
                  <a:srgbClr val="FF0000"/>
                </a:solidFill>
              </a:rPr>
              <a:t>No input was received</a:t>
            </a:r>
          </a:p>
          <a:p>
            <a:r>
              <a:rPr lang="en-US" altLang="en-US" sz="2000" dirty="0" smtClean="0"/>
              <a:t>ETSI ERM  TG11 Status of (EN 300 328)</a:t>
            </a:r>
          </a:p>
          <a:p>
            <a:pPr lvl="1"/>
            <a:r>
              <a:rPr lang="en-US" altLang="en-US" sz="1800" dirty="0" smtClean="0"/>
              <a:t>Receiver requirements and WIA Hybrid FH</a:t>
            </a:r>
          </a:p>
          <a:p>
            <a:pPr lvl="1"/>
            <a:r>
              <a:rPr lang="en-US" altLang="en-US" sz="1800" dirty="0" smtClean="0"/>
              <a:t>Meetings November 16-18, 2015, January 19-22, 2016</a:t>
            </a:r>
          </a:p>
          <a:p>
            <a:r>
              <a:rPr lang="en-US" altLang="en-US" sz="2000" dirty="0" smtClean="0"/>
              <a:t>ETSI TC BRAN Status (EN301 893, 302 567 and 301 598)</a:t>
            </a:r>
          </a:p>
          <a:p>
            <a:pPr lvl="1"/>
            <a:r>
              <a:rPr lang="en-US" altLang="en-US" sz="1800" dirty="0" smtClean="0"/>
              <a:t>Receiver requirements and 5 GHz coexistence</a:t>
            </a:r>
          </a:p>
          <a:p>
            <a:pPr lvl="1"/>
            <a:r>
              <a:rPr lang="en-US" altLang="en-US" sz="1800" dirty="0" smtClean="0"/>
              <a:t>Meetings December 14-18, 2015, February 8-12, 2016</a:t>
            </a:r>
          </a:p>
          <a:p>
            <a:r>
              <a:rPr lang="en-US" altLang="en-US" sz="2000" dirty="0" smtClean="0"/>
              <a:t>Globalstar – still awaiting FCC decision</a:t>
            </a:r>
            <a:endParaRPr lang="en-US" altLang="en-US" sz="2000"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327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282F1470-F9B3-5847-96D0-F2997491E7EE}" type="slidenum">
              <a:rPr lang="en-US"/>
              <a:pPr/>
              <a:t>68</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4/8 of 11-15-1209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4392601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 Regulatory SC Mission Statement</a:t>
            </a:r>
            <a:endParaRPr lang="en-US" dirty="0"/>
          </a:p>
        </p:txBody>
      </p:sp>
      <p:sp>
        <p:nvSpPr>
          <p:cNvPr id="3" name="Content Placeholder 2"/>
          <p:cNvSpPr>
            <a:spLocks noGrp="1"/>
          </p:cNvSpPr>
          <p:nvPr>
            <p:ph idx="1"/>
          </p:nvPr>
        </p:nvSpPr>
        <p:spPr>
          <a:xfrm>
            <a:off x="685800" y="1828800"/>
            <a:ext cx="7772400" cy="4114800"/>
          </a:xfrm>
        </p:spPr>
        <p:txBody>
          <a:bodyPr/>
          <a:lstStyle/>
          <a:p>
            <a:r>
              <a:rPr lang="en-US" dirty="0" smtClean="0"/>
              <a:t>EC subcommittee looking at improving regulatory activity and proactivity</a:t>
            </a:r>
          </a:p>
          <a:p>
            <a:r>
              <a:rPr lang="en-US" dirty="0" smtClean="0"/>
              <a:t>802.11/15 Regulatory SC developed a problem statement and Mission Statement</a:t>
            </a:r>
          </a:p>
          <a:p>
            <a:pPr lvl="1"/>
            <a:r>
              <a:rPr lang="en-US" dirty="0">
                <a:hlinkClick r:id="rId3"/>
              </a:rPr>
              <a:t>https://</a:t>
            </a:r>
            <a:r>
              <a:rPr lang="en-US" dirty="0" smtClean="0">
                <a:hlinkClick r:id="rId3"/>
              </a:rPr>
              <a:t>mentor.ieee.org/802.11/dcn/15/11-15-1433-01-0000-regulatory-sc-mission-statement.pptx</a:t>
            </a:r>
            <a:r>
              <a:rPr lang="en-US" dirty="0" smtClean="0"/>
              <a:t> </a:t>
            </a:r>
          </a:p>
          <a:p>
            <a:pPr lvl="1"/>
            <a:r>
              <a:rPr lang="en-US" dirty="0" smtClean="0"/>
              <a:t>Approved by the SC 17/0/13</a:t>
            </a:r>
          </a:p>
          <a:p>
            <a:pPr lvl="1"/>
            <a:r>
              <a:rPr lang="en-US" dirty="0" smtClean="0"/>
              <a:t>Motion for WG approval to send to the EC</a:t>
            </a:r>
          </a:p>
          <a:p>
            <a:r>
              <a:rPr lang="en-US" dirty="0" smtClean="0"/>
              <a:t>Uncertain when this will be voted by EC</a:t>
            </a:r>
          </a:p>
          <a:p>
            <a:pPr lvl="1"/>
            <a:r>
              <a:rPr lang="en-US" dirty="0" smtClean="0"/>
              <a:t>Talk of a new subcommittee to  draft</a:t>
            </a:r>
          </a:p>
          <a:p>
            <a:pPr lvl="1"/>
            <a:r>
              <a:rPr lang="en-US" dirty="0" smtClean="0"/>
              <a:t>Monday EC meeting said vote would be at Friday EC meeting</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06AD267-EA73-F249-B603-690111D87795}" type="slidenum">
              <a:rPr lang="en-US" smtClean="0"/>
              <a:pPr>
                <a:defRPr/>
              </a:pPr>
              <a:t>69</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5/8 of 11-15-1209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406763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r>
              <a:rPr lang="en-US" smtClean="0"/>
              <a:t>Slide </a:t>
            </a:r>
            <a:fld id="{E645108C-F4BD-42F7-A73B-AA473E24AA03}" type="slidenum">
              <a:rPr lang="en-US" smtClean="0"/>
              <a:pPr/>
              <a:t>7</a:t>
            </a:fld>
            <a:endParaRPr lang="en-US" smtClean="0"/>
          </a:p>
        </p:txBody>
      </p:sp>
      <p:sp>
        <p:nvSpPr>
          <p:cNvPr id="1028" name="Rectangle 2"/>
          <p:cNvSpPr>
            <a:spLocks noGrp="1" noChangeArrowheads="1"/>
          </p:cNvSpPr>
          <p:nvPr>
            <p:ph type="title"/>
          </p:nvPr>
        </p:nvSpPr>
        <p:spPr>
          <a:xfrm>
            <a:off x="685800" y="685800"/>
            <a:ext cx="7772400" cy="914400"/>
          </a:xfrm>
          <a:noFill/>
        </p:spPr>
        <p:txBody>
          <a:bodyPr/>
          <a:lstStyle/>
          <a:p>
            <a:r>
              <a:rPr lang="en-US" dirty="0" smtClean="0"/>
              <a:t>802.11 WG Editor’s Meeting (Nov ‘15)</a:t>
            </a:r>
          </a:p>
        </p:txBody>
      </p:sp>
      <p:sp>
        <p:nvSpPr>
          <p:cNvPr id="1029" name="Rectangle 3"/>
          <p:cNvSpPr>
            <a:spLocks noGrp="1" noChangeArrowheads="1"/>
          </p:cNvSpPr>
          <p:nvPr>
            <p:ph type="body" idx="1"/>
          </p:nvPr>
        </p:nvSpPr>
        <p:spPr>
          <a:xfrm>
            <a:off x="685800" y="1703388"/>
            <a:ext cx="7772400" cy="381000"/>
          </a:xfrm>
          <a:noFill/>
        </p:spPr>
        <p:txBody>
          <a:bodyPr/>
          <a:lstStyle/>
          <a:p>
            <a:pPr algn="ctr">
              <a:lnSpc>
                <a:spcPct val="90000"/>
              </a:lnSpc>
              <a:buFontTx/>
              <a:buNone/>
            </a:pPr>
            <a:r>
              <a:rPr lang="en-US" sz="2000" dirty="0" smtClean="0"/>
              <a:t>Date:</a:t>
            </a:r>
            <a:r>
              <a:rPr lang="en-US" sz="2000" b="0" dirty="0" smtClean="0"/>
              <a:t> 2015-11-08</a:t>
            </a:r>
          </a:p>
        </p:txBody>
      </p:sp>
      <p:graphicFrame>
        <p:nvGraphicFramePr>
          <p:cNvPr id="1026" name="Object 4"/>
          <p:cNvGraphicFramePr>
            <a:graphicFrameLocks noChangeAspect="1"/>
          </p:cNvGraphicFramePr>
          <p:nvPr>
            <p:extLst>
              <p:ext uri="{D42A27DB-BD31-4B8C-83A1-F6EECF244321}">
                <p14:modId xmlns:p14="http://schemas.microsoft.com/office/powerpoint/2010/main" val="406010327"/>
              </p:ext>
            </p:extLst>
          </p:nvPr>
        </p:nvGraphicFramePr>
        <p:xfrm>
          <a:off x="534988" y="2505075"/>
          <a:ext cx="7920037" cy="2579688"/>
        </p:xfrm>
        <a:graphic>
          <a:graphicData uri="http://schemas.openxmlformats.org/presentationml/2006/ole">
            <mc:AlternateContent xmlns:mc="http://schemas.openxmlformats.org/markup-compatibility/2006">
              <mc:Choice xmlns:v="urn:schemas-microsoft-com:vml" Requires="v">
                <p:oleObj spid="_x0000_s4107" name="Document" r:id="rId4" imgW="8606510" imgH="2806597" progId="Word.Document.8">
                  <p:embed/>
                </p:oleObj>
              </mc:Choice>
              <mc:Fallback>
                <p:oleObj name="Document" r:id="rId4" imgW="8606510" imgH="2806597" progId="Word.Document.8">
                  <p:embed/>
                  <p:pic>
                    <p:nvPicPr>
                      <p:cNvPr id="0" name=""/>
                      <p:cNvPicPr>
                        <a:picLocks noChangeAspect="1" noChangeArrowheads="1"/>
                      </p:cNvPicPr>
                      <p:nvPr/>
                    </p:nvPicPr>
                    <p:blipFill>
                      <a:blip r:embed="rId5"/>
                      <a:srcRect/>
                      <a:stretch>
                        <a:fillRect/>
                      </a:stretch>
                    </p:blipFill>
                    <p:spPr bwMode="auto">
                      <a:xfrm>
                        <a:off x="534988" y="2505075"/>
                        <a:ext cx="7920037" cy="257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1031" name="Footer Placeholder 7"/>
          <p:cNvSpPr>
            <a:spLocks noGrp="1"/>
          </p:cNvSpPr>
          <p:nvPr>
            <p:ph type="ftr" sz="quarter" idx="11"/>
          </p:nvPr>
        </p:nvSpPr>
        <p:spPr>
          <a:noFill/>
        </p:spPr>
        <p:txBody>
          <a:bodyPr/>
          <a:lstStyle/>
          <a:p>
            <a:r>
              <a:rPr lang="en-US" smtClean="0"/>
              <a:t>Adrian Stephens, Intel Corporation</a:t>
            </a:r>
            <a:endParaRPr lang="en-US" smtClean="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11-15-1286 by Peter Ecclesine (Cisco Systems)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724356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SC Motion</a:t>
            </a:r>
          </a:p>
        </p:txBody>
      </p:sp>
      <p:sp>
        <p:nvSpPr>
          <p:cNvPr id="29699" name="Content Placeholder 2"/>
          <p:cNvSpPr>
            <a:spLocks noGrp="1"/>
          </p:cNvSpPr>
          <p:nvPr>
            <p:ph idx="1"/>
          </p:nvPr>
        </p:nvSpPr>
        <p:spPr/>
        <p:txBody>
          <a:bodyPr/>
          <a:lstStyle/>
          <a:p>
            <a:r>
              <a:rPr lang="en-US" altLang="en-US" dirty="0" smtClean="0"/>
              <a:t>Approve document 11-15-1433-01-0reg-regulatory-sc-mission-statement-from-802-11 as the Regulatory SC input to the 802.11 and 802.15 WGs, as their input to the EC discussion on a regulatory mission statement.</a:t>
            </a:r>
          </a:p>
          <a:p>
            <a:endParaRPr lang="en-US" altLang="en-US" dirty="0" smtClean="0"/>
          </a:p>
          <a:p>
            <a:r>
              <a:rPr lang="en-US" altLang="en-US" dirty="0" smtClean="0"/>
              <a:t>Moved by: Jim </a:t>
            </a:r>
            <a:r>
              <a:rPr lang="en-US" altLang="en-US" dirty="0" err="1" smtClean="0"/>
              <a:t>Petranovich</a:t>
            </a:r>
            <a:endParaRPr lang="en-US" altLang="en-US" dirty="0" smtClean="0"/>
          </a:p>
          <a:p>
            <a:r>
              <a:rPr lang="en-US" altLang="en-US" dirty="0" smtClean="0"/>
              <a:t>Seconded by: Mike Montemurro</a:t>
            </a:r>
          </a:p>
          <a:p>
            <a:r>
              <a:rPr lang="en-US" altLang="en-US" dirty="0" smtClean="0"/>
              <a:t>Discussion?</a:t>
            </a:r>
          </a:p>
          <a:p>
            <a:r>
              <a:rPr lang="en-US" altLang="en-US" dirty="0" smtClean="0"/>
              <a:t>Vote:   17 Y  0 N   13 A</a:t>
            </a:r>
          </a:p>
          <a:p>
            <a:endParaRPr lang="en-US" altLang="en-US" dirty="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97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itchFamily="34" charset="-128"/>
              </a:defRPr>
            </a:lvl1pPr>
            <a:lvl2pPr marL="742950" indent="-285750">
              <a:defRPr sz="1200">
                <a:solidFill>
                  <a:schemeClr val="tx1"/>
                </a:solidFill>
                <a:latin typeface="Times New Roman" panose="02020603050405020304" pitchFamily="18" charset="0"/>
                <a:ea typeface="MS PGothic" pitchFamily="34" charset="-128"/>
              </a:defRPr>
            </a:lvl2pPr>
            <a:lvl3pPr marL="1143000" indent="-228600">
              <a:defRPr sz="1200">
                <a:solidFill>
                  <a:schemeClr val="tx1"/>
                </a:solidFill>
                <a:latin typeface="Times New Roman" panose="02020603050405020304" pitchFamily="18" charset="0"/>
                <a:ea typeface="MS PGothic" pitchFamily="34" charset="-128"/>
              </a:defRPr>
            </a:lvl3pPr>
            <a:lvl4pPr marL="1600200" indent="-228600">
              <a:defRPr sz="1200">
                <a:solidFill>
                  <a:schemeClr val="tx1"/>
                </a:solidFill>
                <a:latin typeface="Times New Roman" panose="02020603050405020304" pitchFamily="18" charset="0"/>
                <a:ea typeface="MS PGothic" pitchFamily="34" charset="-128"/>
              </a:defRPr>
            </a:lvl4pPr>
            <a:lvl5pPr marL="2057400" indent="-228600">
              <a:defRPr sz="1200">
                <a:solidFill>
                  <a:schemeClr val="tx1"/>
                </a:solidFill>
                <a:latin typeface="Times New Roman" panose="02020603050405020304"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itchFamily="34" charset="-128"/>
              </a:defRPr>
            </a:lvl9pPr>
          </a:lstStyle>
          <a:p>
            <a:r>
              <a:rPr lang="en-US" altLang="en-US" smtClean="0"/>
              <a:t>Slide </a:t>
            </a:r>
            <a:fld id="{659985B2-0081-48DF-9D28-140E241EA4D9}" type="slidenum">
              <a:rPr lang="en-US" altLang="en-US" smtClean="0"/>
              <a:pPr/>
              <a:t>70</a:t>
            </a:fld>
            <a:endParaRPr lang="en-US" alt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6/8 of 11-15-1209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051850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802.11 WG Motion</a:t>
            </a:r>
          </a:p>
        </p:txBody>
      </p:sp>
      <p:sp>
        <p:nvSpPr>
          <p:cNvPr id="29699" name="Content Placeholder 2"/>
          <p:cNvSpPr>
            <a:spLocks noGrp="1"/>
          </p:cNvSpPr>
          <p:nvPr>
            <p:ph idx="1"/>
          </p:nvPr>
        </p:nvSpPr>
        <p:spPr/>
        <p:txBody>
          <a:bodyPr/>
          <a:lstStyle/>
          <a:p>
            <a:r>
              <a:rPr lang="en-US" altLang="en-US" dirty="0" smtClean="0"/>
              <a:t>Approve document </a:t>
            </a:r>
            <a:r>
              <a:rPr lang="en-US" altLang="en-US" i="1" dirty="0" smtClean="0"/>
              <a:t>11-15-1433-01-0reg-regulatory-sc-mission-statement-from-802-11</a:t>
            </a:r>
            <a:r>
              <a:rPr lang="en-US" altLang="en-US" dirty="0" smtClean="0"/>
              <a:t> as the 802.11 WG as their input to the EC discussion on a regulatory mission statement.</a:t>
            </a:r>
          </a:p>
          <a:p>
            <a:endParaRPr lang="en-US" altLang="en-US" dirty="0" smtClean="0"/>
          </a:p>
          <a:p>
            <a:r>
              <a:rPr lang="en-US" altLang="en-US" dirty="0" smtClean="0"/>
              <a:t>Moved by</a:t>
            </a:r>
            <a:r>
              <a:rPr lang="en-US" altLang="en-US" dirty="0"/>
              <a:t> </a:t>
            </a:r>
            <a:r>
              <a:rPr lang="en-US" altLang="en-US" dirty="0" smtClean="0"/>
              <a:t>Rich Kennedy on behalf of the Regulatory SC</a:t>
            </a:r>
          </a:p>
          <a:p>
            <a:r>
              <a:rPr lang="en-US" altLang="en-US" dirty="0" smtClean="0"/>
              <a:t>Seconded by:</a:t>
            </a:r>
          </a:p>
          <a:p>
            <a:r>
              <a:rPr lang="en-US" altLang="en-US" dirty="0" smtClean="0"/>
              <a:t>Discussion?</a:t>
            </a:r>
          </a:p>
          <a:p>
            <a:r>
              <a:rPr lang="en-US" altLang="en-US" dirty="0" smtClean="0"/>
              <a:t>Vote: Y N A</a:t>
            </a:r>
          </a:p>
          <a:p>
            <a:endParaRPr lang="en-US" altLang="en-US" dirty="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97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itchFamily="34" charset="-128"/>
              </a:defRPr>
            </a:lvl1pPr>
            <a:lvl2pPr marL="742950" indent="-285750">
              <a:defRPr sz="1200">
                <a:solidFill>
                  <a:schemeClr val="tx1"/>
                </a:solidFill>
                <a:latin typeface="Times New Roman" panose="02020603050405020304" pitchFamily="18" charset="0"/>
                <a:ea typeface="MS PGothic" pitchFamily="34" charset="-128"/>
              </a:defRPr>
            </a:lvl2pPr>
            <a:lvl3pPr marL="1143000" indent="-228600">
              <a:defRPr sz="1200">
                <a:solidFill>
                  <a:schemeClr val="tx1"/>
                </a:solidFill>
                <a:latin typeface="Times New Roman" panose="02020603050405020304" pitchFamily="18" charset="0"/>
                <a:ea typeface="MS PGothic" pitchFamily="34" charset="-128"/>
              </a:defRPr>
            </a:lvl3pPr>
            <a:lvl4pPr marL="1600200" indent="-228600">
              <a:defRPr sz="1200">
                <a:solidFill>
                  <a:schemeClr val="tx1"/>
                </a:solidFill>
                <a:latin typeface="Times New Roman" panose="02020603050405020304" pitchFamily="18" charset="0"/>
                <a:ea typeface="MS PGothic" pitchFamily="34" charset="-128"/>
              </a:defRPr>
            </a:lvl4pPr>
            <a:lvl5pPr marL="2057400" indent="-228600">
              <a:defRPr sz="1200">
                <a:solidFill>
                  <a:schemeClr val="tx1"/>
                </a:solidFill>
                <a:latin typeface="Times New Roman" panose="02020603050405020304"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itchFamily="34" charset="-128"/>
              </a:defRPr>
            </a:lvl9pPr>
          </a:lstStyle>
          <a:p>
            <a:r>
              <a:rPr lang="en-US" altLang="en-US" smtClean="0"/>
              <a:t>Slide </a:t>
            </a:r>
            <a:fld id="{659985B2-0081-48DF-9D28-140E241EA4D9}" type="slidenum">
              <a:rPr lang="en-US" altLang="en-US" smtClean="0"/>
              <a:pPr/>
              <a:t>71</a:t>
            </a:fld>
            <a:endParaRPr lang="en-US" alt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7/8 of 11-15-1209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6773825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Teleconferences</a:t>
            </a:r>
          </a:p>
        </p:txBody>
      </p:sp>
      <p:sp>
        <p:nvSpPr>
          <p:cNvPr id="24579" name="Content Placeholder 2"/>
          <p:cNvSpPr>
            <a:spLocks noGrp="1"/>
          </p:cNvSpPr>
          <p:nvPr>
            <p:ph idx="1"/>
          </p:nvPr>
        </p:nvSpPr>
        <p:spPr/>
        <p:txBody>
          <a:bodyPr/>
          <a:lstStyle/>
          <a:p>
            <a:r>
              <a:rPr lang="en-US" altLang="en-US" dirty="0" smtClean="0"/>
              <a:t>Changed to weekly on Thursdays, 12:30 to 13:30 ET </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4582" name="Slide Number Placeholder 5"/>
          <p:cNvSpPr>
            <a:spLocks noGrp="1"/>
          </p:cNvSpPr>
          <p:nvPr>
            <p:ph type="sldNum" sz="quarter" idx="12"/>
          </p:nvPr>
        </p:nvSpPr>
        <p:spPr>
          <a:noFill/>
        </p:spPr>
        <p:txBody>
          <a:bodyPr/>
          <a:lstStyle/>
          <a:p>
            <a:r>
              <a:rPr lang="en-US" altLang="en-US"/>
              <a:t>Slide </a:t>
            </a:r>
            <a:fld id="{6DFFBC0B-F275-402C-82A4-FC56A255610B}" type="slidenum">
              <a:rPr lang="en-US" altLang="en-US"/>
              <a:pPr/>
              <a:t>72</a:t>
            </a:fld>
            <a:endParaRPr lang="en-US"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8/8 of 11-15-1209 by Rich Kennedy, MediaTek</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6418565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xfrm>
            <a:off x="6083316" y="6475413"/>
            <a:ext cx="2460609"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3316"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5DD9A7A-ED0C-43AC-A30B-9DAF42DACF76}" type="slidenum">
              <a:rPr lang="en-GB" altLang="en-US" sz="1200" b="0"/>
              <a:pPr>
                <a:spcBef>
                  <a:spcPct val="0"/>
                </a:spcBef>
                <a:buFontTx/>
                <a:buNone/>
              </a:pPr>
              <a:t>73</a:t>
            </a:fld>
            <a:endParaRPr lang="en-GB" altLang="en-US" sz="1200" b="0"/>
          </a:p>
        </p:txBody>
      </p:sp>
      <p:sp>
        <p:nvSpPr>
          <p:cNvPr id="13317" name="Rectangle 2"/>
          <p:cNvSpPr>
            <a:spLocks noGrp="1" noChangeArrowheads="1"/>
          </p:cNvSpPr>
          <p:nvPr>
            <p:ph type="title"/>
          </p:nvPr>
        </p:nvSpPr>
        <p:spPr>
          <a:noFill/>
        </p:spPr>
        <p:txBody>
          <a:bodyPr/>
          <a:lstStyle/>
          <a:p>
            <a:r>
              <a:rPr lang="en-GB" altLang="en-US" smtClean="0"/>
              <a:t>Closing Report</a:t>
            </a:r>
          </a:p>
        </p:txBody>
      </p:sp>
      <p:sp>
        <p:nvSpPr>
          <p:cNvPr id="13318"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dirty="0" smtClean="0"/>
              <a:t>Date:</a:t>
            </a:r>
            <a:r>
              <a:rPr lang="en-GB" altLang="en-US" sz="2000" b="0" dirty="0" smtClean="0"/>
              <a:t> 2015-11-13</a:t>
            </a:r>
          </a:p>
        </p:txBody>
      </p:sp>
      <p:graphicFrame>
        <p:nvGraphicFramePr>
          <p:cNvPr id="13319" name="Object 5"/>
          <p:cNvGraphicFramePr>
            <a:graphicFrameLocks noChangeAspect="1"/>
          </p:cNvGraphicFramePr>
          <p:nvPr>
            <p:extLst>
              <p:ext uri="{D42A27DB-BD31-4B8C-83A1-F6EECF244321}">
                <p14:modId xmlns:p14="http://schemas.microsoft.com/office/powerpoint/2010/main" val="239857648"/>
              </p:ext>
            </p:extLst>
          </p:nvPr>
        </p:nvGraphicFramePr>
        <p:xfrm>
          <a:off x="707528" y="2286000"/>
          <a:ext cx="7608888" cy="2155825"/>
        </p:xfrm>
        <a:graphic>
          <a:graphicData uri="http://schemas.openxmlformats.org/presentationml/2006/ole">
            <mc:AlternateContent xmlns:mc="http://schemas.openxmlformats.org/markup-compatibility/2006">
              <mc:Choice xmlns:v="urn:schemas-microsoft-com:vml" Requires="v">
                <p:oleObj spid="_x0000_s8203" name="Document" r:id="rId4" imgW="8142570" imgH="2309192" progId="Word.Document.8">
                  <p:embed/>
                </p:oleObj>
              </mc:Choice>
              <mc:Fallback>
                <p:oleObj name="Document" r:id="rId4" imgW="8142570" imgH="2309192" progId="Word.Document.8">
                  <p:embed/>
                  <p:pic>
                    <p:nvPicPr>
                      <p:cNvPr id="0" name=""/>
                      <p:cNvPicPr>
                        <a:picLocks noChangeAspect="1" noChangeArrowheads="1"/>
                      </p:cNvPicPr>
                      <p:nvPr/>
                    </p:nvPicPr>
                    <p:blipFill>
                      <a:blip r:embed="rId5"/>
                      <a:srcRect/>
                      <a:stretch>
                        <a:fillRect/>
                      </a:stretch>
                    </p:blipFill>
                    <p:spPr bwMode="auto">
                      <a:xfrm>
                        <a:off x="707528" y="2286000"/>
                        <a:ext cx="7608888" cy="215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0" name="Rectangle 6"/>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11-15-1456 by Jim Lansford, Chair (CSR-Qualcomm)</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1295164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xfrm>
            <a:off x="6084168" y="6484694"/>
            <a:ext cx="2460610"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4340"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49436526-2E2D-4112-A1A2-07C822E07195}" type="slidenum">
              <a:rPr lang="en-GB" altLang="en-US" sz="1200" b="0"/>
              <a:pPr>
                <a:spcBef>
                  <a:spcPct val="0"/>
                </a:spcBef>
                <a:buFontTx/>
                <a:buNone/>
              </a:pPr>
              <a:t>74</a:t>
            </a:fld>
            <a:endParaRPr lang="en-GB" altLang="en-US" sz="1200" b="0"/>
          </a:p>
        </p:txBody>
      </p:sp>
      <p:sp>
        <p:nvSpPr>
          <p:cNvPr id="14341" name="Rectangle 2"/>
          <p:cNvSpPr>
            <a:spLocks noGrp="1" noChangeArrowheads="1"/>
          </p:cNvSpPr>
          <p:nvPr>
            <p:ph type="title"/>
          </p:nvPr>
        </p:nvSpPr>
        <p:spPr>
          <a:noFill/>
        </p:spPr>
        <p:txBody>
          <a:bodyPr/>
          <a:lstStyle/>
          <a:p>
            <a:r>
              <a:rPr lang="en-GB" altLang="en-US" smtClean="0"/>
              <a:t>Abstract</a:t>
            </a:r>
          </a:p>
        </p:txBody>
      </p:sp>
      <p:sp>
        <p:nvSpPr>
          <p:cNvPr id="14342" name="Rectangle 3"/>
          <p:cNvSpPr>
            <a:spLocks noGrp="1" noChangeArrowheads="1"/>
          </p:cNvSpPr>
          <p:nvPr>
            <p:ph type="body" idx="1"/>
          </p:nvPr>
        </p:nvSpPr>
        <p:spPr>
          <a:noFill/>
        </p:spPr>
        <p:txBody>
          <a:bodyPr/>
          <a:lstStyle/>
          <a:p>
            <a:pPr algn="ctr">
              <a:buFontTx/>
              <a:buNone/>
            </a:pPr>
            <a:r>
              <a:rPr lang="en-GB" altLang="en-US" sz="3200" dirty="0" smtClean="0"/>
              <a:t> Closing report for WNG SC for November 2015, Dallas, Texas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11-15-1456 by Jim Lansford, Chair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381253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083315" y="6475413"/>
            <a:ext cx="2460610"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5364"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E1058B0-560A-46B2-A208-C81E4C0153A3}" type="slidenum">
              <a:rPr lang="en-GB" altLang="en-US" sz="1200" b="0"/>
              <a:pPr>
                <a:spcBef>
                  <a:spcPct val="0"/>
                </a:spcBef>
                <a:buFontTx/>
                <a:buNone/>
              </a:pPr>
              <a:t>75</a:t>
            </a:fld>
            <a:endParaRPr lang="en-GB" altLang="en-US" sz="1200" b="0"/>
          </a:p>
        </p:txBody>
      </p:sp>
      <p:sp>
        <p:nvSpPr>
          <p:cNvPr id="15365" name="Rectangle 2"/>
          <p:cNvSpPr>
            <a:spLocks noGrp="1" noChangeArrowheads="1"/>
          </p:cNvSpPr>
          <p:nvPr>
            <p:ph type="body" idx="1"/>
          </p:nvPr>
        </p:nvSpPr>
        <p:spPr>
          <a:xfrm>
            <a:off x="323528" y="836613"/>
            <a:ext cx="8568951" cy="5495925"/>
          </a:xfrm>
        </p:spPr>
        <p:txBody>
          <a:bodyPr/>
          <a:lstStyle/>
          <a:p>
            <a:pPr marL="0" indent="0" eaLnBrk="1" hangingPunct="1">
              <a:lnSpc>
                <a:spcPct val="90000"/>
              </a:lnSpc>
              <a:buNone/>
            </a:pPr>
            <a:r>
              <a:rPr lang="en-US" altLang="en-US" sz="2800" dirty="0" smtClean="0"/>
              <a:t>Final Agenda</a:t>
            </a:r>
          </a:p>
          <a:p>
            <a:pPr marL="0" indent="0" eaLnBrk="1" hangingPunct="1">
              <a:lnSpc>
                <a:spcPct val="90000"/>
              </a:lnSpc>
              <a:buNone/>
            </a:pPr>
            <a:r>
              <a:rPr lang="en-US" altLang="en-US" sz="1600" b="0" dirty="0"/>
              <a:t>	</a:t>
            </a:r>
            <a:r>
              <a:rPr lang="en-US" altLang="en-US" sz="1600" b="0" dirty="0">
                <a:hlinkClick r:id="rId3"/>
              </a:rPr>
              <a:t>https://</a:t>
            </a:r>
            <a:r>
              <a:rPr lang="en-US" altLang="en-US" sz="1600" b="0" dirty="0" smtClean="0">
                <a:hlinkClick r:id="rId3"/>
              </a:rPr>
              <a:t>mentor.ieee.org/802.11/dcn/15/11-15-1231-02-0wng-agenda-for-wng-2015-11.ppt</a:t>
            </a:r>
            <a:r>
              <a:rPr lang="en-US" altLang="en-US" sz="1600" b="0" dirty="0" smtClean="0"/>
              <a:t> </a:t>
            </a:r>
          </a:p>
          <a:p>
            <a:pPr marL="0" indent="0" eaLnBrk="1" hangingPunct="1">
              <a:lnSpc>
                <a:spcPct val="90000"/>
              </a:lnSpc>
              <a:buNone/>
            </a:pPr>
            <a:r>
              <a:rPr lang="en-US" altLang="en-US" dirty="0" smtClean="0"/>
              <a:t>Vice Chair Election</a:t>
            </a:r>
          </a:p>
          <a:p>
            <a:pPr marL="0" indent="0" eaLnBrk="1" hangingPunct="1">
              <a:lnSpc>
                <a:spcPct val="90000"/>
              </a:lnSpc>
              <a:buNone/>
            </a:pPr>
            <a:r>
              <a:rPr lang="en-US" altLang="en-US" sz="1600" b="0" dirty="0"/>
              <a:t>	</a:t>
            </a:r>
            <a:r>
              <a:rPr lang="en-US" altLang="en-US" sz="1600" b="0" dirty="0" smtClean="0"/>
              <a:t>Lei Wang (Marvell) was elected Vice-chair, which was confirmed at the mid-week plenary </a:t>
            </a:r>
          </a:p>
          <a:p>
            <a:pPr marL="0" indent="0" eaLnBrk="1" hangingPunct="1">
              <a:lnSpc>
                <a:spcPct val="90000"/>
              </a:lnSpc>
              <a:buNone/>
            </a:pPr>
            <a:r>
              <a:rPr lang="en-US" altLang="en-US" sz="2800" dirty="0" smtClean="0"/>
              <a:t>Presentations at September 2015 meeting</a:t>
            </a:r>
            <a:endParaRPr lang="en-GB" altLang="en-US" dirty="0"/>
          </a:p>
          <a:p>
            <a:pPr marL="457200" lvl="1" indent="0" eaLnBrk="1" hangingPunct="1">
              <a:spcBef>
                <a:spcPts val="0"/>
              </a:spcBef>
              <a:buNone/>
              <a:defRPr/>
            </a:pPr>
            <a:r>
              <a:rPr lang="en-US" altLang="en-US" dirty="0" smtClean="0"/>
              <a:t>1. </a:t>
            </a:r>
            <a:r>
              <a:rPr lang="en-US" altLang="en-US" dirty="0"/>
              <a:t>“Packet appending in bit-interleaved coded modulation,” Matt </a:t>
            </a:r>
            <a:r>
              <a:rPr lang="en-US" altLang="en-US" dirty="0" err="1"/>
              <a:t>Krasicki</a:t>
            </a:r>
            <a:r>
              <a:rPr lang="en-US" altLang="en-US" dirty="0"/>
              <a:t>, Poznan University of Technology</a:t>
            </a:r>
          </a:p>
          <a:p>
            <a:pPr lvl="2" eaLnBrk="1" hangingPunct="1">
              <a:defRPr/>
            </a:pPr>
            <a:r>
              <a:rPr lang="en-US" altLang="en-US" sz="1600" dirty="0" smtClean="0">
                <a:hlinkClick r:id="rId4"/>
              </a:rPr>
              <a:t>https://mentor.ieee.org/802.11/dcn/15/11-15-1264-01-0wng-packet-appending-for-bicm-id.pptx</a:t>
            </a:r>
            <a:r>
              <a:rPr lang="en-US" altLang="en-US" sz="1600" dirty="0" smtClean="0"/>
              <a:t> </a:t>
            </a:r>
          </a:p>
          <a:p>
            <a:pPr lvl="2" eaLnBrk="1" hangingPunct="1">
              <a:defRPr/>
            </a:pPr>
            <a:r>
              <a:rPr lang="en-US" altLang="en-US" sz="1600" dirty="0"/>
              <a:t>Straw poll – continue work? Y/N/A: </a:t>
            </a:r>
            <a:r>
              <a:rPr lang="en-US" altLang="en-US" sz="1600" dirty="0" smtClean="0"/>
              <a:t>7/1/many</a:t>
            </a:r>
          </a:p>
          <a:p>
            <a:pPr marL="400050" lvl="1" indent="0" eaLnBrk="1" hangingPunct="1">
              <a:buNone/>
              <a:defRPr/>
            </a:pPr>
            <a:r>
              <a:rPr lang="en-US" altLang="en-US" dirty="0" smtClean="0"/>
              <a:t>2. </a:t>
            </a:r>
            <a:r>
              <a:rPr lang="en-US" altLang="en-US" dirty="0"/>
              <a:t>“</a:t>
            </a:r>
            <a:r>
              <a:rPr lang="en-US" dirty="0"/>
              <a:t>Low-power wake-up receiver for 802.11</a:t>
            </a:r>
            <a:r>
              <a:rPr lang="en-US" altLang="en-US" dirty="0"/>
              <a:t>,” </a:t>
            </a:r>
            <a:r>
              <a:rPr lang="en-US" altLang="en-US" dirty="0" err="1"/>
              <a:t>Minyoung</a:t>
            </a:r>
            <a:r>
              <a:rPr lang="en-US" altLang="en-US" dirty="0"/>
              <a:t> Park, </a:t>
            </a:r>
            <a:r>
              <a:rPr lang="en-US" altLang="en-US" dirty="0" smtClean="0"/>
              <a:t>Intel</a:t>
            </a:r>
            <a:endParaRPr lang="en-US" altLang="en-US" dirty="0"/>
          </a:p>
          <a:p>
            <a:pPr lvl="2" eaLnBrk="1" hangingPunct="1">
              <a:defRPr/>
            </a:pPr>
            <a:r>
              <a:rPr lang="en-US" altLang="en-US" sz="1600" dirty="0">
                <a:hlinkClick r:id="rId5"/>
              </a:rPr>
              <a:t>https://</a:t>
            </a:r>
            <a:r>
              <a:rPr lang="en-US" altLang="en-US" sz="1600" dirty="0" smtClean="0">
                <a:hlinkClick r:id="rId5"/>
              </a:rPr>
              <a:t>mentor.ieee.org/802.11/dcn/15/11-15-1307-01-0wng-low-power-wake-up-receiver-for-802-11.pptx</a:t>
            </a:r>
            <a:r>
              <a:rPr lang="en-US" altLang="en-US" sz="1600" dirty="0" smtClean="0"/>
              <a:t> </a:t>
            </a:r>
          </a:p>
          <a:p>
            <a:pPr lvl="2" eaLnBrk="1" hangingPunct="1">
              <a:defRPr/>
            </a:pPr>
            <a:r>
              <a:rPr lang="en-US" altLang="en-US" sz="1600" dirty="0"/>
              <a:t>Straw poll </a:t>
            </a:r>
            <a:r>
              <a:rPr lang="en-US" altLang="en-US" sz="1600" dirty="0" smtClean="0"/>
              <a:t>– Should this be standardized? Y/N/A: 65/1/51</a:t>
            </a:r>
          </a:p>
          <a:p>
            <a:pPr marL="400050" lvl="1" indent="0" eaLnBrk="1" hangingPunct="1">
              <a:buNone/>
              <a:defRPr/>
            </a:pPr>
            <a:r>
              <a:rPr lang="en-US" altLang="en-US" dirty="0" smtClean="0"/>
              <a:t>3. </a:t>
            </a:r>
            <a:r>
              <a:rPr lang="en-US" altLang="en-US" dirty="0"/>
              <a:t>“Thoughts on 802.11 in a 3GPP 5G Network,” Joseph Levy, </a:t>
            </a:r>
            <a:r>
              <a:rPr lang="en-US" altLang="en-US" dirty="0" smtClean="0"/>
              <a:t>Interdigital</a:t>
            </a:r>
            <a:endParaRPr lang="en-US" altLang="en-US" dirty="0"/>
          </a:p>
          <a:p>
            <a:pPr lvl="2" eaLnBrk="1" hangingPunct="1">
              <a:defRPr/>
            </a:pPr>
            <a:r>
              <a:rPr lang="en-US" sz="1600" dirty="0">
                <a:hlinkClick r:id="rId6"/>
              </a:rPr>
              <a:t>https://</a:t>
            </a:r>
            <a:r>
              <a:rPr lang="en-US" sz="1600" dirty="0" smtClean="0">
                <a:hlinkClick r:id="rId6"/>
              </a:rPr>
              <a:t>mentor.ieee.org/802.11/dcn/15/11-15-1402-00-0wng-thoughts-on-802-11-in-a-3gpp-5g-network.pptx</a:t>
            </a:r>
            <a:r>
              <a:rPr lang="en-US" sz="1600"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11-15-1456 by Jim Lansford, Chair (CSR-Qualcomm)</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1211543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54968"/>
          </a:xfrm>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pPr eaLnBrk="1" hangingPunct="1">
              <a:defRPr/>
            </a:pPr>
            <a:r>
              <a:rPr lang="en-US" altLang="en-US" dirty="0" smtClean="0"/>
              <a:t>Actions</a:t>
            </a:r>
          </a:p>
          <a:p>
            <a:pPr lvl="1" eaLnBrk="1" hangingPunct="1">
              <a:defRPr/>
            </a:pPr>
            <a:r>
              <a:rPr lang="en-US" altLang="en-US" dirty="0" smtClean="0"/>
              <a:t>No </a:t>
            </a:r>
            <a:r>
              <a:rPr lang="en-US" altLang="en-US" dirty="0"/>
              <a:t>conference calls scheduled</a:t>
            </a:r>
          </a:p>
          <a:p>
            <a:pPr lvl="1" eaLnBrk="1" hangingPunct="1">
              <a:defRPr/>
            </a:pPr>
            <a:r>
              <a:rPr lang="en-US" altLang="en-US" dirty="0"/>
              <a:t>No </a:t>
            </a:r>
            <a:r>
              <a:rPr lang="en-US" altLang="en-US" dirty="0" smtClean="0"/>
              <a:t>motions</a:t>
            </a:r>
            <a:endParaRPr lang="en-GB" altLang="en-US" dirty="0" smtClean="0"/>
          </a:p>
          <a:p>
            <a:pPr marL="457200" indent="-457200">
              <a:lnSpc>
                <a:spcPct val="90000"/>
              </a:lnSpc>
            </a:pPr>
            <a:r>
              <a:rPr lang="en-GB" altLang="en-US" dirty="0" smtClean="0"/>
              <a:t>Minutes</a:t>
            </a:r>
            <a:endParaRPr lang="en-GB" altLang="en-US" dirty="0"/>
          </a:p>
          <a:p>
            <a:pPr lvl="1">
              <a:lnSpc>
                <a:spcPct val="90000"/>
              </a:lnSpc>
            </a:pPr>
            <a:r>
              <a:rPr lang="en-GB" altLang="en-US" dirty="0" smtClean="0"/>
              <a:t>15/1417r0</a:t>
            </a:r>
          </a:p>
          <a:p>
            <a:pPr>
              <a:lnSpc>
                <a:spcPct val="90000"/>
              </a:lnSpc>
            </a:pPr>
            <a:r>
              <a:rPr lang="en-GB" altLang="ko-KR" dirty="0" smtClean="0">
                <a:ea typeface="Gulim" pitchFamily="34" charset="-127"/>
              </a:rPr>
              <a:t>Plans </a:t>
            </a:r>
            <a:r>
              <a:rPr lang="en-GB" altLang="ko-KR" dirty="0">
                <a:ea typeface="Gulim" pitchFamily="34" charset="-127"/>
              </a:rPr>
              <a:t>for </a:t>
            </a:r>
            <a:r>
              <a:rPr lang="en-GB" altLang="ko-KR" dirty="0" smtClean="0">
                <a:ea typeface="Gulim" pitchFamily="34" charset="-127"/>
              </a:rPr>
              <a:t>January 2016</a:t>
            </a:r>
            <a:endParaRPr lang="en-GB" altLang="ko-KR" dirty="0">
              <a:ea typeface="Gulim" pitchFamily="34" charset="-127"/>
            </a:endParaRPr>
          </a:p>
          <a:p>
            <a:pPr lvl="1" eaLnBrk="1" hangingPunct="1">
              <a:defRPr/>
            </a:pPr>
            <a:r>
              <a:rPr lang="en-US" altLang="en-US" dirty="0" smtClean="0"/>
              <a:t>Call for presentations will be made in advance</a:t>
            </a:r>
          </a:p>
          <a:p>
            <a:endParaRPr lang="en-US" dirty="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sp>
        <p:nvSpPr>
          <p:cNvPr id="6" name="Slide Number Placeholder 5"/>
          <p:cNvSpPr>
            <a:spLocks noGrp="1"/>
          </p:cNvSpPr>
          <p:nvPr>
            <p:ph type="sldNum" sz="quarter" idx="12"/>
          </p:nvPr>
        </p:nvSpPr>
        <p:spPr/>
        <p:txBody>
          <a:bodyPr/>
          <a:lstStyle/>
          <a:p>
            <a:pPr>
              <a:defRPr/>
            </a:pPr>
            <a:r>
              <a:rPr lang="en-GB" altLang="en-US" smtClean="0"/>
              <a:t>Slide </a:t>
            </a:r>
            <a:fld id="{312366C1-4726-4453-8DE9-4CAACBB0E481}" type="slidenum">
              <a:rPr lang="en-GB" altLang="en-US" smtClean="0"/>
              <a:pPr>
                <a:defRPr/>
              </a:pPr>
              <a:t>76</a:t>
            </a:fld>
            <a:endParaRPr lang="en-GB" alt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11-15-1456 by Jim Lansford, Chair (CSR-Qualcomm)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4149706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GB" smtClean="0"/>
              <a:t>Adrian Stephens, Intel Corporation</a:t>
            </a:r>
            <a:endParaRPr lang="en-GB" smtClean="0"/>
          </a:p>
        </p:txBody>
      </p:sp>
      <p:sp>
        <p:nvSpPr>
          <p:cNvPr id="1029" name="Slide Number Placeholder 5"/>
          <p:cNvSpPr>
            <a:spLocks noGrp="1"/>
          </p:cNvSpPr>
          <p:nvPr>
            <p:ph type="sldNum" sz="quarter" idx="12"/>
          </p:nvPr>
        </p:nvSpPr>
        <p:spPr>
          <a:noFill/>
        </p:spPr>
        <p:txBody>
          <a:bodyPr/>
          <a:lstStyle/>
          <a:p>
            <a:r>
              <a:rPr lang="en-GB" smtClean="0"/>
              <a:t>Slide </a:t>
            </a:r>
            <a:fld id="{5C54AB6B-C76C-43C0-8CF9-4AA7315BEFF1}" type="slidenum">
              <a:rPr lang="en-GB" smtClean="0"/>
              <a:pPr/>
              <a:t>77</a:t>
            </a:fld>
            <a:endParaRPr lang="en-GB" smtClean="0"/>
          </a:p>
        </p:txBody>
      </p:sp>
      <p:sp>
        <p:nvSpPr>
          <p:cNvPr id="1030" name="Rectangle 2"/>
          <p:cNvSpPr>
            <a:spLocks noGrp="1" noChangeArrowheads="1"/>
          </p:cNvSpPr>
          <p:nvPr>
            <p:ph type="title"/>
          </p:nvPr>
        </p:nvSpPr>
        <p:spPr>
          <a:noFill/>
        </p:spPr>
        <p:txBody>
          <a:bodyPr/>
          <a:lstStyle/>
          <a:p>
            <a:r>
              <a:rPr lang="en-GB" dirty="0" smtClean="0"/>
              <a:t>IEEE 802 JTC1 SC closing report</a:t>
            </a:r>
            <a:br>
              <a:rPr lang="en-GB" dirty="0" smtClean="0"/>
            </a:br>
            <a:r>
              <a:rPr lang="en-GB" dirty="0" smtClean="0"/>
              <a:t>(Nov 2015)</a:t>
            </a:r>
          </a:p>
        </p:txBody>
      </p:sp>
      <p:sp>
        <p:nvSpPr>
          <p:cNvPr id="1031" name="Rectangle 4"/>
          <p:cNvSpPr>
            <a:spLocks noGrp="1" noChangeArrowheads="1"/>
          </p:cNvSpPr>
          <p:nvPr>
            <p:ph type="body" idx="1"/>
          </p:nvPr>
        </p:nvSpPr>
        <p:spPr>
          <a:xfrm>
            <a:off x="685800" y="1700808"/>
            <a:ext cx="7772400" cy="381000"/>
          </a:xfrm>
          <a:noFill/>
        </p:spPr>
        <p:txBody>
          <a:bodyPr/>
          <a:lstStyle/>
          <a:p>
            <a:pPr algn="ctr">
              <a:buFontTx/>
              <a:buNone/>
            </a:pPr>
            <a:r>
              <a:rPr lang="en-GB" sz="2000" dirty="0" smtClean="0"/>
              <a:t>Date:</a:t>
            </a:r>
            <a:r>
              <a:rPr lang="en-GB" sz="2000" b="0" dirty="0" smtClean="0"/>
              <a:t> 2015-11-13</a:t>
            </a:r>
          </a:p>
        </p:txBody>
      </p:sp>
      <p:graphicFrame>
        <p:nvGraphicFramePr>
          <p:cNvPr id="1026" name="Object 5"/>
          <p:cNvGraphicFramePr>
            <a:graphicFrameLocks noChangeAspect="1"/>
          </p:cNvGraphicFramePr>
          <p:nvPr>
            <p:extLst>
              <p:ext uri="{D42A27DB-BD31-4B8C-83A1-F6EECF244321}">
                <p14:modId xmlns:p14="http://schemas.microsoft.com/office/powerpoint/2010/main" val="3631579003"/>
              </p:ext>
            </p:extLst>
          </p:nvPr>
        </p:nvGraphicFramePr>
        <p:xfrm>
          <a:off x="663575" y="2860675"/>
          <a:ext cx="8185150" cy="2301875"/>
        </p:xfrm>
        <a:graphic>
          <a:graphicData uri="http://schemas.openxmlformats.org/presentationml/2006/ole">
            <mc:AlternateContent xmlns:mc="http://schemas.openxmlformats.org/markup-compatibility/2006">
              <mc:Choice xmlns:v="urn:schemas-microsoft-com:vml" Requires="v">
                <p:oleObj spid="_x0000_s9227" name="Document" r:id="rId4" imgW="8152815" imgH="2296922" progId="Word.Document.8">
                  <p:embed/>
                </p:oleObj>
              </mc:Choice>
              <mc:Fallback>
                <p:oleObj name="Document" r:id="rId4" imgW="8152815" imgH="2296922" progId="Word.Document.8">
                  <p:embed/>
                  <p:pic>
                    <p:nvPicPr>
                      <p:cNvPr id="0" name=""/>
                      <p:cNvPicPr>
                        <a:picLocks noChangeAspect="1" noChangeArrowheads="1"/>
                      </p:cNvPicPr>
                      <p:nvPr/>
                    </p:nvPicPr>
                    <p:blipFill>
                      <a:blip r:embed="rId5"/>
                      <a:srcRect/>
                      <a:stretch>
                        <a:fillRect/>
                      </a:stretch>
                    </p:blipFill>
                    <p:spPr bwMode="auto">
                      <a:xfrm>
                        <a:off x="663575" y="2860675"/>
                        <a:ext cx="8185150" cy="2301875"/>
                      </a:xfrm>
                      <a:prstGeom prst="rect">
                        <a:avLst/>
                      </a:prstGeom>
                      <a:noFill/>
                      <a:extLst/>
                    </p:spPr>
                  </p:pic>
                </p:oleObj>
              </mc:Fallback>
            </mc:AlternateContent>
          </a:graphicData>
        </a:graphic>
      </p:graphicFrame>
      <p:sp>
        <p:nvSpPr>
          <p:cNvPr id="1032" name="Rectangle 6"/>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11-15-1461 by Andrew Myles, Cisco</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7568507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GB" smtClean="0"/>
              <a:t>Adrian Stephens, Intel Corporation</a:t>
            </a:r>
            <a:endParaRPr lang="en-GB" smtClean="0"/>
          </a:p>
        </p:txBody>
      </p:sp>
      <p:sp>
        <p:nvSpPr>
          <p:cNvPr id="4100" name="Slide Number Placeholder 5"/>
          <p:cNvSpPr>
            <a:spLocks noGrp="1"/>
          </p:cNvSpPr>
          <p:nvPr>
            <p:ph type="sldNum" sz="quarter" idx="12"/>
          </p:nvPr>
        </p:nvSpPr>
        <p:spPr>
          <a:noFill/>
        </p:spPr>
        <p:txBody>
          <a:bodyPr/>
          <a:lstStyle/>
          <a:p>
            <a:r>
              <a:rPr lang="en-GB" smtClean="0"/>
              <a:t>Slide </a:t>
            </a:r>
            <a:fld id="{827FA444-4315-4B21-90DB-70CB797C55B7}" type="slidenum">
              <a:rPr lang="en-GB" smtClean="0"/>
              <a:pPr/>
              <a:t>78</a:t>
            </a:fld>
            <a:endParaRPr lang="en-GB" smtClean="0"/>
          </a:p>
        </p:txBody>
      </p:sp>
      <p:sp>
        <p:nvSpPr>
          <p:cNvPr id="4101" name="Rectangle 2"/>
          <p:cNvSpPr>
            <a:spLocks noGrp="1" noChangeArrowheads="1"/>
          </p:cNvSpPr>
          <p:nvPr>
            <p:ph type="title"/>
          </p:nvPr>
        </p:nvSpPr>
        <p:spPr>
          <a:noFill/>
        </p:spPr>
        <p:txBody>
          <a:bodyPr/>
          <a:lstStyle/>
          <a:p>
            <a:r>
              <a:rPr lang="en-GB" smtClean="0"/>
              <a:t>Abstract</a:t>
            </a:r>
          </a:p>
        </p:txBody>
      </p:sp>
      <p:sp>
        <p:nvSpPr>
          <p:cNvPr id="4102" name="Rectangle 3"/>
          <p:cNvSpPr>
            <a:spLocks noGrp="1" noChangeArrowheads="1"/>
          </p:cNvSpPr>
          <p:nvPr>
            <p:ph type="body" idx="1"/>
          </p:nvPr>
        </p:nvSpPr>
        <p:spPr>
          <a:noFill/>
        </p:spPr>
        <p:txBody>
          <a:bodyPr/>
          <a:lstStyle/>
          <a:p>
            <a:pPr algn="ctr">
              <a:buFontTx/>
              <a:buNone/>
            </a:pPr>
            <a:r>
              <a:rPr lang="en-GB" sz="3200" dirty="0" smtClean="0"/>
              <a:t> Closing report for IEEE 802 JTC1 SC</a:t>
            </a:r>
            <a:br>
              <a:rPr lang="en-GB" sz="3200" dirty="0" smtClean="0"/>
            </a:br>
            <a:r>
              <a:rPr lang="en-GB" sz="3200" dirty="0" smtClean="0"/>
              <a:t>for Nov 2015 in Dallas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11-15-1461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5468664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7992888" cy="1066800"/>
          </a:xfrm>
        </p:spPr>
        <p:txBody>
          <a:bodyPr/>
          <a:lstStyle/>
          <a:p>
            <a:r>
              <a:rPr lang="en-AU" dirty="0" smtClean="0"/>
              <a:t>The SC did not have a great deal of work this week and only one session was required</a:t>
            </a:r>
            <a:endParaRPr lang="en-AU" dirty="0"/>
          </a:p>
        </p:txBody>
      </p:sp>
      <p:sp>
        <p:nvSpPr>
          <p:cNvPr id="3" name="Content Placeholder 2"/>
          <p:cNvSpPr>
            <a:spLocks noGrp="1"/>
          </p:cNvSpPr>
          <p:nvPr>
            <p:ph idx="1"/>
          </p:nvPr>
        </p:nvSpPr>
        <p:spPr/>
        <p:txBody>
          <a:bodyPr/>
          <a:lstStyle/>
          <a:p>
            <a:r>
              <a:rPr lang="en-AU" dirty="0" smtClean="0"/>
              <a:t>Reviewed status of PSDO pipeline</a:t>
            </a:r>
          </a:p>
          <a:p>
            <a:pPr lvl="1"/>
            <a:r>
              <a:rPr lang="en-AU" dirty="0" smtClean="0"/>
              <a:t>802 passed FDIS</a:t>
            </a:r>
          </a:p>
          <a:p>
            <a:pPr lvl="1"/>
            <a:r>
              <a:rPr lang="en-AU" dirty="0" smtClean="0"/>
              <a:t>802.1BA and 802.1BR passed 60 day pre-ballot</a:t>
            </a:r>
          </a:p>
          <a:p>
            <a:pPr lvl="1"/>
            <a:r>
              <a:rPr lang="en-AU" dirty="0" smtClean="0"/>
              <a:t>Responses comments were discussed and will be approved by 802.1 WG</a:t>
            </a:r>
          </a:p>
          <a:p>
            <a:pPr lvl="1"/>
            <a:r>
              <a:rPr lang="en-AU" dirty="0" smtClean="0"/>
              <a:t>802.22a, 802.22b will be submitted to FDIS</a:t>
            </a:r>
          </a:p>
          <a:p>
            <a:pPr lvl="1"/>
            <a:r>
              <a:rPr lang="en-AU" dirty="0" smtClean="0"/>
              <a:t>802.3bx will be submitted to FDIS soon</a:t>
            </a:r>
          </a:p>
          <a:p>
            <a:r>
              <a:rPr lang="en-AU" dirty="0" smtClean="0"/>
              <a:t>Reviewed agenda for SC6 meeting in Mar 2016</a:t>
            </a:r>
          </a:p>
          <a:p>
            <a:pPr lvl="1"/>
            <a:r>
              <a:rPr lang="en-AU" dirty="0" smtClean="0"/>
              <a:t>It is likely that IEEE 802 will not have any reps</a:t>
            </a:r>
          </a:p>
          <a:p>
            <a:pPr lvl="1"/>
            <a:r>
              <a:rPr lang="en-AU" dirty="0" smtClean="0"/>
              <a:t>Agenda is very light so far</a:t>
            </a:r>
          </a:p>
          <a:p>
            <a:pPr lvl="1"/>
            <a:r>
              <a:rPr lang="en-AU" dirty="0" smtClean="0"/>
              <a:t>We will review submitted documents at January meeting</a:t>
            </a:r>
          </a:p>
          <a:p>
            <a:endParaRPr lang="en-AU" dirty="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79</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11-15-1461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804603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xfrm>
            <a:off x="4395788" y="6475413"/>
            <a:ext cx="428625" cy="182562"/>
          </a:xfrm>
          <a:noFill/>
        </p:spPr>
        <p:txBody>
          <a:bodyPr/>
          <a:lstStyle/>
          <a:p>
            <a:r>
              <a:rPr lang="en-US" smtClean="0"/>
              <a:t>Slide </a:t>
            </a:r>
            <a:fld id="{AF256CC3-709F-4B73-B483-640656AD6A99}" type="slidenum">
              <a:rPr lang="en-US" smtClean="0"/>
              <a:pPr/>
              <a:t>8</a:t>
            </a:fld>
            <a:endParaRPr lang="en-US" smtClean="0"/>
          </a:p>
        </p:txBody>
      </p:sp>
      <p:sp>
        <p:nvSpPr>
          <p:cNvPr id="19460" name="Rectangle 2"/>
          <p:cNvSpPr>
            <a:spLocks noGrp="1" noChangeArrowheads="1"/>
          </p:cNvSpPr>
          <p:nvPr>
            <p:ph type="title"/>
          </p:nvPr>
        </p:nvSpPr>
        <p:spPr>
          <a:xfrm>
            <a:off x="685800" y="457200"/>
            <a:ext cx="7772400" cy="1066800"/>
          </a:xfrm>
        </p:spPr>
        <p:txBody>
          <a:bodyPr/>
          <a:lstStyle/>
          <a:p>
            <a:r>
              <a:rPr lang="en-US" smtClean="0"/>
              <a:t>Volunteer Editor Contacts</a:t>
            </a:r>
          </a:p>
        </p:txBody>
      </p:sp>
      <p:sp>
        <p:nvSpPr>
          <p:cNvPr id="19461" name="Rectangle 3"/>
          <p:cNvSpPr>
            <a:spLocks noGrp="1" noChangeArrowheads="1"/>
          </p:cNvSpPr>
          <p:nvPr>
            <p:ph type="body" idx="1"/>
          </p:nvPr>
        </p:nvSpPr>
        <p:spPr>
          <a:xfrm>
            <a:off x="685800" y="1295400"/>
            <a:ext cx="7772400" cy="5181600"/>
          </a:xfrm>
          <a:noFill/>
        </p:spPr>
        <p:txBody>
          <a:bodyPr/>
          <a:lstStyle/>
          <a:p>
            <a:r>
              <a:rPr lang="en-US" sz="1600" dirty="0" err="1" smtClean="0"/>
              <a:t>TGmc</a:t>
            </a:r>
            <a:r>
              <a:rPr lang="en-US" sz="1600" dirty="0" smtClean="0"/>
              <a:t> – Adrian Stephens </a:t>
            </a:r>
            <a:r>
              <a:rPr lang="en-US" sz="1600" b="0" dirty="0" smtClean="0"/>
              <a:t>– </a:t>
            </a:r>
            <a:r>
              <a:rPr lang="en-US" sz="1600" b="0" dirty="0" smtClean="0">
                <a:hlinkClick r:id="rId3"/>
              </a:rPr>
              <a:t>adrian.p.stephens@intel.com</a:t>
            </a:r>
            <a:r>
              <a:rPr lang="en-US" sz="1600" dirty="0" smtClean="0"/>
              <a:t>, Edward Au – </a:t>
            </a:r>
            <a:r>
              <a:rPr lang="en-US" sz="1600" b="0" u="sng" dirty="0">
                <a:hlinkClick r:id="rId4"/>
              </a:rPr>
              <a:t>edward.ks.au@huawei.com</a:t>
            </a:r>
            <a:r>
              <a:rPr lang="en-US" sz="1600" dirty="0" smtClean="0"/>
              <a:t>, Emily Qi – </a:t>
            </a:r>
            <a:r>
              <a:rPr lang="en-US" sz="1600" b="0" dirty="0" smtClean="0">
                <a:hlinkClick r:id="rId5"/>
              </a:rPr>
              <a:t>emily.h.qi@intel.com</a:t>
            </a:r>
            <a:r>
              <a:rPr lang="en-US" sz="1600" b="0" dirty="0" smtClean="0"/>
              <a:t> </a:t>
            </a:r>
            <a:endParaRPr lang="en-US" sz="1600" dirty="0" smtClean="0"/>
          </a:p>
          <a:p>
            <a:r>
              <a:rPr lang="en-US" sz="1600" dirty="0" err="1" smtClean="0"/>
              <a:t>TGah</a:t>
            </a:r>
            <a:r>
              <a:rPr lang="en-US" sz="1600" dirty="0" smtClean="0"/>
              <a:t> – Yongho Seok </a:t>
            </a:r>
            <a:r>
              <a:rPr lang="en-US" sz="1600" b="0" dirty="0" smtClean="0">
                <a:hlinkClick r:id="rId6"/>
              </a:rPr>
              <a:t>yongho.seok@gmail.com</a:t>
            </a:r>
            <a:r>
              <a:rPr lang="en-US" sz="1600" b="0" dirty="0" smtClean="0"/>
              <a:t>,  </a:t>
            </a:r>
            <a:r>
              <a:rPr lang="en-US" sz="1600" dirty="0" smtClean="0"/>
              <a:t>Alfred </a:t>
            </a:r>
            <a:r>
              <a:rPr lang="en-US" sz="1600" dirty="0" err="1" smtClean="0"/>
              <a:t>Asterjadhi</a:t>
            </a:r>
            <a:r>
              <a:rPr lang="en-US" sz="1600" dirty="0" smtClean="0"/>
              <a:t> – </a:t>
            </a:r>
            <a:r>
              <a:rPr lang="en-US" sz="1600" b="0" dirty="0" smtClean="0">
                <a:hlinkClick r:id="rId7"/>
              </a:rPr>
              <a:t>aasterja@qti.qualcomm.com</a:t>
            </a:r>
            <a:r>
              <a:rPr lang="en-US" sz="1600" b="0" dirty="0" smtClean="0"/>
              <a:t>   </a:t>
            </a:r>
          </a:p>
          <a:p>
            <a:r>
              <a:rPr lang="en-US" sz="1600" dirty="0" err="1" smtClean="0"/>
              <a:t>TGai</a:t>
            </a:r>
            <a:r>
              <a:rPr lang="en-US" sz="1600" dirty="0" smtClean="0"/>
              <a:t> – Lee Armstrong – </a:t>
            </a:r>
            <a:r>
              <a:rPr lang="en-US" sz="1600" b="0" dirty="0" smtClean="0">
                <a:hlinkClick r:id="rId8"/>
              </a:rPr>
              <a:t>LRA@tiac.net</a:t>
            </a:r>
            <a:r>
              <a:rPr lang="en-US" sz="1600" b="0" dirty="0" smtClean="0"/>
              <a:t>, </a:t>
            </a:r>
            <a:r>
              <a:rPr lang="en-US" sz="1600" dirty="0" smtClean="0"/>
              <a:t>Ping FANG </a:t>
            </a:r>
            <a:r>
              <a:rPr lang="en-US" sz="1600" b="0" dirty="0" smtClean="0">
                <a:hlinkClick r:id="rId9"/>
              </a:rPr>
              <a:t>Ping.FANG@huawei.com</a:t>
            </a:r>
            <a:endParaRPr lang="en-US" sz="1600" b="0" dirty="0" smtClean="0"/>
          </a:p>
          <a:p>
            <a:r>
              <a:rPr lang="en-US" sz="1600" dirty="0" err="1" smtClean="0"/>
              <a:t>TGaj</a:t>
            </a:r>
            <a:r>
              <a:rPr lang="en-US" sz="1600" dirty="0" smtClean="0"/>
              <a:t> – </a:t>
            </a:r>
            <a:r>
              <a:rPr lang="en-US" sz="1600" dirty="0" err="1" smtClean="0"/>
              <a:t>Jiamin</a:t>
            </a:r>
            <a:r>
              <a:rPr lang="en-US" sz="1600" dirty="0" smtClean="0"/>
              <a:t> CHEN – </a:t>
            </a:r>
            <a:r>
              <a:rPr lang="en-US" sz="1600" b="0" dirty="0" smtClean="0">
                <a:hlinkClick r:id="rId10"/>
              </a:rPr>
              <a:t>jiamin.chen@mail01.huawei.com</a:t>
            </a:r>
            <a:r>
              <a:rPr lang="en-US" sz="1600" b="0" dirty="0" smtClean="0"/>
              <a:t> , </a:t>
            </a:r>
            <a:r>
              <a:rPr lang="en-US" sz="1600" dirty="0" err="1" smtClean="0"/>
              <a:t>Shiwen</a:t>
            </a:r>
            <a:r>
              <a:rPr lang="en-US" sz="1600" dirty="0" smtClean="0"/>
              <a:t> </a:t>
            </a:r>
            <a:r>
              <a:rPr lang="en-US" sz="1600" dirty="0"/>
              <a:t>He – </a:t>
            </a:r>
            <a:r>
              <a:rPr lang="en-US" sz="1600" b="0" u="sng" dirty="0">
                <a:hlinkClick r:id="rId11"/>
              </a:rPr>
              <a:t>shiwenhe@seu.edu.cn</a:t>
            </a:r>
            <a:endParaRPr lang="en-US" sz="1600" b="0" dirty="0" smtClean="0"/>
          </a:p>
          <a:p>
            <a:r>
              <a:rPr lang="en-US" sz="1600" dirty="0" err="1" smtClean="0"/>
              <a:t>TGak</a:t>
            </a:r>
            <a:r>
              <a:rPr lang="en-US" sz="1600" dirty="0" smtClean="0"/>
              <a:t> – Donald Eastlake – </a:t>
            </a:r>
            <a:r>
              <a:rPr lang="en-US" sz="1600" b="0" dirty="0" smtClean="0">
                <a:hlinkClick r:id="rId12"/>
              </a:rPr>
              <a:t>d3e3e3@gmail.com</a:t>
            </a:r>
            <a:r>
              <a:rPr lang="en-US" sz="1600" b="0" dirty="0" smtClean="0"/>
              <a:t>, </a:t>
            </a:r>
            <a:r>
              <a:rPr lang="en-US" sz="1600" dirty="0" smtClean="0"/>
              <a:t>Norm Finn – </a:t>
            </a:r>
            <a:r>
              <a:rPr lang="en-US" sz="1600" b="0" dirty="0" smtClean="0">
                <a:hlinkClick r:id="rId13"/>
              </a:rPr>
              <a:t>nfinn@cisco.com</a:t>
            </a:r>
            <a:r>
              <a:rPr lang="en-US" sz="1600" b="0" dirty="0" smtClean="0"/>
              <a:t> </a:t>
            </a:r>
          </a:p>
          <a:p>
            <a:r>
              <a:rPr lang="en-US" sz="1600" dirty="0" err="1" smtClean="0"/>
              <a:t>TGaq</a:t>
            </a:r>
            <a:r>
              <a:rPr lang="en-US" sz="1600" dirty="0" smtClean="0"/>
              <a:t> – Lee Armstrong – </a:t>
            </a:r>
            <a:r>
              <a:rPr lang="en-US" sz="1600" b="0" dirty="0" smtClean="0">
                <a:hlinkClick r:id="rId8"/>
              </a:rPr>
              <a:t>LRA@tiac.net</a:t>
            </a:r>
            <a:r>
              <a:rPr lang="en-US" sz="1600" b="0" dirty="0" smtClean="0"/>
              <a:t> </a:t>
            </a:r>
          </a:p>
          <a:p>
            <a:pPr marL="342900" lvl="1" indent="-342900">
              <a:buFontTx/>
              <a:buChar char="•"/>
            </a:pPr>
            <a:r>
              <a:rPr lang="en-US" sz="1600" b="1" dirty="0" err="1" smtClean="0"/>
              <a:t>TGax</a:t>
            </a:r>
            <a:r>
              <a:rPr lang="en-US" sz="1600" b="1" dirty="0" smtClean="0"/>
              <a:t> </a:t>
            </a:r>
            <a:r>
              <a:rPr lang="en-US" sz="1600" b="1" dirty="0"/>
              <a:t>– </a:t>
            </a:r>
            <a:r>
              <a:rPr lang="en-US" sz="1600" b="1" dirty="0" smtClean="0"/>
              <a:t>Robert Stacey </a:t>
            </a:r>
            <a:r>
              <a:rPr lang="en-US" sz="1600" dirty="0" smtClean="0"/>
              <a:t>– </a:t>
            </a:r>
            <a:r>
              <a:rPr lang="en-US" sz="1600" dirty="0">
                <a:hlinkClick r:id="rId14"/>
              </a:rPr>
              <a:t>robert.stacey@intel.com</a:t>
            </a:r>
            <a:r>
              <a:rPr lang="en-US" sz="1600" dirty="0"/>
              <a:t> </a:t>
            </a:r>
            <a:r>
              <a:rPr lang="en-US" sz="1600" b="0" dirty="0" smtClean="0"/>
              <a:t> </a:t>
            </a:r>
          </a:p>
          <a:p>
            <a:pPr marL="342900" lvl="1" indent="-342900">
              <a:buFontTx/>
              <a:buChar char="•"/>
            </a:pPr>
            <a:r>
              <a:rPr lang="en-US" sz="1600" b="1" dirty="0" err="1" smtClean="0"/>
              <a:t>TGay</a:t>
            </a:r>
            <a:r>
              <a:rPr lang="en-US" sz="1600" b="1" dirty="0" smtClean="0"/>
              <a:t> </a:t>
            </a:r>
            <a:r>
              <a:rPr lang="en-US" sz="1600" b="1" dirty="0"/>
              <a:t>– Carlos </a:t>
            </a:r>
            <a:r>
              <a:rPr lang="en-US" sz="1600" b="1" dirty="0" err="1"/>
              <a:t>Cordeiro</a:t>
            </a:r>
            <a:r>
              <a:rPr lang="en-US" sz="1600" b="1" dirty="0"/>
              <a:t> </a:t>
            </a:r>
            <a:r>
              <a:rPr lang="en-US" sz="1600" dirty="0"/>
              <a:t>– </a:t>
            </a:r>
            <a:r>
              <a:rPr lang="en-US" sz="1600" dirty="0">
                <a:hlinkClick r:id="rId15"/>
              </a:rPr>
              <a:t>carlos.cordeiro@intel.com</a:t>
            </a:r>
            <a:r>
              <a:rPr lang="en-US" sz="1600" dirty="0"/>
              <a:t>  </a:t>
            </a:r>
            <a:endParaRPr lang="en-US" sz="1600" b="0" dirty="0"/>
          </a:p>
          <a:p>
            <a:pPr marL="0" indent="0">
              <a:buNone/>
            </a:pPr>
            <a:endParaRPr lang="en-US" sz="1600" dirty="0" smtClean="0"/>
          </a:p>
          <a:p>
            <a:r>
              <a:rPr lang="en-US" sz="1600" dirty="0" smtClean="0"/>
              <a:t>Editors Emeritus:</a:t>
            </a:r>
          </a:p>
          <a:p>
            <a:pPr lvl="1"/>
            <a:r>
              <a:rPr lang="en-US" sz="1400" dirty="0" err="1"/>
              <a:t>TGaa</a:t>
            </a:r>
            <a:r>
              <a:rPr lang="en-US" sz="1400" dirty="0"/>
              <a:t> – Alex Ashley – </a:t>
            </a:r>
            <a:r>
              <a:rPr lang="en-US" sz="1400" dirty="0" smtClean="0">
                <a:hlinkClick r:id="rId16"/>
              </a:rPr>
              <a:t>alex.ashley@hotmail.co.uk</a:t>
            </a:r>
            <a:endParaRPr lang="en-US" sz="1400" dirty="0" smtClean="0"/>
          </a:p>
          <a:p>
            <a:pPr lvl="1"/>
            <a:r>
              <a:rPr lang="en-US" sz="1400" dirty="0" err="1" smtClean="0"/>
              <a:t>TGac</a:t>
            </a:r>
            <a:r>
              <a:rPr lang="en-US" sz="1400" dirty="0" smtClean="0"/>
              <a:t> – Robert Stacey – </a:t>
            </a:r>
            <a:r>
              <a:rPr lang="en-US" sz="1400" dirty="0" smtClean="0">
                <a:hlinkClick r:id="rId14"/>
              </a:rPr>
              <a:t>robert.stacey@intel.com</a:t>
            </a:r>
            <a:r>
              <a:rPr lang="en-US" sz="1400" dirty="0" smtClean="0"/>
              <a:t> </a:t>
            </a:r>
          </a:p>
          <a:p>
            <a:pPr lvl="1"/>
            <a:r>
              <a:rPr lang="en-US" sz="1400" dirty="0" err="1"/>
              <a:t>TGad</a:t>
            </a:r>
            <a:r>
              <a:rPr lang="en-US" sz="1400" dirty="0"/>
              <a:t> – Carlos Cordeiro – </a:t>
            </a:r>
            <a:r>
              <a:rPr lang="en-US" sz="1400" dirty="0">
                <a:hlinkClick r:id="rId15"/>
              </a:rPr>
              <a:t>carlos.cordeiro@intel.com</a:t>
            </a:r>
            <a:r>
              <a:rPr lang="en-US" sz="1400" dirty="0"/>
              <a:t> </a:t>
            </a:r>
            <a:r>
              <a:rPr lang="en-US" sz="1400" dirty="0" smtClean="0"/>
              <a:t> </a:t>
            </a:r>
          </a:p>
          <a:p>
            <a:pPr lvl="1"/>
            <a:r>
              <a:rPr lang="en-US" sz="1400" dirty="0" err="1" smtClean="0"/>
              <a:t>TGae</a:t>
            </a:r>
            <a:r>
              <a:rPr lang="en-US" sz="1400" dirty="0" smtClean="0"/>
              <a:t> – Henry </a:t>
            </a:r>
            <a:r>
              <a:rPr lang="en-US" sz="1400" dirty="0" err="1" smtClean="0"/>
              <a:t>Ptasinski</a:t>
            </a:r>
            <a:r>
              <a:rPr lang="en-US" sz="1400" dirty="0" smtClean="0"/>
              <a:t> – </a:t>
            </a:r>
            <a:r>
              <a:rPr lang="en-US" sz="1400" dirty="0" smtClean="0">
                <a:hlinkClick r:id="rId17"/>
              </a:rPr>
              <a:t>henry@LOGOUT.COM</a:t>
            </a:r>
            <a:r>
              <a:rPr lang="en-US" sz="1400" dirty="0" smtClean="0"/>
              <a:t> </a:t>
            </a:r>
          </a:p>
          <a:p>
            <a:pPr lvl="1"/>
            <a:r>
              <a:rPr lang="en-US" sz="1400" dirty="0" err="1" smtClean="0"/>
              <a:t>TGaf</a:t>
            </a:r>
            <a:r>
              <a:rPr lang="en-US" sz="1400" dirty="0" smtClean="0"/>
              <a:t> – Peter Ecclesine – </a:t>
            </a:r>
            <a:r>
              <a:rPr lang="en-US" sz="1400" dirty="0" smtClean="0">
                <a:hlinkClick r:id="rId18"/>
              </a:rPr>
              <a:t>pecclesi@cisco.com</a:t>
            </a:r>
            <a:r>
              <a:rPr lang="en-US" sz="1400" dirty="0" smtClean="0"/>
              <a:t> </a:t>
            </a:r>
            <a:endParaRPr lang="en-US" sz="1400" dirty="0"/>
          </a:p>
          <a:p>
            <a:pPr lvl="1"/>
            <a:r>
              <a:rPr lang="en-US" sz="1400" dirty="0" err="1" smtClean="0"/>
              <a:t>TGaq</a:t>
            </a:r>
            <a:r>
              <a:rPr lang="en-US" sz="1400" dirty="0" smtClean="0"/>
              <a:t> </a:t>
            </a:r>
            <a:r>
              <a:rPr lang="en-US" sz="1400" dirty="0"/>
              <a:t>– </a:t>
            </a:r>
            <a:r>
              <a:rPr lang="en-US" sz="1400" dirty="0" smtClean="0"/>
              <a:t>Dan Gal </a:t>
            </a:r>
            <a:r>
              <a:rPr lang="en-US" sz="1400" dirty="0"/>
              <a:t>– </a:t>
            </a:r>
            <a:r>
              <a:rPr lang="en-US" sz="1400" dirty="0" smtClean="0"/>
              <a:t> </a:t>
            </a:r>
            <a:r>
              <a:rPr lang="en-US" sz="1400" dirty="0" smtClean="0">
                <a:hlinkClick r:id="rId19"/>
              </a:rPr>
              <a:t>ddrgal@gmail.com</a:t>
            </a:r>
            <a:r>
              <a:rPr lang="en-US" sz="1400" dirty="0" smtClean="0"/>
              <a:t> </a:t>
            </a:r>
          </a:p>
          <a:p>
            <a:pPr lvl="1"/>
            <a:endParaRPr lang="en-US" sz="1600" dirty="0" smtClean="0"/>
          </a:p>
        </p:txBody>
      </p:sp>
      <p:sp>
        <p:nvSpPr>
          <p:cNvPr id="19462" name="Footer Placeholder 6"/>
          <p:cNvSpPr>
            <a:spLocks noGrp="1"/>
          </p:cNvSpPr>
          <p:nvPr>
            <p:ph type="ftr" sz="quarter" idx="11"/>
          </p:nvPr>
        </p:nvSpPr>
        <p:spPr>
          <a:noFill/>
        </p:spPr>
        <p:txBody>
          <a:bodyPr/>
          <a:lstStyle/>
          <a:p>
            <a:r>
              <a:rPr lang="en-US" smtClean="0"/>
              <a:t>Adrian Stephens, Intel Corporation</a:t>
            </a:r>
            <a:endParaRPr lang="en-US" smtClean="0"/>
          </a:p>
        </p:txBody>
      </p:sp>
      <p:sp>
        <p:nvSpPr>
          <p:cNvPr id="19463" name="Date Placeholder 6"/>
          <p:cNvSpPr>
            <a:spLocks noGrp="1"/>
          </p:cNvSpPr>
          <p:nvPr>
            <p:ph type="dt" sz="quarter" idx="10"/>
          </p:nvPr>
        </p:nvSpPr>
        <p:spPr>
          <a:noFill/>
        </p:spPr>
        <p:txBody>
          <a:bodyPr/>
          <a:lstStyle/>
          <a:p>
            <a:r>
              <a:rPr lang="en-US" smtClean="0"/>
              <a:t>November 2015</a:t>
            </a:r>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11-15-1286 by Peter Ecclesine (Cisco Systems)</a:t>
            </a:r>
          </a:p>
        </p:txBody>
      </p:sp>
    </p:spTree>
    <p:extLst>
      <p:ext uri="{BB962C8B-B14F-4D97-AF65-F5344CB8AC3E}">
        <p14:creationId xmlns:p14="http://schemas.microsoft.com/office/powerpoint/2010/main" val="28886085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r>
              <a:rPr lang="en-AU" dirty="0" smtClean="0"/>
              <a:t>IEEE 802 has pushed 16 standards completely through the PSDO ratification process …</a:t>
            </a:r>
            <a:endParaRPr lang="en-AU" dirty="0"/>
          </a:p>
        </p:txBody>
      </p:sp>
      <p:sp>
        <p:nvSpPr>
          <p:cNvPr id="7" name="Footer Placeholder 4"/>
          <p:cNvSpPr>
            <a:spLocks noGrp="1"/>
          </p:cNvSpPr>
          <p:nvPr>
            <p:ph type="ftr" sz="quarter" idx="11"/>
          </p:nvPr>
        </p:nvSpPr>
        <p:spPr>
          <a:xfrm>
            <a:off x="7133282" y="6475413"/>
            <a:ext cx="1410643" cy="184666"/>
          </a:xfrm>
        </p:spPr>
        <p:txBody>
          <a:bodyPr/>
          <a:lstStyle/>
          <a:p>
            <a:pPr>
              <a:defRPr/>
            </a:pPr>
            <a:r>
              <a:rPr lang="en-GB" smtClean="0"/>
              <a:t>Adrian Stephens, Intel Corporation</a:t>
            </a:r>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1990594"/>
              </p:ext>
            </p:extLst>
          </p:nvPr>
        </p:nvGraphicFramePr>
        <p:xfrm>
          <a:off x="179513" y="1981201"/>
          <a:ext cx="8856982" cy="4845915"/>
        </p:xfrm>
        <a:graphic>
          <a:graphicData uri="http://schemas.openxmlformats.org/drawingml/2006/table">
            <a:tbl>
              <a:tblPr firstRow="1" bandRow="1">
                <a:tableStyleId>{21E4AEA4-8DFA-4A89-87EB-49C32662AFE0}</a:tableStyleId>
              </a:tblPr>
              <a:tblGrid>
                <a:gridCol w="1502524"/>
                <a:gridCol w="2451486"/>
                <a:gridCol w="2451486"/>
                <a:gridCol w="2451486"/>
              </a:tblGrid>
              <a:tr h="456795">
                <a:tc>
                  <a:txBody>
                    <a:bodyPr/>
                    <a:lstStyle/>
                    <a:p>
                      <a:r>
                        <a:rPr lang="en-AU" sz="1200" dirty="0" smtClean="0">
                          <a:latin typeface="Arial" panose="020B0604020202020204" pitchFamily="34" charset="0"/>
                          <a:cs typeface="Arial" panose="020B0604020202020204" pitchFamily="34" charset="0"/>
                        </a:rPr>
                        <a:t>802</a:t>
                      </a:r>
                      <a:r>
                        <a:rPr lang="en-AU" sz="1200" baseline="0" dirty="0" smtClean="0">
                          <a:latin typeface="Arial" panose="020B0604020202020204" pitchFamily="34" charset="0"/>
                          <a:cs typeface="Arial" panose="020B0604020202020204" pitchFamily="34" charset="0"/>
                        </a:rPr>
                        <a:t> </a:t>
                      </a:r>
                      <a:r>
                        <a:rPr lang="en-AU" sz="1200" dirty="0" smtClean="0">
                          <a:latin typeface="Arial" panose="020B0604020202020204" pitchFamily="34" charset="0"/>
                          <a:cs typeface="Arial" panose="020B0604020202020204" pitchFamily="34" charset="0"/>
                        </a:rPr>
                        <a:t>standard</a:t>
                      </a:r>
                      <a:endParaRPr lang="en-AU" sz="1200" dirty="0">
                        <a:latin typeface="Arial" panose="020B0604020202020204" pitchFamily="34" charset="0"/>
                        <a:cs typeface="Arial" panose="020B0604020202020204" pitchFamily="34" charset="0"/>
                      </a:endParaRPr>
                    </a:p>
                  </a:txBody>
                  <a:tcPr marL="115147" marR="115147"/>
                </a:tc>
                <a:tc>
                  <a:txBody>
                    <a:bodyPr/>
                    <a:lstStyle/>
                    <a:p>
                      <a:pPr algn="ctr"/>
                      <a:r>
                        <a:rPr lang="en-AU" sz="1200" dirty="0" smtClean="0">
                          <a:latin typeface="Arial" panose="020B0604020202020204" pitchFamily="34" charset="0"/>
                          <a:cs typeface="Arial" panose="020B0604020202020204" pitchFamily="34" charset="0"/>
                        </a:rPr>
                        <a:t>60 day</a:t>
                      </a:r>
                      <a:r>
                        <a:rPr lang="en-AU" sz="1200" baseline="0" dirty="0" smtClean="0">
                          <a:latin typeface="Arial" panose="020B0604020202020204" pitchFamily="34" charset="0"/>
                          <a:cs typeface="Arial" panose="020B0604020202020204" pitchFamily="34" charset="0"/>
                        </a:rPr>
                        <a:t> </a:t>
                      </a:r>
                      <a:r>
                        <a:rPr lang="en-AU" sz="1200" dirty="0" smtClean="0">
                          <a:latin typeface="Arial" panose="020B0604020202020204" pitchFamily="34" charset="0"/>
                          <a:cs typeface="Arial" panose="020B0604020202020204" pitchFamily="34" charset="0"/>
                        </a:rPr>
                        <a:t>pre-ballot</a:t>
                      </a:r>
                      <a:endParaRPr lang="en-AU" sz="1200" dirty="0">
                        <a:latin typeface="Arial" panose="020B0604020202020204" pitchFamily="34" charset="0"/>
                        <a:cs typeface="Arial" panose="020B0604020202020204" pitchFamily="34" charset="0"/>
                      </a:endParaRPr>
                    </a:p>
                  </a:txBody>
                  <a:tcPr marL="115147" marR="115147"/>
                </a:tc>
                <a:tc>
                  <a:txBody>
                    <a:bodyPr/>
                    <a:lstStyle/>
                    <a:p>
                      <a:pPr algn="ctr"/>
                      <a:r>
                        <a:rPr lang="en-AU" sz="1200" dirty="0" smtClean="0">
                          <a:latin typeface="Arial" panose="020B0604020202020204" pitchFamily="34" charset="0"/>
                          <a:cs typeface="Arial" panose="020B0604020202020204" pitchFamily="34" charset="0"/>
                        </a:rPr>
                        <a:t>5 month</a:t>
                      </a:r>
                      <a:r>
                        <a:rPr lang="en-AU" sz="1200" baseline="0" dirty="0" smtClean="0">
                          <a:latin typeface="Arial" panose="020B0604020202020204" pitchFamily="34" charset="0"/>
                          <a:cs typeface="Arial" panose="020B0604020202020204" pitchFamily="34" charset="0"/>
                        </a:rPr>
                        <a:t> </a:t>
                      </a:r>
                      <a:r>
                        <a:rPr lang="en-AU" sz="1200" dirty="0" smtClean="0">
                          <a:latin typeface="Arial" panose="020B0604020202020204" pitchFamily="34" charset="0"/>
                          <a:cs typeface="Arial" panose="020B0604020202020204" pitchFamily="34" charset="0"/>
                        </a:rPr>
                        <a:t>FDIS ballot</a:t>
                      </a:r>
                      <a:endParaRPr lang="en-AU" sz="1200" dirty="0">
                        <a:latin typeface="Arial" panose="020B0604020202020204" pitchFamily="34" charset="0"/>
                        <a:cs typeface="Arial" panose="020B0604020202020204" pitchFamily="34" charset="0"/>
                      </a:endParaRPr>
                    </a:p>
                  </a:txBody>
                  <a:tcPr marL="115147" marR="115147"/>
                </a:tc>
                <a:tc>
                  <a:txBody>
                    <a:bodyPr/>
                    <a:lstStyle/>
                    <a:p>
                      <a:pPr algn="ctr"/>
                      <a:r>
                        <a:rPr lang="en-AU" sz="1200" dirty="0" smtClean="0">
                          <a:latin typeface="Arial" panose="020B0604020202020204" pitchFamily="34" charset="0"/>
                          <a:cs typeface="Arial" panose="020B0604020202020204" pitchFamily="34" charset="0"/>
                        </a:rPr>
                        <a:t>Comments</a:t>
                      </a:r>
                      <a:r>
                        <a:rPr lang="en-AU" sz="1200" baseline="0" dirty="0" smtClean="0">
                          <a:latin typeface="Arial" panose="020B0604020202020204" pitchFamily="34" charset="0"/>
                          <a:cs typeface="Arial" panose="020B0604020202020204" pitchFamily="34" charset="0"/>
                        </a:rPr>
                        <a:t> resolved </a:t>
                      </a:r>
                      <a:endParaRPr lang="en-AU" sz="1200" dirty="0">
                        <a:latin typeface="Arial" panose="020B0604020202020204" pitchFamily="34" charset="0"/>
                        <a:cs typeface="Arial" panose="020B0604020202020204" pitchFamily="34" charset="0"/>
                      </a:endParaRPr>
                    </a:p>
                  </a:txBody>
                  <a:tcPr marL="115147" marR="115147"/>
                </a:tc>
              </a:tr>
              <a:tr h="264460">
                <a:tc>
                  <a:txBody>
                    <a:bodyPr/>
                    <a:lstStyle/>
                    <a:p>
                      <a:r>
                        <a:rPr lang="en-AU" sz="1200" dirty="0" smtClean="0">
                          <a:latin typeface="Arial" panose="020B0604020202020204" pitchFamily="34" charset="0"/>
                          <a:cs typeface="Arial" panose="020B0604020202020204" pitchFamily="34" charset="0"/>
                        </a:rPr>
                        <a:t>802.11</a:t>
                      </a:r>
                      <a:endParaRPr lang="en-AU" sz="1200" dirty="0">
                        <a:latin typeface="Arial" panose="020B0604020202020204" pitchFamily="34" charset="0"/>
                        <a:cs typeface="Arial" panose="020B0604020202020204" pitchFamily="34" charset="0"/>
                      </a:endParaRPr>
                    </a:p>
                  </a:txBody>
                  <a:tcPr marL="115147" marR="115147"/>
                </a:tc>
                <a:tc>
                  <a:txBody>
                    <a:bodyPr/>
                    <a:lstStyle/>
                    <a:p>
                      <a:pPr algn="ctr"/>
                      <a:r>
                        <a:rPr lang="en-AU" sz="1200" b="1" dirty="0" smtClean="0">
                          <a:solidFill>
                            <a:srgbClr val="00B050"/>
                          </a:solidFill>
                          <a:latin typeface="Arial" panose="020B0604020202020204" pitchFamily="34" charset="0"/>
                          <a:cs typeface="Arial" panose="020B0604020202020204" pitchFamily="34" charset="0"/>
                        </a:rPr>
                        <a:t>2012</a:t>
                      </a:r>
                      <a:endParaRPr lang="en-AU" sz="12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algn="ctr"/>
                      <a:r>
                        <a:rPr lang="en-AU" sz="1200" b="1" dirty="0" smtClean="0">
                          <a:solidFill>
                            <a:srgbClr val="00B050"/>
                          </a:solidFill>
                          <a:latin typeface="Arial" panose="020B0604020202020204" pitchFamily="34" charset="0"/>
                          <a:cs typeface="Arial" panose="020B0604020202020204" pitchFamily="34" charset="0"/>
                        </a:rPr>
                        <a:t>2012</a:t>
                      </a:r>
                      <a:endParaRPr lang="en-AU" sz="12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algn="ctr"/>
                      <a:r>
                        <a:rPr lang="en-AU" sz="1200" b="1" dirty="0" smtClean="0">
                          <a:solidFill>
                            <a:srgbClr val="00B050"/>
                          </a:solidFill>
                          <a:latin typeface="Arial" panose="020B0604020202020204" pitchFamily="34" charset="0"/>
                          <a:cs typeface="Arial" panose="020B0604020202020204" pitchFamily="34" charset="0"/>
                        </a:rPr>
                        <a:t>Nov 2013</a:t>
                      </a:r>
                      <a:endParaRPr lang="en-AU" sz="1200" b="1" dirty="0">
                        <a:solidFill>
                          <a:srgbClr val="00B050"/>
                        </a:solidFill>
                        <a:latin typeface="Arial" panose="020B0604020202020204" pitchFamily="34" charset="0"/>
                        <a:cs typeface="Arial" panose="020B0604020202020204" pitchFamily="34" charset="0"/>
                      </a:endParaRPr>
                    </a:p>
                  </a:txBody>
                  <a:tcPr marL="115147" marR="115147"/>
                </a:tc>
              </a:tr>
              <a:tr h="264460">
                <a:tc>
                  <a:txBody>
                    <a:bodyPr/>
                    <a:lstStyle/>
                    <a:p>
                      <a:r>
                        <a:rPr lang="en-AU" sz="1200" dirty="0" smtClean="0">
                          <a:latin typeface="Arial" panose="020B0604020202020204" pitchFamily="34" charset="0"/>
                          <a:cs typeface="Arial" panose="020B0604020202020204" pitchFamily="34" charset="0"/>
                        </a:rPr>
                        <a:t>802.1X</a:t>
                      </a:r>
                    </a:p>
                  </a:txBody>
                  <a:tcPr marL="115147" marR="115147"/>
                </a:tc>
                <a:tc>
                  <a:txBody>
                    <a:bodyPr/>
                    <a:lstStyle/>
                    <a:p>
                      <a:pPr algn="ctr"/>
                      <a:r>
                        <a:rPr lang="en-AU" sz="1200" b="1" dirty="0" smtClean="0">
                          <a:solidFill>
                            <a:srgbClr val="00B050"/>
                          </a:solidFill>
                          <a:latin typeface="Arial" panose="020B0604020202020204" pitchFamily="34" charset="0"/>
                          <a:cs typeface="Arial" panose="020B0604020202020204" pitchFamily="34" charset="0"/>
                        </a:rPr>
                        <a:t>2013</a:t>
                      </a:r>
                      <a:endParaRPr lang="en-AU" sz="12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Jan 2014</a:t>
                      </a:r>
                    </a:p>
                  </a:txBody>
                  <a:tcPr marL="115147" marR="115147"/>
                </a:tc>
              </a:tr>
              <a:tr h="264460">
                <a:tc>
                  <a:txBody>
                    <a:bodyPr/>
                    <a:lstStyle/>
                    <a:p>
                      <a:r>
                        <a:rPr lang="en-AU" sz="1200" dirty="0" smtClean="0">
                          <a:latin typeface="Arial" panose="020B0604020202020204" pitchFamily="34" charset="0"/>
                          <a:cs typeface="Arial" panose="020B0604020202020204" pitchFamily="34" charset="0"/>
                        </a:rPr>
                        <a:t>802.1AE</a:t>
                      </a:r>
                      <a:endParaRPr lang="en-AU" sz="1200" dirty="0">
                        <a:latin typeface="Arial" panose="020B0604020202020204" pitchFamily="34" charset="0"/>
                        <a:cs typeface="Arial" panose="020B0604020202020204" pitchFamily="34" charset="0"/>
                      </a:endParaRPr>
                    </a:p>
                  </a:txBody>
                  <a:tcPr marL="115147" marR="115147"/>
                </a:tc>
                <a:tc>
                  <a:txBody>
                    <a:bodyPr/>
                    <a:lstStyle/>
                    <a:p>
                      <a:pPr algn="ctr"/>
                      <a:r>
                        <a:rPr lang="en-AU" sz="1200" b="1" baseline="0" dirty="0" smtClean="0">
                          <a:solidFill>
                            <a:srgbClr val="00B050"/>
                          </a:solidFill>
                          <a:latin typeface="Arial" panose="020B0604020202020204" pitchFamily="34" charset="0"/>
                          <a:cs typeface="Arial" panose="020B0604020202020204" pitchFamily="34" charset="0"/>
                        </a:rPr>
                        <a:t>2013</a:t>
                      </a:r>
                      <a:endParaRPr lang="en-AU" sz="12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Jan 2014</a:t>
                      </a:r>
                    </a:p>
                  </a:txBody>
                  <a:tcPr marL="115147" marR="115147"/>
                </a:tc>
              </a:tr>
              <a:tr h="264460">
                <a:tc>
                  <a:txBody>
                    <a:bodyPr/>
                    <a:lstStyle/>
                    <a:p>
                      <a:r>
                        <a:rPr lang="en-AU" sz="1200" dirty="0" smtClean="0">
                          <a:latin typeface="Arial" panose="020B0604020202020204" pitchFamily="34" charset="0"/>
                          <a:cs typeface="Arial" panose="020B0604020202020204" pitchFamily="34" charset="0"/>
                        </a:rPr>
                        <a:t>802.1AB</a:t>
                      </a:r>
                      <a:endParaRPr lang="en-AU" sz="1200" dirty="0">
                        <a:latin typeface="Arial" panose="020B0604020202020204" pitchFamily="34" charset="0"/>
                        <a:cs typeface="Arial" panose="020B0604020202020204" pitchFamily="34" charset="0"/>
                      </a:endParaRPr>
                    </a:p>
                  </a:txBody>
                  <a:tcPr marL="115147" marR="115147"/>
                </a:tc>
                <a:tc>
                  <a:txBody>
                    <a:bodyPr/>
                    <a:lstStyle/>
                    <a:p>
                      <a:pPr algn="ctr"/>
                      <a:r>
                        <a:rPr lang="en-AU" sz="1200" b="1" dirty="0" smtClean="0">
                          <a:solidFill>
                            <a:srgbClr val="00B050"/>
                          </a:solidFill>
                          <a:latin typeface="Arial" panose="020B0604020202020204" pitchFamily="34" charset="0"/>
                          <a:cs typeface="Arial" panose="020B0604020202020204" pitchFamily="34" charset="0"/>
                        </a:rPr>
                        <a:t>May 2013</a:t>
                      </a:r>
                      <a:endParaRPr lang="en-AU" sz="12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May 2014</a:t>
                      </a:r>
                    </a:p>
                  </a:txBody>
                  <a:tcPr marL="115147" marR="115147"/>
                </a:tc>
              </a:tr>
              <a:tr h="264460">
                <a:tc>
                  <a:txBody>
                    <a:bodyPr/>
                    <a:lstStyle/>
                    <a:p>
                      <a:r>
                        <a:rPr lang="en-AU" sz="1200" dirty="0" smtClean="0">
                          <a:latin typeface="Arial" panose="020B0604020202020204" pitchFamily="34" charset="0"/>
                          <a:cs typeface="Arial" panose="020B0604020202020204" pitchFamily="34" charset="0"/>
                        </a:rPr>
                        <a:t>802.1AR</a:t>
                      </a:r>
                      <a:endParaRPr lang="en-AU" sz="1200" dirty="0">
                        <a:latin typeface="Arial" panose="020B0604020202020204" pitchFamily="34" charset="0"/>
                        <a:cs typeface="Arial" panose="020B0604020202020204" pitchFamily="34" charset="0"/>
                      </a:endParaRPr>
                    </a:p>
                  </a:txBody>
                  <a:tcPr marL="115147" marR="115147"/>
                </a:tc>
                <a:tc>
                  <a:txBody>
                    <a:bodyPr/>
                    <a:lstStyle/>
                    <a:p>
                      <a:pPr algn="ctr"/>
                      <a:r>
                        <a:rPr lang="en-AU" sz="1200" b="1" dirty="0" smtClean="0">
                          <a:solidFill>
                            <a:srgbClr val="00B050"/>
                          </a:solidFill>
                          <a:latin typeface="Arial" panose="020B0604020202020204" pitchFamily="34" charset="0"/>
                          <a:cs typeface="Arial" panose="020B0604020202020204" pitchFamily="34" charset="0"/>
                        </a:rPr>
                        <a:t>May 2013</a:t>
                      </a:r>
                      <a:endParaRPr lang="en-AU" sz="12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May 2014</a:t>
                      </a:r>
                    </a:p>
                  </a:txBody>
                  <a:tcPr marL="115147" marR="115147"/>
                </a:tc>
              </a:tr>
              <a:tr h="264460">
                <a:tc>
                  <a:txBody>
                    <a:bodyPr/>
                    <a:lstStyle/>
                    <a:p>
                      <a:r>
                        <a:rPr lang="en-AU" sz="1200" dirty="0" smtClean="0">
                          <a:latin typeface="Arial" panose="020B0604020202020204" pitchFamily="34" charset="0"/>
                          <a:cs typeface="Arial" panose="020B0604020202020204" pitchFamily="34" charset="0"/>
                        </a:rPr>
                        <a:t>802.1AS</a:t>
                      </a:r>
                    </a:p>
                  </a:txBody>
                  <a:tcPr marL="115147" marR="115147"/>
                </a:tc>
                <a:tc>
                  <a:txBody>
                    <a:bodyPr/>
                    <a:lstStyle/>
                    <a:p>
                      <a:pPr algn="ctr"/>
                      <a:r>
                        <a:rPr lang="en-AU" sz="1200" b="1" dirty="0" smtClean="0">
                          <a:solidFill>
                            <a:srgbClr val="00B050"/>
                          </a:solidFill>
                          <a:latin typeface="Arial" panose="020B0604020202020204" pitchFamily="34" charset="0"/>
                          <a:cs typeface="Arial" panose="020B0604020202020204" pitchFamily="34" charset="0"/>
                        </a:rPr>
                        <a:t>May 2013</a:t>
                      </a:r>
                      <a:endParaRPr lang="en-AU" sz="12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May 2014</a:t>
                      </a:r>
                    </a:p>
                  </a:txBody>
                  <a:tcPr marL="115147" marR="115147"/>
                </a:tc>
              </a:tr>
              <a:tr h="264460">
                <a:tc>
                  <a:txBody>
                    <a:bodyPr/>
                    <a:lstStyle/>
                    <a:p>
                      <a:r>
                        <a:rPr lang="en-AU" sz="1200" dirty="0" smtClean="0">
                          <a:latin typeface="Arial" panose="020B0604020202020204" pitchFamily="34" charset="0"/>
                          <a:cs typeface="Arial" panose="020B0604020202020204" pitchFamily="34" charset="0"/>
                        </a:rPr>
                        <a:t>802.3</a:t>
                      </a:r>
                      <a:endParaRPr lang="en-AU" sz="1200" dirty="0">
                        <a:latin typeface="Arial" panose="020B0604020202020204" pitchFamily="34" charset="0"/>
                        <a:cs typeface="Arial" panose="020B0604020202020204" pitchFamily="34" charset="0"/>
                      </a:endParaRPr>
                    </a:p>
                  </a:txBody>
                  <a:tcPr marL="115147" marR="115147"/>
                </a:tc>
                <a:tc>
                  <a:txBody>
                    <a:bodyPr/>
                    <a:lstStyle/>
                    <a:p>
                      <a:pPr algn="ctr"/>
                      <a:r>
                        <a:rPr lang="en-AU" sz="1200" b="1" dirty="0" smtClean="0">
                          <a:solidFill>
                            <a:srgbClr val="00B050"/>
                          </a:solidFill>
                          <a:latin typeface="Arial" panose="020B0604020202020204" pitchFamily="34" charset="0"/>
                          <a:cs typeface="Arial" panose="020B0604020202020204" pitchFamily="34" charset="0"/>
                        </a:rPr>
                        <a:t>2013</a:t>
                      </a:r>
                      <a:endParaRPr lang="en-AU" sz="12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Not required</a:t>
                      </a:r>
                    </a:p>
                  </a:txBody>
                  <a:tcPr marL="115147" marR="115147"/>
                </a:tc>
              </a:tr>
              <a:tr h="264460">
                <a:tc>
                  <a:txBody>
                    <a:bodyPr/>
                    <a:lstStyle/>
                    <a:p>
                      <a:r>
                        <a:rPr lang="en-AU" sz="1200" dirty="0" smtClean="0">
                          <a:latin typeface="Arial" panose="020B0604020202020204" pitchFamily="34" charset="0"/>
                          <a:cs typeface="Arial" panose="020B0604020202020204" pitchFamily="34" charset="0"/>
                        </a:rPr>
                        <a:t>802.11aa</a:t>
                      </a:r>
                      <a:endParaRPr lang="en-AU" sz="1200" dirty="0">
                        <a:latin typeface="Arial" panose="020B0604020202020204" pitchFamily="34" charset="0"/>
                        <a:cs typeface="Arial" panose="020B0604020202020204" pitchFamily="34" charset="0"/>
                      </a:endParaRPr>
                    </a:p>
                  </a:txBody>
                  <a:tcPr marL="115147" marR="115147"/>
                </a:tc>
                <a:tc>
                  <a:txBody>
                    <a:bodyPr/>
                    <a:lstStyle/>
                    <a:p>
                      <a:pPr algn="ctr"/>
                      <a:r>
                        <a:rPr lang="en-AU" sz="1200" b="1" dirty="0" smtClean="0">
                          <a:solidFill>
                            <a:srgbClr val="00B050"/>
                          </a:solidFill>
                          <a:latin typeface="Arial" panose="020B0604020202020204" pitchFamily="34" charset="0"/>
                          <a:cs typeface="Arial" panose="020B0604020202020204" pitchFamily="34" charset="0"/>
                        </a:rPr>
                        <a:t>Feb</a:t>
                      </a:r>
                      <a:r>
                        <a:rPr lang="en-AU" sz="1200" b="1" baseline="0" dirty="0" smtClean="0">
                          <a:solidFill>
                            <a:srgbClr val="00B050"/>
                          </a:solidFill>
                          <a:latin typeface="Arial" panose="020B0604020202020204" pitchFamily="34" charset="0"/>
                          <a:cs typeface="Arial" panose="020B0604020202020204" pitchFamily="34" charset="0"/>
                        </a:rPr>
                        <a:t> 2013</a:t>
                      </a:r>
                      <a:endParaRPr lang="en-AU" sz="12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July 2014</a:t>
                      </a:r>
                    </a:p>
                  </a:txBody>
                  <a:tcPr marL="115147" marR="115147"/>
                </a:tc>
              </a:tr>
              <a:tr h="264460">
                <a:tc>
                  <a:txBody>
                    <a:bodyPr/>
                    <a:lstStyle/>
                    <a:p>
                      <a:r>
                        <a:rPr lang="en-AU" sz="1200" dirty="0" smtClean="0">
                          <a:latin typeface="Arial" panose="020B0604020202020204" pitchFamily="34" charset="0"/>
                          <a:cs typeface="Arial" panose="020B0604020202020204" pitchFamily="34" charset="0"/>
                        </a:rPr>
                        <a:t>802.11ad</a:t>
                      </a:r>
                      <a:endParaRPr lang="en-AU" sz="1200" dirty="0">
                        <a:latin typeface="Arial" panose="020B0604020202020204" pitchFamily="34" charset="0"/>
                        <a:cs typeface="Arial" panose="020B0604020202020204" pitchFamily="34" charset="0"/>
                      </a:endParaRPr>
                    </a:p>
                  </a:txBody>
                  <a:tcPr marL="115147" marR="115147"/>
                </a:tc>
                <a:tc>
                  <a:txBody>
                    <a:bodyPr/>
                    <a:lstStyle/>
                    <a:p>
                      <a:pPr algn="ctr"/>
                      <a:r>
                        <a:rPr lang="en-AU" sz="1200" b="1" dirty="0" smtClean="0">
                          <a:solidFill>
                            <a:srgbClr val="00B050"/>
                          </a:solidFill>
                          <a:latin typeface="Arial" panose="020B0604020202020204" pitchFamily="34" charset="0"/>
                          <a:cs typeface="Arial" panose="020B0604020202020204" pitchFamily="34" charset="0"/>
                        </a:rPr>
                        <a:t>Feb</a:t>
                      </a:r>
                      <a:r>
                        <a:rPr lang="en-AU" sz="1200" b="1" baseline="0" dirty="0" smtClean="0">
                          <a:solidFill>
                            <a:srgbClr val="00B050"/>
                          </a:solidFill>
                          <a:latin typeface="Arial" panose="020B0604020202020204" pitchFamily="34" charset="0"/>
                          <a:cs typeface="Arial" panose="020B0604020202020204" pitchFamily="34" charset="0"/>
                        </a:rPr>
                        <a:t> 2013</a:t>
                      </a:r>
                      <a:endParaRPr lang="en-AU" sz="12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July 2014</a:t>
                      </a:r>
                    </a:p>
                  </a:txBody>
                  <a:tcPr marL="115147" marR="115147"/>
                </a:tc>
              </a:tr>
              <a:tr h="264460">
                <a:tc>
                  <a:txBody>
                    <a:bodyPr/>
                    <a:lstStyle/>
                    <a:p>
                      <a:r>
                        <a:rPr lang="en-AU" sz="1200" dirty="0" smtClean="0">
                          <a:latin typeface="Arial" panose="020B0604020202020204" pitchFamily="34" charset="0"/>
                          <a:cs typeface="Arial" panose="020B0604020202020204" pitchFamily="34" charset="0"/>
                        </a:rPr>
                        <a:t>802.11ae</a:t>
                      </a:r>
                      <a:endParaRPr lang="en-AU" sz="1200" dirty="0">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Feb</a:t>
                      </a:r>
                      <a:r>
                        <a:rPr lang="en-AU" sz="1200" b="1" baseline="0" dirty="0" smtClean="0">
                          <a:solidFill>
                            <a:srgbClr val="00B050"/>
                          </a:solidFill>
                          <a:latin typeface="Arial" panose="020B0604020202020204" pitchFamily="34" charset="0"/>
                          <a:cs typeface="Arial" panose="020B0604020202020204" pitchFamily="34" charset="0"/>
                        </a:rPr>
                        <a:t> 2013</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July 2014</a:t>
                      </a:r>
                    </a:p>
                  </a:txBody>
                  <a:tcPr marL="115147" marR="115147"/>
                </a:tc>
              </a:tr>
              <a:tr h="264460">
                <a:tc>
                  <a:txBody>
                    <a:bodyPr/>
                    <a:lstStyle/>
                    <a:p>
                      <a:r>
                        <a:rPr lang="en-AU" sz="1200" dirty="0" smtClean="0">
                          <a:latin typeface="Arial" panose="020B0604020202020204" pitchFamily="34" charset="0"/>
                          <a:cs typeface="Arial" panose="020B0604020202020204" pitchFamily="34" charset="0"/>
                        </a:rPr>
                        <a:t>802.22</a:t>
                      </a:r>
                      <a:endParaRPr lang="en-AU" sz="1200" dirty="0">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Feb 2015</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Not required</a:t>
                      </a:r>
                    </a:p>
                  </a:txBody>
                  <a:tcPr marL="115147" marR="115147"/>
                </a:tc>
              </a:tr>
              <a:tr h="264460">
                <a:tc>
                  <a:txBody>
                    <a:bodyPr/>
                    <a:lstStyle/>
                    <a:p>
                      <a:r>
                        <a:rPr lang="en-AU" sz="1200" dirty="0" smtClean="0">
                          <a:latin typeface="Arial" panose="020B0604020202020204" pitchFamily="34" charset="0"/>
                          <a:cs typeface="Arial" panose="020B0604020202020204" pitchFamily="34" charset="0"/>
                        </a:rPr>
                        <a:t>802.1AEbw</a:t>
                      </a:r>
                      <a:endParaRPr lang="en-AU" sz="1200" dirty="0">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Jan 2014</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Feb 2015</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Apr</a:t>
                      </a:r>
                      <a:r>
                        <a:rPr lang="en-AU" sz="1200" b="1" baseline="0" dirty="0" smtClean="0">
                          <a:solidFill>
                            <a:srgbClr val="00B050"/>
                          </a:solidFill>
                          <a:latin typeface="Arial" panose="020B0604020202020204" pitchFamily="34" charset="0"/>
                          <a:cs typeface="Arial" panose="020B0604020202020204" pitchFamily="34" charset="0"/>
                        </a:rPr>
                        <a:t> 2015</a:t>
                      </a:r>
                    </a:p>
                  </a:txBody>
                  <a:tcPr marL="115147" marR="115147"/>
                </a:tc>
              </a:tr>
              <a:tr h="264460">
                <a:tc>
                  <a:txBody>
                    <a:bodyPr/>
                    <a:lstStyle/>
                    <a:p>
                      <a:r>
                        <a:rPr lang="en-AU" sz="1200" dirty="0" smtClean="0">
                          <a:latin typeface="Arial" panose="020B0604020202020204" pitchFamily="34" charset="0"/>
                          <a:cs typeface="Arial" panose="020B0604020202020204" pitchFamily="34" charset="0"/>
                        </a:rPr>
                        <a:t>802.1AEbn</a:t>
                      </a:r>
                      <a:endParaRPr lang="en-AU" sz="1200" dirty="0">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Jan 2014</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Feb 2015</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Apr</a:t>
                      </a:r>
                      <a:r>
                        <a:rPr lang="en-AU" sz="1200" b="1" baseline="0" dirty="0" smtClean="0">
                          <a:solidFill>
                            <a:srgbClr val="00B050"/>
                          </a:solidFill>
                          <a:latin typeface="Arial" panose="020B0604020202020204" pitchFamily="34" charset="0"/>
                          <a:cs typeface="Arial" panose="020B0604020202020204" pitchFamily="34" charset="0"/>
                        </a:rPr>
                        <a:t> 2015</a:t>
                      </a:r>
                    </a:p>
                  </a:txBody>
                  <a:tcPr marL="115147" marR="115147"/>
                </a:tc>
              </a:tr>
              <a:tr h="264460">
                <a:tc>
                  <a:txBody>
                    <a:bodyPr/>
                    <a:lstStyle/>
                    <a:p>
                      <a:r>
                        <a:rPr lang="en-AU" sz="1200" dirty="0" smtClean="0">
                          <a:latin typeface="Arial" panose="020B0604020202020204" pitchFamily="34" charset="0"/>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Oct 2014</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Jun 2015</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Apr</a:t>
                      </a:r>
                      <a:r>
                        <a:rPr lang="en-AU" sz="1200" b="1" baseline="0" dirty="0" smtClean="0">
                          <a:solidFill>
                            <a:srgbClr val="00B050"/>
                          </a:solidFill>
                          <a:latin typeface="Arial" panose="020B0604020202020204" pitchFamily="34" charset="0"/>
                          <a:cs typeface="Arial" panose="020B0604020202020204" pitchFamily="34" charset="0"/>
                        </a:rPr>
                        <a:t> 2015</a:t>
                      </a:r>
                    </a:p>
                  </a:txBody>
                  <a:tcPr marL="115147" marR="115147"/>
                </a:tc>
              </a:tr>
              <a:tr h="264460">
                <a:tc>
                  <a:txBody>
                    <a:bodyPr/>
                    <a:lstStyle/>
                    <a:p>
                      <a:r>
                        <a:rPr lang="en-AU" sz="1200" dirty="0" smtClean="0">
                          <a:latin typeface="Arial" panose="020B0604020202020204" pitchFamily="34" charset="0"/>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Sep 2014</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Jul 2015</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Jul </a:t>
                      </a:r>
                      <a:r>
                        <a:rPr lang="en-AU" sz="1200" b="1" baseline="0" dirty="0" smtClean="0">
                          <a:solidFill>
                            <a:srgbClr val="00B050"/>
                          </a:solidFill>
                          <a:latin typeface="Arial" panose="020B0604020202020204" pitchFamily="34" charset="0"/>
                          <a:cs typeface="Arial" panose="020B0604020202020204" pitchFamily="34" charset="0"/>
                        </a:rPr>
                        <a:t>2015</a:t>
                      </a:r>
                    </a:p>
                  </a:txBody>
                  <a:tcPr marL="115147" marR="115147"/>
                </a:tc>
              </a:tr>
              <a:tr h="264460">
                <a:tc>
                  <a:txBody>
                    <a:bodyPr/>
                    <a:lstStyle/>
                    <a:p>
                      <a:r>
                        <a:rPr lang="en-AU" sz="1200" dirty="0" smtClean="0">
                          <a:latin typeface="Arial" panose="020B0604020202020204" pitchFamily="34" charset="0"/>
                          <a:cs typeface="Arial" panose="020B0604020202020204" pitchFamily="34" charset="0"/>
                        </a:rPr>
                        <a:t>802.11af</a:t>
                      </a:r>
                      <a:endParaRPr lang="en-AU" sz="1200" dirty="0">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Sep 2014</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Jul 2015</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Jul </a:t>
                      </a:r>
                      <a:r>
                        <a:rPr lang="en-AU" sz="1200" b="1" baseline="0" dirty="0" smtClean="0">
                          <a:solidFill>
                            <a:srgbClr val="00B050"/>
                          </a:solidFill>
                          <a:latin typeface="Arial" panose="020B0604020202020204" pitchFamily="34" charset="0"/>
                          <a:cs typeface="Arial" panose="020B0604020202020204" pitchFamily="34" charset="0"/>
                        </a:rPr>
                        <a:t>2015</a:t>
                      </a:r>
                    </a:p>
                  </a:txBody>
                  <a:tcPr marL="115147" marR="115147"/>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4/6 of 11-15-1461 by Andrew Myles,</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Cisco </a:t>
            </a:r>
          </a:p>
        </p:txBody>
      </p:sp>
      <p:sp>
        <p:nvSpPr>
          <p:cNvPr id="8"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November 2015</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80</a:t>
            </a:fld>
            <a:endParaRPr lang="en-US"/>
          </a:p>
        </p:txBody>
      </p:sp>
      <p:sp>
        <p:nvSpPr>
          <p:cNvPr id="10" name="Footer Placeholder 4"/>
          <p:cNvSpPr txBox="1">
            <a:spLocks/>
          </p:cNvSpPr>
          <p:nvPr/>
        </p:nvSpPr>
        <p:spPr bwMode="auto">
          <a:xfrm>
            <a:off x="6376665"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GB" dirty="0" smtClean="0"/>
              <a:t>Adrian Stephens, </a:t>
            </a:r>
            <a:r>
              <a:rPr lang="en-GB" dirty="0" smtClean="0"/>
              <a:t>Intel Corporation</a:t>
            </a:r>
            <a:endParaRPr lang="en-GB" dirty="0"/>
          </a:p>
        </p:txBody>
      </p:sp>
      <p:sp>
        <p:nvSpPr>
          <p:cNvPr id="4" name="Date Placeholder 3"/>
          <p:cNvSpPr>
            <a:spLocks noGrp="1"/>
          </p:cNvSpPr>
          <p:nvPr>
            <p:ph type="dt" sz="half" idx="10"/>
          </p:nvPr>
        </p:nvSpPr>
        <p:spPr/>
        <p:txBody>
          <a:bodyPr/>
          <a:lstStyle/>
          <a:p>
            <a:pPr>
              <a:defRPr/>
            </a:pPr>
            <a:r>
              <a:rPr lang="en-US" smtClean="0"/>
              <a:t>November 2015</a:t>
            </a:r>
            <a:endParaRPr lang="en-US"/>
          </a:p>
        </p:txBody>
      </p:sp>
    </p:spTree>
    <p:extLst>
      <p:ext uri="{BB962C8B-B14F-4D97-AF65-F5344CB8AC3E}">
        <p14:creationId xmlns:p14="http://schemas.microsoft.com/office/powerpoint/2010/main" val="33092610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r>
              <a:rPr lang="en-AU" dirty="0" smtClean="0"/>
              <a:t>… and has 9 standards </a:t>
            </a:r>
            <a:r>
              <a:rPr lang="en-AU" dirty="0"/>
              <a:t>in the pipeline for ratification under the PSDO</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61345862"/>
              </p:ext>
            </p:extLst>
          </p:nvPr>
        </p:nvGraphicFramePr>
        <p:xfrm>
          <a:off x="107504" y="1981200"/>
          <a:ext cx="8839200" cy="3797989"/>
        </p:xfrm>
        <a:graphic>
          <a:graphicData uri="http://schemas.openxmlformats.org/drawingml/2006/table">
            <a:tbl>
              <a:tblPr firstRow="1" bandRow="1">
                <a:tableStyleId>{21E4AEA4-8DFA-4A89-87EB-49C32662AFE0}</a:tableStyleId>
              </a:tblPr>
              <a:tblGrid>
                <a:gridCol w="1499508"/>
                <a:gridCol w="1223282"/>
                <a:gridCol w="1223282"/>
                <a:gridCol w="1223282"/>
                <a:gridCol w="1223282"/>
                <a:gridCol w="2446564"/>
              </a:tblGrid>
              <a:tr h="561571">
                <a:tc>
                  <a:txBody>
                    <a:bodyPr/>
                    <a:lstStyle/>
                    <a:p>
                      <a:r>
                        <a:rPr lang="en-AU" sz="1200" dirty="0" smtClean="0">
                          <a:latin typeface="Arial" panose="020B0604020202020204" pitchFamily="34" charset="0"/>
                          <a:cs typeface="Arial" panose="020B0604020202020204" pitchFamily="34" charset="0"/>
                        </a:rPr>
                        <a:t>IEEE 802</a:t>
                      </a:r>
                      <a:br>
                        <a:rPr lang="en-AU" sz="1200" dirty="0" smtClean="0">
                          <a:latin typeface="Arial" panose="020B0604020202020204" pitchFamily="34" charset="0"/>
                          <a:cs typeface="Arial" panose="020B0604020202020204" pitchFamily="34" charset="0"/>
                        </a:rPr>
                      </a:br>
                      <a:r>
                        <a:rPr lang="en-AU" sz="1200" dirty="0" smtClean="0">
                          <a:latin typeface="Arial" panose="020B0604020202020204" pitchFamily="34" charset="0"/>
                          <a:cs typeface="Arial" panose="020B0604020202020204" pitchFamily="34" charset="0"/>
                        </a:rPr>
                        <a:t>standard</a:t>
                      </a:r>
                      <a:endParaRPr lang="en-AU" sz="1200" dirty="0">
                        <a:latin typeface="Arial" panose="020B0604020202020204" pitchFamily="34" charset="0"/>
                        <a:cs typeface="Arial" panose="020B0604020202020204" pitchFamily="34" charset="0"/>
                      </a:endParaRPr>
                    </a:p>
                  </a:txBody>
                  <a:tcPr marL="115147" marR="115147"/>
                </a:tc>
                <a:tc gridSpan="2">
                  <a:txBody>
                    <a:bodyPr/>
                    <a:lstStyle/>
                    <a:p>
                      <a:pPr algn="ctr"/>
                      <a:r>
                        <a:rPr lang="en-AU" sz="1200" dirty="0" smtClean="0">
                          <a:latin typeface="Arial" panose="020B0604020202020204" pitchFamily="34" charset="0"/>
                          <a:cs typeface="Arial" panose="020B0604020202020204" pitchFamily="34" charset="0"/>
                        </a:rPr>
                        <a:t>60 day</a:t>
                      </a:r>
                      <a:br>
                        <a:rPr lang="en-AU" sz="1200" dirty="0" smtClean="0">
                          <a:latin typeface="Arial" panose="020B0604020202020204" pitchFamily="34" charset="0"/>
                          <a:cs typeface="Arial" panose="020B0604020202020204" pitchFamily="34" charset="0"/>
                        </a:rPr>
                      </a:br>
                      <a:r>
                        <a:rPr lang="en-AU" sz="1200" dirty="0" smtClean="0">
                          <a:latin typeface="Arial" panose="020B0604020202020204" pitchFamily="34" charset="0"/>
                          <a:cs typeface="Arial" panose="020B0604020202020204" pitchFamily="34" charset="0"/>
                        </a:rPr>
                        <a:t>pre-ballot</a:t>
                      </a:r>
                      <a:endParaRPr lang="en-AU" sz="1200" dirty="0">
                        <a:latin typeface="Arial" panose="020B0604020202020204" pitchFamily="34" charset="0"/>
                        <a:cs typeface="Arial" panose="020B0604020202020204" pitchFamily="34" charset="0"/>
                      </a:endParaRPr>
                    </a:p>
                  </a:txBody>
                  <a:tcPr marL="115147" marR="115147"/>
                </a:tc>
                <a:tc hMerge="1">
                  <a:txBody>
                    <a:bodyPr/>
                    <a:lstStyle/>
                    <a:p>
                      <a:endParaRPr lang="en-AU"/>
                    </a:p>
                  </a:txBody>
                  <a:tcPr/>
                </a:tc>
                <a:tc gridSpan="2">
                  <a:txBody>
                    <a:bodyPr/>
                    <a:lstStyle/>
                    <a:p>
                      <a:pPr algn="ctr"/>
                      <a:r>
                        <a:rPr lang="en-AU" sz="1200" dirty="0" smtClean="0">
                          <a:latin typeface="Arial" panose="020B0604020202020204" pitchFamily="34" charset="0"/>
                          <a:cs typeface="Arial" panose="020B0604020202020204" pitchFamily="34" charset="0"/>
                        </a:rPr>
                        <a:t>5 month</a:t>
                      </a:r>
                      <a:br>
                        <a:rPr lang="en-AU" sz="1200" dirty="0" smtClean="0">
                          <a:latin typeface="Arial" panose="020B0604020202020204" pitchFamily="34" charset="0"/>
                          <a:cs typeface="Arial" panose="020B0604020202020204" pitchFamily="34" charset="0"/>
                        </a:rPr>
                      </a:br>
                      <a:r>
                        <a:rPr lang="en-AU" sz="1200" dirty="0" smtClean="0">
                          <a:latin typeface="Arial" panose="020B0604020202020204" pitchFamily="34" charset="0"/>
                          <a:cs typeface="Arial" panose="020B0604020202020204" pitchFamily="34" charset="0"/>
                        </a:rPr>
                        <a:t>FDIS ballot</a:t>
                      </a:r>
                      <a:endParaRPr lang="en-AU" sz="1200" dirty="0">
                        <a:latin typeface="Arial" panose="020B0604020202020204" pitchFamily="34" charset="0"/>
                        <a:cs typeface="Arial" panose="020B0604020202020204" pitchFamily="34" charset="0"/>
                      </a:endParaRPr>
                    </a:p>
                  </a:txBody>
                  <a:tcPr marL="115147" marR="115147"/>
                </a:tc>
                <a:tc hMerge="1">
                  <a:txBody>
                    <a:bodyPr/>
                    <a:lstStyle/>
                    <a:p>
                      <a:endParaRPr lang="en-AU"/>
                    </a:p>
                  </a:txBody>
                  <a:tcPr/>
                </a:tc>
                <a:tc>
                  <a:txBody>
                    <a:bodyPr/>
                    <a:lstStyle/>
                    <a:p>
                      <a:pPr algn="ctr"/>
                      <a:r>
                        <a:rPr lang="en-AU" sz="1200" dirty="0" smtClean="0">
                          <a:latin typeface="Arial" panose="020B0604020202020204" pitchFamily="34" charset="0"/>
                          <a:cs typeface="Arial" panose="020B0604020202020204" pitchFamily="34" charset="0"/>
                        </a:rPr>
                        <a:t>Comments</a:t>
                      </a:r>
                      <a:r>
                        <a:rPr lang="en-AU" sz="1200" baseline="0" dirty="0" smtClean="0">
                          <a:latin typeface="Arial" panose="020B0604020202020204" pitchFamily="34" charset="0"/>
                          <a:cs typeface="Arial" panose="020B0604020202020204" pitchFamily="34" charset="0"/>
                        </a:rPr>
                        <a:t> resolved</a:t>
                      </a:r>
                      <a:endParaRPr lang="en-AU" sz="1200" dirty="0">
                        <a:latin typeface="Arial" panose="020B0604020202020204" pitchFamily="34" charset="0"/>
                        <a:cs typeface="Arial" panose="020B0604020202020204" pitchFamily="34" charset="0"/>
                      </a:endParaRPr>
                    </a:p>
                  </a:txBody>
                  <a:tcPr marL="115147" marR="115147"/>
                </a:tc>
              </a:tr>
              <a:tr h="359602">
                <a:tc>
                  <a:txBody>
                    <a:bodyPr/>
                    <a:lstStyle/>
                    <a:p>
                      <a:r>
                        <a:rPr lang="en-AU" sz="1200" dirty="0" smtClean="0">
                          <a:latin typeface="Arial" panose="020B0604020202020204" pitchFamily="34" charset="0"/>
                          <a:cs typeface="Arial" panose="020B0604020202020204" pitchFamily="34" charset="0"/>
                        </a:rPr>
                        <a:t>802</a:t>
                      </a:r>
                      <a:endParaRPr lang="en-AU" sz="1200" dirty="0">
                        <a:latin typeface="Arial" panose="020B0604020202020204" pitchFamily="34" charset="0"/>
                        <a:cs typeface="Arial" panose="020B0604020202020204" pitchFamily="34" charset="0"/>
                      </a:endParaRPr>
                    </a:p>
                  </a:txBody>
                  <a:tcPr marL="115147" marR="115147"/>
                </a:tc>
                <a:tc>
                  <a:txBody>
                    <a:bodyPr/>
                    <a:lstStyle/>
                    <a:p>
                      <a:pPr algn="ctr"/>
                      <a:r>
                        <a:rPr lang="en-AU" sz="1200" b="1" kern="1200" dirty="0" smtClean="0">
                          <a:solidFill>
                            <a:srgbClr val="00B050"/>
                          </a:solidFill>
                          <a:latin typeface="Arial" panose="020B0604020202020204" pitchFamily="34" charset="0"/>
                          <a:cs typeface="Arial" panose="020B0604020202020204" pitchFamily="34" charset="0"/>
                        </a:rPr>
                        <a:t>Passed</a:t>
                      </a:r>
                      <a:endParaRPr lang="en-AU" sz="1200" b="1" kern="1200" dirty="0">
                        <a:solidFill>
                          <a:srgbClr val="00B050"/>
                        </a:solidFill>
                        <a:latin typeface="Arial" panose="020B0604020202020204" pitchFamily="34" charset="0"/>
                        <a:ea typeface="+mn-ea"/>
                        <a:cs typeface="Arial" panose="020B0604020202020204" pitchFamily="34" charset="0"/>
                      </a:endParaRPr>
                    </a:p>
                  </a:txBody>
                  <a:tcPr marL="115147" marR="115147"/>
                </a:tc>
                <a:tc>
                  <a:txBody>
                    <a:bodyPr/>
                    <a:lstStyle/>
                    <a:p>
                      <a:pPr algn="ctr"/>
                      <a:r>
                        <a:rPr lang="en-AU" sz="1200" b="1" kern="1200" dirty="0" smtClean="0">
                          <a:solidFill>
                            <a:srgbClr val="00B050"/>
                          </a:solidFill>
                          <a:latin typeface="Arial" panose="020B0604020202020204" pitchFamily="34" charset="0"/>
                          <a:cs typeface="Arial" panose="020B0604020202020204" pitchFamily="34" charset="0"/>
                        </a:rPr>
                        <a:t>Oct 2014</a:t>
                      </a:r>
                      <a:endParaRPr lang="en-AU" sz="1200" b="1" kern="1200" dirty="0">
                        <a:solidFill>
                          <a:srgbClr val="00B050"/>
                        </a:solidFill>
                        <a:latin typeface="Arial" panose="020B0604020202020204" pitchFamily="34" charset="0"/>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2</a:t>
                      </a:r>
                      <a:r>
                        <a:rPr lang="en-AU" sz="1200" b="1" baseline="0" dirty="0" smtClean="0">
                          <a:solidFill>
                            <a:srgbClr val="00B050"/>
                          </a:solidFill>
                          <a:latin typeface="Arial" panose="020B0604020202020204" pitchFamily="34" charset="0"/>
                          <a:cs typeface="Arial" panose="020B0604020202020204" pitchFamily="34" charset="0"/>
                        </a:rPr>
                        <a:t> Nov 15</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accent6"/>
                          </a:solidFill>
                          <a:latin typeface="Arial" panose="020B0604020202020204" pitchFamily="34" charset="0"/>
                          <a:cs typeface="Arial" panose="020B0604020202020204" pitchFamily="34" charset="0"/>
                        </a:rPr>
                        <a:t>Will</a:t>
                      </a:r>
                      <a:r>
                        <a:rPr lang="en-AU" sz="1200" b="1" baseline="0" dirty="0" smtClean="0">
                          <a:solidFill>
                            <a:schemeClr val="accent6"/>
                          </a:solidFill>
                          <a:latin typeface="Arial" panose="020B0604020202020204" pitchFamily="34" charset="0"/>
                          <a:cs typeface="Arial" panose="020B0604020202020204" pitchFamily="34" charset="0"/>
                        </a:rPr>
                        <a:t> be sent in Nov</a:t>
                      </a:r>
                      <a:endParaRPr lang="en-AU" sz="1200" b="1" dirty="0" smtClean="0">
                        <a:solidFill>
                          <a:schemeClr val="accent6"/>
                        </a:solidFill>
                        <a:latin typeface="Arial" panose="020B0604020202020204" pitchFamily="34" charset="0"/>
                        <a:cs typeface="Arial" panose="020B0604020202020204" pitchFamily="34" charset="0"/>
                      </a:endParaRPr>
                    </a:p>
                  </a:txBody>
                  <a:tcPr marL="115147" marR="115147"/>
                </a:tc>
              </a:tr>
              <a:tr h="359602">
                <a:tc>
                  <a:txBody>
                    <a:bodyPr/>
                    <a:lstStyle/>
                    <a:p>
                      <a:r>
                        <a:rPr lang="en-AU" sz="1200" dirty="0" smtClean="0">
                          <a:latin typeface="Arial" panose="020B0604020202020204" pitchFamily="34" charset="0"/>
                          <a:cs typeface="Arial" panose="020B0604020202020204" pitchFamily="34" charset="0"/>
                        </a:rPr>
                        <a:t>802.1Xbx</a:t>
                      </a:r>
                      <a:endParaRPr lang="en-AU" sz="1200" dirty="0">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rgbClr val="00B050"/>
                          </a:solidFill>
                          <a:latin typeface="Arial" panose="020B0604020202020204" pitchFamily="34" charset="0"/>
                          <a:cs typeface="Arial" panose="020B0604020202020204" pitchFamily="34" charset="0"/>
                        </a:rPr>
                        <a:t>Passed</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19 Mar 15</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accent6"/>
                          </a:solidFill>
                          <a:latin typeface="Arial" panose="020B0604020202020204" pitchFamily="34" charset="0"/>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accent6"/>
                          </a:solidFill>
                          <a:latin typeface="Arial" panose="020B0604020202020204" pitchFamily="34" charset="0"/>
                          <a:cs typeface="Arial" panose="020B0604020202020204" pitchFamily="34" charset="0"/>
                        </a:rPr>
                        <a:t>28 Jan</a:t>
                      </a:r>
                      <a:r>
                        <a:rPr lang="en-AU" sz="1200" b="1" baseline="0" dirty="0" smtClean="0">
                          <a:solidFill>
                            <a:schemeClr val="accent6"/>
                          </a:solidFill>
                          <a:latin typeface="Arial" panose="020B0604020202020204" pitchFamily="34" charset="0"/>
                          <a:cs typeface="Arial" panose="020B0604020202020204" pitchFamily="34" charset="0"/>
                        </a:rPr>
                        <a:t> 16</a:t>
                      </a:r>
                      <a:endParaRPr lang="en-AU" sz="1200" b="1" dirty="0" smtClean="0">
                        <a:solidFill>
                          <a:schemeClr val="accent6"/>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Sent</a:t>
                      </a:r>
                      <a:r>
                        <a:rPr lang="en-AU" sz="1200" b="1" baseline="0" dirty="0" smtClean="0">
                          <a:solidFill>
                            <a:srgbClr val="00B050"/>
                          </a:solidFill>
                          <a:latin typeface="Arial" panose="020B0604020202020204" pitchFamily="34" charset="0"/>
                          <a:cs typeface="Arial" panose="020B0604020202020204" pitchFamily="34" charset="0"/>
                        </a:rPr>
                        <a:t> in Jun 2015</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r>
              <a:tr h="359602">
                <a:tc>
                  <a:txBody>
                    <a:bodyPr/>
                    <a:lstStyle/>
                    <a:p>
                      <a:r>
                        <a:rPr lang="en-AU" sz="1200" dirty="0" smtClean="0">
                          <a:latin typeface="Arial" panose="020B0604020202020204" pitchFamily="34" charset="0"/>
                          <a:cs typeface="Arial" panose="020B0604020202020204" pitchFamily="34" charset="0"/>
                        </a:rPr>
                        <a:t>802.1Q-Rev</a:t>
                      </a:r>
                      <a:endParaRPr lang="en-AU" sz="1200" dirty="0">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rgbClr val="00B050"/>
                          </a:solidFill>
                          <a:latin typeface="Arial" panose="020B0604020202020204" pitchFamily="34" charset="0"/>
                          <a:cs typeface="Arial" panose="020B0604020202020204" pitchFamily="34" charset="0"/>
                        </a:rPr>
                        <a:t>Passed</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13 Mar 15</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accent6"/>
                          </a:solidFill>
                          <a:latin typeface="Arial" panose="020B0604020202020204" pitchFamily="34" charset="0"/>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accent6"/>
                          </a:solidFill>
                          <a:latin typeface="Arial" panose="020B0604020202020204" pitchFamily="34" charset="0"/>
                          <a:ea typeface="+mn-ea"/>
                          <a:cs typeface="Arial" panose="020B0604020202020204" pitchFamily="34" charset="0"/>
                        </a:rPr>
                        <a:t>28 Jan</a:t>
                      </a:r>
                      <a:r>
                        <a:rPr lang="en-AU" sz="1200" b="1" kern="1200" baseline="0" dirty="0" smtClean="0">
                          <a:solidFill>
                            <a:schemeClr val="accent6"/>
                          </a:solidFill>
                          <a:latin typeface="Arial" panose="020B0604020202020204" pitchFamily="34" charset="0"/>
                          <a:ea typeface="+mn-ea"/>
                          <a:cs typeface="Arial" panose="020B0604020202020204" pitchFamily="34" charset="0"/>
                        </a:rPr>
                        <a:t> 16</a:t>
                      </a:r>
                      <a:endParaRPr lang="en-AU" sz="1200" b="1" kern="1200" dirty="0" smtClean="0">
                        <a:solidFill>
                          <a:schemeClr val="accent6"/>
                        </a:solidFill>
                        <a:latin typeface="Arial" panose="020B0604020202020204" pitchFamily="34" charset="0"/>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00B050"/>
                          </a:solidFill>
                          <a:latin typeface="Arial" panose="020B0604020202020204" pitchFamily="34" charset="0"/>
                          <a:cs typeface="Arial" panose="020B0604020202020204" pitchFamily="34" charset="0"/>
                        </a:rPr>
                        <a:t>Sent</a:t>
                      </a:r>
                      <a:r>
                        <a:rPr lang="en-AU" sz="1200" b="1" baseline="0" dirty="0" smtClean="0">
                          <a:solidFill>
                            <a:srgbClr val="00B050"/>
                          </a:solidFill>
                          <a:latin typeface="Arial" panose="020B0604020202020204" pitchFamily="34" charset="0"/>
                          <a:cs typeface="Arial" panose="020B0604020202020204" pitchFamily="34" charset="0"/>
                        </a:rPr>
                        <a:t> in Jun 2015</a:t>
                      </a:r>
                      <a:endParaRPr lang="en-AU" sz="1200" b="1" kern="1200" dirty="0" smtClean="0">
                        <a:solidFill>
                          <a:srgbClr val="00B050"/>
                        </a:solidFill>
                        <a:latin typeface="Arial" panose="020B0604020202020204" pitchFamily="34" charset="0"/>
                        <a:ea typeface="+mn-ea"/>
                        <a:cs typeface="Arial" panose="020B0604020202020204" pitchFamily="34" charset="0"/>
                      </a:endParaRPr>
                    </a:p>
                  </a:txBody>
                  <a:tcPr marL="115147" marR="115147"/>
                </a:tc>
              </a:tr>
              <a:tr h="359602">
                <a:tc>
                  <a:txBody>
                    <a:bodyPr/>
                    <a:lstStyle/>
                    <a:p>
                      <a:r>
                        <a:rPr lang="en-AU" sz="1200" dirty="0" smtClean="0">
                          <a:latin typeface="Arial" panose="020B0604020202020204" pitchFamily="34" charset="0"/>
                          <a:cs typeface="Arial" panose="020B0604020202020204" pitchFamily="34" charset="0"/>
                        </a:rPr>
                        <a:t>802.1AX</a:t>
                      </a:r>
                      <a:endParaRPr lang="en-AU" sz="1200" dirty="0">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rgbClr val="00B050"/>
                          </a:solidFill>
                          <a:latin typeface="Arial" panose="020B0604020202020204" pitchFamily="34" charset="0"/>
                          <a:cs typeface="Arial" panose="020B0604020202020204" pitchFamily="34" charset="0"/>
                        </a:rPr>
                        <a:t>Passed</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00B050"/>
                          </a:solidFill>
                          <a:latin typeface="Arial" panose="020B0604020202020204" pitchFamily="34" charset="0"/>
                          <a:cs typeface="Arial" panose="020B0604020202020204" pitchFamily="34" charset="0"/>
                        </a:rPr>
                        <a:t>30 May 15</a:t>
                      </a:r>
                      <a:endParaRPr lang="en-AU" sz="1200" b="1" dirty="0" smtClean="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accent6"/>
                          </a:solidFill>
                          <a:latin typeface="Arial" panose="020B0604020202020204" pitchFamily="34" charset="0"/>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accent6"/>
                          </a:solidFill>
                          <a:latin typeface="Arial" panose="020B0604020202020204" pitchFamily="34" charset="0"/>
                          <a:cs typeface="Arial" panose="020B0604020202020204" pitchFamily="34" charset="0"/>
                        </a:rPr>
                        <a:t>20 </a:t>
                      </a:r>
                      <a:r>
                        <a:rPr lang="en-AU" sz="1200" b="1" baseline="0" dirty="0" smtClean="0">
                          <a:solidFill>
                            <a:schemeClr val="accent6"/>
                          </a:solidFill>
                          <a:latin typeface="Arial" panose="020B0604020202020204" pitchFamily="34" charset="0"/>
                          <a:cs typeface="Arial" panose="020B0604020202020204" pitchFamily="34" charset="0"/>
                        </a:rPr>
                        <a:t>Nov 15</a:t>
                      </a:r>
                      <a:endParaRPr lang="en-AU" sz="1200" b="1" dirty="0" smtClean="0">
                        <a:solidFill>
                          <a:schemeClr val="accent6"/>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rgbClr val="00B050"/>
                          </a:solidFill>
                          <a:latin typeface="Arial" panose="020B0604020202020204" pitchFamily="34" charset="0"/>
                          <a:ea typeface="+mn-ea"/>
                          <a:cs typeface="Arial" panose="020B0604020202020204" pitchFamily="34" charset="0"/>
                        </a:rPr>
                        <a:t>No</a:t>
                      </a:r>
                      <a:r>
                        <a:rPr lang="en-AU" sz="1200" b="1" kern="1200" baseline="0" dirty="0" smtClean="0">
                          <a:solidFill>
                            <a:srgbClr val="00B050"/>
                          </a:solidFill>
                          <a:latin typeface="Arial" panose="020B0604020202020204" pitchFamily="34" charset="0"/>
                          <a:ea typeface="+mn-ea"/>
                          <a:cs typeface="Arial" panose="020B0604020202020204" pitchFamily="34" charset="0"/>
                        </a:rPr>
                        <a:t> comments</a:t>
                      </a:r>
                      <a:endParaRPr lang="en-AU" sz="1200" b="1" kern="1200" dirty="0" smtClean="0">
                        <a:solidFill>
                          <a:srgbClr val="00B050"/>
                        </a:solidFill>
                        <a:latin typeface="Arial" panose="020B0604020202020204" pitchFamily="34" charset="0"/>
                        <a:ea typeface="+mn-ea"/>
                        <a:cs typeface="Arial" panose="020B0604020202020204" pitchFamily="34" charset="0"/>
                      </a:endParaRPr>
                    </a:p>
                  </a:txBody>
                  <a:tcPr marL="115147" marR="115147"/>
                </a:tc>
              </a:tr>
              <a:tr h="359602">
                <a:tc>
                  <a:txBody>
                    <a:bodyPr/>
                    <a:lstStyle/>
                    <a:p>
                      <a:r>
                        <a:rPr lang="en-AU" sz="1200" dirty="0" smtClean="0">
                          <a:latin typeface="Arial" panose="020B0604020202020204" pitchFamily="34" charset="0"/>
                          <a:cs typeface="Arial" panose="020B0604020202020204" pitchFamily="34" charset="0"/>
                        </a:rPr>
                        <a:t>802.1BA</a:t>
                      </a:r>
                      <a:endParaRPr lang="en-AU" sz="1200" dirty="0">
                        <a:latin typeface="Arial" panose="020B0604020202020204" pitchFamily="34" charset="0"/>
                        <a:cs typeface="Arial" panose="020B0604020202020204" pitchFamily="34" charset="0"/>
                      </a:endParaRPr>
                    </a:p>
                  </a:txBody>
                  <a:tcPr marL="115147" marR="115147"/>
                </a:tc>
                <a:tc>
                  <a:txBody>
                    <a:bodyPr/>
                    <a:lstStyle/>
                    <a:p>
                      <a:pPr algn="ctr"/>
                      <a:r>
                        <a:rPr lang="en-AU" sz="1200" b="1" kern="1200" dirty="0" smtClean="0">
                          <a:solidFill>
                            <a:srgbClr val="00B050"/>
                          </a:solidFill>
                          <a:latin typeface="Arial" panose="020B0604020202020204" pitchFamily="34" charset="0"/>
                          <a:cs typeface="Arial" panose="020B0604020202020204" pitchFamily="34" charset="0"/>
                        </a:rPr>
                        <a:t>Passed</a:t>
                      </a:r>
                      <a:endParaRPr lang="en-AU" sz="1200" b="1" kern="1200" dirty="0">
                        <a:solidFill>
                          <a:srgbClr val="00B050"/>
                        </a:solidFill>
                        <a:latin typeface="Arial" panose="020B0604020202020204" pitchFamily="34" charset="0"/>
                        <a:ea typeface="+mn-ea"/>
                        <a:cs typeface="Arial" panose="020B0604020202020204" pitchFamily="34" charset="0"/>
                      </a:endParaRPr>
                    </a:p>
                  </a:txBody>
                  <a:tcPr marL="115147" marR="115147"/>
                </a:tc>
                <a:tc>
                  <a:txBody>
                    <a:bodyPr/>
                    <a:lstStyle/>
                    <a:p>
                      <a:pPr algn="ctr"/>
                      <a:r>
                        <a:rPr lang="en-AU" sz="1200" b="1" dirty="0" smtClean="0">
                          <a:solidFill>
                            <a:srgbClr val="00B050"/>
                          </a:solidFill>
                          <a:latin typeface="Arial" panose="020B0604020202020204" pitchFamily="34" charset="0"/>
                          <a:cs typeface="Arial" panose="020B0604020202020204" pitchFamily="34" charset="0"/>
                        </a:rPr>
                        <a:t>23 Sep 15</a:t>
                      </a:r>
                      <a:endParaRPr lang="en-AU" sz="12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accent6"/>
                          </a:solidFill>
                          <a:latin typeface="Arial" panose="020B0604020202020204" pitchFamily="34" charset="0"/>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accent6"/>
                          </a:solidFill>
                          <a:latin typeface="Arial" panose="020B0604020202020204" pitchFamily="34" charset="0"/>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accent6"/>
                          </a:solidFill>
                          <a:latin typeface="Arial" panose="020B0604020202020204" pitchFamily="34" charset="0"/>
                          <a:cs typeface="Arial" panose="020B0604020202020204" pitchFamily="34" charset="0"/>
                        </a:rPr>
                        <a:t>Will</a:t>
                      </a:r>
                      <a:r>
                        <a:rPr lang="en-AU" sz="1200" b="1" baseline="0" dirty="0" smtClean="0">
                          <a:solidFill>
                            <a:schemeClr val="accent6"/>
                          </a:solidFill>
                          <a:latin typeface="Arial" panose="020B0604020202020204" pitchFamily="34" charset="0"/>
                          <a:cs typeface="Arial" panose="020B0604020202020204" pitchFamily="34" charset="0"/>
                        </a:rPr>
                        <a:t> be sent in Nov</a:t>
                      </a:r>
                      <a:endParaRPr lang="en-AU" sz="1200" b="1" dirty="0" smtClean="0">
                        <a:solidFill>
                          <a:schemeClr val="accent6"/>
                        </a:solidFill>
                        <a:latin typeface="Arial" panose="020B0604020202020204" pitchFamily="34" charset="0"/>
                        <a:cs typeface="Arial" panose="020B0604020202020204" pitchFamily="34" charset="0"/>
                      </a:endParaRPr>
                    </a:p>
                  </a:txBody>
                  <a:tcPr marL="115147" marR="115147"/>
                </a:tc>
              </a:tr>
              <a:tr h="359602">
                <a:tc>
                  <a:txBody>
                    <a:bodyPr/>
                    <a:lstStyle/>
                    <a:p>
                      <a:r>
                        <a:rPr lang="en-AU" sz="1200" dirty="0" smtClean="0">
                          <a:latin typeface="Arial" panose="020B0604020202020204" pitchFamily="34" charset="0"/>
                          <a:cs typeface="Arial" panose="020B0604020202020204" pitchFamily="34" charset="0"/>
                        </a:rPr>
                        <a:t>802.1BR</a:t>
                      </a:r>
                      <a:endParaRPr lang="en-AU" sz="1200" dirty="0">
                        <a:latin typeface="Arial" panose="020B0604020202020204" pitchFamily="34" charset="0"/>
                        <a:cs typeface="Arial" panose="020B0604020202020204" pitchFamily="34" charset="0"/>
                      </a:endParaRPr>
                    </a:p>
                  </a:txBody>
                  <a:tcPr marL="115147" marR="115147"/>
                </a:tc>
                <a:tc>
                  <a:txBody>
                    <a:bodyPr/>
                    <a:lstStyle/>
                    <a:p>
                      <a:pPr algn="ctr"/>
                      <a:r>
                        <a:rPr lang="en-AU" sz="1200" b="1" kern="1200" dirty="0" smtClean="0">
                          <a:solidFill>
                            <a:srgbClr val="00B050"/>
                          </a:solidFill>
                          <a:latin typeface="Arial" panose="020B0604020202020204" pitchFamily="34" charset="0"/>
                          <a:cs typeface="Arial" panose="020B0604020202020204" pitchFamily="34" charset="0"/>
                        </a:rPr>
                        <a:t>Passed</a:t>
                      </a:r>
                      <a:endParaRPr lang="en-AU" sz="1200" b="1" kern="1200" dirty="0">
                        <a:solidFill>
                          <a:srgbClr val="00B050"/>
                        </a:solidFill>
                        <a:latin typeface="Arial" panose="020B0604020202020204" pitchFamily="34" charset="0"/>
                        <a:ea typeface="+mn-ea"/>
                        <a:cs typeface="Arial" panose="020B0604020202020204" pitchFamily="34" charset="0"/>
                      </a:endParaRPr>
                    </a:p>
                  </a:txBody>
                  <a:tcPr marL="115147" marR="115147"/>
                </a:tc>
                <a:tc>
                  <a:txBody>
                    <a:bodyPr/>
                    <a:lstStyle/>
                    <a:p>
                      <a:pPr algn="ctr"/>
                      <a:r>
                        <a:rPr lang="en-AU" sz="1200" b="1" dirty="0" smtClean="0">
                          <a:solidFill>
                            <a:srgbClr val="00B050"/>
                          </a:solidFill>
                          <a:latin typeface="Arial" panose="020B0604020202020204" pitchFamily="34" charset="0"/>
                          <a:cs typeface="Arial" panose="020B0604020202020204" pitchFamily="34" charset="0"/>
                        </a:rPr>
                        <a:t>23 </a:t>
                      </a:r>
                      <a:r>
                        <a:rPr lang="en-AU" sz="1200" b="1" baseline="0" dirty="0" smtClean="0">
                          <a:solidFill>
                            <a:srgbClr val="00B050"/>
                          </a:solidFill>
                          <a:latin typeface="Arial" panose="020B0604020202020204" pitchFamily="34" charset="0"/>
                          <a:cs typeface="Arial" panose="020B0604020202020204" pitchFamily="34" charset="0"/>
                        </a:rPr>
                        <a:t>Sep 15</a:t>
                      </a:r>
                      <a:endParaRPr lang="en-AU" sz="12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accent6"/>
                          </a:solidFill>
                          <a:latin typeface="Arial" panose="020B0604020202020204" pitchFamily="34" charset="0"/>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accent6"/>
                          </a:solidFill>
                          <a:latin typeface="Arial" panose="020B0604020202020204" pitchFamily="34" charset="0"/>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accent6"/>
                          </a:solidFill>
                          <a:latin typeface="Arial" panose="020B0604020202020204" pitchFamily="34" charset="0"/>
                          <a:cs typeface="Arial" panose="020B0604020202020204" pitchFamily="34" charset="0"/>
                        </a:rPr>
                        <a:t>Will</a:t>
                      </a:r>
                      <a:r>
                        <a:rPr lang="en-AU" sz="1200" b="1" baseline="0" dirty="0" smtClean="0">
                          <a:solidFill>
                            <a:schemeClr val="accent6"/>
                          </a:solidFill>
                          <a:latin typeface="Arial" panose="020B0604020202020204" pitchFamily="34" charset="0"/>
                          <a:cs typeface="Arial" panose="020B0604020202020204" pitchFamily="34" charset="0"/>
                        </a:rPr>
                        <a:t> be sent in Nov</a:t>
                      </a:r>
                      <a:endParaRPr lang="en-AU" sz="1200" b="1" dirty="0" smtClean="0">
                        <a:solidFill>
                          <a:schemeClr val="accent6"/>
                        </a:solidFill>
                        <a:latin typeface="Arial" panose="020B0604020202020204" pitchFamily="34" charset="0"/>
                        <a:cs typeface="Arial" panose="020B0604020202020204" pitchFamily="34" charset="0"/>
                      </a:endParaRPr>
                    </a:p>
                  </a:txBody>
                  <a:tcPr marL="115147" marR="115147"/>
                </a:tc>
              </a:tr>
              <a:tr h="359602">
                <a:tc>
                  <a:txBody>
                    <a:bodyPr/>
                    <a:lstStyle/>
                    <a:p>
                      <a:r>
                        <a:rPr lang="en-AU" sz="1200" dirty="0" smtClean="0">
                          <a:latin typeface="Arial" panose="020B0604020202020204" pitchFamily="34" charset="0"/>
                          <a:cs typeface="Arial" panose="020B0604020202020204" pitchFamily="34" charset="0"/>
                        </a:rPr>
                        <a:t>802.22a</a:t>
                      </a:r>
                      <a:endParaRPr lang="en-AU" sz="1200" dirty="0">
                        <a:latin typeface="Arial" panose="020B0604020202020204" pitchFamily="34" charset="0"/>
                        <a:cs typeface="Arial" panose="020B0604020202020204" pitchFamily="34" charset="0"/>
                      </a:endParaRPr>
                    </a:p>
                  </a:txBody>
                  <a:tcPr marL="115147" marR="115147"/>
                </a:tc>
                <a:tc>
                  <a:txBody>
                    <a:bodyPr/>
                    <a:lstStyle/>
                    <a:p>
                      <a:pPr algn="ctr"/>
                      <a:r>
                        <a:rPr lang="en-AU" sz="1200" b="1" dirty="0" smtClean="0">
                          <a:solidFill>
                            <a:schemeClr val="accent2"/>
                          </a:solidFill>
                          <a:latin typeface="Arial" panose="020B0604020202020204" pitchFamily="34" charset="0"/>
                          <a:cs typeface="Arial" panose="020B0604020202020204" pitchFamily="34" charset="0"/>
                        </a:rPr>
                        <a:t>In process</a:t>
                      </a:r>
                      <a:endParaRPr lang="en-AU" sz="1200" b="1" dirty="0">
                        <a:solidFill>
                          <a:schemeClr val="accent2"/>
                        </a:solidFill>
                        <a:latin typeface="Arial" panose="020B0604020202020204" pitchFamily="34" charset="0"/>
                        <a:cs typeface="Arial" panose="020B0604020202020204" pitchFamily="34" charset="0"/>
                      </a:endParaRPr>
                    </a:p>
                  </a:txBody>
                  <a:tcPr marL="115147" marR="115147"/>
                </a:tc>
                <a:tc>
                  <a:txBody>
                    <a:bodyPr/>
                    <a:lstStyle/>
                    <a:p>
                      <a:pPr algn="ctr"/>
                      <a:r>
                        <a:rPr lang="en-AU" sz="1200" b="1" dirty="0" smtClean="0">
                          <a:solidFill>
                            <a:schemeClr val="accent2"/>
                          </a:solidFill>
                          <a:latin typeface="Arial" panose="020B0604020202020204" pitchFamily="34" charset="0"/>
                          <a:cs typeface="Arial" panose="020B0604020202020204" pitchFamily="34" charset="0"/>
                        </a:rPr>
                        <a:t>-</a:t>
                      </a:r>
                      <a:endParaRPr lang="en-AU" sz="1200" b="1" dirty="0">
                        <a:solidFill>
                          <a:schemeClr val="accent2"/>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accent2"/>
                          </a:solidFill>
                          <a:latin typeface="Arial" panose="020B0604020202020204" pitchFamily="34" charset="0"/>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accent2"/>
                          </a:solidFill>
                          <a:latin typeface="Arial" panose="020B0604020202020204" pitchFamily="34" charset="0"/>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accent2"/>
                          </a:solidFill>
                          <a:latin typeface="Arial" panose="020B0604020202020204" pitchFamily="34" charset="0"/>
                          <a:cs typeface="Arial" panose="020B0604020202020204" pitchFamily="34" charset="0"/>
                        </a:rPr>
                        <a:t>-</a:t>
                      </a:r>
                    </a:p>
                  </a:txBody>
                  <a:tcPr marL="115147" marR="115147"/>
                </a:tc>
              </a:tr>
              <a:tr h="359602">
                <a:tc>
                  <a:txBody>
                    <a:bodyPr/>
                    <a:lstStyle/>
                    <a:p>
                      <a:r>
                        <a:rPr lang="en-AU" sz="1200" dirty="0" smtClean="0">
                          <a:latin typeface="Arial" panose="020B0604020202020204" pitchFamily="34" charset="0"/>
                          <a:cs typeface="Arial" panose="020B0604020202020204" pitchFamily="34" charset="0"/>
                        </a:rPr>
                        <a:t>802.22b</a:t>
                      </a:r>
                      <a:endParaRPr lang="en-AU" sz="1200" dirty="0">
                        <a:latin typeface="Arial" panose="020B0604020202020204" pitchFamily="34" charset="0"/>
                        <a:cs typeface="Arial" panose="020B0604020202020204" pitchFamily="34" charset="0"/>
                      </a:endParaRPr>
                    </a:p>
                  </a:txBody>
                  <a:tcPr marL="115147" marR="115147"/>
                </a:tc>
                <a:tc>
                  <a:txBody>
                    <a:bodyPr/>
                    <a:lstStyle/>
                    <a:p>
                      <a:pPr algn="ctr"/>
                      <a:r>
                        <a:rPr lang="en-AU" sz="1200" b="1" dirty="0" smtClean="0">
                          <a:solidFill>
                            <a:schemeClr val="accent2"/>
                          </a:solidFill>
                          <a:latin typeface="Arial" panose="020B0604020202020204" pitchFamily="34" charset="0"/>
                          <a:cs typeface="Arial" panose="020B0604020202020204" pitchFamily="34" charset="0"/>
                        </a:rPr>
                        <a:t>In</a:t>
                      </a:r>
                      <a:r>
                        <a:rPr lang="en-AU" sz="1200" b="1" baseline="0" dirty="0" smtClean="0">
                          <a:solidFill>
                            <a:schemeClr val="accent2"/>
                          </a:solidFill>
                          <a:latin typeface="Arial" panose="020B0604020202020204" pitchFamily="34" charset="0"/>
                          <a:cs typeface="Arial" panose="020B0604020202020204" pitchFamily="34" charset="0"/>
                        </a:rPr>
                        <a:t> process</a:t>
                      </a:r>
                      <a:endParaRPr lang="en-AU" sz="1200" dirty="0">
                        <a:latin typeface="Arial" panose="020B0604020202020204" pitchFamily="34" charset="0"/>
                        <a:cs typeface="Arial" panose="020B0604020202020204" pitchFamily="34" charset="0"/>
                      </a:endParaRPr>
                    </a:p>
                  </a:txBody>
                  <a:tcPr marL="115147" marR="115147"/>
                </a:tc>
                <a:tc>
                  <a:txBody>
                    <a:bodyPr/>
                    <a:lstStyle/>
                    <a:p>
                      <a:pPr algn="ctr"/>
                      <a:r>
                        <a:rPr lang="en-AU" sz="1200" b="1" dirty="0" smtClean="0">
                          <a:solidFill>
                            <a:schemeClr val="accent2"/>
                          </a:solidFill>
                          <a:latin typeface="Arial" panose="020B0604020202020204" pitchFamily="34" charset="0"/>
                          <a:cs typeface="Arial" panose="020B0604020202020204" pitchFamily="34" charset="0"/>
                        </a:rPr>
                        <a:t>-</a:t>
                      </a:r>
                      <a:endParaRPr lang="en-AU" sz="1200" b="1" dirty="0">
                        <a:solidFill>
                          <a:schemeClr val="accent2"/>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accent2"/>
                          </a:solidFill>
                          <a:latin typeface="Arial" panose="020B0604020202020204" pitchFamily="34" charset="0"/>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accent2"/>
                          </a:solidFill>
                          <a:latin typeface="Arial" panose="020B0604020202020204" pitchFamily="34" charset="0"/>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accent2"/>
                          </a:solidFill>
                          <a:latin typeface="Arial" panose="020B0604020202020204" pitchFamily="34" charset="0"/>
                          <a:cs typeface="Arial" panose="020B0604020202020204" pitchFamily="34" charset="0"/>
                        </a:rPr>
                        <a:t>-</a:t>
                      </a:r>
                    </a:p>
                  </a:txBody>
                  <a:tcPr marL="115147" marR="115147"/>
                </a:tc>
              </a:tr>
              <a:tr h="359602">
                <a:tc>
                  <a:txBody>
                    <a:bodyPr/>
                    <a:lstStyle/>
                    <a:p>
                      <a:r>
                        <a:rPr lang="en-AU" sz="1200" dirty="0" smtClean="0">
                          <a:latin typeface="Arial" panose="020B0604020202020204" pitchFamily="34" charset="0"/>
                          <a:cs typeface="Arial" panose="020B0604020202020204" pitchFamily="34" charset="0"/>
                        </a:rPr>
                        <a:t>802.3bx</a:t>
                      </a:r>
                      <a:endParaRPr lang="en-AU" sz="1200" dirty="0">
                        <a:latin typeface="Arial" panose="020B0604020202020204" pitchFamily="34" charset="0"/>
                        <a:cs typeface="Arial" panose="020B0604020202020204" pitchFamily="34" charset="0"/>
                      </a:endParaRPr>
                    </a:p>
                  </a:txBody>
                  <a:tcPr marL="115147" marR="115147"/>
                </a:tc>
                <a:tc>
                  <a:txBody>
                    <a:bodyPr/>
                    <a:lstStyle/>
                    <a:p>
                      <a:pPr algn="ctr"/>
                      <a:r>
                        <a:rPr lang="en-AU" sz="1200" b="1" dirty="0" smtClean="0">
                          <a:solidFill>
                            <a:schemeClr val="accent2"/>
                          </a:solidFill>
                          <a:latin typeface="Arial" panose="020B0604020202020204" pitchFamily="34" charset="0"/>
                          <a:cs typeface="Arial" panose="020B0604020202020204" pitchFamily="34" charset="0"/>
                        </a:rPr>
                        <a:t>In</a:t>
                      </a:r>
                      <a:r>
                        <a:rPr lang="en-AU" sz="1200" b="1" baseline="0" dirty="0" smtClean="0">
                          <a:solidFill>
                            <a:schemeClr val="accent2"/>
                          </a:solidFill>
                          <a:latin typeface="Arial" panose="020B0604020202020204" pitchFamily="34" charset="0"/>
                          <a:cs typeface="Arial" panose="020B0604020202020204" pitchFamily="34" charset="0"/>
                        </a:rPr>
                        <a:t> process</a:t>
                      </a:r>
                      <a:endParaRPr lang="en-AU" sz="1200" b="1" dirty="0">
                        <a:solidFill>
                          <a:schemeClr val="accent2"/>
                        </a:solidFill>
                        <a:latin typeface="Arial" panose="020B0604020202020204" pitchFamily="34" charset="0"/>
                        <a:cs typeface="Arial" panose="020B0604020202020204" pitchFamily="34" charset="0"/>
                      </a:endParaRPr>
                    </a:p>
                  </a:txBody>
                  <a:tcPr marL="115147" marR="115147"/>
                </a:tc>
                <a:tc>
                  <a:txBody>
                    <a:bodyPr/>
                    <a:lstStyle/>
                    <a:p>
                      <a:pPr algn="ctr"/>
                      <a:endParaRPr lang="en-AU" sz="1200" b="1" dirty="0">
                        <a:solidFill>
                          <a:schemeClr val="accent2"/>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200" b="1" kern="1200" dirty="0" smtClean="0">
                        <a:solidFill>
                          <a:schemeClr val="accent2"/>
                        </a:solidFill>
                        <a:latin typeface="Arial" panose="020B0604020202020204" pitchFamily="34" charset="0"/>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200" b="1" kern="1200" dirty="0" smtClean="0">
                        <a:solidFill>
                          <a:schemeClr val="accent2"/>
                        </a:solidFill>
                        <a:latin typeface="Arial" panose="020B0604020202020204" pitchFamily="34" charset="0"/>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200" b="1" dirty="0" smtClean="0">
                        <a:solidFill>
                          <a:schemeClr val="accent2"/>
                        </a:solidFill>
                        <a:latin typeface="Arial" panose="020B0604020202020204" pitchFamily="34" charset="0"/>
                        <a:cs typeface="Arial" panose="020B0604020202020204" pitchFamily="34" charset="0"/>
                      </a:endParaRPr>
                    </a:p>
                  </a:txBody>
                  <a:tcPr marL="115147" marR="115147"/>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defRPr/>
            </a:pPr>
            <a:r>
              <a:rPr kumimoji="0" lang="en-US" sz="1200" b="0" i="0" u="none" strike="noStrike" cap="none" normalizeH="0" baseline="0" dirty="0" smtClean="0">
                <a:ln>
                  <a:noFill/>
                </a:ln>
                <a:solidFill>
                  <a:schemeClr val="tx1"/>
                </a:solidFill>
                <a:effectLst/>
                <a:latin typeface="Times New Roman" pitchFamily="18" charset="0"/>
              </a:rPr>
              <a:t>from slide 5/6 of 11-15-1461 by </a:t>
            </a:r>
            <a:r>
              <a:rPr lang="en-GB" sz="1200" b="0" dirty="0"/>
              <a:t>Andrew Myles, Cisco</a:t>
            </a:r>
          </a:p>
        </p:txBody>
      </p:sp>
      <p:sp>
        <p:nvSpPr>
          <p:cNvPr id="8"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November 2015</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81</a:t>
            </a:fld>
            <a:endParaRPr lang="en-US"/>
          </a:p>
        </p:txBody>
      </p:sp>
      <p:sp>
        <p:nvSpPr>
          <p:cNvPr id="11" name="Footer Placeholder 4"/>
          <p:cNvSpPr txBox="1">
            <a:spLocks/>
          </p:cNvSpPr>
          <p:nvPr/>
        </p:nvSpPr>
        <p:spPr bwMode="auto">
          <a:xfrm>
            <a:off x="6376665"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GB" dirty="0" smtClean="0"/>
              <a:t>Adrian Stephens, </a:t>
            </a:r>
            <a:r>
              <a:rPr lang="en-GB" dirty="0" smtClean="0"/>
              <a:t>Intel Corporation</a:t>
            </a:r>
            <a:endParaRPr lang="en-GB" dirty="0"/>
          </a:p>
        </p:txBody>
      </p:sp>
      <p:sp>
        <p:nvSpPr>
          <p:cNvPr id="4" name="Date Placeholder 3"/>
          <p:cNvSpPr>
            <a:spLocks noGrp="1"/>
          </p:cNvSpPr>
          <p:nvPr>
            <p:ph type="dt" sz="half" idx="10"/>
          </p:nvPr>
        </p:nvSpPr>
        <p:spPr/>
        <p:txBody>
          <a:bodyPr/>
          <a:lstStyle/>
          <a:p>
            <a:pPr>
              <a:defRPr/>
            </a:pPr>
            <a:r>
              <a:rPr lang="en-US" smtClean="0"/>
              <a:t>November 2015</a:t>
            </a:r>
            <a:endParaRPr lang="en-US"/>
          </a:p>
        </p:txBody>
      </p:sp>
    </p:spTree>
    <p:extLst>
      <p:ext uri="{BB962C8B-B14F-4D97-AF65-F5344CB8AC3E}">
        <p14:creationId xmlns:p14="http://schemas.microsoft.com/office/powerpoint/2010/main" val="25577982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focus in Atlanta on PSDO processes &amp; </a:t>
            </a:r>
            <a:r>
              <a:rPr lang="en-AU" dirty="0" err="1" smtClean="0"/>
              <a:t>prep’ing</a:t>
            </a:r>
            <a:r>
              <a:rPr lang="en-AU" dirty="0" smtClean="0"/>
              <a:t> for next SC6 meeting </a:t>
            </a:r>
            <a:endParaRPr lang="en-AU" dirty="0"/>
          </a:p>
        </p:txBody>
      </p:sp>
      <p:sp>
        <p:nvSpPr>
          <p:cNvPr id="3" name="Content Placeholder 2"/>
          <p:cNvSpPr>
            <a:spLocks noGrp="1"/>
          </p:cNvSpPr>
          <p:nvPr>
            <p:ph idx="1"/>
          </p:nvPr>
        </p:nvSpPr>
        <p:spPr/>
        <p:txBody>
          <a:bodyPr/>
          <a:lstStyle/>
          <a:p>
            <a:r>
              <a:rPr lang="en-AU" dirty="0" smtClean="0"/>
              <a:t>Continue executing PSDO processes</a:t>
            </a:r>
          </a:p>
          <a:p>
            <a:r>
              <a:rPr lang="en-AU" dirty="0" smtClean="0"/>
              <a:t>Prepare for next SC6 meeting</a:t>
            </a:r>
          </a:p>
          <a:p>
            <a:endParaRPr lang="en-AU" dirty="0" smtClean="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a:p>
        </p:txBody>
      </p:sp>
      <p:sp>
        <p:nvSpPr>
          <p:cNvPr id="6" name="Slide Number Placeholder 5"/>
          <p:cNvSpPr>
            <a:spLocks noGrp="1"/>
          </p:cNvSpPr>
          <p:nvPr>
            <p:ph type="sldNum" sz="quarter" idx="12"/>
          </p:nvPr>
        </p:nvSpPr>
        <p:spPr/>
        <p:txBody>
          <a:bodyPr/>
          <a:lstStyle/>
          <a:p>
            <a:pPr>
              <a:defRPr/>
            </a:pPr>
            <a:r>
              <a:rPr lang="en-GB" smtClean="0"/>
              <a:t>Slide </a:t>
            </a:r>
            <a:fld id="{43190CD6-18F2-44F1-A379-0C51A15702FA}" type="slidenum">
              <a:rPr lang="en-GB" smtClean="0"/>
              <a:pPr>
                <a:defRPr/>
              </a:pPr>
              <a:t>82</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11-15-1461 by Andrew Myles, Cisco</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5178753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endParaRPr lang="en-US" smtClean="0"/>
          </a:p>
        </p:txBody>
      </p:sp>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83</a:t>
            </a:fld>
            <a:endParaRPr lang="en-US" smtClean="0"/>
          </a:p>
        </p:txBody>
      </p:sp>
      <p:sp>
        <p:nvSpPr>
          <p:cNvPr id="1030" name="Rectangle 2"/>
          <p:cNvSpPr>
            <a:spLocks noGrp="1" noChangeArrowheads="1"/>
          </p:cNvSpPr>
          <p:nvPr>
            <p:ph type="title"/>
          </p:nvPr>
        </p:nvSpPr>
        <p:spPr>
          <a:noFill/>
        </p:spPr>
        <p:txBody>
          <a:bodyPr/>
          <a:lstStyle/>
          <a:p>
            <a:pPr eaLnBrk="1" hangingPunct="1"/>
            <a:r>
              <a:rPr lang="en-US" dirty="0" smtClean="0"/>
              <a:t>IEEE 802.11mc Closing Report for</a:t>
            </a:r>
            <a:br>
              <a:rPr lang="en-US" dirty="0" smtClean="0"/>
            </a:br>
            <a:r>
              <a:rPr lang="en-US" dirty="0" smtClean="0"/>
              <a:t>November 2015</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2015-11-12</a:t>
            </a:r>
          </a:p>
        </p:txBody>
      </p:sp>
      <p:graphicFrame>
        <p:nvGraphicFramePr>
          <p:cNvPr id="1026" name="Object 11"/>
          <p:cNvGraphicFramePr>
            <a:graphicFrameLocks noChangeAspect="1"/>
          </p:cNvGraphicFramePr>
          <p:nvPr>
            <p:extLst>
              <p:ext uri="{D42A27DB-BD31-4B8C-83A1-F6EECF244321}">
                <p14:modId xmlns:p14="http://schemas.microsoft.com/office/powerpoint/2010/main" val="1261045492"/>
              </p:ext>
            </p:extLst>
          </p:nvPr>
        </p:nvGraphicFramePr>
        <p:xfrm>
          <a:off x="534988" y="2327275"/>
          <a:ext cx="7683500" cy="3657600"/>
        </p:xfrm>
        <a:graphic>
          <a:graphicData uri="http://schemas.openxmlformats.org/presentationml/2006/ole">
            <mc:AlternateContent xmlns:mc="http://schemas.openxmlformats.org/markup-compatibility/2006">
              <mc:Choice xmlns:v="urn:schemas-microsoft-com:vml" Requires="v">
                <p:oleObj spid="_x0000_s10251" name="Document" r:id="rId4" imgW="8687137" imgH="4142490" progId="Word.Document.8">
                  <p:embed/>
                </p:oleObj>
              </mc:Choice>
              <mc:Fallback>
                <p:oleObj name="Document" r:id="rId4" imgW="8687137" imgH="4142490" progId="Word.Document.8">
                  <p:embed/>
                  <p:pic>
                    <p:nvPicPr>
                      <p:cNvPr id="0" name=""/>
                      <p:cNvPicPr>
                        <a:picLocks noChangeAspect="1" noChangeArrowheads="1"/>
                      </p:cNvPicPr>
                      <p:nvPr/>
                    </p:nvPicPr>
                    <p:blipFill>
                      <a:blip r:embed="rId5"/>
                      <a:srcRect/>
                      <a:stretch>
                        <a:fillRect/>
                      </a:stretch>
                    </p:blipFill>
                    <p:spPr bwMode="auto">
                      <a:xfrm>
                        <a:off x="534988" y="2327275"/>
                        <a:ext cx="76835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11-15-1464 by Dorothy Stanley, HPE- Aruba</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33814392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endParaRPr lang="en-US" smtClean="0"/>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605824A3-DD3E-4509-A2B7-293CB3A68F43}" type="slidenum">
              <a:rPr lang="en-US" smtClean="0"/>
              <a:pPr/>
              <a:t>84</a:t>
            </a:fld>
            <a:endParaRPr lang="en-US" smtClean="0"/>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This document contains the </a:t>
            </a:r>
            <a:r>
              <a:rPr lang="en-US" dirty="0" err="1" smtClean="0"/>
              <a:t>TGmc</a:t>
            </a:r>
            <a:r>
              <a:rPr lang="en-US" dirty="0" smtClean="0"/>
              <a:t> closing report for November 2015.</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11-15-1464 by Dorothy Stanley, HPE- Aruba</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6392950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Status</a:t>
            </a:r>
            <a:r>
              <a:rPr lang="en-US" dirty="0"/>
              <a:t/>
            </a:r>
            <a:br>
              <a:rPr lang="en-US" dirty="0"/>
            </a:br>
            <a:endParaRPr lang="en-US" dirty="0"/>
          </a:p>
        </p:txBody>
      </p:sp>
      <p:sp>
        <p:nvSpPr>
          <p:cNvPr id="3" name="Content Placeholder 2"/>
          <p:cNvSpPr>
            <a:spLocks noGrp="1"/>
          </p:cNvSpPr>
          <p:nvPr>
            <p:ph idx="1"/>
          </p:nvPr>
        </p:nvSpPr>
        <p:spPr>
          <a:xfrm>
            <a:off x="533400" y="1447800"/>
            <a:ext cx="8382000" cy="4724400"/>
          </a:xfrm>
        </p:spPr>
        <p:txBody>
          <a:bodyPr/>
          <a:lstStyle/>
          <a:p>
            <a:r>
              <a:rPr lang="en-US" dirty="0"/>
              <a:t>C</a:t>
            </a:r>
            <a:r>
              <a:rPr lang="en-US" dirty="0" smtClean="0"/>
              <a:t>ontinued comment resolution on Initial  SB comments</a:t>
            </a:r>
            <a:endParaRPr lang="en-US" altLang="ja-JP" sz="2200" dirty="0" smtClean="0"/>
          </a:p>
          <a:p>
            <a:r>
              <a:rPr lang="en-US" dirty="0" smtClean="0"/>
              <a:t>Agenda, includes motions</a:t>
            </a:r>
          </a:p>
          <a:p>
            <a:pPr lvl="1"/>
            <a:r>
              <a:rPr lang="en-US" dirty="0">
                <a:hlinkClick r:id="rId3"/>
              </a:rPr>
              <a:t>https://</a:t>
            </a:r>
            <a:r>
              <a:rPr lang="en-US" dirty="0" smtClean="0">
                <a:hlinkClick r:id="rId3"/>
              </a:rPr>
              <a:t>mentor.ieee.org/802.11/dcn/15/11-15-1223-08-000m-tgmc-agenda-november-2015.pptx</a:t>
            </a:r>
            <a:r>
              <a:rPr lang="en-US" dirty="0" smtClean="0"/>
              <a:t> </a:t>
            </a:r>
          </a:p>
          <a:p>
            <a:r>
              <a:rPr lang="en-US" dirty="0" smtClean="0"/>
              <a:t>Comment </a:t>
            </a:r>
            <a:r>
              <a:rPr lang="en-US" dirty="0"/>
              <a:t>resolution spreadsheet</a:t>
            </a:r>
          </a:p>
          <a:p>
            <a:pPr lvl="1"/>
            <a:r>
              <a:rPr lang="en-US" dirty="0" smtClean="0">
                <a:hlinkClick r:id="rId4"/>
              </a:rPr>
              <a:t>https://mentor.ieee.org/802.11/dcn/15/11-15-0532-20-000m-revmc-sponsor-ballot-comments.xls</a:t>
            </a:r>
            <a:r>
              <a:rPr lang="en-US" dirty="0" smtClean="0"/>
              <a:t> </a:t>
            </a:r>
          </a:p>
          <a:p>
            <a:pPr lvl="1"/>
            <a:r>
              <a:rPr lang="en-US" b="0" dirty="0" smtClean="0"/>
              <a:t>Approximately 1550 comments resolved to date of ~1900</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85</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11-15-1464 by Dorothy Stanley, HPE- Aruba</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4111346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2"/>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endParaRPr lang="en-US" smtClean="0"/>
          </a:p>
        </p:txBody>
      </p:sp>
      <p:sp>
        <p:nvSpPr>
          <p:cNvPr id="10244" name="Slide Number Placeholder 3"/>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BCE52B3C-2F0B-4C64-A8D2-767D28EE4D42}" type="slidenum">
              <a:rPr lang="en-US" smtClean="0"/>
              <a:pPr>
                <a:defRPr/>
              </a:pPr>
              <a:t>86</a:t>
            </a:fld>
            <a:endParaRPr lang="en-US" smtClean="0"/>
          </a:p>
        </p:txBody>
      </p:sp>
      <p:sp>
        <p:nvSpPr>
          <p:cNvPr id="9222" name="Rectangle 2"/>
          <p:cNvSpPr>
            <a:spLocks noGrp="1" noChangeArrowheads="1"/>
          </p:cNvSpPr>
          <p:nvPr>
            <p:ph type="title" idx="4294967295"/>
          </p:nvPr>
        </p:nvSpPr>
        <p:spPr>
          <a:xfrm>
            <a:off x="685800" y="457200"/>
            <a:ext cx="7772400" cy="1066800"/>
          </a:xfrm>
        </p:spPr>
        <p:txBody>
          <a:bodyPr/>
          <a:lstStyle/>
          <a:p>
            <a:r>
              <a:rPr lang="en-US" altLang="en-US" dirty="0" err="1" smtClean="0"/>
              <a:t>TGmc</a:t>
            </a:r>
            <a:r>
              <a:rPr lang="en-US" altLang="en-US" dirty="0" smtClean="0"/>
              <a:t> Plan of Record - modified</a:t>
            </a:r>
            <a:endParaRPr lang="en-US" altLang="en-US" sz="2000" dirty="0" smtClean="0">
              <a:solidFill>
                <a:srgbClr val="FF0000"/>
              </a:solidFill>
            </a:endParaRPr>
          </a:p>
        </p:txBody>
      </p:sp>
      <p:sp>
        <p:nvSpPr>
          <p:cNvPr id="9223" name="Rectangle 3"/>
          <p:cNvSpPr>
            <a:spLocks noGrp="1" noChangeArrowheads="1"/>
          </p:cNvSpPr>
          <p:nvPr>
            <p:ph type="body" idx="4294967295"/>
          </p:nvPr>
        </p:nvSpPr>
        <p:spPr>
          <a:xfrm>
            <a:off x="685800" y="1447800"/>
            <a:ext cx="7772400" cy="4876800"/>
          </a:xfrm>
        </p:spPr>
        <p:txBody>
          <a:bodyPr/>
          <a:lstStyle/>
          <a:p>
            <a:pPr>
              <a:lnSpc>
                <a:spcPct val="80000"/>
              </a:lnSpc>
            </a:pPr>
            <a:r>
              <a:rPr lang="en-US" altLang="en-US" sz="2000" dirty="0">
                <a:solidFill>
                  <a:srgbClr val="006600"/>
                </a:solidFill>
              </a:rPr>
              <a:t>20 July 2012 – 12 Sept 2012 – Call for Comment/Input</a:t>
            </a:r>
          </a:p>
          <a:p>
            <a:pPr>
              <a:lnSpc>
                <a:spcPct val="80000"/>
              </a:lnSpc>
            </a:pPr>
            <a:r>
              <a:rPr lang="en-US" altLang="en-US" sz="2000" dirty="0">
                <a:solidFill>
                  <a:srgbClr val="006600"/>
                </a:solidFill>
              </a:rPr>
              <a:t>29-30 Aug 2012 – </a:t>
            </a:r>
            <a:r>
              <a:rPr lang="en-US" altLang="en-US" sz="2000" dirty="0" err="1">
                <a:solidFill>
                  <a:srgbClr val="006600"/>
                </a:solidFill>
              </a:rPr>
              <a:t>NesCom</a:t>
            </a:r>
            <a:r>
              <a:rPr lang="en-US" altLang="en-US" sz="2000" dirty="0">
                <a:solidFill>
                  <a:srgbClr val="006600"/>
                </a:solidFill>
              </a:rPr>
              <a:t>, SASB PAR Approval</a:t>
            </a:r>
          </a:p>
          <a:p>
            <a:pPr>
              <a:lnSpc>
                <a:spcPct val="80000"/>
              </a:lnSpc>
            </a:pPr>
            <a:r>
              <a:rPr lang="en-US" altLang="en-US" sz="2000" dirty="0">
                <a:solidFill>
                  <a:srgbClr val="006600"/>
                </a:solidFill>
              </a:rPr>
              <a:t>Sept 2012 – Begin to process CC input, 11aa, 11ae integration</a:t>
            </a:r>
          </a:p>
          <a:p>
            <a:pPr>
              <a:lnSpc>
                <a:spcPct val="80000"/>
              </a:lnSpc>
            </a:pPr>
            <a:r>
              <a:rPr lang="en-US" altLang="en-US" sz="2000" dirty="0">
                <a:solidFill>
                  <a:srgbClr val="006600"/>
                </a:solidFill>
              </a:rPr>
              <a:t>Dec 2012 – March/May 2013  – 11ad integration </a:t>
            </a:r>
          </a:p>
          <a:p>
            <a:pPr>
              <a:lnSpc>
                <a:spcPct val="80000"/>
              </a:lnSpc>
            </a:pPr>
            <a:r>
              <a:rPr lang="en-US" altLang="en-US" sz="2000" dirty="0">
                <a:solidFill>
                  <a:srgbClr val="006600"/>
                </a:solidFill>
              </a:rPr>
              <a:t>Jan 2013 – First WG Letter ballot  - without 11ad – on D1.0</a:t>
            </a:r>
          </a:p>
          <a:p>
            <a:pPr>
              <a:lnSpc>
                <a:spcPct val="80000"/>
              </a:lnSpc>
            </a:pPr>
            <a:r>
              <a:rPr lang="en-US" altLang="en-US" sz="2000" dirty="0">
                <a:solidFill>
                  <a:srgbClr val="006600"/>
                </a:solidFill>
              </a:rPr>
              <a:t>Sept 2013 – Letter ballot on D2.0</a:t>
            </a:r>
          </a:p>
          <a:p>
            <a:pPr>
              <a:lnSpc>
                <a:spcPct val="80000"/>
              </a:lnSpc>
            </a:pPr>
            <a:r>
              <a:rPr lang="en-US" altLang="en-US" sz="2000" dirty="0">
                <a:solidFill>
                  <a:srgbClr val="006600"/>
                </a:solidFill>
              </a:rPr>
              <a:t>Dec 2013 – May 2014 – 11ac, 11af integration – D3.0 in May 2014</a:t>
            </a:r>
          </a:p>
          <a:p>
            <a:pPr>
              <a:lnSpc>
                <a:spcPct val="80000"/>
              </a:lnSpc>
            </a:pPr>
            <a:r>
              <a:rPr lang="en-US" altLang="en-US" sz="2000" dirty="0">
                <a:solidFill>
                  <a:srgbClr val="006600"/>
                </a:solidFill>
              </a:rPr>
              <a:t>July 2014 – Mandatory Draft Review</a:t>
            </a:r>
          </a:p>
          <a:p>
            <a:pPr>
              <a:lnSpc>
                <a:spcPct val="80000"/>
              </a:lnSpc>
            </a:pPr>
            <a:r>
              <a:rPr lang="en-US" altLang="en-US" sz="2000" dirty="0">
                <a:solidFill>
                  <a:srgbClr val="006600"/>
                </a:solidFill>
              </a:rPr>
              <a:t>Jan 2015 – D4.0 Recirculation</a:t>
            </a:r>
          </a:p>
          <a:p>
            <a:pPr>
              <a:lnSpc>
                <a:spcPct val="80000"/>
              </a:lnSpc>
            </a:pPr>
            <a:r>
              <a:rPr lang="en-US" altLang="en-US" sz="2000" dirty="0">
                <a:solidFill>
                  <a:srgbClr val="006600"/>
                </a:solidFill>
              </a:rPr>
              <a:t>Form Sponsor Pool:  Open Dec 15th or so, close Feb 20, 2015 –good for 6 months (end of July 2015) </a:t>
            </a:r>
            <a:endParaRPr lang="en-US" altLang="en-US" sz="2000" dirty="0" smtClean="0">
              <a:solidFill>
                <a:srgbClr val="006600"/>
              </a:solidFill>
            </a:endParaRPr>
          </a:p>
          <a:p>
            <a:pPr>
              <a:lnSpc>
                <a:spcPct val="80000"/>
              </a:lnSpc>
            </a:pPr>
            <a:r>
              <a:rPr lang="en-US" altLang="en-US" sz="2000" dirty="0" smtClean="0">
                <a:solidFill>
                  <a:srgbClr val="006600"/>
                </a:solidFill>
              </a:rPr>
              <a:t>Initial Sponsor Ballot 2015-03-27 through 2015-04-26</a:t>
            </a:r>
            <a:endParaRPr lang="en-US" altLang="en-US" sz="2000" dirty="0">
              <a:solidFill>
                <a:srgbClr val="006600"/>
              </a:solidFill>
            </a:endParaRPr>
          </a:p>
          <a:p>
            <a:pPr>
              <a:lnSpc>
                <a:spcPct val="80000"/>
              </a:lnSpc>
            </a:pPr>
            <a:r>
              <a:rPr lang="en-US" altLang="en-US" sz="2000" dirty="0">
                <a:solidFill>
                  <a:schemeClr val="accent2"/>
                </a:solidFill>
              </a:rPr>
              <a:t>December 7-10 2015 Piscataway meeting planned </a:t>
            </a:r>
          </a:p>
          <a:p>
            <a:pPr>
              <a:lnSpc>
                <a:spcPct val="80000"/>
              </a:lnSpc>
            </a:pPr>
            <a:r>
              <a:rPr lang="en-US" altLang="en-US" sz="2000" dirty="0" smtClean="0">
                <a:solidFill>
                  <a:schemeClr val="accent2"/>
                </a:solidFill>
              </a:rPr>
              <a:t>Targeting December 2015 SB recirculation</a:t>
            </a:r>
            <a:endParaRPr lang="en-US" altLang="en-US" sz="2000" dirty="0">
              <a:solidFill>
                <a:schemeClr val="accent2"/>
              </a:solidFill>
            </a:endParaRPr>
          </a:p>
          <a:p>
            <a:pPr>
              <a:lnSpc>
                <a:spcPct val="80000"/>
              </a:lnSpc>
            </a:pPr>
            <a:r>
              <a:rPr lang="en-US" altLang="en-US" sz="2000" dirty="0" smtClean="0">
                <a:solidFill>
                  <a:schemeClr val="accent6"/>
                </a:solidFill>
              </a:rPr>
              <a:t>July</a:t>
            </a:r>
            <a:r>
              <a:rPr lang="en-US" altLang="en-US" sz="2000" dirty="0" smtClean="0"/>
              <a:t> </a:t>
            </a:r>
            <a:r>
              <a:rPr lang="en-US" altLang="en-US" sz="2000" dirty="0"/>
              <a:t>2016 – WG/EC Final Approval</a:t>
            </a:r>
          </a:p>
          <a:p>
            <a:pPr>
              <a:lnSpc>
                <a:spcPct val="80000"/>
              </a:lnSpc>
            </a:pPr>
            <a:r>
              <a:rPr lang="en-US" altLang="en-US" sz="2000" dirty="0">
                <a:solidFill>
                  <a:schemeClr val="accent6"/>
                </a:solidFill>
              </a:rPr>
              <a:t>September </a:t>
            </a:r>
            <a:r>
              <a:rPr lang="en-US" altLang="en-US" sz="2000" dirty="0"/>
              <a:t>2016 – </a:t>
            </a:r>
            <a:r>
              <a:rPr lang="en-US" altLang="en-US" sz="2000" dirty="0" err="1"/>
              <a:t>RevCom</a:t>
            </a:r>
            <a:r>
              <a:rPr lang="en-US" altLang="en-US" sz="2000" dirty="0"/>
              <a:t>/SASB </a:t>
            </a:r>
            <a:r>
              <a:rPr lang="en-US" altLang="en-US" sz="2000" dirty="0" smtClean="0"/>
              <a:t>Approval</a:t>
            </a:r>
            <a:endParaRPr lang="en-US" altLang="en-US" sz="2000" dirty="0">
              <a:solidFill>
                <a:schemeClr val="accent2"/>
              </a:solidFill>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11-15-1464 by Dorothy Stanley, HPE- Aruba</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810249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Teleconferences and next steps</a:t>
            </a:r>
            <a:endParaRPr lang="en-US" dirty="0"/>
          </a:p>
        </p:txBody>
      </p:sp>
      <p:sp>
        <p:nvSpPr>
          <p:cNvPr id="3" name="Content Placeholder 2"/>
          <p:cNvSpPr>
            <a:spLocks noGrp="1"/>
          </p:cNvSpPr>
          <p:nvPr>
            <p:ph idx="1"/>
          </p:nvPr>
        </p:nvSpPr>
        <p:spPr/>
        <p:txBody>
          <a:bodyPr/>
          <a:lstStyle/>
          <a:p>
            <a:r>
              <a:rPr lang="en-US" dirty="0" smtClean="0"/>
              <a:t>November - December</a:t>
            </a:r>
          </a:p>
          <a:p>
            <a:pPr lvl="1"/>
            <a:r>
              <a:rPr lang="en-US" dirty="0" smtClean="0"/>
              <a:t>Continue initial Sponsor Ballot comment resolution as Comment Resolution Committee</a:t>
            </a:r>
          </a:p>
          <a:p>
            <a:r>
              <a:rPr lang="en-US" dirty="0" smtClean="0"/>
              <a:t>Conference </a:t>
            </a:r>
            <a:r>
              <a:rPr lang="en-US" dirty="0"/>
              <a:t>Calls 10am </a:t>
            </a:r>
            <a:r>
              <a:rPr lang="en-US" dirty="0" smtClean="0"/>
              <a:t>Eastern (2 hours)  </a:t>
            </a:r>
            <a:endParaRPr lang="en-US" dirty="0"/>
          </a:p>
          <a:p>
            <a:pPr lvl="1"/>
            <a:r>
              <a:rPr lang="en-US" altLang="en-US" dirty="0" smtClean="0"/>
              <a:t>November 20, 30</a:t>
            </a:r>
            <a:endParaRPr lang="en-US" altLang="en-US" dirty="0"/>
          </a:p>
          <a:p>
            <a:r>
              <a:rPr lang="en-US" altLang="en-US" dirty="0" smtClean="0"/>
              <a:t>BRC meeting Dec 7-10, Piscataway NJ</a:t>
            </a:r>
            <a:endParaRPr lang="en-US" altLang="en-US" dirty="0"/>
          </a:p>
          <a:p>
            <a:endParaRPr lang="en-US" dirty="0"/>
          </a:p>
          <a:p>
            <a:endParaRPr lang="en-US" altLang="en-US" sz="2800" dirty="0"/>
          </a:p>
          <a:p>
            <a:pPr marL="457200" lvl="1" indent="0">
              <a:buNone/>
            </a:pPr>
            <a:endParaRPr lang="en-US" sz="2400" dirty="0"/>
          </a:p>
          <a:p>
            <a:pPr marL="0" indent="0">
              <a:buNone/>
            </a:pPr>
            <a:endParaRPr lang="en-US" dirty="0"/>
          </a:p>
          <a:p>
            <a:pPr marL="609600" indent="-609600"/>
            <a:endParaRPr lang="en-US" dirty="0"/>
          </a:p>
          <a:p>
            <a:pPr marL="0"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87</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11-15-1464 by Dorothy Stanley, HPE- Aruba</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1636316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0AAC8984-FAF7-4BDC-8A43-79AF6F406068}" type="slidenum">
              <a:rPr lang="en-US" smtClean="0"/>
              <a:pPr/>
              <a:t>88</a:t>
            </a:fld>
            <a:endParaRPr lang="en-US" smtClean="0"/>
          </a:p>
        </p:txBody>
      </p:sp>
      <p:sp>
        <p:nvSpPr>
          <p:cNvPr id="1030" name="Rectangle 2"/>
          <p:cNvSpPr>
            <a:spLocks noGrp="1" noChangeArrowheads="1"/>
          </p:cNvSpPr>
          <p:nvPr>
            <p:ph type="title"/>
          </p:nvPr>
        </p:nvSpPr>
        <p:spPr>
          <a:noFill/>
        </p:spPr>
        <p:txBody>
          <a:bodyPr/>
          <a:lstStyle/>
          <a:p>
            <a:pPr eaLnBrk="1" hangingPunct="1"/>
            <a:r>
              <a:rPr lang="en-US" dirty="0" smtClean="0"/>
              <a:t>IEEE 802.11ah Closing Report for</a:t>
            </a:r>
            <a:br>
              <a:rPr lang="en-US" dirty="0" smtClean="0"/>
            </a:br>
            <a:r>
              <a:rPr lang="en-US" dirty="0" smtClean="0"/>
              <a:t>November 2015</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2015-11-13</a:t>
            </a:r>
          </a:p>
        </p:txBody>
      </p:sp>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2" name="개체 1"/>
          <p:cNvGraphicFramePr>
            <a:graphicFrameLocks noChangeAspect="1"/>
          </p:cNvGraphicFramePr>
          <p:nvPr>
            <p:extLst>
              <p:ext uri="{D42A27DB-BD31-4B8C-83A1-F6EECF244321}">
                <p14:modId xmlns:p14="http://schemas.microsoft.com/office/powerpoint/2010/main" val="4247108985"/>
              </p:ext>
            </p:extLst>
          </p:nvPr>
        </p:nvGraphicFramePr>
        <p:xfrm>
          <a:off x="533400" y="2660650"/>
          <a:ext cx="8077200" cy="3848100"/>
        </p:xfrm>
        <a:graphic>
          <a:graphicData uri="http://schemas.openxmlformats.org/presentationml/2006/ole">
            <mc:AlternateContent xmlns:mc="http://schemas.openxmlformats.org/markup-compatibility/2006">
              <mc:Choice xmlns:v="urn:schemas-microsoft-com:vml" Requires="v">
                <p:oleObj spid="_x0000_s11275" name="Document" r:id="rId4" imgW="8702097" imgH="4142221" progId="Word.Document.8">
                  <p:embed/>
                </p:oleObj>
              </mc:Choice>
              <mc:Fallback>
                <p:oleObj name="Document" r:id="rId4" imgW="8702097" imgH="4142221" progId="Word.Document.8">
                  <p:embed/>
                  <p:pic>
                    <p:nvPicPr>
                      <p:cNvPr id="0" name=""/>
                      <p:cNvPicPr>
                        <a:picLocks noChangeAspect="1" noChangeArrowheads="1"/>
                      </p:cNvPicPr>
                      <p:nvPr/>
                    </p:nvPicPr>
                    <p:blipFill>
                      <a:blip r:embed="rId5"/>
                      <a:srcRect/>
                      <a:stretch>
                        <a:fillRect/>
                      </a:stretch>
                    </p:blipFill>
                    <p:spPr bwMode="auto">
                      <a:xfrm>
                        <a:off x="533400" y="2660650"/>
                        <a:ext cx="8077200" cy="3848100"/>
                      </a:xfrm>
                      <a:prstGeom prst="rect">
                        <a:avLst/>
                      </a:prstGeom>
                      <a:noFill/>
                      <a:ln>
                        <a:noFill/>
                      </a:ln>
                      <a:extLst/>
                    </p:spPr>
                  </p:pic>
                </p:oleObj>
              </mc:Fallback>
            </mc:AlternateContent>
          </a:graphicData>
        </a:graphic>
      </p:graphicFrame>
      <p:sp>
        <p:nvSpPr>
          <p:cNvPr id="10" name="Footer Placeholder 4"/>
          <p:cNvSpPr>
            <a:spLocks noGrp="1"/>
          </p:cNvSpPr>
          <p:nvPr>
            <p:ph type="ftr" sz="quarter" idx="11"/>
          </p:nvPr>
        </p:nvSpPr>
        <p:spPr>
          <a:xfrm>
            <a:off x="6637314" y="6475413"/>
            <a:ext cx="1906611" cy="184666"/>
          </a:xfrm>
          <a:noFill/>
        </p:spPr>
        <p:txBody>
          <a:bodyPr/>
          <a:lstStyle/>
          <a:p>
            <a:r>
              <a:rPr lang="en-US" altLang="ko-KR" smtClean="0"/>
              <a:t>Adrian Stephens, Intel Corporation</a:t>
            </a:r>
            <a:endParaRPr lang="en-US" altLang="ko-KR"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11-15-1453 by Yongho Seok (NEWRACOM)</a:t>
            </a: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7883698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altLang="ja-JP" sz="4000">
                <a:ea typeface="ＭＳ Ｐゴシック" pitchFamily="-84" charset="-128"/>
                <a:cs typeface="ＭＳ Ｐゴシック" pitchFamily="-84" charset="-128"/>
              </a:rPr>
              <a:t>Abstract</a:t>
            </a:r>
          </a:p>
        </p:txBody>
      </p:sp>
      <p:sp>
        <p:nvSpPr>
          <p:cNvPr id="17414" name="Rectangle 3"/>
          <p:cNvSpPr>
            <a:spLocks noGrp="1" noChangeArrowheads="1"/>
          </p:cNvSpPr>
          <p:nvPr>
            <p:ph type="body" idx="1"/>
          </p:nvPr>
        </p:nvSpPr>
        <p:spPr>
          <a:xfrm>
            <a:off x="685800" y="1752600"/>
            <a:ext cx="8001000" cy="4114800"/>
          </a:xfrm>
        </p:spPr>
        <p:txBody>
          <a:bodyPr/>
          <a:lstStyle/>
          <a:p>
            <a:pPr>
              <a:buFontTx/>
              <a:buNone/>
            </a:pPr>
            <a:r>
              <a:rPr lang="en-US" altLang="ja-JP" dirty="0">
                <a:ea typeface="ＭＳ Ｐゴシック" pitchFamily="-84" charset="-128"/>
                <a:cs typeface="ＭＳ Ｐゴシック" pitchFamily="-84" charset="-128"/>
              </a:rPr>
              <a:t>This presentation is the closing report for </a:t>
            </a:r>
            <a:r>
              <a:rPr lang="en-US" altLang="ja-JP" dirty="0" smtClean="0">
                <a:ea typeface="ＭＳ Ｐゴシック" pitchFamily="-84" charset="-128"/>
                <a:cs typeface="ＭＳ Ｐゴシック" pitchFamily="-84" charset="-128"/>
              </a:rPr>
              <a:t>the Dallas meeting </a:t>
            </a:r>
            <a:r>
              <a:rPr lang="en-US" altLang="ja-JP" dirty="0">
                <a:ea typeface="ＭＳ Ｐゴシック" pitchFamily="-84" charset="-128"/>
                <a:cs typeface="ＭＳ Ｐゴシック" pitchFamily="-84" charset="-128"/>
              </a:rPr>
              <a:t>of the IEEE 802.11 </a:t>
            </a:r>
            <a:r>
              <a:rPr lang="en-US" altLang="ja-JP" dirty="0" err="1" smtClean="0">
                <a:ea typeface="ＭＳ Ｐゴシック" pitchFamily="-84" charset="-128"/>
                <a:cs typeface="ＭＳ Ｐゴシック" pitchFamily="-84" charset="-128"/>
              </a:rPr>
              <a:t>TGah</a:t>
            </a:r>
            <a:r>
              <a:rPr lang="en-US" altLang="ja-JP" dirty="0" smtClean="0">
                <a:ea typeface="ＭＳ Ｐゴシック" pitchFamily="-84" charset="-128"/>
                <a:cs typeface="ＭＳ Ｐゴシック" pitchFamily="-84" charset="-128"/>
              </a:rPr>
              <a:t>.</a:t>
            </a:r>
            <a:endParaRPr lang="en-US" altLang="ja-JP" dirty="0">
              <a:ea typeface="ＭＳ Ｐゴシック" pitchFamily="-84" charset="-128"/>
              <a:cs typeface="ＭＳ Ｐゴシック" pitchFamily="-84" charset="-128"/>
            </a:endParaRPr>
          </a:p>
        </p:txBody>
      </p:sp>
      <p:sp>
        <p:nvSpPr>
          <p:cNvPr id="7" name="日付プレースホルダ 6"/>
          <p:cNvSpPr>
            <a:spLocks noGrp="1"/>
          </p:cNvSpPr>
          <p:nvPr>
            <p:ph type="dt" sz="half" idx="10"/>
          </p:nvPr>
        </p:nvSpPr>
        <p:spPr>
          <a:xfrm>
            <a:off x="696913" y="332601"/>
            <a:ext cx="1541128" cy="276999"/>
          </a:xfrm>
        </p:spPr>
        <p:txBody>
          <a:bodyPr/>
          <a:lstStyle/>
          <a:p>
            <a:r>
              <a:rPr lang="en-US" altLang="ko-KR" smtClean="0"/>
              <a:t>November 2015</a:t>
            </a:r>
            <a:endParaRPr lang="en-US" altLang="ko-KR" dirty="0"/>
          </a:p>
        </p:txBody>
      </p:sp>
      <p:sp>
        <p:nvSpPr>
          <p:cNvPr id="8" name="スライド番号プレースホルダ 7"/>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89</a:t>
            </a:fld>
            <a:endParaRPr lang="en-US" altLang="ja-JP"/>
          </a:p>
        </p:txBody>
      </p:sp>
      <p:sp>
        <p:nvSpPr>
          <p:cNvPr id="9" name="フッター プレースホルダ 8"/>
          <p:cNvSpPr>
            <a:spLocks noGrp="1"/>
          </p:cNvSpPr>
          <p:nvPr>
            <p:ph type="ftr" sz="quarter" idx="11"/>
          </p:nvPr>
        </p:nvSpPr>
        <p:spPr/>
        <p:txBody>
          <a:bodyPr/>
          <a:lstStyle/>
          <a:p>
            <a:r>
              <a:rPr lang="en-US" altLang="ko-KR" smtClean="0"/>
              <a:t>Adrian Stephens, Intel Corporation</a:t>
            </a:r>
            <a:endParaRPr lang="en-US" altLang="ko-KR"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11-15-1453 by Yongho Seok (NEWRACOM)</a:t>
            </a:r>
          </a:p>
        </p:txBody>
      </p:sp>
      <p:sp>
        <p:nvSpPr>
          <p:cNvPr id="10"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November 2015</a:t>
            </a:r>
            <a:endParaRPr lang="en-US"/>
          </a:p>
        </p:txBody>
      </p:sp>
    </p:spTree>
    <p:extLst>
      <p:ext uri="{BB962C8B-B14F-4D97-AF65-F5344CB8AC3E}">
        <p14:creationId xmlns:p14="http://schemas.microsoft.com/office/powerpoint/2010/main" val="2060180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mtClean="0"/>
              <a:t>802.11 Style Guide</a:t>
            </a:r>
          </a:p>
        </p:txBody>
      </p:sp>
      <p:sp>
        <p:nvSpPr>
          <p:cNvPr id="28675" name="Rectangle 3"/>
          <p:cNvSpPr>
            <a:spLocks noGrp="1" noChangeArrowheads="1"/>
          </p:cNvSpPr>
          <p:nvPr>
            <p:ph type="body" idx="1"/>
          </p:nvPr>
        </p:nvSpPr>
        <p:spPr>
          <a:xfrm>
            <a:off x="685800" y="1524000"/>
            <a:ext cx="7772400" cy="4572000"/>
          </a:xfrm>
        </p:spPr>
        <p:txBody>
          <a:bodyPr/>
          <a:lstStyle/>
          <a:p>
            <a:r>
              <a:rPr lang="en-GB" dirty="0" smtClean="0"/>
              <a:t>See 11-09-1034-11-0000-wg11-style-guide.doc</a:t>
            </a:r>
          </a:p>
          <a:p>
            <a:pPr lvl="1"/>
            <a:r>
              <a:rPr lang="en-US" dirty="0" smtClean="0"/>
              <a:t>We updated 802.11 </a:t>
            </a:r>
            <a:r>
              <a:rPr lang="en-US" dirty="0" err="1" smtClean="0"/>
              <a:t>WG</a:t>
            </a:r>
            <a:r>
              <a:rPr lang="en-US" dirty="0" smtClean="0"/>
              <a:t> Style Guide based on 2012 IEEE Standards Style Manual and consistency changes in final publication of the 802.11 standard</a:t>
            </a:r>
            <a:endParaRPr lang="en-GB" dirty="0" smtClean="0"/>
          </a:p>
          <a:p>
            <a:r>
              <a:rPr lang="en-US" b="0" dirty="0" smtClean="0"/>
              <a:t>Editor’s responsibility includes checking the </a:t>
            </a:r>
            <a:r>
              <a:rPr lang="en-US" dirty="0" smtClean="0"/>
              <a:t>2014 IEEE Standards Style Manual </a:t>
            </a:r>
            <a:r>
              <a:rPr lang="en-US" b="0" dirty="0" smtClean="0"/>
              <a:t>when creating or updating drafts. </a:t>
            </a:r>
            <a:r>
              <a:rPr lang="en-GB" u="sng" dirty="0" smtClean="0">
                <a:hlinkClick r:id="rId3"/>
              </a:rPr>
              <a:t>https://development.standards.ieee.org/myproject/Public/mytools/draft/styleman.pdf</a:t>
            </a:r>
            <a:endParaRPr lang="en-US" b="0" dirty="0" smtClean="0"/>
          </a:p>
          <a:p>
            <a:r>
              <a:rPr lang="en-US" b="0" dirty="0" smtClean="0"/>
              <a:t>Submissions with draft text should conform to both the </a:t>
            </a:r>
            <a:r>
              <a:rPr lang="en-US" b="0" dirty="0" err="1" smtClean="0"/>
              <a:t>WG11</a:t>
            </a:r>
            <a:r>
              <a:rPr lang="en-US" b="0" dirty="0" smtClean="0"/>
              <a:t> Style Guide and IEEE Standards Style Manual</a:t>
            </a:r>
          </a:p>
          <a:p>
            <a:r>
              <a:rPr lang="en-US" b="0" dirty="0" smtClean="0"/>
              <a:t>Note that the Style Guide evolves with our practice</a:t>
            </a:r>
          </a:p>
          <a:p>
            <a:pPr>
              <a:buFontTx/>
              <a:buNone/>
            </a:pPr>
            <a:endParaRPr lang="en-GB" dirty="0" smtClean="0"/>
          </a:p>
        </p:txBody>
      </p:sp>
      <p:sp>
        <p:nvSpPr>
          <p:cNvPr id="28676" name="Slide Number Placeholder 4"/>
          <p:cNvSpPr>
            <a:spLocks noGrp="1"/>
          </p:cNvSpPr>
          <p:nvPr>
            <p:ph type="sldNum" sz="quarter" idx="12"/>
          </p:nvPr>
        </p:nvSpPr>
        <p:spPr>
          <a:noFill/>
        </p:spPr>
        <p:txBody>
          <a:bodyPr/>
          <a:lstStyle/>
          <a:p>
            <a:r>
              <a:rPr lang="en-US" smtClean="0"/>
              <a:t>Slide </a:t>
            </a:r>
            <a:fld id="{47D261DD-C19A-4D33-B792-98F42174A4BE}" type="slidenum">
              <a:rPr lang="en-US" smtClean="0"/>
              <a:pPr/>
              <a:t>9</a:t>
            </a:fld>
            <a:endParaRPr lang="en-US" smtClean="0"/>
          </a:p>
        </p:txBody>
      </p:sp>
      <p:sp>
        <p:nvSpPr>
          <p:cNvPr id="28677" name="Footer Placeholder 5"/>
          <p:cNvSpPr>
            <a:spLocks noGrp="1"/>
          </p:cNvSpPr>
          <p:nvPr>
            <p:ph type="ftr" sz="quarter" idx="11"/>
          </p:nvPr>
        </p:nvSpPr>
        <p:spPr>
          <a:noFill/>
        </p:spPr>
        <p:txBody>
          <a:bodyPr/>
          <a:lstStyle/>
          <a:p>
            <a:r>
              <a:rPr lang="en-US" smtClean="0"/>
              <a:t>Adrian Stephens, Intel Corporation</a:t>
            </a:r>
            <a:endParaRPr lang="en-US"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11-15-1286 by Peter Ecclesine (Cisco Systems)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12865959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in </a:t>
            </a:r>
            <a:r>
              <a:rPr lang="en-US" dirty="0" err="1" smtClean="0"/>
              <a:t>TGah</a:t>
            </a:r>
            <a:endParaRPr lang="en-US" dirty="0"/>
          </a:p>
        </p:txBody>
      </p:sp>
      <p:sp>
        <p:nvSpPr>
          <p:cNvPr id="3" name="Content Placeholder 2"/>
          <p:cNvSpPr>
            <a:spLocks noGrp="1"/>
          </p:cNvSpPr>
          <p:nvPr>
            <p:ph idx="1"/>
          </p:nvPr>
        </p:nvSpPr>
        <p:spPr>
          <a:xfrm>
            <a:off x="685800" y="1752600"/>
            <a:ext cx="7772400" cy="4114800"/>
          </a:xfrm>
        </p:spPr>
        <p:txBody>
          <a:bodyPr/>
          <a:lstStyle/>
          <a:p>
            <a:r>
              <a:rPr lang="en-US" altLang="ko-KR" dirty="0" smtClean="0"/>
              <a:t>Sponsor Ballot for Draft 5.0 </a:t>
            </a:r>
            <a:r>
              <a:rPr lang="en-US" altLang="ko-KR" dirty="0"/>
              <a:t>closed </a:t>
            </a:r>
            <a:r>
              <a:rPr lang="en-US" altLang="ko-KR" dirty="0" smtClean="0"/>
              <a:t>November 5 </a:t>
            </a:r>
            <a:endParaRPr lang="en-US" altLang="ko-KR" baseline="30000" dirty="0"/>
          </a:p>
          <a:p>
            <a:pPr lvl="1"/>
            <a:r>
              <a:rPr lang="en-US" altLang="ko-KR" dirty="0" smtClean="0"/>
              <a:t>552 </a:t>
            </a:r>
            <a:r>
              <a:rPr lang="en-US" altLang="ko-KR" dirty="0"/>
              <a:t>comments </a:t>
            </a:r>
            <a:r>
              <a:rPr lang="en-US" altLang="ko-KR" dirty="0" smtClean="0"/>
              <a:t>received</a:t>
            </a:r>
          </a:p>
          <a:p>
            <a:r>
              <a:rPr lang="en-US" altLang="ko-KR" dirty="0"/>
              <a:t>Total </a:t>
            </a:r>
            <a:r>
              <a:rPr lang="en-US" altLang="ko-KR" dirty="0" smtClean="0"/>
              <a:t>226 comments </a:t>
            </a:r>
            <a:r>
              <a:rPr lang="en-US" altLang="ko-KR" dirty="0"/>
              <a:t>with </a:t>
            </a:r>
            <a:r>
              <a:rPr lang="en-US" altLang="ko-KR" dirty="0" smtClean="0"/>
              <a:t>7 </a:t>
            </a:r>
            <a:r>
              <a:rPr lang="en-US" altLang="ko-KR" dirty="0"/>
              <a:t>submissions addressed in this </a:t>
            </a:r>
            <a:r>
              <a:rPr lang="en-US" altLang="ko-KR" dirty="0" smtClean="0"/>
              <a:t>week</a:t>
            </a:r>
            <a:endParaRPr lang="en-US" altLang="ko-KR" dirty="0"/>
          </a:p>
          <a:p>
            <a:pPr lvl="1"/>
            <a:r>
              <a:rPr lang="en-US" altLang="ko-KR" dirty="0" smtClean="0"/>
              <a:t>326 </a:t>
            </a:r>
            <a:r>
              <a:rPr lang="en-US" altLang="ko-KR" dirty="0"/>
              <a:t>comments unresolved after </a:t>
            </a:r>
            <a:r>
              <a:rPr lang="en-US" altLang="ko-KR" dirty="0" smtClean="0"/>
              <a:t>November F2F meeting</a:t>
            </a:r>
          </a:p>
          <a:p>
            <a:pPr lvl="2"/>
            <a:r>
              <a:rPr lang="en-US" altLang="ko-KR" sz="2000" dirty="0"/>
              <a:t>SB0 comment spreadsheet: </a:t>
            </a:r>
            <a:r>
              <a:rPr lang="en-US" altLang="ko-KR" sz="2000" dirty="0" smtClean="0"/>
              <a:t>11-15/1292r0</a:t>
            </a:r>
            <a:endParaRPr lang="en-US" altLang="ko-KR" sz="2000" dirty="0"/>
          </a:p>
          <a:p>
            <a:pPr lvl="1"/>
            <a:r>
              <a:rPr lang="en-US" altLang="ko-KR" dirty="0" smtClean="0"/>
              <a:t>Regarding the IP </a:t>
            </a:r>
            <a:r>
              <a:rPr lang="en-US" altLang="ko-KR" dirty="0"/>
              <a:t>related </a:t>
            </a:r>
            <a:r>
              <a:rPr lang="en-US" altLang="ko-KR" dirty="0" smtClean="0"/>
              <a:t>comment (CID 8286), </a:t>
            </a:r>
            <a:r>
              <a:rPr lang="en-US" altLang="ko-KR" dirty="0" err="1" smtClean="0"/>
              <a:t>TGah</a:t>
            </a:r>
            <a:r>
              <a:rPr lang="en-US" altLang="ko-KR" dirty="0" smtClean="0"/>
              <a:t> BRC approved to forward that comment to IEEE-SA </a:t>
            </a:r>
            <a:r>
              <a:rPr lang="en-US" altLang="ko-KR" dirty="0" err="1"/>
              <a:t>PatCom</a:t>
            </a:r>
            <a:r>
              <a:rPr lang="en-US" altLang="ko-KR" dirty="0"/>
              <a:t> for consideration at December 2015 meeting and ask for feedback for resolving that </a:t>
            </a:r>
            <a:r>
              <a:rPr lang="en-US" altLang="ko-KR" dirty="0" smtClean="0"/>
              <a:t>CID</a:t>
            </a:r>
            <a:endParaRPr lang="en-US" altLang="ko-KR" dirty="0"/>
          </a:p>
          <a:p>
            <a:r>
              <a:rPr lang="en-US" altLang="ko-KR" dirty="0"/>
              <a:t>Instructed the editor to generate Draft </a:t>
            </a:r>
            <a:r>
              <a:rPr lang="en-US" altLang="ko-KR" dirty="0" smtClean="0"/>
              <a:t>5.1</a:t>
            </a:r>
            <a:endParaRPr lang="en-US" altLang="ko-KR" dirty="0"/>
          </a:p>
          <a:p>
            <a:pPr marL="457200" lvl="1" indent="0">
              <a:buNone/>
            </a:pPr>
            <a:endParaRPr lang="en-US" altLang="ko-KR" dirty="0"/>
          </a:p>
          <a:p>
            <a:pPr marL="0" indent="0">
              <a:buNone/>
            </a:pPr>
            <a:endParaRPr lang="en-US" altLang="ko-KR" dirty="0" smtClean="0"/>
          </a:p>
          <a:p>
            <a:pPr marL="0" indent="0">
              <a:buNone/>
            </a:pPr>
            <a:endParaRPr lang="en-US" altLang="ko-KR" dirty="0" smtClean="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90</a:t>
            </a:fld>
            <a:endParaRPr lang="en-US"/>
          </a:p>
        </p:txBody>
      </p:sp>
      <p:sp>
        <p:nvSpPr>
          <p:cNvPr id="8" name="Footer Placeholder 4"/>
          <p:cNvSpPr>
            <a:spLocks noGrp="1"/>
          </p:cNvSpPr>
          <p:nvPr>
            <p:ph type="ftr" sz="quarter" idx="11"/>
          </p:nvPr>
        </p:nvSpPr>
        <p:spPr>
          <a:xfrm>
            <a:off x="6637314" y="6475413"/>
            <a:ext cx="1906611" cy="184666"/>
          </a:xfrm>
          <a:noFill/>
        </p:spPr>
        <p:txBody>
          <a:bodyPr/>
          <a:lstStyle/>
          <a:p>
            <a:r>
              <a:rPr lang="en-US" altLang="ko-KR" smtClean="0"/>
              <a:t>Adrian Stephens, Intel Corporation</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11-15-1453 by Yongho Seok (NEWRACOM)</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5576501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Content Placeholder 2"/>
          <p:cNvSpPr>
            <a:spLocks noGrp="1"/>
          </p:cNvSpPr>
          <p:nvPr>
            <p:ph idx="1"/>
          </p:nvPr>
        </p:nvSpPr>
        <p:spPr/>
        <p:txBody>
          <a:bodyPr/>
          <a:lstStyle/>
          <a:p>
            <a:r>
              <a:rPr lang="en-US" altLang="ko-KR" dirty="0" smtClean="0"/>
              <a:t>Resolve 326 remaining comments during teleconferences and January F2F meeting (if necessary) and start a Recirculation Sponsor Ballot </a:t>
            </a:r>
          </a:p>
          <a:p>
            <a:endParaRPr lang="en-US" dirty="0" smtClean="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91</a:t>
            </a:fld>
            <a:endParaRPr lang="en-US"/>
          </a:p>
        </p:txBody>
      </p:sp>
      <p:sp>
        <p:nvSpPr>
          <p:cNvPr id="7" name="Footer Placeholder 4"/>
          <p:cNvSpPr>
            <a:spLocks noGrp="1"/>
          </p:cNvSpPr>
          <p:nvPr>
            <p:ph type="ftr" sz="quarter" idx="11"/>
          </p:nvPr>
        </p:nvSpPr>
        <p:spPr>
          <a:xfrm>
            <a:off x="6637314" y="6475413"/>
            <a:ext cx="1906611" cy="184666"/>
          </a:xfrm>
          <a:noFill/>
        </p:spPr>
        <p:txBody>
          <a:bodyPr/>
          <a:lstStyle/>
          <a:p>
            <a:r>
              <a:rPr lang="en-US" altLang="ko-KR" smtClean="0"/>
              <a:t>Adrian Stephens, Intel Corporation</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11-15-1453 by Yongho Seok (NEWRACOM)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3501105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a:t>
            </a:r>
            <a:endParaRPr lang="en-US" dirty="0"/>
          </a:p>
        </p:txBody>
      </p:sp>
      <p:sp>
        <p:nvSpPr>
          <p:cNvPr id="3" name="Content Placeholder 2"/>
          <p:cNvSpPr>
            <a:spLocks noGrp="1"/>
          </p:cNvSpPr>
          <p:nvPr>
            <p:ph idx="1"/>
          </p:nvPr>
        </p:nvSpPr>
        <p:spPr/>
        <p:txBody>
          <a:bodyPr/>
          <a:lstStyle/>
          <a:p>
            <a:r>
              <a:rPr lang="en-US" altLang="ko-KR" dirty="0"/>
              <a:t>Weekly teleconferences between Nov 24</a:t>
            </a:r>
            <a:r>
              <a:rPr lang="en-US" altLang="ko-KR" baseline="30000" dirty="0"/>
              <a:t>th  </a:t>
            </a:r>
            <a:r>
              <a:rPr lang="en-US" altLang="ko-KR" dirty="0"/>
              <a:t>2015 and March 8</a:t>
            </a:r>
            <a:r>
              <a:rPr lang="en-US" altLang="ko-KR" baseline="30000" dirty="0"/>
              <a:t>th</a:t>
            </a:r>
            <a:r>
              <a:rPr lang="en-US" altLang="ko-KR" dirty="0"/>
              <a:t> 2016</a:t>
            </a:r>
          </a:p>
          <a:p>
            <a:pPr lvl="1">
              <a:defRPr/>
            </a:pPr>
            <a:r>
              <a:rPr lang="en-US" altLang="ja-JP" dirty="0"/>
              <a:t>Tuesday 8PM ET</a:t>
            </a:r>
            <a:r>
              <a:rPr lang="ja-JP" altLang="en-US" dirty="0"/>
              <a:t> </a:t>
            </a:r>
            <a:r>
              <a:rPr lang="en-US" altLang="ja-JP" dirty="0"/>
              <a:t>for 2.5 hours</a:t>
            </a:r>
          </a:p>
          <a:p>
            <a:pPr marL="609600" indent="-609600"/>
            <a:endParaRPr lang="en-US" altLang="ko-KR" dirty="0"/>
          </a:p>
          <a:p>
            <a:pPr marL="609600" indent="-609600"/>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92</a:t>
            </a:fld>
            <a:endParaRPr lang="en-US"/>
          </a:p>
        </p:txBody>
      </p:sp>
      <p:sp>
        <p:nvSpPr>
          <p:cNvPr id="7" name="Footer Placeholder 4"/>
          <p:cNvSpPr>
            <a:spLocks noGrp="1"/>
          </p:cNvSpPr>
          <p:nvPr>
            <p:ph type="ftr" sz="quarter" idx="11"/>
          </p:nvPr>
        </p:nvSpPr>
        <p:spPr>
          <a:xfrm>
            <a:off x="6637314" y="6475413"/>
            <a:ext cx="1906611" cy="184666"/>
          </a:xfrm>
          <a:noFill/>
        </p:spPr>
        <p:txBody>
          <a:bodyPr/>
          <a:lstStyle/>
          <a:p>
            <a:r>
              <a:rPr lang="en-US" altLang="ko-KR" smtClean="0"/>
              <a:t>Adrian Stephens, Intel Corporation</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11-15-1453 by Yongho Seok (NEWRACOM)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5709166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TGah</a:t>
            </a:r>
            <a:r>
              <a:rPr lang="en-US" dirty="0" smtClean="0"/>
              <a:t> Timeline – Updated</a:t>
            </a:r>
            <a:endParaRPr lang="en-US" dirty="0"/>
          </a:p>
        </p:txBody>
      </p:sp>
      <p:sp>
        <p:nvSpPr>
          <p:cNvPr id="3" name="Content Placeholder 2"/>
          <p:cNvSpPr>
            <a:spLocks noGrp="1"/>
          </p:cNvSpPr>
          <p:nvPr>
            <p:ph idx="1"/>
          </p:nvPr>
        </p:nvSpPr>
        <p:spPr>
          <a:xfrm>
            <a:off x="685800" y="1981200"/>
            <a:ext cx="7772400" cy="3200400"/>
          </a:xfrm>
        </p:spPr>
        <p:txBody>
          <a:bodyPr/>
          <a:lstStyle/>
          <a:p>
            <a:r>
              <a:rPr lang="en-US" altLang="ko-KR" dirty="0"/>
              <a:t>Internal Task Group Ballot : May 2013</a:t>
            </a:r>
          </a:p>
          <a:p>
            <a:r>
              <a:rPr lang="en-US" altLang="ko-KR" dirty="0"/>
              <a:t>Initial Letter Ballot : September 2013</a:t>
            </a:r>
          </a:p>
          <a:p>
            <a:r>
              <a:rPr lang="en-US" altLang="ko-KR" dirty="0"/>
              <a:t>Initial Recirculation Letter Ballot : September 2014 </a:t>
            </a:r>
          </a:p>
          <a:p>
            <a:r>
              <a:rPr lang="en-US" altLang="ko-KR" dirty="0"/>
              <a:t>Initial Sponsor Ballot : </a:t>
            </a:r>
            <a:r>
              <a:rPr lang="en-US" altLang="ko-KR" strike="sngStrike" dirty="0" smtClean="0"/>
              <a:t>November</a:t>
            </a:r>
            <a:r>
              <a:rPr lang="en-US" altLang="ko-KR" dirty="0" smtClean="0"/>
              <a:t> </a:t>
            </a:r>
            <a:r>
              <a:rPr lang="en-US" altLang="ko-KR" u="sng" dirty="0" smtClean="0"/>
              <a:t>October</a:t>
            </a:r>
            <a:r>
              <a:rPr lang="en-US" altLang="ko-KR" dirty="0" smtClean="0"/>
              <a:t> 2015 </a:t>
            </a:r>
            <a:endParaRPr lang="en-US" altLang="ko-KR" dirty="0"/>
          </a:p>
          <a:p>
            <a:r>
              <a:rPr lang="en-US" altLang="ko-KR" dirty="0"/>
              <a:t>Initial Recirculation Sponsor Ballot : </a:t>
            </a:r>
            <a:r>
              <a:rPr lang="en-US" altLang="ko-KR" strike="sngStrike" dirty="0" smtClean="0"/>
              <a:t>March</a:t>
            </a:r>
            <a:r>
              <a:rPr lang="en-US" altLang="ko-KR" dirty="0" smtClean="0"/>
              <a:t> </a:t>
            </a:r>
            <a:r>
              <a:rPr lang="en-US" altLang="ko-KR" u="sng" dirty="0" smtClean="0"/>
              <a:t>January</a:t>
            </a:r>
            <a:r>
              <a:rPr lang="en-US" altLang="ko-KR" dirty="0" smtClean="0"/>
              <a:t> 2016</a:t>
            </a:r>
            <a:endParaRPr lang="en-US" altLang="ko-KR" dirty="0"/>
          </a:p>
          <a:p>
            <a:r>
              <a:rPr lang="en-US" altLang="ko-KR" dirty="0"/>
              <a:t>EC Approval : July 2016</a:t>
            </a:r>
          </a:p>
          <a:p>
            <a:r>
              <a:rPr lang="en-US" altLang="ko-KR" dirty="0" err="1"/>
              <a:t>Revcom</a:t>
            </a:r>
            <a:r>
              <a:rPr lang="en-US" altLang="ko-KR" dirty="0"/>
              <a:t> Approval : July 2016</a:t>
            </a:r>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93</a:t>
            </a:fld>
            <a:endParaRPr lang="en-US"/>
          </a:p>
        </p:txBody>
      </p:sp>
      <p:sp>
        <p:nvSpPr>
          <p:cNvPr id="7" name="Footer Placeholder 4"/>
          <p:cNvSpPr>
            <a:spLocks noGrp="1"/>
          </p:cNvSpPr>
          <p:nvPr>
            <p:ph type="ftr" sz="quarter" idx="11"/>
          </p:nvPr>
        </p:nvSpPr>
        <p:spPr>
          <a:xfrm>
            <a:off x="6637314" y="6475413"/>
            <a:ext cx="1906611" cy="184666"/>
          </a:xfrm>
          <a:noFill/>
        </p:spPr>
        <p:txBody>
          <a:bodyPr/>
          <a:lstStyle/>
          <a:p>
            <a:r>
              <a:rPr lang="en-US" altLang="ko-KR" smtClean="0"/>
              <a:t>Adrian Stephens, Intel Corporation</a:t>
            </a:r>
            <a:endParaRPr lang="en-US" altLang="ko-KR"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11-15-1453 by Yongho Seok (NEWRACOM)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77493466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838200"/>
            <a:ext cx="7772400" cy="1066800"/>
          </a:xfrm>
        </p:spPr>
        <p:txBody>
          <a:bodyPr/>
          <a:lstStyle/>
          <a:p>
            <a:r>
              <a:rPr lang="en-US" altLang="ja-JP" dirty="0">
                <a:ea typeface="ＭＳ Ｐゴシック" pitchFamily="-84" charset="-128"/>
                <a:cs typeface="ＭＳ Ｐゴシック" pitchFamily="-84" charset="-128"/>
              </a:rPr>
              <a:t>IEEE 802.11TGai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Closing Report</a:t>
            </a:r>
          </a:p>
        </p:txBody>
      </p:sp>
      <p:sp>
        <p:nvSpPr>
          <p:cNvPr id="15366" name="Rectangle 6"/>
          <p:cNvSpPr>
            <a:spLocks noGrp="1" noChangeArrowheads="1"/>
          </p:cNvSpPr>
          <p:nvPr>
            <p:ph type="body" idx="1"/>
          </p:nvPr>
        </p:nvSpPr>
        <p:spPr>
          <a:xfrm>
            <a:off x="685800" y="2286000"/>
            <a:ext cx="7772400" cy="381000"/>
          </a:xfrm>
        </p:spPr>
        <p:txBody>
          <a:bodyPr/>
          <a:lstStyle/>
          <a:p>
            <a:pPr algn="ctr">
              <a:buFontTx/>
              <a:buNone/>
            </a:pPr>
            <a:r>
              <a:rPr lang="en-US" altLang="ja-JP" sz="2000" dirty="0" smtClean="0">
                <a:ea typeface="ＭＳ Ｐゴシック" pitchFamily="-84" charset="-128"/>
                <a:cs typeface="ＭＳ Ｐゴシック" pitchFamily="-84" charset="-128"/>
              </a:rPr>
              <a:t>Date</a:t>
            </a:r>
            <a:r>
              <a:rPr lang="en-US" altLang="ja-JP" sz="2000" smtClean="0">
                <a:ea typeface="ＭＳ Ｐゴシック" pitchFamily="-84" charset="-128"/>
                <a:cs typeface="ＭＳ Ｐゴシック" pitchFamily="-84" charset="-128"/>
              </a:rPr>
              <a:t>:</a:t>
            </a:r>
            <a:r>
              <a:rPr lang="en-US" altLang="ja-JP" sz="2000" b="0" smtClean="0">
                <a:ea typeface="ＭＳ Ｐゴシック" pitchFamily="-84" charset="-128"/>
                <a:cs typeface="ＭＳ Ｐゴシック" pitchFamily="-84" charset="-128"/>
              </a:rPr>
              <a:t> 2015-11-13</a:t>
            </a:r>
            <a:endParaRPr lang="en-US" altLang="ja-JP" sz="2000" b="0" dirty="0" smtClean="0">
              <a:ea typeface="ＭＳ Ｐゴシック" pitchFamily="-84" charset="-128"/>
              <a:cs typeface="ＭＳ Ｐゴシック" pitchFamily="-84" charset="-128"/>
            </a:endParaRP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eaLnBrk="0" hangingPunct="0">
              <a:spcBef>
                <a:spcPct val="20000"/>
              </a:spcBef>
            </a:pPr>
            <a:r>
              <a:rPr kumimoji="0" lang="en-US" altLang="ja-JP" sz="2000" b="1"/>
              <a:t>Authors:</a:t>
            </a:r>
            <a:endParaRPr kumimoji="0" lang="en-US" altLang="ja-JP" sz="2000"/>
          </a:p>
        </p:txBody>
      </p:sp>
      <p:graphicFrame>
        <p:nvGraphicFramePr>
          <p:cNvPr id="9" name="Group 80"/>
          <p:cNvGraphicFramePr>
            <a:graphicFrameLocks noGrp="1"/>
          </p:cNvGraphicFramePr>
          <p:nvPr/>
        </p:nvGraphicFramePr>
        <p:xfrm>
          <a:off x="533400" y="3429000"/>
          <a:ext cx="8085859" cy="968693"/>
        </p:xfrm>
        <a:graphic>
          <a:graphicData uri="http://schemas.openxmlformats.org/drawingml/2006/table">
            <a:tbl>
              <a:tblPr/>
              <a:tblGrid>
                <a:gridCol w="1616075"/>
                <a:gridCol w="1000125"/>
                <a:gridCol w="2306637"/>
                <a:gridCol w="1392959"/>
                <a:gridCol w="1770063"/>
              </a:tblGrid>
              <a:tr h="3286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Name</a:t>
                      </a:r>
                      <a:endParaRPr kumimoji="1" lang="ja-JP" sz="1600" b="1"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Company</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charset="0"/>
                          <a:ea typeface="Times New Roman" charset="0"/>
                          <a:cs typeface="Times New Roman" charset="0"/>
                        </a:rPr>
                        <a:t>Address</a:t>
                      </a:r>
                      <a:endParaRPr kumimoji="1" lang="ja-JP" sz="1600" b="0" i="0" u="none" strike="noStrike" cap="none" normalizeH="0" baseline="0" dirty="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Phone</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email</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日付プレースホルダ 9"/>
          <p:cNvSpPr>
            <a:spLocks noGrp="1"/>
          </p:cNvSpPr>
          <p:nvPr>
            <p:ph type="dt" sz="half" idx="10"/>
          </p:nvPr>
        </p:nvSpPr>
        <p:spPr>
          <a:xfrm>
            <a:off x="696913" y="332601"/>
            <a:ext cx="1181776" cy="276999"/>
          </a:xfrm>
        </p:spPr>
        <p:txBody>
          <a:bodyPr/>
          <a:lstStyle/>
          <a:p>
            <a:pPr>
              <a:defRPr/>
            </a:pPr>
            <a:r>
              <a:rPr lang="en-US" altLang="ja-JP" smtClean="0"/>
              <a:t>November 2015</a:t>
            </a:r>
            <a:endParaRPr lang="en-US" dirty="0"/>
          </a:p>
        </p:txBody>
      </p:sp>
      <p:sp>
        <p:nvSpPr>
          <p:cNvPr id="11" name="スライド番号プレースホルダ 10"/>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94</a:t>
            </a:fld>
            <a:endParaRPr lang="en-US" altLang="ja-JP"/>
          </a:p>
        </p:txBody>
      </p:sp>
      <p:sp>
        <p:nvSpPr>
          <p:cNvPr id="12" name="フッター プレースホルダ 11"/>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1/10 of 11-15-1462 by Hiroshi Mano (KDTI)</a:t>
            </a:r>
          </a:p>
        </p:txBody>
      </p:sp>
      <p:sp>
        <p:nvSpPr>
          <p:cNvPr id="13"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November 2015</a:t>
            </a:r>
            <a:endParaRPr lang="en-US"/>
          </a:p>
        </p:txBody>
      </p:sp>
    </p:spTree>
    <p:extLst>
      <p:ext uri="{BB962C8B-B14F-4D97-AF65-F5344CB8AC3E}">
        <p14:creationId xmlns:p14="http://schemas.microsoft.com/office/powerpoint/2010/main" val="307322310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altLang="ja-JP" sz="4000">
                <a:ea typeface="ＭＳ Ｐゴシック" pitchFamily="-84" charset="-128"/>
                <a:cs typeface="ＭＳ Ｐゴシック" pitchFamily="-84" charset="-128"/>
              </a:rPr>
              <a:t>Abstract</a:t>
            </a:r>
          </a:p>
        </p:txBody>
      </p:sp>
      <p:sp>
        <p:nvSpPr>
          <p:cNvPr id="17414" name="Rectangle 3"/>
          <p:cNvSpPr>
            <a:spLocks noGrp="1" noChangeArrowheads="1"/>
          </p:cNvSpPr>
          <p:nvPr>
            <p:ph type="body" idx="1"/>
          </p:nvPr>
        </p:nvSpPr>
        <p:spPr>
          <a:xfrm>
            <a:off x="685800" y="1752600"/>
            <a:ext cx="8001000" cy="4114800"/>
          </a:xfrm>
        </p:spPr>
        <p:txBody>
          <a:bodyPr/>
          <a:lstStyle/>
          <a:p>
            <a:pPr>
              <a:buFontTx/>
              <a:buNone/>
            </a:pPr>
            <a:r>
              <a:rPr lang="en-US" altLang="ja-JP" dirty="0">
                <a:ea typeface="ＭＳ Ｐゴシック" pitchFamily="-84" charset="-128"/>
                <a:cs typeface="ＭＳ Ｐゴシック" pitchFamily="-84" charset="-128"/>
              </a:rPr>
              <a:t>This presentation is the closing report for </a:t>
            </a:r>
            <a:r>
              <a:rPr lang="en-US" altLang="ja-JP" dirty="0" smtClean="0">
                <a:ea typeface="ＭＳ Ｐゴシック" pitchFamily="-84" charset="-128"/>
                <a:cs typeface="ＭＳ Ｐゴシック" pitchFamily="-84" charset="-128"/>
              </a:rPr>
              <a:t>the Dallas meeting </a:t>
            </a:r>
            <a:r>
              <a:rPr lang="en-US" altLang="ja-JP" dirty="0">
                <a:ea typeface="ＭＳ Ｐゴシック" pitchFamily="-84" charset="-128"/>
                <a:cs typeface="ＭＳ Ｐゴシック" pitchFamily="-84" charset="-128"/>
              </a:rPr>
              <a:t>of the IEEE 802.11 </a:t>
            </a:r>
            <a:r>
              <a:rPr lang="en-US" altLang="ja-JP" dirty="0" err="1">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a:t>
            </a:r>
          </a:p>
        </p:txBody>
      </p:sp>
      <p:sp>
        <p:nvSpPr>
          <p:cNvPr id="7" name="日付プレースホルダ 6"/>
          <p:cNvSpPr>
            <a:spLocks noGrp="1"/>
          </p:cNvSpPr>
          <p:nvPr>
            <p:ph type="dt" sz="half" idx="10"/>
          </p:nvPr>
        </p:nvSpPr>
        <p:spPr/>
        <p:txBody>
          <a:bodyPr/>
          <a:lstStyle/>
          <a:p>
            <a:pPr>
              <a:defRPr/>
            </a:pPr>
            <a:r>
              <a:rPr lang="en-US" altLang="ja-JP" smtClean="0"/>
              <a:t>November 2015</a:t>
            </a:r>
            <a:endParaRPr lang="en-US" dirty="0"/>
          </a:p>
        </p:txBody>
      </p:sp>
      <p:sp>
        <p:nvSpPr>
          <p:cNvPr id="8" name="スライド番号プレースホルダ 7"/>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95</a:t>
            </a:fld>
            <a:endParaRPr lang="en-US" altLang="ja-JP"/>
          </a:p>
        </p:txBody>
      </p:sp>
      <p:sp>
        <p:nvSpPr>
          <p:cNvPr id="9" name="フッター プレースホルダ 8"/>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2/10 of 11-15-1462 by Hiroshi Mano (KDTI)</a:t>
            </a:r>
          </a:p>
        </p:txBody>
      </p:sp>
    </p:spTree>
    <p:extLst>
      <p:ext uri="{BB962C8B-B14F-4D97-AF65-F5344CB8AC3E}">
        <p14:creationId xmlns:p14="http://schemas.microsoft.com/office/powerpoint/2010/main" val="5014890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685800"/>
            <a:ext cx="9144000" cy="1066800"/>
          </a:xfrm>
        </p:spPr>
        <p:txBody>
          <a:bodyPr lIns="91440" tIns="45720" rIns="91440" bIns="45720"/>
          <a:lstStyle/>
          <a:p>
            <a:r>
              <a:rPr lang="en-US" altLang="ja-JP" sz="2900" dirty="0">
                <a:ea typeface="ＭＳ Ｐゴシック" pitchFamily="-65" charset="-128"/>
                <a:cs typeface="ＭＳ Ｐゴシック" pitchFamily="-65" charset="-128"/>
              </a:rPr>
              <a:t>IEEE 802.11 FILS </a:t>
            </a:r>
            <a:r>
              <a:rPr lang="en-US" altLang="ja-JP" sz="2900" dirty="0" err="1">
                <a:ea typeface="ＭＳ Ｐゴシック" pitchFamily="-65" charset="-128"/>
                <a:cs typeface="ＭＳ Ｐゴシック" pitchFamily="-65" charset="-128"/>
              </a:rPr>
              <a:t>TGai</a:t>
            </a:r>
            <a:r>
              <a:rPr lang="en-US" altLang="ja-JP" sz="2900" dirty="0">
                <a:ea typeface="ＭＳ Ｐゴシック" pitchFamily="-65" charset="-128"/>
                <a:cs typeface="ＭＳ Ｐゴシック" pitchFamily="-65" charset="-128"/>
              </a:rPr>
              <a:t> –</a:t>
            </a:r>
            <a:r>
              <a:rPr lang="en-US" altLang="ja-JP" sz="2900" dirty="0" smtClean="0">
                <a:ea typeface="ＭＳ Ｐゴシック" pitchFamily="-65" charset="-128"/>
                <a:cs typeface="ＭＳ Ｐゴシック" pitchFamily="-65" charset="-128"/>
              </a:rPr>
              <a:t> </a:t>
            </a:r>
            <a:r>
              <a:rPr lang="en-US" altLang="ja-JP" sz="2800" dirty="0" smtClean="0">
                <a:ea typeface="ＭＳ Ｐゴシック" pitchFamily="-65" charset="-128"/>
                <a:cs typeface="ＭＳ Ｐゴシック" pitchFamily="-65" charset="-128"/>
              </a:rPr>
              <a:t>Nov </a:t>
            </a:r>
            <a:r>
              <a:rPr lang="en-US" altLang="ja-JP" sz="2900" dirty="0" smtClean="0">
                <a:ea typeface="ＭＳ Ｐゴシック" pitchFamily="-65" charset="-128"/>
                <a:cs typeface="ＭＳ Ｐゴシック" pitchFamily="-65" charset="-128"/>
              </a:rPr>
              <a:t>2015 </a:t>
            </a:r>
            <a:r>
              <a:rPr lang="en-US" altLang="ja-JP" sz="2800" dirty="0" smtClean="0">
                <a:ea typeface="ＭＳ Ｐゴシック" pitchFamily="-84" charset="-128"/>
                <a:cs typeface="ＭＳ Ｐゴシック" pitchFamily="-84" charset="-128"/>
              </a:rPr>
              <a:t>Dallas</a:t>
            </a:r>
            <a:endParaRPr lang="en-US" altLang="ja-JP" sz="2900" dirty="0">
              <a:ea typeface="ＭＳ Ｐゴシック" pitchFamily="-65" charset="-128"/>
              <a:cs typeface="ＭＳ Ｐゴシック" pitchFamily="-65" charset="-128"/>
            </a:endParaRPr>
          </a:p>
        </p:txBody>
      </p:sp>
      <p:sp>
        <p:nvSpPr>
          <p:cNvPr id="15363" name="Content Placeholder 2"/>
          <p:cNvSpPr>
            <a:spLocks noGrp="1"/>
          </p:cNvSpPr>
          <p:nvPr>
            <p:ph idx="1"/>
          </p:nvPr>
        </p:nvSpPr>
        <p:spPr>
          <a:xfrm>
            <a:off x="457200" y="1676400"/>
            <a:ext cx="8686800" cy="5181600"/>
          </a:xfrm>
        </p:spPr>
        <p:txBody>
          <a:bodyPr lIns="91440" tIns="45720" rIns="91440" bIns="45720"/>
          <a:lstStyle/>
          <a:p>
            <a:r>
              <a:rPr lang="en-US" altLang="ja-JP" dirty="0" smtClean="0">
                <a:ea typeface="ＭＳ Ｐゴシック" pitchFamily="-84" charset="-128"/>
                <a:cs typeface="ＭＳ Ｐゴシック" pitchFamily="-84" charset="-128"/>
              </a:rPr>
              <a:t>Goals for the  Meeting:</a:t>
            </a:r>
          </a:p>
          <a:p>
            <a:pPr lvl="1"/>
            <a:r>
              <a:rPr lang="en-US" altLang="ja-JP" sz="2800" dirty="0" smtClean="0"/>
              <a:t>Approve minutes of past meeting and teleconference</a:t>
            </a:r>
          </a:p>
          <a:p>
            <a:pPr lvl="1"/>
            <a:r>
              <a:rPr lang="en-US" altLang="ja-JP" sz="2800" dirty="0" smtClean="0"/>
              <a:t>Comment resolution of 1</a:t>
            </a:r>
            <a:r>
              <a:rPr lang="en-US" altLang="ja-JP" sz="2800" baseline="30000" dirty="0" smtClean="0"/>
              <a:t>st</a:t>
            </a:r>
            <a:r>
              <a:rPr lang="en-US" altLang="ja-JP" sz="2800" dirty="0" smtClean="0"/>
              <a:t> sponsor LB </a:t>
            </a:r>
          </a:p>
          <a:p>
            <a:pPr lvl="1"/>
            <a:r>
              <a:rPr lang="en-US" altLang="ja-JP" sz="2800" dirty="0" smtClean="0"/>
              <a:t>Approve Timeline</a:t>
            </a:r>
          </a:p>
          <a:p>
            <a:pPr lvl="1"/>
            <a:r>
              <a:rPr lang="en-US" altLang="ja-JP" sz="2800" dirty="0" smtClean="0"/>
              <a:t>Approve Teleconference schedule</a:t>
            </a:r>
          </a:p>
          <a:p>
            <a:pPr lvl="1"/>
            <a:r>
              <a:rPr lang="en-US" altLang="ja-JP" sz="2800" dirty="0" smtClean="0"/>
              <a:t>Approve Plan for Jan</a:t>
            </a:r>
          </a:p>
          <a:p>
            <a:pPr lvl="1"/>
            <a:endParaRPr lang="en-US" altLang="ja-JP" sz="2600" dirty="0" smtClean="0"/>
          </a:p>
        </p:txBody>
      </p:sp>
      <p:sp>
        <p:nvSpPr>
          <p:cNvPr id="15366" name="Slide Number Placeholder 3"/>
          <p:cNvSpPr>
            <a:spLocks noGrp="1"/>
          </p:cNvSpPr>
          <p:nvPr>
            <p:ph type="sldNum" sz="quarter" idx="12"/>
          </p:nvPr>
        </p:nvSpPr>
        <p:spPr>
          <a:noFill/>
        </p:spPr>
        <p:txBody>
          <a:bodyPr/>
          <a:lstStyle/>
          <a:p>
            <a:r>
              <a:rPr lang="en-US" altLang="ja-JP">
                <a:latin typeface="Times New Roman" pitchFamily="-65" charset="0"/>
              </a:rPr>
              <a:t>Slide </a:t>
            </a:r>
            <a:fld id="{BBACC01B-45E7-4047-AA31-BB21121241F2}" type="slidenum">
              <a:rPr lang="en-US" altLang="ja-JP">
                <a:latin typeface="Times New Roman" pitchFamily="-65" charset="0"/>
              </a:rPr>
              <a:pPr/>
              <a:t>96</a:t>
            </a:fld>
            <a:endParaRPr lang="en-US" altLang="ja-JP">
              <a:latin typeface="Times New Roman" pitchFamily="-65" charset="0"/>
            </a:endParaRPr>
          </a:p>
        </p:txBody>
      </p:sp>
      <p:sp>
        <p:nvSpPr>
          <p:cNvPr id="2" name="フッター プレースホルダー 1"/>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3/10 of 11-15-1462 by Hiroshi Mano (KDTI)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42869165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ja-JP" smtClean="0"/>
              <a:t>Accomplishments  TGai  1/2</a:t>
            </a:r>
            <a:endParaRPr lang="en-US" altLang="ja-JP" dirty="0" smtClean="0"/>
          </a:p>
        </p:txBody>
      </p:sp>
      <p:sp>
        <p:nvSpPr>
          <p:cNvPr id="21507" name="Content Placeholder 2"/>
          <p:cNvSpPr>
            <a:spLocks noGrp="1"/>
          </p:cNvSpPr>
          <p:nvPr>
            <p:ph idx="1"/>
          </p:nvPr>
        </p:nvSpPr>
        <p:spPr>
          <a:xfrm>
            <a:off x="685800" y="1981200"/>
            <a:ext cx="8077200" cy="4343400"/>
          </a:xfrm>
        </p:spPr>
        <p:txBody>
          <a:bodyPr/>
          <a:lstStyle/>
          <a:p>
            <a:r>
              <a:rPr lang="en-US" altLang="ja-JP" dirty="0" smtClean="0"/>
              <a:t>1Adhoc + 7 regular slots</a:t>
            </a:r>
          </a:p>
          <a:p>
            <a:r>
              <a:rPr lang="en-GB" altLang="ja-JP" dirty="0">
                <a:ea typeface="ＭＳ Ｐゴシック" pitchFamily="-84" charset="-128"/>
                <a:cs typeface="ＭＳ Ｐゴシック" pitchFamily="-84" charset="-128"/>
              </a:rPr>
              <a:t>Approve </a:t>
            </a:r>
            <a:r>
              <a:rPr lang="en-US" altLang="ja-JP" dirty="0" err="1">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 Meeting Minutes for the IEEE 802.11 </a:t>
            </a:r>
            <a:r>
              <a:rPr lang="en-US" altLang="ja-JP" dirty="0" smtClean="0">
                <a:ea typeface="ＭＳ Ｐゴシック" pitchFamily="-84" charset="-128"/>
                <a:cs typeface="ＭＳ Ｐゴシック" pitchFamily="-84" charset="-128"/>
              </a:rPr>
              <a:t>Waikoloa </a:t>
            </a:r>
            <a:r>
              <a:rPr lang="en-US" altLang="ja-JP" dirty="0">
                <a:ea typeface="ＭＳ Ｐゴシック" pitchFamily="-84" charset="-128"/>
                <a:cs typeface="ＭＳ Ｐゴシック" pitchFamily="-84" charset="-128"/>
              </a:rPr>
              <a:t>meeting</a:t>
            </a:r>
            <a:r>
              <a:rPr lang="en-GB" altLang="ja-JP" dirty="0" smtClean="0">
                <a:ea typeface="ＭＳ Ｐゴシック" pitchFamily="-84" charset="-128"/>
                <a:cs typeface="ＭＳ Ｐゴシック" pitchFamily="-84" charset="-128"/>
              </a:rPr>
              <a:t>: 15-0849r1</a:t>
            </a:r>
            <a:endParaRPr lang="en-GB" altLang="ja-JP" dirty="0">
              <a:ea typeface="ＭＳ Ｐゴシック" pitchFamily="-84" charset="-128"/>
              <a:cs typeface="ＭＳ Ｐゴシック" pitchFamily="-84" charset="-128"/>
            </a:endParaRPr>
          </a:p>
          <a:p>
            <a:pPr lvl="1"/>
            <a:r>
              <a:rPr lang="en-GB" altLang="ja-JP" dirty="0">
                <a:hlinkClick r:id="rId3"/>
              </a:rPr>
              <a:t>https://mentor.ieee.org/802.11/dcn/15/11-15-0894-01-00ai-july-2015-waikoloa-session-minutes.doc</a:t>
            </a:r>
            <a:endParaRPr lang="en-GB" altLang="ja-JP" dirty="0"/>
          </a:p>
          <a:p>
            <a:r>
              <a:rPr lang="en-US" altLang="ja-JP" dirty="0" smtClean="0">
                <a:ea typeface="ＭＳ Ｐゴシック" pitchFamily="-84" charset="-128"/>
                <a:cs typeface="ＭＳ Ｐゴシック" pitchFamily="-84" charset="-128"/>
              </a:rPr>
              <a:t>Approve </a:t>
            </a:r>
            <a:r>
              <a:rPr lang="en-US" altLang="ja-JP" dirty="0" err="1">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 teleconference meeting minutes of   </a:t>
            </a:r>
            <a:r>
              <a:rPr lang="en-US" altLang="ja-JP" dirty="0" smtClean="0">
                <a:ea typeface="ＭＳ Ｐゴシック" pitchFamily="-84" charset="-128"/>
                <a:cs typeface="ＭＳ Ｐゴシック" pitchFamily="-84" charset="-128"/>
              </a:rPr>
              <a:t>Waikoloa  </a:t>
            </a:r>
            <a:r>
              <a:rPr lang="en-US" altLang="ja-JP" dirty="0">
                <a:ea typeface="ＭＳ Ｐゴシック" pitchFamily="-84" charset="-128"/>
                <a:cs typeface="ＭＳ Ｐゴシック" pitchFamily="-84" charset="-128"/>
              </a:rPr>
              <a:t>to </a:t>
            </a:r>
            <a:r>
              <a:rPr lang="en-US" altLang="ja-JP" dirty="0" smtClean="0">
                <a:ea typeface="ＭＳ Ｐゴシック" pitchFamily="-84" charset="-128"/>
                <a:cs typeface="ＭＳ Ｐゴシック" pitchFamily="-84" charset="-128"/>
              </a:rPr>
              <a:t>Dallas meeting : 15-1007r6</a:t>
            </a:r>
            <a:endParaRPr lang="en-US" altLang="ja-JP" dirty="0">
              <a:ea typeface="ＭＳ Ｐゴシック" pitchFamily="-84" charset="-128"/>
              <a:cs typeface="ＭＳ Ｐゴシック" pitchFamily="-84" charset="-128"/>
            </a:endParaRPr>
          </a:p>
          <a:p>
            <a:pPr lvl="1"/>
            <a:r>
              <a:rPr lang="en-US" altLang="ja-JP" dirty="0">
                <a:ea typeface="ＭＳ Ｐゴシック" pitchFamily="-84" charset="-128"/>
                <a:cs typeface="ＭＳ Ｐゴシック" pitchFamily="-84" charset="-128"/>
                <a:hlinkClick r:id="rId4"/>
              </a:rPr>
              <a:t>https://</a:t>
            </a:r>
            <a:r>
              <a:rPr lang="en-US" altLang="ja-JP" dirty="0" smtClean="0">
                <a:ea typeface="ＭＳ Ｐゴシック" pitchFamily="-84" charset="-128"/>
                <a:cs typeface="ＭＳ Ｐゴシック" pitchFamily="-84" charset="-128"/>
                <a:hlinkClick r:id="rId4"/>
              </a:rPr>
              <a:t>mentor.ieee.org/802.11/dcn/15/11-15-1007-06-00ai-july-november-teleconference-minutes.doc</a:t>
            </a:r>
            <a:endParaRPr lang="en-US" altLang="ja-JP" dirty="0" smtClean="0">
              <a:ea typeface="ＭＳ Ｐゴシック" pitchFamily="-84" charset="-128"/>
              <a:cs typeface="ＭＳ Ｐゴシック" pitchFamily="-84" charset="-128"/>
            </a:endParaRPr>
          </a:p>
          <a:p>
            <a:pPr marL="457200" lvl="1" indent="0">
              <a:buNone/>
            </a:pPr>
            <a:endParaRPr lang="en-US" altLang="ja-JP" dirty="0">
              <a:ea typeface="ＭＳ Ｐゴシック" pitchFamily="-84" charset="-128"/>
              <a:cs typeface="ＭＳ Ｐゴシック" pitchFamily="-84" charset="-128"/>
            </a:endParaRPr>
          </a:p>
        </p:txBody>
      </p:sp>
      <p:sp>
        <p:nvSpPr>
          <p:cNvPr id="7" name="日付プレースホルダ 6"/>
          <p:cNvSpPr>
            <a:spLocks noGrp="1"/>
          </p:cNvSpPr>
          <p:nvPr>
            <p:ph type="dt" sz="half" idx="10"/>
          </p:nvPr>
        </p:nvSpPr>
        <p:spPr/>
        <p:txBody>
          <a:bodyPr/>
          <a:lstStyle/>
          <a:p>
            <a:r>
              <a:rPr lang="en-US" altLang="ja-JP" smtClean="0"/>
              <a:t>November 2015</a:t>
            </a:r>
            <a:endParaRPr lang="en-US" dirty="0"/>
          </a:p>
        </p:txBody>
      </p:sp>
      <p:sp>
        <p:nvSpPr>
          <p:cNvPr id="9" name="フッター プレースホルダ 8"/>
          <p:cNvSpPr>
            <a:spLocks noGrp="1"/>
          </p:cNvSpPr>
          <p:nvPr>
            <p:ph type="ftr" sz="quarter" idx="11"/>
          </p:nvPr>
        </p:nvSpPr>
        <p:spPr/>
        <p:txBody>
          <a:bodyPr/>
          <a:lstStyle/>
          <a:p>
            <a:r>
              <a:rPr lang="en-US" altLang="ja-JP" smtClean="0"/>
              <a:t>Adrian Stephens, Intel Corporation</a:t>
            </a:r>
            <a:endParaRPr lang="en-US" dirty="0"/>
          </a:p>
        </p:txBody>
      </p:sp>
      <p:sp>
        <p:nvSpPr>
          <p:cNvPr id="8" name="スライド番号プレースホルダ 7"/>
          <p:cNvSpPr>
            <a:spLocks noGrp="1"/>
          </p:cNvSpPr>
          <p:nvPr>
            <p:ph type="sldNum" sz="quarter" idx="12"/>
          </p:nvPr>
        </p:nvSpPr>
        <p:spPr/>
        <p:txBody>
          <a:bodyPr/>
          <a:lstStyle/>
          <a:p>
            <a:r>
              <a:rPr lang="en-US" altLang="ja-JP" smtClean="0"/>
              <a:t>Slide </a:t>
            </a:r>
            <a:fld id="{A5EA9570-58F0-F54E-929D-9A3B14FC28FD}" type="slidenum">
              <a:rPr lang="en-US" altLang="ja-JP" smtClean="0"/>
              <a:pPr/>
              <a:t>97</a:t>
            </a:fld>
            <a:endParaRPr lang="en-US" altLang="ja-JP"/>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4/10 of 11-15-1462 by Hiroshi Mano (KDTI)</a:t>
            </a:r>
          </a:p>
        </p:txBody>
      </p:sp>
    </p:spTree>
    <p:extLst>
      <p:ext uri="{BB962C8B-B14F-4D97-AF65-F5344CB8AC3E}">
        <p14:creationId xmlns:p14="http://schemas.microsoft.com/office/powerpoint/2010/main" val="226359739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Accomplishments  TGai  2/2</a:t>
            </a:r>
            <a:endParaRPr lang="ja-JP" altLang="en-US" dirty="0"/>
          </a:p>
        </p:txBody>
      </p:sp>
      <p:sp>
        <p:nvSpPr>
          <p:cNvPr id="3" name="コンテンツ プレースホルダ 2"/>
          <p:cNvSpPr>
            <a:spLocks noGrp="1"/>
          </p:cNvSpPr>
          <p:nvPr>
            <p:ph idx="1"/>
          </p:nvPr>
        </p:nvSpPr>
        <p:spPr>
          <a:xfrm>
            <a:off x="438150" y="1524000"/>
            <a:ext cx="8401050" cy="4572000"/>
          </a:xfrm>
        </p:spPr>
        <p:txBody>
          <a:bodyPr/>
          <a:lstStyle/>
          <a:p>
            <a:r>
              <a:rPr lang="en-US" altLang="ja-JP" dirty="0" smtClean="0"/>
              <a:t>D6.2 was opened in WG members area.</a:t>
            </a:r>
          </a:p>
          <a:p>
            <a:r>
              <a:rPr lang="en-US" altLang="ja-JP" dirty="0" smtClean="0"/>
              <a:t>Received 760 comments by1st SB</a:t>
            </a:r>
          </a:p>
          <a:p>
            <a:pPr lvl="1"/>
            <a:r>
              <a:rPr lang="en-US" altLang="ja-JP" dirty="0" smtClean="0"/>
              <a:t>Resolved 270 comments by  CRC (</a:t>
            </a:r>
            <a:r>
              <a:rPr lang="en-US" altLang="ja-JP" dirty="0" err="1" smtClean="0"/>
              <a:t>Teleco</a:t>
            </a:r>
            <a:r>
              <a:rPr lang="en-US" altLang="ja-JP" dirty="0" smtClean="0"/>
              <a:t> Sep-Nov)</a:t>
            </a:r>
          </a:p>
          <a:p>
            <a:pPr lvl="1"/>
            <a:r>
              <a:rPr lang="en-US" altLang="ja-JP" dirty="0"/>
              <a:t>Resolved </a:t>
            </a:r>
            <a:r>
              <a:rPr lang="en-US" altLang="ja-JP" dirty="0" smtClean="0"/>
              <a:t>200 </a:t>
            </a:r>
            <a:r>
              <a:rPr lang="en-US" altLang="ja-JP" dirty="0"/>
              <a:t>comments </a:t>
            </a:r>
            <a:r>
              <a:rPr lang="en-US" altLang="ja-JP" dirty="0" smtClean="0"/>
              <a:t>(Dallas)</a:t>
            </a:r>
          </a:p>
          <a:p>
            <a:pPr lvl="1"/>
            <a:r>
              <a:rPr lang="en-US" altLang="ja-JP" dirty="0" smtClean="0"/>
              <a:t>248 open comments </a:t>
            </a:r>
          </a:p>
          <a:p>
            <a:r>
              <a:rPr lang="en-US" altLang="ja-JP" dirty="0" smtClean="0"/>
              <a:t>Approved Plan for Jan 2016</a:t>
            </a:r>
          </a:p>
          <a:p>
            <a:r>
              <a:rPr lang="en-US" altLang="ja-JP" dirty="0" smtClean="0"/>
              <a:t>Approved Time line</a:t>
            </a:r>
          </a:p>
          <a:p>
            <a:r>
              <a:rPr lang="en-US" altLang="ja-JP" dirty="0" smtClean="0"/>
              <a:t>Approved Teleconference schedule</a:t>
            </a:r>
            <a:endParaRPr lang="ja-JP" altLang="en-US" dirty="0"/>
          </a:p>
        </p:txBody>
      </p:sp>
      <p:sp>
        <p:nvSpPr>
          <p:cNvPr id="4" name="日付プレースホルダ 3"/>
          <p:cNvSpPr>
            <a:spLocks noGrp="1"/>
          </p:cNvSpPr>
          <p:nvPr>
            <p:ph type="dt" sz="half" idx="10"/>
          </p:nvPr>
        </p:nvSpPr>
        <p:spPr/>
        <p:txBody>
          <a:bodyPr/>
          <a:lstStyle/>
          <a:p>
            <a:r>
              <a:rPr lang="en-US" altLang="ja-JP" smtClean="0"/>
              <a:t>November 2015</a:t>
            </a:r>
            <a:endParaRPr lang="en-US" dirty="0"/>
          </a:p>
        </p:txBody>
      </p:sp>
      <p:sp>
        <p:nvSpPr>
          <p:cNvPr id="5" name="フッター プレースホルダ 4"/>
          <p:cNvSpPr>
            <a:spLocks noGrp="1"/>
          </p:cNvSpPr>
          <p:nvPr>
            <p:ph type="ftr" sz="quarter" idx="11"/>
          </p:nvPr>
        </p:nvSpPr>
        <p:spPr/>
        <p:txBody>
          <a:bodyPr/>
          <a:lstStyle/>
          <a:p>
            <a:r>
              <a:rPr lang="en-US" altLang="ja-JP" smtClean="0"/>
              <a:t>Adrian Stephens, Intel Corporation</a:t>
            </a:r>
            <a:endParaRPr lang="en-US" dirty="0"/>
          </a:p>
        </p:txBody>
      </p:sp>
      <p:sp>
        <p:nvSpPr>
          <p:cNvPr id="6" name="スライド番号プレースホルダ 5"/>
          <p:cNvSpPr>
            <a:spLocks noGrp="1"/>
          </p:cNvSpPr>
          <p:nvPr>
            <p:ph type="sldNum" sz="quarter" idx="12"/>
          </p:nvPr>
        </p:nvSpPr>
        <p:spPr/>
        <p:txBody>
          <a:bodyPr/>
          <a:lstStyle/>
          <a:p>
            <a:r>
              <a:rPr lang="en-US" altLang="ja-JP" smtClean="0"/>
              <a:t>Slide </a:t>
            </a:r>
            <a:fld id="{A5EA9570-58F0-F54E-929D-9A3B14FC28FD}" type="slidenum">
              <a:rPr lang="en-US" altLang="ja-JP" smtClean="0"/>
              <a:pPr/>
              <a:t>98</a:t>
            </a:fld>
            <a:endParaRPr lang="en-US" altLang="ja-JP"/>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5/10 of 11-15-1462 by Hiroshi Mano (KDTI)</a:t>
            </a:r>
          </a:p>
        </p:txBody>
      </p:sp>
    </p:spTree>
    <p:extLst>
      <p:ext uri="{BB962C8B-B14F-4D97-AF65-F5344CB8AC3E}">
        <p14:creationId xmlns:p14="http://schemas.microsoft.com/office/powerpoint/2010/main" val="5138135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7772400" cy="762000"/>
          </a:xfrm>
        </p:spPr>
        <p:txBody>
          <a:bodyPr lIns="91440" tIns="45720" rIns="91440" bIns="45720"/>
          <a:lstStyle/>
          <a:p>
            <a:r>
              <a:rPr lang="en-US" altLang="ja-JP" sz="2900" dirty="0" smtClean="0">
                <a:ea typeface="ＭＳ Ｐゴシック" pitchFamily="-84" charset="-128"/>
                <a:cs typeface="ＭＳ Ｐゴシック" pitchFamily="-84" charset="-128"/>
              </a:rPr>
              <a:t>Plan for Jan</a:t>
            </a:r>
            <a:endParaRPr lang="en-US" altLang="ja-JP" sz="2900" dirty="0">
              <a:ea typeface="ＭＳ Ｐゴシック" pitchFamily="-84" charset="-128"/>
              <a:cs typeface="ＭＳ Ｐゴシック" pitchFamily="-84" charset="-128"/>
            </a:endParaRPr>
          </a:p>
        </p:txBody>
      </p:sp>
      <p:sp>
        <p:nvSpPr>
          <p:cNvPr id="15363" name="Content Placeholder 2"/>
          <p:cNvSpPr>
            <a:spLocks noGrp="1"/>
          </p:cNvSpPr>
          <p:nvPr>
            <p:ph idx="1"/>
          </p:nvPr>
        </p:nvSpPr>
        <p:spPr>
          <a:xfrm>
            <a:off x="304800" y="1600200"/>
            <a:ext cx="8534400" cy="4724400"/>
          </a:xfrm>
        </p:spPr>
        <p:txBody>
          <a:bodyPr lIns="91440" tIns="45720" rIns="91440" bIns="45720"/>
          <a:lstStyle/>
          <a:p>
            <a:r>
              <a:rPr lang="en-US" altLang="ja-JP" dirty="0" smtClean="0">
                <a:ea typeface="ＭＳ Ｐゴシック" pitchFamily="-84" charset="-128"/>
                <a:cs typeface="ＭＳ Ｐゴシック" pitchFamily="-84" charset="-128"/>
              </a:rPr>
              <a:t>Goals for the  Meeting:</a:t>
            </a:r>
          </a:p>
          <a:p>
            <a:pPr lvl="1"/>
            <a:r>
              <a:rPr lang="en-US" altLang="ja-JP" sz="2800" dirty="0" smtClean="0"/>
              <a:t>Approve minutes of past meeting and teleconference</a:t>
            </a:r>
          </a:p>
          <a:p>
            <a:pPr lvl="1"/>
            <a:r>
              <a:rPr lang="en-US" altLang="ja-JP" sz="2800" dirty="0" smtClean="0"/>
              <a:t>Comment resolution of 1</a:t>
            </a:r>
            <a:r>
              <a:rPr lang="en-US" altLang="ja-JP" sz="2800" baseline="30000" dirty="0" smtClean="0"/>
              <a:t>st</a:t>
            </a:r>
            <a:r>
              <a:rPr lang="en-US" altLang="ja-JP" sz="2800" dirty="0" smtClean="0"/>
              <a:t>  sponsor LB</a:t>
            </a:r>
          </a:p>
          <a:p>
            <a:pPr lvl="1"/>
            <a:r>
              <a:rPr lang="en-US" altLang="ja-JP" sz="2800" dirty="0"/>
              <a:t>Approve to forward the </a:t>
            </a:r>
            <a:r>
              <a:rPr lang="en-US" altLang="ja-JP" sz="2800" dirty="0" err="1" smtClean="0"/>
              <a:t>Recirc</a:t>
            </a:r>
            <a:r>
              <a:rPr lang="en-US" altLang="ja-JP" sz="2800" dirty="0" smtClean="0"/>
              <a:t> </a:t>
            </a:r>
            <a:r>
              <a:rPr lang="en-US" altLang="ja-JP" sz="2800" dirty="0"/>
              <a:t>sponsor </a:t>
            </a:r>
            <a:r>
              <a:rPr lang="en-US" altLang="ja-JP" sz="2800" dirty="0" smtClean="0"/>
              <a:t>LB</a:t>
            </a:r>
          </a:p>
          <a:p>
            <a:pPr lvl="1"/>
            <a:r>
              <a:rPr lang="en-US" altLang="ja-JP" sz="2800" dirty="0" smtClean="0"/>
              <a:t>Approve Timeline</a:t>
            </a:r>
          </a:p>
          <a:p>
            <a:pPr lvl="1"/>
            <a:r>
              <a:rPr lang="en-US" altLang="ja-JP" sz="2800" dirty="0" smtClean="0"/>
              <a:t>Approve Teleconference schedule</a:t>
            </a:r>
          </a:p>
          <a:p>
            <a:pPr lvl="1"/>
            <a:r>
              <a:rPr lang="en-US" altLang="ja-JP" sz="2800" dirty="0" smtClean="0"/>
              <a:t>Approve Plan for  Mar</a:t>
            </a:r>
          </a:p>
          <a:p>
            <a:pPr lvl="1"/>
            <a:endParaRPr lang="en-US" altLang="ja-JP" sz="2600" dirty="0" smtClean="0"/>
          </a:p>
        </p:txBody>
      </p:sp>
      <p:sp>
        <p:nvSpPr>
          <p:cNvPr id="15366" name="Slide Number Placeholder 3"/>
          <p:cNvSpPr>
            <a:spLocks noGrp="1"/>
          </p:cNvSpPr>
          <p:nvPr>
            <p:ph type="sldNum" sz="quarter" idx="12"/>
          </p:nvPr>
        </p:nvSpPr>
        <p:spPr>
          <a:noFill/>
        </p:spPr>
        <p:txBody>
          <a:bodyPr/>
          <a:lstStyle/>
          <a:p>
            <a:r>
              <a:rPr lang="en-US" altLang="ja-JP">
                <a:latin typeface="Times New Roman" pitchFamily="-84" charset="0"/>
              </a:rPr>
              <a:t>Slide </a:t>
            </a:r>
            <a:fld id="{8D83B171-138C-9B40-B65D-0769730DEDCE}" type="slidenum">
              <a:rPr lang="en-US" altLang="ja-JP">
                <a:latin typeface="Times New Roman" pitchFamily="-84" charset="0"/>
              </a:rPr>
              <a:pPr/>
              <a:t>99</a:t>
            </a:fld>
            <a:endParaRPr lang="en-US" altLang="ja-JP">
              <a:latin typeface="Times New Roman" pitchFamily="-84" charset="0"/>
            </a:endParaRPr>
          </a:p>
        </p:txBody>
      </p:sp>
      <p:sp>
        <p:nvSpPr>
          <p:cNvPr id="2" name="フッター プレースホルダー 1"/>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6/10 of 11-15-1462 by Hiroshi Mano (KDTI)</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2015</a:t>
            </a:r>
            <a:endParaRPr lang="en-US"/>
          </a:p>
        </p:txBody>
      </p:sp>
    </p:spTree>
    <p:extLst>
      <p:ext uri="{BB962C8B-B14F-4D97-AF65-F5344CB8AC3E}">
        <p14:creationId xmlns:p14="http://schemas.microsoft.com/office/powerpoint/2010/main" val="2994771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79681</TotalTime>
  <Words>14451</Words>
  <Application>Microsoft Office PowerPoint</Application>
  <PresentationFormat>On-screen Show (4:3)</PresentationFormat>
  <Paragraphs>2856</Paragraphs>
  <Slides>175</Slides>
  <Notes>175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175</vt:i4>
      </vt:variant>
    </vt:vector>
  </HeadingPairs>
  <TitlesOfParts>
    <vt:vector size="177" baseType="lpstr">
      <vt:lpstr>Default Design</vt:lpstr>
      <vt:lpstr>Document</vt:lpstr>
      <vt:lpstr>802.11 November 2015 Closing Reports</vt:lpstr>
      <vt:lpstr>Abstract</vt:lpstr>
      <vt:lpstr>Attendance</vt:lpstr>
      <vt:lpstr>Attendance Total</vt:lpstr>
      <vt:lpstr>Attendance Histogram (Thu) </vt:lpstr>
      <vt:lpstr>Attendance by Country</vt:lpstr>
      <vt:lpstr>802.11 WG Editor’s Meeting (Nov ‘15)</vt:lpstr>
      <vt:lpstr>Volunteer Editor Contacts</vt:lpstr>
      <vt:lpstr>802.11 Style Guide</vt:lpstr>
      <vt:lpstr>Editor Amendment Ordering</vt:lpstr>
      <vt:lpstr>Draft Development Snapshot</vt:lpstr>
      <vt:lpstr>MIB style, Visio and Frame practices </vt:lpstr>
      <vt:lpstr>ARC Closing Report </vt:lpstr>
      <vt:lpstr>Abstract</vt:lpstr>
      <vt:lpstr>Work Completed</vt:lpstr>
      <vt:lpstr>Work Completed</vt:lpstr>
      <vt:lpstr>Teleconference(s)</vt:lpstr>
      <vt:lpstr>January 2016 Plans</vt:lpstr>
      <vt:lpstr>802.11 PAR Review SC November 2015</vt:lpstr>
      <vt:lpstr>Abstract-Snapshot</vt:lpstr>
      <vt:lpstr>PAR Review SC –  November 2015 Chair: Jon Rosdahl</vt:lpstr>
      <vt:lpstr>Par Review Comments</vt:lpstr>
      <vt:lpstr>802.15.3d - 100Gbps wireless switched point-to-point physical layer,  PAR Modification and 5C</vt:lpstr>
      <vt:lpstr>802.15.4t Standard: Low-Rate Wireless Personal Area Networks (LR-WPANs) Amendment for a High(er) Rate Physical (PHY) Layer, PAR and CSD </vt:lpstr>
      <vt:lpstr>15.4t CSD </vt:lpstr>
      <vt:lpstr>802.15.4u Amendment, Low-Rate Wireless Personal Area Networks (LR-WPANs) Amendment for use of the Indian 865-867 MHz band. PAR and CSD </vt:lpstr>
      <vt:lpstr>15.4u CSD</vt:lpstr>
      <vt:lpstr>802.16s - Amendment, Fixed and Mobile Wireless Access in Channel Sizes up to 1.25 MHz,  PAR and CSD</vt:lpstr>
      <vt:lpstr>802.16s CSD</vt:lpstr>
      <vt:lpstr>802d - Amendment: URN Namespace, PAR and CSD</vt:lpstr>
      <vt:lpstr>802d CSD</vt:lpstr>
      <vt:lpstr>802.1CQ- Standard: Multicast and Local Address Assignment, PAR and CSD</vt:lpstr>
      <vt:lpstr>802.3ca - Amendment, 25 Gb/s and 100 Gb/s Passive Optical Networks, PAR and CSD</vt:lpstr>
      <vt:lpstr>802.3cb - Amendment, 2.5 Gb/s and 5 Gb/s Operation over Backplane and Copper Cables , PAR and CSD</vt:lpstr>
      <vt:lpstr>Motion to accept feedback</vt:lpstr>
      <vt:lpstr>Responses From 802 WGs</vt:lpstr>
      <vt:lpstr>802.1</vt:lpstr>
      <vt:lpstr>802d - Amendment: URN Namespace, PAR and CSD</vt:lpstr>
      <vt:lpstr>802d CSD</vt:lpstr>
      <vt:lpstr>802.1CQ</vt:lpstr>
      <vt:lpstr>802.1CQ- Standard: Multicast and Local Address Assignment, PAR and CSD</vt:lpstr>
      <vt:lpstr>802.3</vt:lpstr>
      <vt:lpstr>802.16s</vt:lpstr>
      <vt:lpstr>802.16 responses:</vt:lpstr>
      <vt:lpstr>802.16s – 5.1</vt:lpstr>
      <vt:lpstr>802.16s – 7.1</vt:lpstr>
      <vt:lpstr>802.16 – 1.2.1 a)</vt:lpstr>
      <vt:lpstr>802.16s – 1.2.1 b)</vt:lpstr>
      <vt:lpstr>802.16s – 1.2.1 </vt:lpstr>
      <vt:lpstr>802.16s -1.2.4</vt:lpstr>
      <vt:lpstr>802.15 Responses</vt:lpstr>
      <vt:lpstr>Comments from 802.11 on 802.15.3d 100Gb/s wireless switched point-to-point physical layer </vt:lpstr>
      <vt:lpstr>Comments from 802.11 on 802.15.3d 100Gb/s wireless switched point-to-point physical layer   </vt:lpstr>
      <vt:lpstr>Comments from 802.11 on 802.15.4t Standard:  Amendment for a Higher Rate Physical (PHY) Layer</vt:lpstr>
      <vt:lpstr>Comments from 802.11 on 802.15.4t Standard:  Amendment for a Higher Rate Physical (PHY) Layer</vt:lpstr>
      <vt:lpstr>Comments from 802.11 on 802.15.4t Standard:  Amendment for a Higher Rate Physical (PHY) Layer</vt:lpstr>
      <vt:lpstr>802.11 comments on the 802.15.4u PAR/CSD Amendment for use of the 865-867 MHz band in India</vt:lpstr>
      <vt:lpstr>802.11 comments on the 802.15.4u PAR/CSD Amendment for use of the 865-867 MHz band in India</vt:lpstr>
      <vt:lpstr>802.11 comments on the 802.15.4u PAR/CSD Amendment for use of the 865-867 MHz band in India</vt:lpstr>
      <vt:lpstr>802.11 Rebuttal</vt:lpstr>
      <vt:lpstr>802.15.4t</vt:lpstr>
      <vt:lpstr>802.16s – 7.1</vt:lpstr>
      <vt:lpstr>Motion to Submit Report to WG</vt:lpstr>
      <vt:lpstr>References</vt:lpstr>
      <vt:lpstr>IEEE 802.11/15 Regulatory SC Dallas Closing Report</vt:lpstr>
      <vt:lpstr>Abstract</vt:lpstr>
      <vt:lpstr>Agenda</vt:lpstr>
      <vt:lpstr>Regulatory Updates</vt:lpstr>
      <vt:lpstr>EC Regulatory SC Mission Statement</vt:lpstr>
      <vt:lpstr>SC Motion</vt:lpstr>
      <vt:lpstr>802.11 WG Motion</vt:lpstr>
      <vt:lpstr>Teleconferences</vt:lpstr>
      <vt:lpstr>Closing Report</vt:lpstr>
      <vt:lpstr>Abstract</vt:lpstr>
      <vt:lpstr>PowerPoint Presentation</vt:lpstr>
      <vt:lpstr>Additional Information</vt:lpstr>
      <vt:lpstr>IEEE 802 JTC1 SC closing report (Nov 2015)</vt:lpstr>
      <vt:lpstr>Abstract</vt:lpstr>
      <vt:lpstr>The SC did not have a great deal of work this week and only one session was required</vt:lpstr>
      <vt:lpstr>IEEE 802 has pushed 16 standards completely through the PSDO ratification process …</vt:lpstr>
      <vt:lpstr>… and has 9 standards in the pipeline for ratification under the PSDO</vt:lpstr>
      <vt:lpstr>The SC will focus in Atlanta on PSDO processes &amp; prep’ing for next SC6 meeting </vt:lpstr>
      <vt:lpstr>IEEE 802.11mc Closing Report for November 2015</vt:lpstr>
      <vt:lpstr>Abstract</vt:lpstr>
      <vt:lpstr>Status </vt:lpstr>
      <vt:lpstr>TGmc Plan of Record - modified</vt:lpstr>
      <vt:lpstr>Teleconferences and next steps</vt:lpstr>
      <vt:lpstr>IEEE 802.11ah Closing Report for November 2015</vt:lpstr>
      <vt:lpstr>Abstract</vt:lpstr>
      <vt:lpstr>Activity in TGah</vt:lpstr>
      <vt:lpstr>Going forward</vt:lpstr>
      <vt:lpstr>Teleconference</vt:lpstr>
      <vt:lpstr>TGah Timeline – Updated</vt:lpstr>
      <vt:lpstr>IEEE 802.11TGai Closing Report</vt:lpstr>
      <vt:lpstr>Abstract</vt:lpstr>
      <vt:lpstr>IEEE 802.11 FILS TGai – Nov 2015 Dallas</vt:lpstr>
      <vt:lpstr>Accomplishments  TGai  1/2</vt:lpstr>
      <vt:lpstr>Accomplishments  TGai  2/2</vt:lpstr>
      <vt:lpstr>Plan for Jan</vt:lpstr>
      <vt:lpstr>Time line of TGai (No Change)</vt:lpstr>
      <vt:lpstr>Teleconference Schedule </vt:lpstr>
      <vt:lpstr>Reference</vt:lpstr>
      <vt:lpstr>Thanks to all who participated!</vt:lpstr>
      <vt:lpstr>IEEE 802.11aj November 2015 Closing Report</vt:lpstr>
      <vt:lpstr>Abstract</vt:lpstr>
      <vt:lpstr>Work Completed</vt:lpstr>
      <vt:lpstr>Motion</vt:lpstr>
      <vt:lpstr>TGaj Motion for WG Letter Ballot</vt:lpstr>
      <vt:lpstr>Goals for January 2016 Meeting</vt:lpstr>
      <vt:lpstr>Next Meeting for TGaj</vt:lpstr>
      <vt:lpstr>Conference Call Time</vt:lpstr>
      <vt:lpstr>TGak November Closing Report </vt:lpstr>
      <vt:lpstr>Abstract</vt:lpstr>
      <vt:lpstr>TGak Closing Report</vt:lpstr>
      <vt:lpstr>TGak Closing Report</vt:lpstr>
      <vt:lpstr>TGak Closing Report</vt:lpstr>
      <vt:lpstr>TGaq Closing Report</vt:lpstr>
      <vt:lpstr>Abstract</vt:lpstr>
      <vt:lpstr>PowerPoint Presentation</vt:lpstr>
      <vt:lpstr>TGax November 2015 Closing Report</vt:lpstr>
      <vt:lpstr>Abstract</vt:lpstr>
      <vt:lpstr>Work Completed – TG Documents</vt:lpstr>
      <vt:lpstr>Work Completed – Technical Presentations</vt:lpstr>
      <vt:lpstr>January 2016 Goals</vt:lpstr>
      <vt:lpstr>Conference Call Times</vt:lpstr>
      <vt:lpstr>Task Group AY  November 2015 Closing Report</vt:lpstr>
      <vt:lpstr>Abstract</vt:lpstr>
      <vt:lpstr>PowerPoint Presentation</vt:lpstr>
      <vt:lpstr>PowerPoint Presentation</vt:lpstr>
      <vt:lpstr>PowerPoint Presentation</vt:lpstr>
      <vt:lpstr>PowerPoint Presentation</vt:lpstr>
      <vt:lpstr>PowerPoint Presentation</vt:lpstr>
      <vt:lpstr>TGaz Next Generation Positioning Nov. 2015 Closing Report</vt:lpstr>
      <vt:lpstr>Abstract</vt:lpstr>
      <vt:lpstr>Work Completed</vt:lpstr>
      <vt:lpstr>Goals for November meeting</vt:lpstr>
      <vt:lpstr>Teleconference Schedule</vt:lpstr>
      <vt:lpstr>IEEE 802.11 LRLP TIG Long Range Low Power  November 2015 Closing Report</vt:lpstr>
      <vt:lpstr>Contributions for November</vt:lpstr>
      <vt:lpstr>Ad Hoc Editing Groups</vt:lpstr>
      <vt:lpstr>Output Documents</vt:lpstr>
      <vt:lpstr>Between November and January</vt:lpstr>
      <vt:lpstr>LRLP Timeline</vt:lpstr>
      <vt:lpstr>RR-TAG (802.18) to 802.11 Liaison Report</vt:lpstr>
      <vt:lpstr>Overview</vt:lpstr>
      <vt:lpstr>RR-TAG Actions Taken</vt:lpstr>
      <vt:lpstr>802.24 Vertical Applications  Technical Advisory Group Liaison Report</vt:lpstr>
      <vt:lpstr>802.24 Overview</vt:lpstr>
      <vt:lpstr>802.24 Summary – November 2015</vt:lpstr>
      <vt:lpstr>IEEE 802.1 OmniRAN TG Status Report to IEEE 802 WGs</vt:lpstr>
      <vt:lpstr>IEEE 802.1 OmniRAN TG Resources</vt:lpstr>
      <vt:lpstr>OmniRAN TG Achievements Dallas, TX meeting, Nov 9th – 12th </vt:lpstr>
      <vt:lpstr>OmniRAN TG Discussions ‘5G requirements in scope of P802.1CF’</vt:lpstr>
      <vt:lpstr>Looking forward to next session in  Atlanta, January 18-21, 2016</vt:lpstr>
      <vt:lpstr>IEEE 802.11-IETF Liaison Report</vt:lpstr>
      <vt:lpstr>Abstract</vt:lpstr>
      <vt:lpstr>IETF Meetings</vt:lpstr>
      <vt:lpstr>IETF- IEEE 802 Liaison Activity  </vt:lpstr>
      <vt:lpstr>Multicast issues</vt:lpstr>
      <vt:lpstr>Recent IETF BOFs</vt:lpstr>
      <vt:lpstr>Of Interest to Smart Grid</vt:lpstr>
      <vt:lpstr>RADEXT WG</vt:lpstr>
      <vt:lpstr>Emergency Context Resolution with Internet Technologies (ECRIT) </vt:lpstr>
      <vt:lpstr>Home Networking (homenet) WG</vt:lpstr>
      <vt:lpstr>Operations Area Working Group</vt:lpstr>
      <vt:lpstr>Active Queue Management (AQM)</vt:lpstr>
      <vt:lpstr>Transport Layer Security (TLS)</vt:lpstr>
      <vt:lpstr>Extensions for Scalable DNS Service Discovery (dnssd)</vt:lpstr>
      <vt:lpstr>Of Interest: Network-Based Mobility Extensions (NETEXT)</vt:lpstr>
      <vt:lpstr>Protocols for IP Multicast (PIM)</vt:lpstr>
      <vt:lpstr>References</vt:lpstr>
      <vt:lpstr>Wi-Fi Alliance Liaison Update</vt:lpstr>
      <vt:lpstr>PowerPoint Presentation</vt:lpstr>
      <vt:lpstr>PowerPoint Presentation</vt:lpstr>
      <vt:lpstr>PowerPoint Presentation</vt:lpstr>
    </vt:vector>
  </TitlesOfParts>
  <Company>Aruba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WG11 Closing Reports</dc:title>
  <dc:creator>dstanley@arubanetworks.com</dc:creator>
  <cp:keywords>September 2015</cp:keywords>
  <cp:lastModifiedBy>Dorothy Stanley</cp:lastModifiedBy>
  <cp:revision>1352</cp:revision>
  <cp:lastPrinted>1998-02-10T13:28:06Z</cp:lastPrinted>
  <dcterms:created xsi:type="dcterms:W3CDTF">1998-02-10T13:07:52Z</dcterms:created>
  <dcterms:modified xsi:type="dcterms:W3CDTF">2015-11-13T04:03:02Z</dcterms:modified>
</cp:coreProperties>
</file>