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0"/>
  </p:notesMasterIdLst>
  <p:handoutMasterIdLst>
    <p:handoutMasterId r:id="rId81"/>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606" r:id="rId21"/>
    <p:sldId id="1285" r:id="rId22"/>
    <p:sldId id="1538" r:id="rId23"/>
    <p:sldId id="1468" r:id="rId24"/>
    <p:sldId id="1164" r:id="rId25"/>
    <p:sldId id="1562" r:id="rId26"/>
    <p:sldId id="1101" r:id="rId27"/>
    <p:sldId id="1581" r:id="rId28"/>
    <p:sldId id="1381" r:id="rId29"/>
    <p:sldId id="1528" r:id="rId30"/>
    <p:sldId id="1610" r:id="rId31"/>
    <p:sldId id="1611" r:id="rId32"/>
    <p:sldId id="1612" r:id="rId33"/>
    <p:sldId id="1613" r:id="rId34"/>
    <p:sldId id="1614" r:id="rId35"/>
    <p:sldId id="1404" r:id="rId36"/>
    <p:sldId id="1405" r:id="rId37"/>
    <p:sldId id="1529" r:id="rId38"/>
    <p:sldId id="1526" r:id="rId39"/>
    <p:sldId id="1602" r:id="rId40"/>
    <p:sldId id="1527" r:id="rId41"/>
    <p:sldId id="1603" r:id="rId42"/>
    <p:sldId id="1604" r:id="rId43"/>
    <p:sldId id="1583" r:id="rId44"/>
    <p:sldId id="1584" r:id="rId45"/>
    <p:sldId id="1572" r:id="rId46"/>
    <p:sldId id="1500" r:id="rId47"/>
    <p:sldId id="1605" r:id="rId48"/>
    <p:sldId id="1608" r:id="rId49"/>
    <p:sldId id="1609" r:id="rId50"/>
    <p:sldId id="1375" r:id="rId51"/>
    <p:sldId id="1376" r:id="rId52"/>
    <p:sldId id="1400" r:id="rId53"/>
    <p:sldId id="619" r:id="rId54"/>
    <p:sldId id="621" r:id="rId55"/>
    <p:sldId id="1561" r:id="rId56"/>
    <p:sldId id="1555" r:id="rId57"/>
    <p:sldId id="1556" r:id="rId58"/>
    <p:sldId id="1557" r:id="rId59"/>
    <p:sldId id="1558" r:id="rId60"/>
    <p:sldId id="1559" r:id="rId61"/>
    <p:sldId id="1560" r:id="rId62"/>
    <p:sldId id="1601" r:id="rId63"/>
    <p:sldId id="1585" r:id="rId64"/>
    <p:sldId id="1586" r:id="rId65"/>
    <p:sldId id="1587" r:id="rId66"/>
    <p:sldId id="1588" r:id="rId67"/>
    <p:sldId id="1589" r:id="rId68"/>
    <p:sldId id="1590" r:id="rId69"/>
    <p:sldId id="1591" r:id="rId70"/>
    <p:sldId id="1592" r:id="rId71"/>
    <p:sldId id="1593" r:id="rId72"/>
    <p:sldId id="1594" r:id="rId73"/>
    <p:sldId id="1595" r:id="rId74"/>
    <p:sldId id="1596" r:id="rId75"/>
    <p:sldId id="1597" r:id="rId76"/>
    <p:sldId id="1598" r:id="rId77"/>
    <p:sldId id="1599" r:id="rId78"/>
    <p:sldId id="1600"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115" d="100"/>
          <a:sy n="115" d="100"/>
        </p:scale>
        <p:origin x="-1140"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802.11-15/1222r1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221-00-0jtc-minutes-of-ieee-802-jtc1-sc-in-sept-2015.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ieee802.org/1/files/public/docs2015/liaison-randall-SC6response1BAand1BR-1115.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ieee802.org/1/files/public/docs2015/liaison-randall-SC6response1BAand1BR-1115.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ieee802.org/1/files/public/docs2015/liaison-randall-SC6response1BAand1BR-1115.pdf"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7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Nov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Bangkok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Bangkok, Thailand in Sept 2015, as documented in </a:t>
            </a:r>
            <a:r>
              <a:rPr lang="en-AU" i="1" dirty="0" smtClean="0">
                <a:hlinkClick r:id="rId3"/>
              </a:rPr>
              <a:t>11-15-1221r0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70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3626864"/>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smtClean="0"/>
              <a:t>In Hawaii (Jul 2015)</a:t>
            </a:r>
          </a:p>
          <a:p>
            <a:pPr lvl="1"/>
            <a:r>
              <a:rPr lang="en-AU" dirty="0" smtClean="0"/>
              <a:t>No drafts were liaised</a:t>
            </a:r>
          </a:p>
          <a:p>
            <a:r>
              <a:rPr lang="en-AU" dirty="0" smtClean="0"/>
              <a:t>In Bangkok (Sep 2015)</a:t>
            </a:r>
          </a:p>
          <a:p>
            <a:pPr lvl="1"/>
            <a:r>
              <a:rPr lang="en-AU" dirty="0" smtClean="0"/>
              <a:t>The </a:t>
            </a:r>
            <a:r>
              <a:rPr lang="en-AU" dirty="0" err="1" smtClean="0"/>
              <a:t>TGah</a:t>
            </a:r>
            <a:r>
              <a:rPr lang="en-AU" dirty="0" smtClean="0"/>
              <a:t> chair will make the request to liaise 802.11ah to the PSDO process shortly</a:t>
            </a:r>
          </a:p>
          <a:p>
            <a:r>
              <a:rPr lang="en-AU" dirty="0" smtClean="0"/>
              <a:t>In Dallas (Nov 2015)</a:t>
            </a:r>
          </a:p>
          <a:p>
            <a:pPr lvl="1"/>
            <a:r>
              <a:rPr lang="en-AU" dirty="0" smtClean="0"/>
              <a:t>Any more?</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6962882"/>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(Jul 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a:t>
            </a:r>
            <a:endParaRPr lang="en-GB" dirty="0" smtClean="0">
              <a:solidFill>
                <a:srgbClr val="FF0000"/>
              </a:solidFill>
            </a:endParaRPr>
          </a:p>
          <a:p>
            <a:r>
              <a:rPr lang="en-AU" dirty="0" smtClean="0"/>
              <a:t>In </a:t>
            </a:r>
            <a:r>
              <a:rPr lang="en-AU" dirty="0"/>
              <a:t>Bangkok (</a:t>
            </a:r>
            <a:r>
              <a:rPr lang="en-AU" dirty="0" smtClean="0"/>
              <a:t>Sep </a:t>
            </a:r>
            <a:r>
              <a:rPr lang="en-AU" dirty="0"/>
              <a:t>2015</a:t>
            </a:r>
            <a:r>
              <a:rPr lang="en-AU" dirty="0" smtClean="0"/>
              <a:t>)</a:t>
            </a:r>
          </a:p>
          <a:p>
            <a:pPr lvl="1"/>
            <a:r>
              <a:rPr lang="en-AU" dirty="0" smtClean="0"/>
              <a:t>802.1 not here</a:t>
            </a:r>
          </a:p>
          <a:p>
            <a:r>
              <a:rPr lang="en-AU" dirty="0"/>
              <a:t>In </a:t>
            </a:r>
            <a:r>
              <a:rPr lang="en-AU" dirty="0" smtClean="0"/>
              <a:t>Dallas (Nov 2015</a:t>
            </a:r>
            <a:r>
              <a:rPr lang="en-AU" dirty="0"/>
              <a:t>)</a:t>
            </a:r>
          </a:p>
          <a:p>
            <a:pPr lvl="1"/>
            <a:r>
              <a:rPr lang="en-AU" dirty="0" smtClean="0"/>
              <a:t>What is status of </a:t>
            </a:r>
            <a:r>
              <a:rPr lang="en-GB" dirty="0"/>
              <a:t>802.1Qbv, 802.1Qbu, 802.1Qbz, </a:t>
            </a:r>
            <a:r>
              <a:rPr lang="en-GB" dirty="0" smtClean="0"/>
              <a:t>802.1AC-rev, 802.1Qca?</a:t>
            </a:r>
            <a:endParaRPr lang="en-AU" dirty="0"/>
          </a:p>
          <a:p>
            <a:pPr lvl="1"/>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37910446"/>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802.3bw</a:t>
                      </a:r>
                    </a:p>
                  </a:txBody>
                  <a:tcPr/>
                </a:tc>
                <a:tc>
                  <a:txBody>
                    <a:bodyPr/>
                    <a:lstStyle/>
                    <a:p>
                      <a:r>
                        <a:rPr lang="en-AU" sz="1400" dirty="0" smtClean="0"/>
                        <a:t>Almost</a:t>
                      </a:r>
                      <a:r>
                        <a:rPr lang="en-AU" sz="1400" baseline="0" dirty="0" smtClean="0"/>
                        <a:t> a standard</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802.3bp</a:t>
                      </a:r>
                    </a:p>
                  </a:txBody>
                  <a:tcPr/>
                </a:tc>
                <a:tc>
                  <a:txBody>
                    <a:bodyPr/>
                    <a:lstStyle/>
                    <a:p>
                      <a:r>
                        <a:rPr lang="en-AU" sz="1400" dirty="0" smtClean="0"/>
                        <a:t>Not yet in Sponsor Ballot</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Sponsor Ballot</a:t>
                      </a:r>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The 802.11 WG had previously decided to only submit revisions to the PSDO process</a:t>
            </a:r>
          </a:p>
          <a:p>
            <a:pPr lvl="1"/>
            <a:r>
              <a:rPr lang="en-AU" dirty="0" smtClean="0"/>
              <a:t>However, ISO TC22 is now proposing a project to define “In-vehicle Gigabit Ethernet” </a:t>
            </a:r>
          </a:p>
          <a:p>
            <a:pPr lvl="1"/>
            <a:r>
              <a:rPr lang="en-AU" dirty="0" smtClean="0"/>
              <a:t>The proposal of this project highlights the benefit of getting an “international” stamp from JTC1 – the existence of such a stamp may stop projects like this before they start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Dallas in November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802.3 WG are now proposing to submit amendments to SC6, starting with: </a:t>
            </a:r>
          </a:p>
          <a:p>
            <a:pPr lvl="2"/>
            <a:r>
              <a:rPr lang="en-AU" dirty="0"/>
              <a:t>802.3bw 100 Mb/s Operation over Single Twisted Pair Copper Cable (</a:t>
            </a:r>
            <a:r>
              <a:rPr lang="en-AU" dirty="0" smtClean="0"/>
              <a:t>100BASE-T1) – almost ratified by IEEE-SA SB</a:t>
            </a:r>
          </a:p>
          <a:p>
            <a:pPr lvl="2"/>
            <a:r>
              <a:rPr lang="en-AU" dirty="0" smtClean="0"/>
              <a:t>802.3bp </a:t>
            </a:r>
            <a:r>
              <a:rPr lang="en-AU" dirty="0"/>
              <a:t>1 Gb/s Operation over Single Twisted Pair Copper Cable (</a:t>
            </a:r>
            <a:r>
              <a:rPr lang="en-AU" dirty="0" smtClean="0"/>
              <a:t>1000BASE-T1) – pre Sponsor Ballot</a:t>
            </a:r>
          </a:p>
          <a:p>
            <a:pPr lvl="2"/>
            <a:r>
              <a:rPr lang="en-AU" dirty="0" smtClean="0"/>
              <a:t>802.3bv </a:t>
            </a:r>
            <a:r>
              <a:rPr lang="en-AU" dirty="0"/>
              <a:t>1000 Mb/s Operation Over Plastic Optical </a:t>
            </a:r>
            <a:r>
              <a:rPr lang="en-AU" dirty="0" err="1" smtClean="0"/>
              <a:t>Fiber</a:t>
            </a:r>
            <a:r>
              <a:rPr lang="en-AU" dirty="0"/>
              <a:t> </a:t>
            </a:r>
            <a:r>
              <a:rPr lang="en-AU" dirty="0" smtClean="0"/>
              <a:t>– </a:t>
            </a:r>
            <a:r>
              <a:rPr lang="en-AU" dirty="0"/>
              <a:t>pre Sponsor </a:t>
            </a:r>
            <a:r>
              <a:rPr lang="en-AU" dirty="0" smtClean="0"/>
              <a:t>Ballot</a:t>
            </a:r>
          </a:p>
          <a:p>
            <a:pPr lvl="1"/>
            <a:r>
              <a:rPr lang="en-AU" dirty="0" smtClean="0"/>
              <a:t>These drafts need to shared with SC6 at the appropriate time</a:t>
            </a:r>
          </a:p>
          <a:p>
            <a:pPr lvl="2"/>
            <a:r>
              <a:rPr lang="en-AU" dirty="0" smtClean="0"/>
              <a:t>802.3bw – ASAP</a:t>
            </a:r>
          </a:p>
          <a:p>
            <a:pPr lvl="2"/>
            <a:r>
              <a:rPr lang="en-AU" dirty="0" smtClean="0"/>
              <a:t>802.3bp and 802.3bv – once reach SB</a:t>
            </a:r>
            <a:endParaRPr lang="en-AU" dirty="0"/>
          </a:p>
          <a:p>
            <a:pPr lvl="1"/>
            <a:endParaRPr lang="en-AU" dirty="0"/>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23433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Hawaii</a:t>
            </a:r>
          </a:p>
          <a:p>
            <a:pPr lvl="1"/>
            <a:r>
              <a:rPr lang="en-US" dirty="0" smtClean="0"/>
              <a:t>Peter Yee is 802.15 rep to IEEE 802 JTC1 SC as of Sept 2015</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a:t>
            </a:r>
            <a:r>
              <a:rPr lang="en-GB" dirty="0"/>
              <a:t>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No reps</a:t>
            </a:r>
          </a:p>
          <a:p>
            <a:r>
              <a:rPr lang="en-AU" dirty="0"/>
              <a:t>In </a:t>
            </a:r>
            <a:r>
              <a:rPr lang="en-AU" dirty="0" smtClean="0"/>
              <a:t>Dallas (Nov 2015</a:t>
            </a:r>
            <a:r>
              <a:rPr lang="en-AU" dirty="0"/>
              <a:t>)</a:t>
            </a:r>
          </a:p>
          <a:p>
            <a:pPr lvl="1"/>
            <a:r>
              <a:rPr lang="en-AU" dirty="0" smtClean="0"/>
              <a:t>????</a:t>
            </a:r>
            <a:endParaRPr lang="en-AU" dirty="0"/>
          </a:p>
          <a:p>
            <a:pPr lvl="1"/>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649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7616476"/>
              </p:ext>
            </p:extLst>
          </p:nvPr>
        </p:nvGraphicFramePr>
        <p:xfrm>
          <a:off x="152399" y="1600200"/>
          <a:ext cx="8839200" cy="4477926"/>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6534025"/>
              </p:ext>
            </p:extLst>
          </p:nvPr>
        </p:nvGraphicFramePr>
        <p:xfrm>
          <a:off x="152399" y="1600200"/>
          <a:ext cx="8839200" cy="2366904"/>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50154"/>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2</a:t>
                      </a:r>
                      <a:r>
                        <a:rPr lang="en-AU" sz="1600" b="1" baseline="0" dirty="0" smtClean="0">
                          <a:solidFill>
                            <a:srgbClr val="00B050"/>
                          </a:solidFill>
                          <a:latin typeface="+mj-lt"/>
                        </a:rPr>
                        <a:t> Nov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rPr>
                        <a:t>Discussion</a:t>
                      </a:r>
                      <a:r>
                        <a:rPr lang="en-AU" sz="1600" b="1" kern="1200" baseline="0" dirty="0" smtClean="0">
                          <a:solidFill>
                            <a:schemeClr val="accent2"/>
                          </a:solidFill>
                        </a:rPr>
                        <a:t> in Nov</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a:t>
                      </a:r>
                      <a:r>
                        <a:rPr lang="en-AU" sz="1600" b="1" baseline="0" dirty="0" smtClean="0">
                          <a:solidFill>
                            <a:schemeClr val="accent6"/>
                          </a:solidFill>
                          <a:latin typeface="+mj-lt"/>
                        </a:rPr>
                        <a:t>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mn-cs"/>
                        </a:rPr>
                        <a:t>Closed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Closed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a:t>
                      </a:r>
                      <a:r>
                        <a:rPr lang="en-AU" sz="1600" b="1" baseline="0" dirty="0" smtClean="0">
                          <a:solidFill>
                            <a:srgbClr val="00B050"/>
                          </a:solidFill>
                          <a:latin typeface="+mj-lt"/>
                          <a:cs typeface="Arial" panose="020B0604020202020204" pitchFamily="34" charset="0"/>
                        </a:rPr>
                        <a:t>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a:t>
            </a:r>
            <a:r>
              <a:rPr lang="en-AU" dirty="0" smtClean="0">
                <a:solidFill>
                  <a:schemeClr val="accent2"/>
                </a:solidFill>
              </a:rPr>
              <a:t> but responses required</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5015357"/>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1413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negative comment during FDIS on IEEE 802-2014</a:t>
            </a:r>
            <a:endParaRPr lang="en-AU" dirty="0"/>
          </a:p>
        </p:txBody>
      </p:sp>
      <p:sp>
        <p:nvSpPr>
          <p:cNvPr id="3" name="Content Placeholder 2"/>
          <p:cNvSpPr>
            <a:spLocks noGrp="1"/>
          </p:cNvSpPr>
          <p:nvPr>
            <p:ph idx="1"/>
          </p:nvPr>
        </p:nvSpPr>
        <p:spPr/>
        <p:txBody>
          <a:bodyPr/>
          <a:lstStyle/>
          <a:p>
            <a:r>
              <a:rPr lang="en-AU" dirty="0"/>
              <a:t>China NB made a comment on </a:t>
            </a:r>
            <a:r>
              <a:rPr lang="en-AU" dirty="0" smtClean="0"/>
              <a:t>802-2014</a:t>
            </a:r>
            <a:endParaRPr lang="en-AU" dirty="0"/>
          </a:p>
          <a:p>
            <a:pPr lvl="1"/>
            <a:r>
              <a:rPr lang="en-AU" i="1" dirty="0" smtClean="0"/>
              <a:t>IEEE </a:t>
            </a:r>
            <a:r>
              <a:rPr lang="en-AU" i="1" dirty="0"/>
              <a:t>802’s response in 6N16133 still hasn’t resolved Chinese comments and there is also no substantial working plan from IEEE </a:t>
            </a:r>
            <a:r>
              <a:rPr lang="en-AU" i="1" dirty="0" smtClean="0"/>
              <a:t>802</a:t>
            </a:r>
          </a:p>
          <a:p>
            <a:pPr lvl="1"/>
            <a:r>
              <a:rPr lang="en-AU" i="1" dirty="0" smtClean="0"/>
              <a:t>The </a:t>
            </a:r>
            <a:r>
              <a:rPr lang="en-AU" i="1" dirty="0"/>
              <a:t>management of network resources of many IEEE 802 standard series is unclear and no specific management regulations and allocation rules, which cause the related innovative technology developers and standards users have no idea about where and how to get these </a:t>
            </a:r>
            <a:r>
              <a:rPr lang="en-AU" i="1" dirty="0" smtClean="0"/>
              <a:t>resources</a:t>
            </a:r>
          </a:p>
          <a:p>
            <a:pPr lvl="1"/>
            <a:r>
              <a:rPr lang="en-AU" i="1" dirty="0" smtClean="0"/>
              <a:t>Such </a:t>
            </a:r>
            <a:r>
              <a:rPr lang="en-AU" i="1" dirty="0"/>
              <a:t>existing problem cannot assure that all technology developers can get the necessary resources equally and reasonably, therefore, it may obstruct the development and application of innovative </a:t>
            </a:r>
            <a:r>
              <a:rPr lang="en-AU" i="1" dirty="0" smtClean="0"/>
              <a:t>technologies</a:t>
            </a:r>
          </a:p>
          <a:p>
            <a:pPr lvl="1"/>
            <a:r>
              <a:rPr lang="en-AU" i="1" dirty="0" smtClean="0"/>
              <a:t>China </a:t>
            </a:r>
            <a:r>
              <a:rPr lang="en-AU" i="1" dirty="0"/>
              <a:t>NB cannot support a standard that hasn’t reasonably solved the above Chinese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85531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negative comment during FDIS on IEEE 802-2014</a:t>
            </a:r>
            <a:endParaRPr lang="en-AU" dirty="0"/>
          </a:p>
        </p:txBody>
      </p:sp>
      <p:sp>
        <p:nvSpPr>
          <p:cNvPr id="3" name="Content Placeholder 2"/>
          <p:cNvSpPr>
            <a:spLocks noGrp="1"/>
          </p:cNvSpPr>
          <p:nvPr>
            <p:ph idx="1"/>
          </p:nvPr>
        </p:nvSpPr>
        <p:spPr/>
        <p:txBody>
          <a:bodyPr/>
          <a:lstStyle/>
          <a:p>
            <a:r>
              <a:rPr lang="en-AU" dirty="0"/>
              <a:t>China NB made a </a:t>
            </a:r>
            <a:r>
              <a:rPr lang="en-AU" dirty="0" smtClean="0"/>
              <a:t>proposed change on 802-2014</a:t>
            </a:r>
            <a:endParaRPr lang="en-AU" dirty="0"/>
          </a:p>
          <a:p>
            <a:pPr lvl="1"/>
            <a:r>
              <a:rPr lang="en-AU" b="0" i="1" dirty="0"/>
              <a:t>Detailed describe network resources, and specify the way to get them and general allocation rules of the network resources of IEEE 802 standard </a:t>
            </a:r>
            <a:r>
              <a:rPr lang="en-AU" b="0" i="1" dirty="0" smtClean="0"/>
              <a:t>series</a:t>
            </a:r>
            <a:r>
              <a:rPr lang="en-AU" b="0" i="1" dirty="0"/>
              <a:t>	</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7292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responded to a similar comment during the 60 day pre-ballot</a:t>
            </a:r>
            <a:endParaRPr lang="en-AU" dirty="0"/>
          </a:p>
        </p:txBody>
      </p:sp>
      <p:sp>
        <p:nvSpPr>
          <p:cNvPr id="3" name="Content Placeholder 2"/>
          <p:cNvSpPr>
            <a:spLocks noGrp="1"/>
          </p:cNvSpPr>
          <p:nvPr>
            <p:ph idx="1"/>
          </p:nvPr>
        </p:nvSpPr>
        <p:spPr/>
        <p:txBody>
          <a:bodyPr/>
          <a:lstStyle/>
          <a:p>
            <a:r>
              <a:rPr lang="en-AU" dirty="0" smtClean="0"/>
              <a:t>IEEE 802 response to China NB during pre-ballot</a:t>
            </a:r>
          </a:p>
          <a:p>
            <a:pPr lvl="1"/>
            <a:r>
              <a:rPr lang="en-AU" i="1" dirty="0" smtClean="0"/>
              <a:t>The China NB appears to be suggesting in their comment that the scope of IEEE Std. 802-2014 be expanded so that it contains a complete list of all network resources from every standard in the IEEE 802 series, along with a description of which authority has the responsibility for allocating those resources. </a:t>
            </a:r>
          </a:p>
          <a:p>
            <a:pPr lvl="1"/>
            <a:r>
              <a:rPr lang="en-AU" i="1" dirty="0" smtClean="0"/>
              <a:t>IEEE Std. 802-2014 provides a high level overview and architecture for the IEEE 802 series of standards. It includes material noting that the IEEE Registration Authority has responsibility for allocating certain network resources, including universal addresses and </a:t>
            </a:r>
            <a:r>
              <a:rPr lang="en-AU" i="1" dirty="0" err="1" smtClean="0"/>
              <a:t>EtherTypes</a:t>
            </a:r>
            <a:r>
              <a:rPr lang="en-AU" i="1" dirty="0" smtClean="0"/>
              <a:t>. This responsibility is consistent with ISO/IEC’s agreement that IEEE RA is the exclusive registration authority for the ISO/IEC 8802 series of international standards. </a:t>
            </a:r>
          </a:p>
          <a:p>
            <a:pPr lvl="1"/>
            <a:r>
              <a:rPr lang="en-AU" i="1" dirty="0" smtClean="0"/>
              <a:t>…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183935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responded to a similar comment during the 60 day pre-ballot</a:t>
            </a:r>
            <a:endParaRPr lang="en-AU" dirty="0"/>
          </a:p>
        </p:txBody>
      </p:sp>
      <p:sp>
        <p:nvSpPr>
          <p:cNvPr id="3" name="Content Placeholder 2"/>
          <p:cNvSpPr>
            <a:spLocks noGrp="1"/>
          </p:cNvSpPr>
          <p:nvPr>
            <p:ph idx="1"/>
          </p:nvPr>
        </p:nvSpPr>
        <p:spPr/>
        <p:txBody>
          <a:bodyPr/>
          <a:lstStyle/>
          <a:p>
            <a:r>
              <a:rPr lang="en-AU" dirty="0" smtClean="0"/>
              <a:t>IEEE 802 response to China NB during pre-ballot</a:t>
            </a:r>
          </a:p>
          <a:p>
            <a:pPr lvl="1"/>
            <a:r>
              <a:rPr lang="en-AU" i="1" dirty="0" smtClean="0"/>
              <a:t>…</a:t>
            </a:r>
          </a:p>
          <a:p>
            <a:pPr lvl="1"/>
            <a:r>
              <a:rPr lang="en-AU" i="1" dirty="0" smtClean="0"/>
              <a:t>However, IEEE Std. 802-2014 does not contain a complete list of network resources, and all the corresponding registration authorities for every standard in the IEEE 802 series. For many years, it has been the practice to define the necessary network resources and the corresponding registration authority on a standard by standard basis. In many cases, the network resources are allocated by the Working Group as part of the standards development process. In practice this approach has been very successful. </a:t>
            </a:r>
          </a:p>
          <a:p>
            <a:pPr lvl="1"/>
            <a:r>
              <a:rPr lang="en-AU" i="1" dirty="0" smtClean="0"/>
              <a:t>Further information on the IEEE Registration Authority and the registries managed by it can be found at http://standards.ieee.org/regauth . For other network resources, further information on resource allocation can be found in each standard or by contacting the relevant WG officers.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1531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a response to the China NB comment on IEEE 802-2014</a:t>
            </a:r>
            <a:endParaRPr lang="en-AU" dirty="0"/>
          </a:p>
        </p:txBody>
      </p:sp>
      <p:sp>
        <p:nvSpPr>
          <p:cNvPr id="3" name="Content Placeholder 2"/>
          <p:cNvSpPr>
            <a:spLocks noGrp="1"/>
          </p:cNvSpPr>
          <p:nvPr>
            <p:ph idx="1"/>
          </p:nvPr>
        </p:nvSpPr>
        <p:spPr/>
        <p:txBody>
          <a:bodyPr/>
          <a:lstStyle/>
          <a:p>
            <a:pPr lvl="1"/>
            <a:r>
              <a:rPr lang="en-AU" dirty="0" smtClean="0"/>
              <a:t>One approach is to reintegrate to the China NB the last paragraph from the previous response</a:t>
            </a:r>
          </a:p>
          <a:p>
            <a:pPr lvl="2"/>
            <a:r>
              <a:rPr lang="en-AU" i="1" dirty="0" smtClean="0"/>
              <a:t>Further information on the IEEE Registration Authority and the registries managed by it can be found at http://standards.ieee.org/regauth . For other network resources, further information on resource allocation can be found in each standard or by contacting the relevant WG officers. </a:t>
            </a:r>
          </a:p>
          <a:p>
            <a:pPr lvl="1"/>
            <a:r>
              <a:rPr lang="en-AU" dirty="0" smtClean="0"/>
              <a:t>We will discuss the response today but leave to IEEE 802.1 WG to develop and write the response text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1271804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closes 28 January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comment responses liaised</a:t>
            </a: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closes 28 January 2016</a:t>
            </a:r>
          </a:p>
          <a:p>
            <a:pPr lvl="1"/>
            <a:r>
              <a:rPr lang="en-AU" dirty="0" smtClean="0"/>
              <a:t>FDIS ballot </a:t>
            </a:r>
            <a:r>
              <a:rPr lang="en-AU" dirty="0"/>
              <a:t>closes 28 January 2016</a:t>
            </a:r>
            <a:endParaRPr lang="en-AU" dirty="0" smtClean="0"/>
          </a:p>
          <a:p>
            <a:pPr lvl="1"/>
            <a:r>
              <a:rPr lang="en-AU" dirty="0"/>
              <a:t>It 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22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Bef>
                <a:spcPts val="0"/>
              </a:spcBef>
              <a:spcAft>
                <a:spcPts val="0"/>
              </a:spcAft>
              <a:defRPr/>
            </a:pPr>
            <a:r>
              <a:rPr lang="en-AU" dirty="0"/>
              <a:t>IEEE 802.</a:t>
            </a:r>
            <a:r>
              <a:rPr lang="en-GB" dirty="0" smtClean="0"/>
              <a:t>1Q-Rev-2014 </a:t>
            </a:r>
            <a:r>
              <a:rPr lang="en-GB" dirty="0"/>
              <a:t>is </a:t>
            </a:r>
            <a:r>
              <a:rPr lang="en-GB" dirty="0" smtClean="0"/>
              <a:t>FDIS ballot 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responses liaised</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20 Nov 2015</a:t>
            </a:r>
            <a:endParaRPr lang="en-AU" dirty="0">
              <a:solidFill>
                <a:schemeClr val="accent6"/>
              </a:solidFill>
            </a:endParaRPr>
          </a:p>
          <a:p>
            <a:pPr lvl="1"/>
            <a:r>
              <a:rPr lang="en-AU" dirty="0"/>
              <a:t>FDIS ballot </a:t>
            </a:r>
            <a:r>
              <a:rPr lang="en-AU" dirty="0" smtClean="0"/>
              <a:t>will close on 20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60 </a:t>
            </a:r>
            <a:r>
              <a:rPr lang="en-GB" dirty="0"/>
              <a:t>passed 60 day pre-ballot </a:t>
            </a:r>
            <a:r>
              <a:rPr lang="en-AU" dirty="0"/>
              <a:t>on 23 Sept 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a:t>
            </a:r>
            <a:r>
              <a:rPr lang="en-AU" dirty="0">
                <a:solidFill>
                  <a:schemeClr val="accent6"/>
                </a:solidFill>
              </a:rPr>
              <a:t>comment responses </a:t>
            </a:r>
            <a:r>
              <a:rPr lang="en-AU" dirty="0" smtClean="0">
                <a:solidFill>
                  <a:schemeClr val="accent6"/>
                </a:solidFill>
              </a:rPr>
              <a:t>required</a:t>
            </a:r>
          </a:p>
          <a:p>
            <a:pPr lvl="1"/>
            <a:r>
              <a:rPr lang="en-AU" dirty="0" smtClean="0"/>
              <a:t>IEEE 802.1BR-2012 was liaised (N16151) to SC6 on 7 April 2015 and formal submission occurred in July 2015</a:t>
            </a: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Note: Tunisia was NB that changed vote</a:t>
            </a:r>
          </a:p>
          <a:p>
            <a:pPr lvl="2"/>
            <a:r>
              <a:rPr lang="en-AU" dirty="0" smtClean="0"/>
              <a:t>Note: China NB voted yes!</a:t>
            </a:r>
          </a:p>
          <a:p>
            <a:pPr lvl="2"/>
            <a:r>
              <a:rPr lang="en-AU" dirty="0" smtClean="0"/>
              <a:t>Only one substantive comment that needs a response</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single comment on 802.1BR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802.1BR (1/1)</a:t>
            </a:r>
          </a:p>
          <a:p>
            <a:pPr lvl="1"/>
            <a:r>
              <a:rPr lang="en-AU" dirty="0" smtClean="0"/>
              <a:t>Comment: </a:t>
            </a:r>
            <a:r>
              <a:rPr lang="en-AU" i="1" dirty="0" smtClean="0"/>
              <a:t>IEEE 802.1BR specifies Bridge Port Extension without any definition of VM Discovery Protocol and VM Perceive Mechanism for network</a:t>
            </a:r>
          </a:p>
          <a:p>
            <a:pPr lvl="1"/>
            <a:r>
              <a:rPr lang="en-AU" dirty="0" smtClean="0"/>
              <a:t>Change: </a:t>
            </a:r>
            <a:r>
              <a:rPr lang="en-AU" i="1" dirty="0" smtClean="0"/>
              <a:t>Recommend adding the definition of VM Discovery Protocol and VM Perceive Mechanism for network in the text	</a:t>
            </a:r>
          </a:p>
          <a:p>
            <a:r>
              <a:rPr lang="en-AU" dirty="0" smtClean="0"/>
              <a:t>IEEE 802 needs to </a:t>
            </a:r>
            <a:r>
              <a:rPr lang="en-AU" dirty="0"/>
              <a:t>respond  (proposal from </a:t>
            </a:r>
            <a:r>
              <a:rPr lang="en-AU" dirty="0">
                <a:hlinkClick r:id="rId2"/>
              </a:rPr>
              <a:t>here</a:t>
            </a:r>
            <a:r>
              <a:rPr lang="en-AU" dirty="0"/>
              <a:t>)</a:t>
            </a:r>
            <a:endParaRPr lang="en-AU" dirty="0" smtClean="0"/>
          </a:p>
          <a:p>
            <a:pPr lvl="1"/>
            <a:r>
              <a:rPr lang="en-AU" b="0" i="1" dirty="0"/>
              <a:t>The VSI Discovery Protocol (VDP) defined in IEEE 802.1Q-2014 Clause </a:t>
            </a:r>
            <a:r>
              <a:rPr lang="en-AU" b="0" i="1" dirty="0" smtClean="0"/>
              <a:t>41 applies </a:t>
            </a:r>
            <a:r>
              <a:rPr lang="en-AU" b="0" i="1" dirty="0"/>
              <a:t>to all bridges including those using IEEE 802.1BR Bridge Port </a:t>
            </a:r>
            <a:r>
              <a:rPr lang="en-AU" b="0" i="1" dirty="0" smtClean="0"/>
              <a:t>Extension. That </a:t>
            </a:r>
            <a:r>
              <a:rPr lang="en-AU" b="0" i="1" dirty="0"/>
              <a:t>provides the protocol for discovering and associating the Virtual </a:t>
            </a:r>
            <a:r>
              <a:rPr lang="en-AU" b="0" i="1" dirty="0" smtClean="0"/>
              <a:t>Station Interface </a:t>
            </a:r>
            <a:r>
              <a:rPr lang="en-AU" b="0" i="1" dirty="0"/>
              <a:t>(VSI) of a virtual device such as a VM connected to a physical </a:t>
            </a:r>
            <a:r>
              <a:rPr lang="en-AU" b="0" i="1" dirty="0" smtClean="0"/>
              <a:t>bridge port</a:t>
            </a:r>
            <a:r>
              <a:rPr lang="en-AU" b="0" i="1" dirty="0"/>
              <a:t>.</a:t>
            </a:r>
            <a:endParaRPr lang="en-AU" i="1"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90882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passed 60 </a:t>
            </a:r>
            <a:r>
              <a:rPr lang="en-GB" dirty="0"/>
              <a:t>day pre-ballot </a:t>
            </a:r>
            <a:r>
              <a:rPr lang="en-AU" dirty="0" smtClean="0"/>
              <a:t>on 23 Sept </a:t>
            </a:r>
            <a:r>
              <a:rPr lang="en-AU" dirty="0"/>
              <a:t>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a:solidFill>
                  <a:schemeClr val="accent6"/>
                </a:solidFill>
              </a:rPr>
              <a:t>comment responses required</a:t>
            </a:r>
            <a:endParaRPr lang="en-AU" dirty="0">
              <a:solidFill>
                <a:srgbClr val="00B050"/>
              </a:solidFill>
            </a:endParaRPr>
          </a:p>
          <a:p>
            <a:pPr lvl="1"/>
            <a:r>
              <a:rPr lang="en-AU" dirty="0" smtClean="0"/>
              <a:t>IEEE 802.1BA-2011 was liaised (N16149) to SC6 on 7 April 2015 and formal submission occurred in July 2015</a:t>
            </a: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Note: </a:t>
            </a:r>
            <a:r>
              <a:rPr lang="en-AU" dirty="0" smtClean="0"/>
              <a:t>Tunisia, Spain were NBs that </a:t>
            </a:r>
            <a:r>
              <a:rPr lang="en-AU" dirty="0"/>
              <a:t>changed vote</a:t>
            </a:r>
          </a:p>
          <a:p>
            <a:pPr lvl="2"/>
            <a:r>
              <a:rPr lang="en-AU" dirty="0"/>
              <a:t>Note China NB voted yes!</a:t>
            </a:r>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two comments on 802.1BA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802.1BA (1/2)</a:t>
            </a:r>
          </a:p>
          <a:p>
            <a:pPr lvl="1"/>
            <a:r>
              <a:rPr lang="en-AU" dirty="0" smtClean="0"/>
              <a:t>Comment: </a:t>
            </a:r>
            <a:r>
              <a:rPr lang="en-AU" b="0" i="1" dirty="0"/>
              <a:t>Figure 5-1 and Figure 5-2 describe AVB networks. In the real network application, MIB is necessary for reading information to build the topology and form a network management. However, it is difficult for engineers to use since the whole text has not organized these MIBs that are relevant and scattered in other standards </a:t>
            </a:r>
            <a:r>
              <a:rPr lang="en-AU" b="0" dirty="0"/>
              <a:t>	</a:t>
            </a:r>
          </a:p>
          <a:p>
            <a:pPr lvl="1"/>
            <a:r>
              <a:rPr lang="en-AU" dirty="0" smtClean="0"/>
              <a:t>Change: </a:t>
            </a:r>
            <a:r>
              <a:rPr lang="en-AU" i="1" dirty="0"/>
              <a:t>Recommend organizing these MIBs that are relevant and scattered in other standards in the text </a:t>
            </a:r>
            <a:r>
              <a:rPr lang="en-AU" dirty="0"/>
              <a:t>	</a:t>
            </a:r>
            <a:r>
              <a:rPr lang="en-AU" i="1" dirty="0" smtClean="0"/>
              <a:t>	</a:t>
            </a:r>
          </a:p>
          <a:p>
            <a:r>
              <a:rPr lang="en-AU" dirty="0" smtClean="0"/>
              <a:t>IEEE 802 needs to respond (proposal from </a:t>
            </a:r>
            <a:r>
              <a:rPr lang="en-AU" dirty="0" smtClean="0">
                <a:hlinkClick r:id="rId2"/>
              </a:rPr>
              <a:t>here</a:t>
            </a:r>
            <a:r>
              <a:rPr lang="en-AU" dirty="0" smtClean="0"/>
              <a:t>)</a:t>
            </a:r>
          </a:p>
          <a:p>
            <a:pPr lvl="1"/>
            <a:r>
              <a:rPr lang="en-AU" b="0" i="1" dirty="0"/>
              <a:t>The scope of IEEE 802.1BA-2011 is defining and documenting profiles for use </a:t>
            </a:r>
            <a:r>
              <a:rPr lang="en-AU" b="0" i="1" dirty="0" smtClean="0"/>
              <a:t>in AVB </a:t>
            </a:r>
            <a:r>
              <a:rPr lang="en-AU" b="0" i="1" dirty="0"/>
              <a:t>systems. It is the nature of a profile that it documents particular sets </a:t>
            </a:r>
            <a:r>
              <a:rPr lang="en-AU" b="0" i="1" dirty="0" smtClean="0"/>
              <a:t>of choices </a:t>
            </a:r>
            <a:r>
              <a:rPr lang="en-AU" b="0" i="1" dirty="0"/>
              <a:t>that are to be made from optional features offered in other standards. </a:t>
            </a:r>
            <a:r>
              <a:rPr lang="en-AU" b="0" i="1" dirty="0" smtClean="0"/>
              <a:t>The suggested </a:t>
            </a:r>
            <a:r>
              <a:rPr lang="en-AU" b="0" i="1" dirty="0"/>
              <a:t>work on organization of MIBs would, we believe, fall outside the </a:t>
            </a:r>
            <a:r>
              <a:rPr lang="en-AU" b="0" i="1" dirty="0" smtClean="0"/>
              <a:t>scope of </a:t>
            </a:r>
            <a:r>
              <a:rPr lang="en-AU" b="0" i="1" dirty="0"/>
              <a:t>this standard.</a:t>
            </a:r>
            <a:endParaRPr lang="en-AU" i="1"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1138959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two comments on 802.1BA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802.1BA (2/2)</a:t>
            </a:r>
          </a:p>
          <a:p>
            <a:pPr lvl="1"/>
            <a:r>
              <a:rPr lang="en-AU" dirty="0" smtClean="0"/>
              <a:t>Comment: </a:t>
            </a:r>
            <a:r>
              <a:rPr lang="en-AU" i="1" dirty="0"/>
              <a:t>In the field of Ethernet audio and video transfer, there are also Dante, </a:t>
            </a:r>
            <a:r>
              <a:rPr lang="en-AU" i="1" dirty="0" err="1"/>
              <a:t>CobraNet</a:t>
            </a:r>
            <a:r>
              <a:rPr lang="en-AU" i="1" dirty="0"/>
              <a:t> and </a:t>
            </a:r>
            <a:r>
              <a:rPr lang="en-AU" i="1" dirty="0" err="1"/>
              <a:t>EtherSound</a:t>
            </a:r>
            <a:r>
              <a:rPr lang="en-AU" i="1" dirty="0"/>
              <a:t>. There is no description about relationship and compatibility between AVB system and these protocols in the whole text </a:t>
            </a:r>
            <a:r>
              <a:rPr lang="en-AU" dirty="0"/>
              <a:t>	</a:t>
            </a:r>
            <a:endParaRPr lang="en-AU" b="0" dirty="0"/>
          </a:p>
          <a:p>
            <a:pPr lvl="1"/>
            <a:r>
              <a:rPr lang="en-AU" dirty="0" smtClean="0"/>
              <a:t>Change: </a:t>
            </a:r>
            <a:r>
              <a:rPr lang="en-AU" i="1" dirty="0"/>
              <a:t>Recommend adding the description about relationship and compatibility between AVB system and these protocols in the </a:t>
            </a:r>
            <a:r>
              <a:rPr lang="en-AU" i="1" dirty="0" smtClean="0"/>
              <a:t>text</a:t>
            </a:r>
            <a:r>
              <a:rPr lang="en-AU" dirty="0"/>
              <a:t>	</a:t>
            </a:r>
            <a:endParaRPr lang="en-AU" i="1" dirty="0" smtClean="0"/>
          </a:p>
          <a:p>
            <a:r>
              <a:rPr lang="en-AU" dirty="0" smtClean="0"/>
              <a:t>IEEE 802 needs to </a:t>
            </a:r>
            <a:r>
              <a:rPr lang="en-AU" dirty="0"/>
              <a:t>respond  (proposal from </a:t>
            </a:r>
            <a:r>
              <a:rPr lang="en-AU" dirty="0">
                <a:hlinkClick r:id="rId2"/>
              </a:rPr>
              <a:t>here</a:t>
            </a:r>
            <a:r>
              <a:rPr lang="en-AU" dirty="0"/>
              <a:t>)</a:t>
            </a:r>
            <a:endParaRPr lang="en-AU" dirty="0" smtClean="0"/>
          </a:p>
          <a:p>
            <a:pPr lvl="1"/>
            <a:r>
              <a:rPr lang="en-AU" b="0" i="1" dirty="0"/>
              <a:t>There is no relationship or compatibility between the IEEE 802.1 AVB </a:t>
            </a:r>
            <a:r>
              <a:rPr lang="en-AU" b="0" i="1" dirty="0" smtClean="0"/>
              <a:t>standards and </a:t>
            </a:r>
            <a:r>
              <a:rPr lang="en-AU" b="0" i="1" dirty="0"/>
              <a:t>Dante, </a:t>
            </a:r>
            <a:r>
              <a:rPr lang="en-AU" b="0" i="1" dirty="0" err="1"/>
              <a:t>CobraNet</a:t>
            </a:r>
            <a:r>
              <a:rPr lang="en-AU" b="0" i="1" dirty="0"/>
              <a:t>, or </a:t>
            </a:r>
            <a:r>
              <a:rPr lang="en-AU" b="0" i="1" dirty="0" err="1"/>
              <a:t>EtherSound</a:t>
            </a:r>
            <a:r>
              <a:rPr lang="en-AU" b="0" i="1" dirty="0"/>
              <a:t>; therefore, describing such relationship </a:t>
            </a:r>
            <a:r>
              <a:rPr lang="en-AU" b="0" i="1" dirty="0" smtClean="0"/>
              <a:t>and compatibility </a:t>
            </a:r>
            <a:r>
              <a:rPr lang="en-AU" b="0" i="1" dirty="0"/>
              <a:t>in the text would be problematic</a:t>
            </a:r>
            <a:endParaRPr lang="en-AU" i="1"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158126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was approved by </a:t>
            </a:r>
            <a:r>
              <a:rPr lang="en-AU" dirty="0" err="1" smtClean="0"/>
              <a:t>RevCom</a:t>
            </a:r>
            <a:r>
              <a:rPr lang="en-AU" dirty="0" smtClean="0"/>
              <a:t>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very briefly consider the </a:t>
            </a:r>
            <a:r>
              <a:rPr lang="en-AU" smtClean="0"/>
              <a:t>draft agendas </a:t>
            </a:r>
            <a:r>
              <a:rPr lang="en-AU" dirty="0" smtClean="0"/>
              <a:t>for the SC6 meeting in February 2016</a:t>
            </a:r>
            <a:endParaRPr lang="en-AU" dirty="0"/>
          </a:p>
        </p:txBody>
      </p:sp>
      <p:sp>
        <p:nvSpPr>
          <p:cNvPr id="3" name="Content Placeholder 2"/>
          <p:cNvSpPr>
            <a:spLocks noGrp="1"/>
          </p:cNvSpPr>
          <p:nvPr>
            <p:ph idx="1"/>
          </p:nvPr>
        </p:nvSpPr>
        <p:spPr/>
        <p:txBody>
          <a:bodyPr/>
          <a:lstStyle/>
          <a:p>
            <a:pPr lvl="1"/>
            <a:r>
              <a:rPr lang="en-AU" dirty="0" smtClean="0"/>
              <a:t>A draft agenda for the plenary is available but it is content free</a:t>
            </a:r>
          </a:p>
          <a:p>
            <a:pPr lvl="1"/>
            <a:r>
              <a:rPr lang="en-AU" dirty="0"/>
              <a:t>A draft agenda for </a:t>
            </a:r>
            <a:r>
              <a:rPr lang="en-AU" dirty="0" smtClean="0"/>
              <a:t>WG1 is </a:t>
            </a:r>
            <a:r>
              <a:rPr lang="en-AU" dirty="0"/>
              <a:t>available but it is content free</a:t>
            </a:r>
          </a:p>
          <a:p>
            <a:pPr lvl="1"/>
            <a:r>
              <a:rPr lang="en-AU" dirty="0" smtClean="0"/>
              <a:t>No agenda for WG7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204039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SC6/WG7 interim meeting in November 2015 has one item of potential interest</a:t>
            </a:r>
            <a:endParaRPr lang="en-AU" dirty="0"/>
          </a:p>
        </p:txBody>
      </p:sp>
      <p:sp>
        <p:nvSpPr>
          <p:cNvPr id="3" name="Content Placeholder 2"/>
          <p:cNvSpPr>
            <a:spLocks noGrp="1"/>
          </p:cNvSpPr>
          <p:nvPr>
            <p:ph idx="1"/>
          </p:nvPr>
        </p:nvSpPr>
        <p:spPr/>
        <p:txBody>
          <a:bodyPr/>
          <a:lstStyle/>
          <a:p>
            <a:pPr lvl="1"/>
            <a:r>
              <a:rPr lang="en-AU" dirty="0" smtClean="0"/>
              <a:t>The next SC6/WG interim meeting is being held:</a:t>
            </a:r>
          </a:p>
          <a:p>
            <a:pPr lvl="2"/>
            <a:r>
              <a:rPr lang="en-AU" dirty="0" smtClean="0"/>
              <a:t>In Barcelona</a:t>
            </a:r>
          </a:p>
          <a:p>
            <a:pPr lvl="2"/>
            <a:r>
              <a:rPr lang="en-AU" dirty="0" smtClean="0"/>
              <a:t>On 9-13 May 2015</a:t>
            </a:r>
          </a:p>
          <a:p>
            <a:pPr lvl="2"/>
            <a:r>
              <a:rPr lang="en-AU" dirty="0" smtClean="0"/>
              <a:t>Hosted by i2cat</a:t>
            </a:r>
          </a:p>
          <a:p>
            <a:pPr lvl="1"/>
            <a:r>
              <a:rPr lang="en-AU" dirty="0" smtClean="0"/>
              <a:t>The only item of potential interest is </a:t>
            </a:r>
            <a:r>
              <a:rPr lang="en-AU" dirty="0"/>
              <a:t>Roaming Hub for Wireless Networks </a:t>
            </a:r>
            <a:r>
              <a:rPr lang="en-AU" dirty="0" smtClean="0"/>
              <a:t>Interworking</a:t>
            </a:r>
          </a:p>
          <a:p>
            <a:pPr lvl="2"/>
            <a:r>
              <a:rPr lang="en-AU" dirty="0" smtClean="0"/>
              <a:t>The author is </a:t>
            </a:r>
            <a:r>
              <a:rPr lang="en-AU" dirty="0" err="1" smtClean="0"/>
              <a:t>Yuesheng</a:t>
            </a:r>
            <a:r>
              <a:rPr lang="en-AU" dirty="0" smtClean="0"/>
              <a:t> </a:t>
            </a:r>
            <a:r>
              <a:rPr lang="en-AU" dirty="0"/>
              <a:t>Zhu, Peking </a:t>
            </a:r>
            <a:r>
              <a:rPr lang="en-AU" dirty="0" smtClean="0"/>
              <a:t>University</a:t>
            </a:r>
          </a:p>
          <a:p>
            <a:pPr lvl="2"/>
            <a:r>
              <a:rPr lang="en-AU" dirty="0"/>
              <a:t>This was also discussed in Ghent in February 2015</a:t>
            </a:r>
          </a:p>
          <a:p>
            <a:pPr lvl="2"/>
            <a:r>
              <a:rPr lang="en-AU" dirty="0" smtClean="0"/>
              <a:t>No new information has been made available since </a:t>
            </a:r>
            <a:r>
              <a:rPr lang="en-AU" dirty="0"/>
              <a:t>February </a:t>
            </a:r>
            <a:r>
              <a:rPr lang="en-AU" dirty="0" smtClean="0"/>
              <a:t>2015</a:t>
            </a:r>
          </a:p>
          <a:p>
            <a:pPr lvl="1"/>
            <a:r>
              <a:rPr lang="en-AU" dirty="0" smtClean="0"/>
              <a:t>Base on Adrian Stephen’s report from July 2015, it is recommended that no further action be taken at this time</a:t>
            </a:r>
          </a:p>
          <a:p>
            <a:pPr lvl="2"/>
            <a:endParaRPr lang="en-AU" dirty="0"/>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40284050"/>
              </p:ext>
            </p:extLst>
          </p:nvPr>
        </p:nvGraphicFramePr>
        <p:xfrm>
          <a:off x="6172200" y="3886200"/>
          <a:ext cx="914400" cy="771525"/>
        </p:xfrm>
        <a:graphic>
          <a:graphicData uri="http://schemas.openxmlformats.org/presentationml/2006/ole">
            <mc:AlternateContent xmlns:mc="http://schemas.openxmlformats.org/markup-compatibility/2006">
              <mc:Choice xmlns:v="urn:schemas-microsoft-com:vml" Requires="v">
                <p:oleObj spid="_x0000_s229386" name="Acrobat Document" showAsIcon="1" r:id="rId3" imgW="914400" imgH="771480" progId="AcroExch.Document.11">
                  <p:embed/>
                </p:oleObj>
              </mc:Choice>
              <mc:Fallback>
                <p:oleObj name="Acrobat Document" showAsIcon="1" r:id="rId3" imgW="914400" imgH="771480" progId="AcroExch.Document.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86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2235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dirty="0" smtClean="0"/>
              <a:t>The report on “Roaming Hubs” suggests that no explicit action required at this time</a:t>
            </a:r>
            <a:endParaRPr lang="en-GB" altLang="en-US" dirty="0" smtClean="0"/>
          </a:p>
        </p:txBody>
      </p:sp>
      <p:sp>
        <p:nvSpPr>
          <p:cNvPr id="10243" name="Content Placeholder 2"/>
          <p:cNvSpPr>
            <a:spLocks noGrp="1"/>
          </p:cNvSpPr>
          <p:nvPr>
            <p:ph idx="1"/>
          </p:nvPr>
        </p:nvSpPr>
        <p:spPr/>
        <p:txBody>
          <a:bodyPr/>
          <a:lstStyle/>
          <a:p>
            <a:r>
              <a:rPr lang="en-GB" altLang="en-US" dirty="0"/>
              <a:t>Report by Adrian </a:t>
            </a:r>
            <a:r>
              <a:rPr lang="en-GB" altLang="en-US" dirty="0" smtClean="0"/>
              <a:t>Stephens in July 2015</a:t>
            </a:r>
            <a:endParaRPr lang="en-GB" altLang="en-US" dirty="0"/>
          </a:p>
          <a:p>
            <a:pPr lvl="1"/>
            <a:r>
              <a:rPr lang="en-GB" altLang="en-US" i="1" dirty="0" smtClean="0"/>
              <a:t>The China NB experts presented on their “Home Roaming Hub” concept.</a:t>
            </a:r>
          </a:p>
          <a:p>
            <a:pPr lvl="2"/>
            <a:r>
              <a:rPr lang="en-GB" altLang="en-US" i="1" dirty="0" smtClean="0"/>
              <a:t>After an hour’s discussion on the topic, the intended scope of this work is becoming clearer.   </a:t>
            </a:r>
          </a:p>
          <a:p>
            <a:pPr lvl="2"/>
            <a:r>
              <a:rPr lang="en-GB" altLang="en-US" i="1" dirty="0" smtClean="0"/>
              <a:t>Initial concerns that the work might impact 802 technologies are probably ill founded.   However, until the scope of the work is written adequately, there will always be the danger that it overlaps or impacts our work.</a:t>
            </a:r>
          </a:p>
          <a:p>
            <a:pPr lvl="1"/>
            <a:r>
              <a:rPr lang="en-GB" altLang="en-US" i="1" dirty="0" smtClean="0"/>
              <a:t>During this discussion, there were potentially conflicting statements made such as:</a:t>
            </a:r>
          </a:p>
          <a:p>
            <a:pPr lvl="2"/>
            <a:r>
              <a:rPr lang="en-GB" altLang="en-US" i="1" dirty="0" smtClean="0"/>
              <a:t>The main intended function is to select between different service providers and locally provide an authenticated/authorized internet connection to those technologies that need one. This work is a L3 only, which is why it is in WG7.</a:t>
            </a:r>
          </a:p>
          <a:p>
            <a:pPr lvl="2"/>
            <a:r>
              <a:rPr lang="en-GB" altLang="en-US" i="1" dirty="0" smtClean="0"/>
              <a:t>Changes to 802.11 might involve using vendor specific IEs in management frames.  But that is not a change to 802.11 because it is merely using a service provided by 802.11 (Vendor Specific)</a:t>
            </a:r>
          </a:p>
        </p:txBody>
      </p:sp>
    </p:spTree>
    <p:extLst>
      <p:ext uri="{BB962C8B-B14F-4D97-AF65-F5344CB8AC3E}">
        <p14:creationId xmlns:p14="http://schemas.microsoft.com/office/powerpoint/2010/main" val="330637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2285021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931243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594141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Dallas in Nov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323317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942522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8523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67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Dallas plenary meeting but may not need them</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Nov 2015, PM1</a:t>
            </a:r>
            <a:endParaRPr lang="en-US" sz="1600" b="1" dirty="0">
              <a:latin typeface="+mj-lt"/>
            </a:endParaRP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Nov 2015, PM1</a:t>
            </a:r>
            <a:endParaRPr lang="en-US" sz="1600" b="1"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28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28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74</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28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75</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30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3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35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2015 in Bangkok</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SC6 meeting in February 2016</a:t>
            </a:r>
          </a:p>
          <a:p>
            <a:pPr lvl="1"/>
            <a:r>
              <a:rPr lang="en-AU" dirty="0" smtClean="0"/>
              <a:t>Prepare for SC6/WG7 meeting in November 2015</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Dallas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Dallas, US in Nov 2015,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7506</Words>
  <Application>Microsoft Office PowerPoint</Application>
  <PresentationFormat>On-screen Show (4:3)</PresentationFormat>
  <Paragraphs>1092</Paragraphs>
  <Slides>78</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802-11-Submission</vt:lpstr>
      <vt:lpstr>Acrobat Document</vt:lpstr>
      <vt:lpstr>Packager Shell Object</vt:lpstr>
      <vt:lpstr>IEEE 802 JTC1 Standing Committee Nov 2015 agenda</vt:lpstr>
      <vt:lpstr>This presentation will be used to run the IEEE 802 JTC1 SC meetings in Dallas in November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Dallas plenary meeting but may not need them</vt:lpstr>
      <vt:lpstr>The IEEE 802 JTC1 SC has a high level list of agenda items to be considered</vt:lpstr>
      <vt:lpstr>The IEEE 802 JTC1 SC will consider approving its agenda for the Dallas meeting</vt:lpstr>
      <vt:lpstr>The IEEE 802 JTC1 SC will consider approval of the minutes of its Bangkok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operational</vt:lpstr>
      <vt:lpstr>IEEE 802 has pushed 16 standards completely through the PSDO ratification process</vt:lpstr>
      <vt:lpstr>IEEE 802 has pushed 16 standards completely through the PSDO ratification process</vt:lpstr>
      <vt:lpstr>IEEE 802 has eight standards in the pipeline for ratification under the PSDO</vt:lpstr>
      <vt:lpstr>IEEE 802-2014 FDIS ballot passed on 2 Nov 2015</vt:lpstr>
      <vt:lpstr>The China NB provided a negative comment during FDIS on IEEE 802-2014</vt:lpstr>
      <vt:lpstr>The China NB provided a negative comment during FDIS on IEEE 802-2014</vt:lpstr>
      <vt:lpstr>The IEEE 802 responded to a similar comment during the 60 day pre-ballot</vt:lpstr>
      <vt:lpstr>The IEEE 802 responded to a similar comment during the 60 day pre-ballot</vt:lpstr>
      <vt:lpstr>The SC will discuss a response to the China NB comment on IEEE 802-2014</vt:lpstr>
      <vt:lpstr>IEEE 802.1Xbx-2014 FDIS ballot closes 28 January 2016 </vt:lpstr>
      <vt:lpstr>IEEE 802.1Q-Rev-2014 is FDIS ballot closes 28 Jan 2016</vt:lpstr>
      <vt:lpstr>IEEE 802.1AX-2014 FDIS ballot closes on 20 Nov 2015</vt:lpstr>
      <vt:lpstr>IEEE 802.1BR-2012 60 passed 60 day pre-ballot on 23 Sept 2015</vt:lpstr>
      <vt:lpstr>IEEE 802 needs to respond to a single comment on 802.1BR during pre-ballot</vt:lpstr>
      <vt:lpstr>IEEE 802.1BA-2011 passed 60 day pre-ballot on 23 Sept 2015</vt:lpstr>
      <vt:lpstr>IEEE 802 needs to respond to a two comments on 802.1BA during pre-ballot</vt:lpstr>
      <vt:lpstr>IEEE 802 needs to respond to a two comments on 802.1BA during pre-ballot</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The SC will very briefly consider the draft agendas for the SC6 meeting in February 2016</vt:lpstr>
      <vt:lpstr>The next SC6/WG7 interim meeting in November 2015 has one item of potential interest</vt:lpstr>
      <vt:lpstr>The report on “Roaming Hubs” suggests that no explicit action required at this time</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2015-11-06T07:35:30Z</dcterms:modified>
</cp:coreProperties>
</file>