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72"/>
  </p:notesMasterIdLst>
  <p:handoutMasterIdLst>
    <p:handoutMasterId r:id="rId73"/>
  </p:handoutMasterIdLst>
  <p:sldIdLst>
    <p:sldId id="269" r:id="rId2"/>
    <p:sldId id="278" r:id="rId3"/>
    <p:sldId id="1454" r:id="rId4"/>
    <p:sldId id="1455" r:id="rId5"/>
    <p:sldId id="358" r:id="rId6"/>
    <p:sldId id="359" r:id="rId7"/>
    <p:sldId id="287" r:id="rId8"/>
    <p:sldId id="343" r:id="rId9"/>
    <p:sldId id="344" r:id="rId10"/>
    <p:sldId id="345" r:id="rId11"/>
    <p:sldId id="1378" r:id="rId12"/>
    <p:sldId id="1423" r:id="rId13"/>
    <p:sldId id="1411" r:id="rId14"/>
    <p:sldId id="1486" r:id="rId15"/>
    <p:sldId id="1420" r:id="rId16"/>
    <p:sldId id="1412" r:id="rId17"/>
    <p:sldId id="1487" r:id="rId18"/>
    <p:sldId id="1518" r:id="rId19"/>
    <p:sldId id="1469" r:id="rId20"/>
    <p:sldId id="1285" r:id="rId21"/>
    <p:sldId id="1538" r:id="rId22"/>
    <p:sldId id="1468" r:id="rId23"/>
    <p:sldId id="1164" r:id="rId24"/>
    <p:sldId id="1562" r:id="rId25"/>
    <p:sldId id="1101" r:id="rId26"/>
    <p:sldId id="1581" r:id="rId27"/>
    <p:sldId id="1381" r:id="rId28"/>
    <p:sldId id="1528" r:id="rId29"/>
    <p:sldId id="1404" r:id="rId30"/>
    <p:sldId id="1405" r:id="rId31"/>
    <p:sldId id="1529" r:id="rId32"/>
    <p:sldId id="1526" r:id="rId33"/>
    <p:sldId id="1602" r:id="rId34"/>
    <p:sldId id="1527" r:id="rId35"/>
    <p:sldId id="1603" r:id="rId36"/>
    <p:sldId id="1604" r:id="rId37"/>
    <p:sldId id="1583" r:id="rId38"/>
    <p:sldId id="1584" r:id="rId39"/>
    <p:sldId id="1572" r:id="rId40"/>
    <p:sldId id="1500" r:id="rId41"/>
    <p:sldId id="1605" r:id="rId42"/>
    <p:sldId id="1375" r:id="rId43"/>
    <p:sldId id="1376" r:id="rId44"/>
    <p:sldId id="1400" r:id="rId45"/>
    <p:sldId id="619" r:id="rId46"/>
    <p:sldId id="621" r:id="rId47"/>
    <p:sldId id="1561" r:id="rId48"/>
    <p:sldId id="1555" r:id="rId49"/>
    <p:sldId id="1556" r:id="rId50"/>
    <p:sldId id="1557" r:id="rId51"/>
    <p:sldId id="1558" r:id="rId52"/>
    <p:sldId id="1559" r:id="rId53"/>
    <p:sldId id="1560" r:id="rId54"/>
    <p:sldId id="1601" r:id="rId55"/>
    <p:sldId id="1585" r:id="rId56"/>
    <p:sldId id="1586" r:id="rId57"/>
    <p:sldId id="1587" r:id="rId58"/>
    <p:sldId id="1588" r:id="rId59"/>
    <p:sldId id="1589" r:id="rId60"/>
    <p:sldId id="1590" r:id="rId61"/>
    <p:sldId id="1591" r:id="rId62"/>
    <p:sldId id="1592" r:id="rId63"/>
    <p:sldId id="1593" r:id="rId64"/>
    <p:sldId id="1594" r:id="rId65"/>
    <p:sldId id="1595" r:id="rId66"/>
    <p:sldId id="1596" r:id="rId67"/>
    <p:sldId id="1597" r:id="rId68"/>
    <p:sldId id="1598" r:id="rId69"/>
    <p:sldId id="1599" r:id="rId70"/>
    <p:sldId id="1600" r:id="rId7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1" autoAdjust="0"/>
    <p:restoredTop sz="94660" autoAdjust="0"/>
  </p:normalViewPr>
  <p:slideViewPr>
    <p:cSldViewPr>
      <p:cViewPr varScale="1">
        <p:scale>
          <a:sx n="88" d="100"/>
          <a:sy n="88" d="100"/>
        </p:scale>
        <p:origin x="-16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72"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802.11-15/1030r0</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802.11-15/1030r0</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45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46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802.11-15/1222r0</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5/11-15-1221-00-0jtc-minutes-of-ieee-802-jtc1-sc-in-sept-2015.doc"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6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7.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a:t>
            </a:r>
            <a:r>
              <a:rPr lang="en-US" b="0" dirty="0" smtClean="0">
                <a:solidFill>
                  <a:schemeClr val="accent2">
                    <a:lumMod val="50000"/>
                  </a:schemeClr>
                </a:solidFill>
              </a:rPr>
              <a:t>Nov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48886630"/>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j-lt"/>
                          <a:ea typeface="Times New Roman"/>
                        </a:rPr>
                        <a:t>Peter Yee (Vice</a:t>
                      </a:r>
                      <a:r>
                        <a:rPr lang="en-AU" sz="1200" baseline="0" dirty="0" smtClean="0">
                          <a:effectLst/>
                          <a:latin typeface="+mj-lt"/>
                          <a:ea typeface="Times New Roman"/>
                        </a:rPr>
                        <a:t> Chair)</a:t>
                      </a:r>
                      <a:endParaRPr lang="en-AU" sz="1200" dirty="0">
                        <a:effectLst/>
                        <a:latin typeface="+mj-lt"/>
                        <a:ea typeface="Times New Roman"/>
                      </a:endParaRPr>
                    </a:p>
                  </a:txBody>
                  <a:tcPr marL="68580" marR="68580" marT="0" marB="0" anchor="ctr"/>
                </a:tc>
                <a:tc>
                  <a:txBody>
                    <a:bodyPr/>
                    <a:lstStyle/>
                    <a:p>
                      <a:pPr>
                        <a:spcAft>
                          <a:spcPts val="0"/>
                        </a:spcAft>
                      </a:pPr>
                      <a:endParaRPr lang="en-AU" sz="1200" dirty="0">
                        <a:effectLst/>
                        <a:latin typeface="+mj-lt"/>
                        <a:ea typeface="Times New Roman"/>
                      </a:endParaRPr>
                    </a:p>
                  </a:txBody>
                  <a:tcPr marL="68580" marR="68580" marT="0" marB="0" anchor="ctr"/>
                </a:tc>
                <a:tc>
                  <a:txBody>
                    <a:bodyPr/>
                    <a:lstStyle/>
                    <a:p>
                      <a:pPr marL="21590" indent="-21590">
                        <a:spcAft>
                          <a:spcPts val="0"/>
                        </a:spcAft>
                      </a:pPr>
                      <a:endParaRPr lang="en-AU" sz="1200" dirty="0">
                        <a:effectLst/>
                        <a:latin typeface="Times New Roman"/>
                        <a:ea typeface="Times New Roman"/>
                      </a:endParaRPr>
                    </a:p>
                  </a:txBody>
                  <a:tcPr marL="68580" marR="68580" marT="0" marB="0" anchor="ctr"/>
                </a:tc>
                <a:tc>
                  <a:txBody>
                    <a:bodyPr/>
                    <a:lstStyle/>
                    <a:p>
                      <a:pPr>
                        <a:spcAft>
                          <a:spcPts val="0"/>
                        </a:spcAft>
                      </a:pP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a:t>
            </a:r>
            <a:r>
              <a:rPr lang="en-AU" dirty="0" smtClean="0"/>
              <a:t>Bangkok meeting</a:t>
            </a:r>
            <a:endParaRPr lang="en-AU" dirty="0" smtClean="0"/>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
            </a:r>
            <a:r>
              <a:rPr lang="en-AU" i="1" dirty="0" smtClean="0"/>
              <a:t>Bangkok, Thailand in Sept 2015</a:t>
            </a:r>
            <a:r>
              <a:rPr lang="en-AU" i="1" dirty="0" smtClean="0"/>
              <a:t>, as documented in </a:t>
            </a:r>
            <a:r>
              <a:rPr lang="en-AU" i="1" dirty="0" smtClean="0">
                <a:hlinkClick r:id="rId3"/>
              </a:rPr>
              <a:t>11-15-1221r0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 WG</a:t>
            </a:r>
          </a:p>
          <a:p>
            <a:pPr lvl="2"/>
            <a:r>
              <a:rPr lang="en-AU" dirty="0" smtClean="0"/>
              <a:t>802.3 WG</a:t>
            </a:r>
          </a:p>
          <a:p>
            <a:pPr lvl="2"/>
            <a:r>
              <a:rPr lang="en-AU" dirty="0"/>
              <a:t>802.11 </a:t>
            </a:r>
            <a:r>
              <a:rPr lang="en-AU" dirty="0" smtClean="0"/>
              <a:t>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87"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17124671"/>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Passed</a:t>
                      </a:r>
                      <a:r>
                        <a:rPr lang="en-GB" sz="1400" baseline="0" dirty="0" smtClean="0"/>
                        <a:t>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01031686"/>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a:t>
                      </a:r>
                      <a:r>
                        <a:rPr lang="en-GB" sz="1400" baseline="0" dirty="0" smtClean="0"/>
                        <a:t> </a:t>
                      </a:r>
                      <a:r>
                        <a:rPr lang="en-GB" sz="1400" dirty="0" smtClean="0"/>
                        <a:t>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Vancouver (May 2015)</a:t>
            </a:r>
          </a:p>
          <a:p>
            <a:pPr lvl="1"/>
            <a:r>
              <a:rPr lang="en-AU" dirty="0" smtClean="0"/>
              <a:t>No drafts were liaised</a:t>
            </a:r>
          </a:p>
          <a:p>
            <a:r>
              <a:rPr lang="en-GB" dirty="0" smtClean="0"/>
              <a:t>In Hawaii (Jul 2015)</a:t>
            </a:r>
          </a:p>
          <a:p>
            <a:pPr lvl="1"/>
            <a:r>
              <a:rPr lang="en-AU" dirty="0" smtClean="0"/>
              <a:t>No drafts were liaised</a:t>
            </a:r>
          </a:p>
          <a:p>
            <a:r>
              <a:rPr lang="en-AU" dirty="0" smtClean="0"/>
              <a:t>In Bangkok (Sep 2015)</a:t>
            </a:r>
          </a:p>
          <a:p>
            <a:pPr lvl="1"/>
            <a:r>
              <a:rPr lang="en-AU" dirty="0" smtClean="0"/>
              <a:t>The </a:t>
            </a:r>
            <a:r>
              <a:rPr lang="en-AU" dirty="0" err="1" smtClean="0"/>
              <a:t>TGah</a:t>
            </a:r>
            <a:r>
              <a:rPr lang="en-AU" dirty="0" smtClean="0"/>
              <a:t> chair will make the request to liaise 802.11ah to the PSDO process goes to a 15-day recirculation ballot shortly.</a:t>
            </a:r>
          </a:p>
          <a:p>
            <a:r>
              <a:rPr lang="en-AU" dirty="0" smtClean="0"/>
              <a:t>In Dallas (Nov 2015)</a:t>
            </a:r>
          </a:p>
          <a:p>
            <a:pPr lvl="1"/>
            <a:r>
              <a:rPr lang="en-AU" dirty="0" smtClean="0"/>
              <a:t>Was 802.11ah liaised?</a:t>
            </a:r>
          </a:p>
          <a:p>
            <a:pPr lvl="1"/>
            <a:r>
              <a:rPr lang="en-AU" dirty="0" smtClean="0"/>
              <a:t>Should 802.11ai be liaised?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16962882"/>
              </p:ext>
            </p:extLst>
          </p:nvPr>
        </p:nvGraphicFramePr>
        <p:xfrm>
          <a:off x="31376" y="1793240"/>
          <a:ext cx="8962744" cy="3114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Waiting for</a:t>
                      </a:r>
                      <a:r>
                        <a:rPr lang="en-AU" sz="1400" baseline="0" dirty="0" smtClean="0"/>
                        <a:t> staff action</a:t>
                      </a:r>
                      <a:endParaRPr lang="en-AU" sz="1400" dirty="0" smtClean="0"/>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802.1Qbz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smtClean="0"/>
                        <a:t>802.1AC-Rev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As soon it goes to SB </a:t>
                      </a:r>
                    </a:p>
                  </a:txBody>
                  <a:tcPr/>
                </a:tc>
                <a:tc>
                  <a:txBody>
                    <a:bodyPr/>
                    <a:lstStyle/>
                    <a:p>
                      <a:endParaRPr lang="en-GB" sz="1400" dirty="0">
                        <a:solidFill>
                          <a:schemeClr val="tx1"/>
                        </a:solidFill>
                      </a:endParaRPr>
                    </a:p>
                  </a:txBody>
                  <a:tcPr/>
                </a:tc>
                <a:tc>
                  <a:txBody>
                    <a:bodyPr/>
                    <a:lstStyle/>
                    <a:p>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Vancouver (May 2015)</a:t>
            </a:r>
          </a:p>
          <a:p>
            <a:pPr lvl="1"/>
            <a:r>
              <a:rPr lang="en-GB" dirty="0" smtClean="0"/>
              <a:t>802.1 WG </a:t>
            </a:r>
            <a:r>
              <a:rPr lang="en-GB" dirty="0"/>
              <a:t>doesn’t send documents until they are ready for </a:t>
            </a:r>
            <a:r>
              <a:rPr lang="en-GB" dirty="0" smtClean="0"/>
              <a:t>SB</a:t>
            </a:r>
          </a:p>
          <a:p>
            <a:r>
              <a:rPr lang="en-GB" dirty="0" smtClean="0"/>
              <a:t>In Hawaii (</a:t>
            </a:r>
            <a:r>
              <a:rPr lang="en-GB" dirty="0" smtClean="0"/>
              <a:t>Jul </a:t>
            </a:r>
            <a:r>
              <a:rPr lang="en-GB" dirty="0" smtClean="0"/>
              <a:t>2015)</a:t>
            </a:r>
          </a:p>
          <a:p>
            <a:pPr lvl="1"/>
            <a:r>
              <a:rPr lang="en-GB" dirty="0" smtClean="0"/>
              <a:t>802.1Qbv, </a:t>
            </a:r>
            <a:r>
              <a:rPr lang="en-GB" dirty="0"/>
              <a:t>802.1Qbu</a:t>
            </a:r>
            <a:r>
              <a:rPr lang="en-GB" dirty="0" smtClean="0"/>
              <a:t>, </a:t>
            </a:r>
            <a:r>
              <a:rPr lang="en-GB" dirty="0"/>
              <a:t>802.1Qbz</a:t>
            </a:r>
            <a:r>
              <a:rPr lang="en-GB" dirty="0" smtClean="0"/>
              <a:t>, </a:t>
            </a:r>
            <a:r>
              <a:rPr lang="en-GB" dirty="0"/>
              <a:t>802.1AC-rev </a:t>
            </a:r>
            <a:r>
              <a:rPr lang="en-GB" dirty="0" smtClean="0"/>
              <a:t>will be liaised as soon as they go to SB </a:t>
            </a:r>
          </a:p>
          <a:p>
            <a:pPr lvl="1"/>
            <a:r>
              <a:rPr lang="en-GB" dirty="0"/>
              <a:t>802.1Qca will be liaised </a:t>
            </a:r>
            <a:r>
              <a:rPr lang="en-GB" dirty="0" smtClean="0"/>
              <a:t>immediately </a:t>
            </a:r>
            <a:r>
              <a:rPr lang="en-GB" dirty="0" smtClean="0">
                <a:solidFill>
                  <a:srgbClr val="FF0000"/>
                </a:solidFill>
              </a:rPr>
              <a:t>(</a:t>
            </a:r>
            <a:r>
              <a:rPr lang="en-AU" dirty="0" smtClean="0">
                <a:solidFill>
                  <a:srgbClr val="FF0000"/>
                </a:solidFill>
              </a:rPr>
              <a:t>waiting for </a:t>
            </a:r>
            <a:r>
              <a:rPr lang="en-AU" dirty="0">
                <a:solidFill>
                  <a:srgbClr val="FF0000"/>
                </a:solidFill>
              </a:rPr>
              <a:t>staff </a:t>
            </a:r>
            <a:r>
              <a:rPr lang="en-AU" dirty="0" smtClean="0">
                <a:solidFill>
                  <a:srgbClr val="FF0000"/>
                </a:solidFill>
              </a:rPr>
              <a:t>action</a:t>
            </a:r>
            <a:r>
              <a:rPr lang="en-GB" dirty="0" smtClean="0">
                <a:solidFill>
                  <a:srgbClr val="FF0000"/>
                </a:solidFill>
              </a:rPr>
              <a:t>)</a:t>
            </a:r>
          </a:p>
          <a:p>
            <a:r>
              <a:rPr lang="en-AU" dirty="0" smtClean="0"/>
              <a:t>In </a:t>
            </a:r>
            <a:r>
              <a:rPr lang="en-AU" dirty="0"/>
              <a:t>Bangkok (</a:t>
            </a:r>
            <a:r>
              <a:rPr lang="en-AU" dirty="0" smtClean="0"/>
              <a:t>Sep </a:t>
            </a:r>
            <a:r>
              <a:rPr lang="en-AU" dirty="0"/>
              <a:t>2015</a:t>
            </a:r>
            <a:r>
              <a:rPr lang="en-AU" dirty="0" smtClean="0"/>
              <a:t>)</a:t>
            </a:r>
          </a:p>
          <a:p>
            <a:pPr lvl="1"/>
            <a:r>
              <a:rPr lang="en-AU" dirty="0" smtClean="0"/>
              <a:t>802.1 not </a:t>
            </a:r>
            <a:r>
              <a:rPr lang="en-AU" dirty="0" smtClean="0"/>
              <a:t>here</a:t>
            </a:r>
          </a:p>
          <a:p>
            <a:r>
              <a:rPr lang="en-AU" dirty="0"/>
              <a:t>In </a:t>
            </a:r>
            <a:r>
              <a:rPr lang="en-AU" dirty="0" smtClean="0"/>
              <a:t>Dallas (Nov 2015</a:t>
            </a:r>
            <a:r>
              <a:rPr lang="en-AU" dirty="0"/>
              <a:t>)</a:t>
            </a:r>
          </a:p>
          <a:p>
            <a:pPr lvl="1"/>
            <a:r>
              <a:rPr lang="en-AU" dirty="0" smtClean="0"/>
              <a:t>What is status of </a:t>
            </a:r>
            <a:r>
              <a:rPr lang="en-GB" dirty="0"/>
              <a:t>802.1Qbv, 802.1Qbu, 802.1Qbz, </a:t>
            </a:r>
            <a:r>
              <a:rPr lang="en-GB" dirty="0" smtClean="0"/>
              <a:t>802.1AC-rev, 802.1Qca?</a:t>
            </a:r>
            <a:endParaRPr lang="en-AU" dirty="0"/>
          </a:p>
          <a:p>
            <a:pPr lvl="1"/>
            <a:endParaRPr lang="en-AU"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36327556"/>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solidFill>
                            <a:srgbClr val="FF0000"/>
                          </a:solidFill>
                        </a:rPr>
                        <a:t>When</a:t>
                      </a:r>
                      <a:endParaRPr lang="en-GB" sz="1400" dirty="0">
                        <a:solidFill>
                          <a:srgbClr val="FF0000"/>
                        </a:solidFill>
                      </a:endParaRPr>
                    </a:p>
                  </a:txBody>
                  <a:tcPr/>
                </a:tc>
                <a:tc>
                  <a:txBody>
                    <a:bodyPr/>
                    <a:lstStyle/>
                    <a:p>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a:t>
            </a:r>
            <a:r>
              <a:rPr lang="en-GB" dirty="0" smtClean="0"/>
              <a:t>Jul </a:t>
            </a:r>
            <a:r>
              <a:rPr lang="en-GB" dirty="0"/>
              <a:t>2015)</a:t>
            </a:r>
          </a:p>
          <a:p>
            <a:pPr lvl="1"/>
            <a:r>
              <a:rPr lang="en-GB" dirty="0" smtClean="0"/>
              <a:t>No 802.3 reps attended meeting</a:t>
            </a:r>
          </a:p>
          <a:p>
            <a:r>
              <a:rPr lang="en-AU" dirty="0"/>
              <a:t>In Bangkok (</a:t>
            </a:r>
            <a:r>
              <a:rPr lang="en-AU" dirty="0" smtClean="0"/>
              <a:t>Sep </a:t>
            </a:r>
            <a:r>
              <a:rPr lang="en-AU" dirty="0"/>
              <a:t>2015)</a:t>
            </a:r>
          </a:p>
          <a:p>
            <a:pPr lvl="1"/>
            <a:r>
              <a:rPr lang="en-AU" dirty="0" smtClean="0"/>
              <a:t>802.3 </a:t>
            </a:r>
            <a:r>
              <a:rPr lang="en-AU" dirty="0"/>
              <a:t>not </a:t>
            </a:r>
            <a:r>
              <a:rPr lang="en-AU" dirty="0" smtClean="0"/>
              <a:t>here</a:t>
            </a:r>
          </a:p>
          <a:p>
            <a:r>
              <a:rPr lang="en-AU" dirty="0"/>
              <a:t>In </a:t>
            </a:r>
            <a:r>
              <a:rPr lang="en-AU" dirty="0" smtClean="0"/>
              <a:t>Dallas (Nov 2015</a:t>
            </a:r>
            <a:r>
              <a:rPr lang="en-AU" dirty="0"/>
              <a:t>)</a:t>
            </a:r>
          </a:p>
          <a:p>
            <a:pPr lvl="1"/>
            <a:r>
              <a:rPr lang="en-AU" dirty="0" smtClean="0"/>
              <a:t>???</a:t>
            </a:r>
            <a:endParaRPr lang="en-AU" dirty="0"/>
          </a:p>
          <a:p>
            <a:pPr lvl="1"/>
            <a:endParaRPr lang="en-AU" dirty="0"/>
          </a:p>
          <a:p>
            <a:pPr lvl="1"/>
            <a:endParaRPr lang="en-GB" dirty="0"/>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a:t>
            </a:r>
            <a:r>
              <a:rPr lang="en-US" dirty="0" smtClean="0"/>
              <a:t>Dallas in November 2015</a:t>
            </a:r>
            <a:endParaRPr lang="en-US" dirty="0" smtClean="0"/>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JTC1 level ballot passed on 29 June 2015</a:t>
            </a:r>
          </a:p>
          <a:p>
            <a:pPr lvl="1"/>
            <a:r>
              <a:rPr lang="en-US" dirty="0" smtClean="0"/>
              <a:t>No 802.15 reps attended the SC meeting in San Diego, Athens, San Antonio, Atlanta, Berlin, Vancouver or </a:t>
            </a:r>
            <a:r>
              <a:rPr lang="en-US" dirty="0" smtClean="0"/>
              <a:t>Hawaii</a:t>
            </a:r>
          </a:p>
          <a:p>
            <a:pPr lvl="1"/>
            <a:r>
              <a:rPr lang="en-US" dirty="0" smtClean="0"/>
              <a:t>Peter Yee is 802.15 rep to IEEE 802 JTC1 SC as of Sept 2015</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668100489"/>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smtClean="0">
                          <a:solidFill>
                            <a:schemeClr val="tx1"/>
                          </a:solidFill>
                        </a:rPr>
                        <a:t>Jul 15</a:t>
                      </a:r>
                      <a:endParaRPr lang="en-GB" sz="1400" dirty="0">
                        <a:solidFill>
                          <a:schemeClr val="tx1"/>
                        </a:solidFill>
                      </a:endParaRPr>
                    </a:p>
                  </a:txBody>
                  <a:tcPr/>
                </a:tc>
                <a:tc>
                  <a:txBody>
                    <a:bodyPr/>
                    <a:lstStyle/>
                    <a:p>
                      <a:pPr algn="ctr"/>
                      <a:r>
                        <a:rPr lang="en-GB" sz="1400" dirty="0" err="1" smtClean="0">
                          <a:solidFill>
                            <a:schemeClr val="tx1"/>
                          </a:solidFill>
                        </a:rPr>
                        <a:t>Std</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1"/>
                          </a:solidFill>
                        </a:rPr>
                        <a:t>Jul</a:t>
                      </a:r>
                      <a:r>
                        <a:rPr lang="en-GB" sz="1400" baseline="0" dirty="0" smtClean="0">
                          <a:solidFill>
                            <a:schemeClr val="tx1"/>
                          </a:solidFill>
                        </a:rPr>
                        <a:t> 15</a:t>
                      </a:r>
                      <a:endParaRPr lang="en-GB" sz="1400" dirty="0">
                        <a:solidFill>
                          <a:schemeClr val="tx1"/>
                        </a:solidFill>
                      </a:endParaRPr>
                    </a:p>
                  </a:txBody>
                  <a:tcPr/>
                </a:tc>
                <a:tc>
                  <a:txBody>
                    <a:bodyPr/>
                    <a:lstStyle/>
                    <a:p>
                      <a:pPr algn="ctr"/>
                      <a:r>
                        <a:rPr lang="en-GB" sz="1400" dirty="0" smtClean="0">
                          <a:solidFill>
                            <a:schemeClr val="tx1"/>
                          </a:solidFill>
                        </a:rPr>
                        <a:t>5.0</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a:t>
            </a:r>
            <a:r>
              <a:rPr lang="en-GB" dirty="0"/>
              <a:t>Hawaii (July 2015)</a:t>
            </a:r>
          </a:p>
          <a:p>
            <a:pPr lvl="1"/>
            <a:r>
              <a:rPr lang="en-AU" dirty="0"/>
              <a:t>Just before Hawaii IEEE 802.22a-2014 and IEEE P802.22b Draft 5.0 were submitted to ISO JTC1 SC6 for information </a:t>
            </a:r>
            <a:r>
              <a:rPr lang="en-AU" dirty="0" smtClean="0"/>
              <a:t>only</a:t>
            </a:r>
            <a:endParaRPr lang="en-AU" dirty="0">
              <a:solidFill>
                <a:srgbClr val="FF0000"/>
              </a:solidFill>
            </a:endParaRPr>
          </a:p>
          <a:p>
            <a:pPr lvl="2"/>
            <a:r>
              <a:rPr lang="en-AU" dirty="0"/>
              <a:t>The IEEE 802.22a-2014 is an amendment specifying MIBs and Management Plane Procedures to the IEEE 802.22-2011</a:t>
            </a:r>
          </a:p>
          <a:p>
            <a:pPr lvl="2"/>
            <a:r>
              <a:rPr lang="en-AU" dirty="0"/>
              <a:t>The IEEE P802.22b Draft 5 is also an amendment specifying Broadband Services and Monitoring Applications to the IEEE 802.22-2011 Standard. This is in the final stages of approval within the IEEE Standards </a:t>
            </a:r>
            <a:r>
              <a:rPr lang="en-AU" dirty="0" smtClean="0"/>
              <a:t>process</a:t>
            </a:r>
          </a:p>
          <a:p>
            <a:r>
              <a:rPr lang="en-AU" dirty="0"/>
              <a:t>In Bangkok (Sept 2015)</a:t>
            </a:r>
          </a:p>
          <a:p>
            <a:pPr lvl="1"/>
            <a:r>
              <a:rPr lang="en-AU" dirty="0" smtClean="0"/>
              <a:t>No reps</a:t>
            </a:r>
          </a:p>
          <a:p>
            <a:r>
              <a:rPr lang="en-AU" dirty="0"/>
              <a:t>In </a:t>
            </a:r>
            <a:r>
              <a:rPr lang="en-AU" dirty="0" smtClean="0"/>
              <a:t>Dallas (Nov 2015</a:t>
            </a:r>
            <a:r>
              <a:rPr lang="en-AU" dirty="0"/>
              <a:t>)</a:t>
            </a:r>
          </a:p>
          <a:p>
            <a:pPr lvl="1"/>
            <a:r>
              <a:rPr lang="en-AU" dirty="0" smtClean="0"/>
              <a:t>????</a:t>
            </a:r>
            <a:endParaRPr lang="en-AU" dirty="0"/>
          </a:p>
          <a:p>
            <a:pPr lvl="1"/>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2015 plenary, the IEEE 802 notified SC6 of the approval of: </a:t>
            </a:r>
          </a:p>
          <a:p>
            <a:pPr lvl="2"/>
            <a:r>
              <a:rPr lang="en-AU" dirty="0" smtClean="0"/>
              <a:t>IEEE 802.3 Next Generation Ethernet Passive Optical Network (NG-EPON) Study Group </a:t>
            </a:r>
          </a:p>
          <a:p>
            <a:pPr lvl="2"/>
            <a:r>
              <a:rPr lang="en-AU" b="0" dirty="0" smtClean="0"/>
              <a:t>IEEE 802.3 2.5Gb/s and 5 Gb/s Backplane and Short Reach Copper Study Group </a:t>
            </a:r>
          </a:p>
          <a:p>
            <a:pPr lvl="2"/>
            <a:r>
              <a:rPr lang="en-AU" b="0" dirty="0" smtClean="0"/>
              <a:t>IEEE 802.15.4 Consolidated LLC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a:t>
            </a:r>
            <a:r>
              <a:rPr lang="en-AU" dirty="0" smtClean="0"/>
              <a:t>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296495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7616476"/>
              </p:ext>
            </p:extLst>
          </p:nvPr>
        </p:nvGraphicFramePr>
        <p:xfrm>
          <a:off x="152399" y="1600200"/>
          <a:ext cx="8839200" cy="4477926"/>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6534025"/>
              </p:ext>
            </p:extLst>
          </p:nvPr>
        </p:nvGraphicFramePr>
        <p:xfrm>
          <a:off x="152399" y="1600200"/>
          <a:ext cx="8839200" cy="2366904"/>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(Oct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(Jun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r h="351837">
                <a:tc>
                  <a:txBody>
                    <a:bodyPr/>
                    <a:lstStyle/>
                    <a:p>
                      <a:r>
                        <a:rPr lang="en-AU" sz="1600" dirty="0" smtClean="0">
                          <a:latin typeface="+mj-lt"/>
                          <a:cs typeface="Arial" panose="020B0604020202020204" pitchFamily="34" charset="0"/>
                        </a:rPr>
                        <a:t>802.11af</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(Sep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(Jul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Jul </a:t>
                      </a:r>
                      <a:r>
                        <a:rPr lang="en-AU" sz="1600" b="1" baseline="0" dirty="0" smtClean="0">
                          <a:solidFill>
                            <a:srgbClr val="00B050"/>
                          </a:solidFill>
                        </a:rPr>
                        <a:t>2015</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eight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469566"/>
              </p:ext>
            </p:extLst>
          </p:nvPr>
        </p:nvGraphicFramePr>
        <p:xfrm>
          <a:off x="152399" y="1600200"/>
          <a:ext cx="8839200" cy="3455936"/>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28 Jan</a:t>
                      </a:r>
                      <a:r>
                        <a:rPr lang="en-AU" sz="1600" b="1" baseline="0" dirty="0" smtClean="0">
                          <a:solidFill>
                            <a:schemeClr val="accent6"/>
                          </a:solidFill>
                          <a:latin typeface="+mj-lt"/>
                        </a:rPr>
                        <a:t> 16</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Closes</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28 Jan</a:t>
                      </a:r>
                      <a:r>
                        <a:rPr lang="en-AU" sz="1600" b="1" kern="1200" baseline="0" dirty="0" smtClean="0">
                          <a:solidFill>
                            <a:schemeClr val="accent6"/>
                          </a:solidFill>
                          <a:latin typeface="+mn-lt"/>
                          <a:ea typeface="+mn-ea"/>
                          <a:cs typeface="+mn-cs"/>
                        </a:rPr>
                        <a:t> 16</a:t>
                      </a:r>
                      <a:endParaRPr lang="en-AU" sz="1600" b="1"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20 </a:t>
                      </a:r>
                      <a:r>
                        <a:rPr lang="en-AU" sz="1600" b="1" baseline="0" dirty="0" smtClean="0">
                          <a:solidFill>
                            <a:schemeClr val="accent6"/>
                          </a:solidFill>
                          <a:latin typeface="+mj-lt"/>
                        </a:rPr>
                        <a:t>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latin typeface="+mn-lt"/>
                          <a:ea typeface="+mn-ea"/>
                          <a:cs typeface="+mn-cs"/>
                        </a:rPr>
                        <a:t>Closed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Closed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rgbClr val="00B050"/>
                          </a:solidFill>
                          <a:latin typeface="+mj-lt"/>
                          <a:cs typeface="Arial" panose="020B0604020202020204" pitchFamily="34" charset="0"/>
                        </a:rPr>
                        <a:t>23 </a:t>
                      </a:r>
                      <a:r>
                        <a:rPr lang="en-AU" sz="1600" b="1" baseline="0" dirty="0" smtClean="0">
                          <a:solidFill>
                            <a:srgbClr val="00B050"/>
                          </a:solidFill>
                          <a:latin typeface="+mj-lt"/>
                          <a:cs typeface="Arial" panose="020B0604020202020204" pitchFamily="34" charset="0"/>
                        </a:rPr>
                        <a:t>Sep 15</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Will</a:t>
                      </a:r>
                      <a:r>
                        <a:rPr lang="en-AU" sz="1600" b="1" baseline="0" dirty="0" smtClean="0">
                          <a:solidFill>
                            <a:schemeClr val="accent6"/>
                          </a:solidFill>
                          <a:latin typeface="+mj-lt"/>
                        </a:rPr>
                        <a:t> be sent in Nov</a:t>
                      </a:r>
                      <a:endParaRPr lang="en-AU" sz="1600" b="1" dirty="0" smtClean="0">
                        <a:solidFill>
                          <a:schemeClr val="accent6"/>
                        </a:solidFill>
                        <a:latin typeface="+mj-lt"/>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a:t>
                      </a:r>
                      <a:endParaRPr lang="en-AU" sz="1600" b="1" dirty="0" smtClean="0">
                        <a:solidFill>
                          <a:schemeClr val="accent2"/>
                        </a:solidFill>
                        <a:latin typeface="+mj-lt"/>
                      </a:endParaRPr>
                    </a:p>
                  </a:txBody>
                  <a:tcPr marL="115147" marR="115147"/>
                </a:tc>
              </a:tr>
              <a:tr h="359602">
                <a:tc>
                  <a:txBody>
                    <a:bodyPr/>
                    <a:lstStyle/>
                    <a:p>
                      <a:r>
                        <a:rPr lang="en-AU" sz="1600" dirty="0" smtClean="0">
                          <a:latin typeface="+mj-lt"/>
                          <a:cs typeface="Arial" panose="020B0604020202020204" pitchFamily="34" charset="0"/>
                        </a:rPr>
                        <a:t>802.3bx</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t>
            </a:r>
            <a:r>
              <a:rPr lang="en-AU" dirty="0" smtClean="0">
                <a:solidFill>
                  <a:srgbClr val="00B050"/>
                </a:solidFill>
              </a:rPr>
              <a:t>assed &amp; comment </a:t>
            </a:r>
            <a:r>
              <a:rPr lang="en-AU" dirty="0" smtClean="0">
                <a:solidFill>
                  <a:srgbClr val="00B050"/>
                </a:solidFill>
              </a:rPr>
              <a:t>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a:t>FDIS ballot closes </a:t>
            </a:r>
            <a:r>
              <a:rPr lang="en-AU" dirty="0" smtClean="0"/>
              <a:t>2 Nov 2015</a:t>
            </a:r>
            <a:endParaRPr lang="en-AU" dirty="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12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FDIS ballot closes 28 January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comment responses liaised</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closes 28 January 2016</a:t>
            </a:r>
          </a:p>
          <a:p>
            <a:pPr lvl="1"/>
            <a:r>
              <a:rPr lang="en-AU" dirty="0" smtClean="0"/>
              <a:t>FDIS ballot </a:t>
            </a:r>
            <a:r>
              <a:rPr lang="en-AU" dirty="0"/>
              <a:t>closes 28 January 2016</a:t>
            </a:r>
            <a:endParaRPr lang="en-AU" dirty="0" smtClean="0"/>
          </a:p>
          <a:p>
            <a:pPr lvl="1"/>
            <a:r>
              <a:rPr lang="en-AU" dirty="0"/>
              <a:t>It is likely the </a:t>
            </a:r>
            <a:r>
              <a:rPr lang="en-AU" dirty="0" smtClean="0"/>
              <a:t>standard </a:t>
            </a:r>
            <a:r>
              <a:rPr lang="en-AU" dirty="0"/>
              <a:t>will be known </a:t>
            </a:r>
            <a:r>
              <a:rPr lang="en-AU" dirty="0" smtClean="0"/>
              <a:t>as ISO/IEC/IEEE 8802-1X:2014/Amd1</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715682938"/>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21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fontAlgn="auto" hangingPunct="1">
              <a:spcBef>
                <a:spcPts val="0"/>
              </a:spcBef>
              <a:spcAft>
                <a:spcPts val="0"/>
              </a:spcAft>
              <a:defRPr/>
            </a:pPr>
            <a:r>
              <a:rPr lang="en-AU" dirty="0"/>
              <a:t>IEEE 802.</a:t>
            </a:r>
            <a:r>
              <a:rPr lang="en-GB" dirty="0" smtClean="0"/>
              <a:t>1Q-Rev-2014 </a:t>
            </a:r>
            <a:r>
              <a:rPr lang="en-GB" dirty="0"/>
              <a:t>is </a:t>
            </a:r>
            <a:r>
              <a:rPr lang="en-GB" dirty="0" smtClean="0"/>
              <a:t>FDIS ballot 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responses liaised</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dirty="0" smtClean="0"/>
              <a:t>1Xbx-2014)</a:t>
            </a:r>
            <a:endParaRPr lang="en-AU" dirty="0"/>
          </a:p>
          <a:p>
            <a:r>
              <a:rPr lang="en-AU" dirty="0" smtClean="0"/>
              <a:t>FDIS </a:t>
            </a:r>
            <a:r>
              <a:rPr lang="en-AU" dirty="0"/>
              <a:t>ballot</a:t>
            </a:r>
            <a:r>
              <a:rPr lang="en-AU" dirty="0" smtClean="0"/>
              <a:t>: </a:t>
            </a:r>
            <a:r>
              <a:rPr lang="en-AU" dirty="0" smtClean="0">
                <a:solidFill>
                  <a:schemeClr val="accent6"/>
                </a:solidFill>
              </a:rPr>
              <a:t>closes </a:t>
            </a:r>
            <a:r>
              <a:rPr lang="en-AU" dirty="0">
                <a:solidFill>
                  <a:schemeClr val="accent6"/>
                </a:solidFill>
              </a:rPr>
              <a:t>28 Jan </a:t>
            </a:r>
            <a:r>
              <a:rPr lang="en-AU" dirty="0" smtClean="0">
                <a:solidFill>
                  <a:schemeClr val="accent6"/>
                </a:solidFill>
              </a:rPr>
              <a:t>2016</a:t>
            </a:r>
            <a:endParaRPr lang="en-AU" dirty="0">
              <a:solidFill>
                <a:schemeClr val="accent6"/>
              </a:solidFill>
            </a:endParaRPr>
          </a:p>
          <a:p>
            <a:pPr lvl="1"/>
            <a:r>
              <a:rPr lang="en-AU" dirty="0" smtClean="0"/>
              <a:t>FDIS </a:t>
            </a:r>
            <a:r>
              <a:rPr lang="en-AU" dirty="0"/>
              <a:t>ballot closes 28 Jan </a:t>
            </a:r>
            <a:r>
              <a:rPr lang="en-AU" dirty="0" smtClean="0"/>
              <a:t>2016</a:t>
            </a:r>
            <a:endParaRPr lang="en-AU" dirty="0" smtClean="0">
              <a:solidFill>
                <a:srgbClr val="FF0000"/>
              </a:solidFill>
            </a:endParaRPr>
          </a:p>
          <a:p>
            <a:pPr lvl="1"/>
            <a:r>
              <a:rPr lang="en-AU" dirty="0" smtClean="0"/>
              <a:t>It will probably be called ISO/IEC/IEEE 8802-1Q:2015</a:t>
            </a:r>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20 Nov 2015</a:t>
            </a:r>
            <a:endParaRPr lang="en-AU" dirty="0">
              <a:solidFill>
                <a:schemeClr val="accent6"/>
              </a:solidFill>
            </a:endParaRPr>
          </a:p>
          <a:p>
            <a:pPr lvl="1"/>
            <a:r>
              <a:rPr lang="en-AU" dirty="0"/>
              <a:t>FDIS ballot </a:t>
            </a:r>
            <a:r>
              <a:rPr lang="en-AU" dirty="0" smtClean="0"/>
              <a:t>will close on 20 Nov 2015</a:t>
            </a:r>
          </a:p>
          <a:p>
            <a:pPr lvl="1"/>
            <a:r>
              <a:rPr lang="en-AU" dirty="0" smtClean="0"/>
              <a:t>It will be known as 8802-1AX:2015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60 </a:t>
            </a:r>
            <a:r>
              <a:rPr lang="en-GB" dirty="0"/>
              <a:t>passed 60 day pre-ballot </a:t>
            </a:r>
            <a:r>
              <a:rPr lang="en-AU" dirty="0"/>
              <a:t>on 23 Sept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a:t>
            </a:r>
            <a:r>
              <a:rPr lang="en-AU" dirty="0">
                <a:solidFill>
                  <a:schemeClr val="accent6"/>
                </a:solidFill>
              </a:rPr>
              <a:t>comment responses </a:t>
            </a:r>
            <a:r>
              <a:rPr lang="en-AU" dirty="0" smtClean="0">
                <a:solidFill>
                  <a:schemeClr val="accent6"/>
                </a:solidFill>
              </a:rPr>
              <a:t>required</a:t>
            </a:r>
            <a:endParaRPr lang="en-AU" dirty="0" smtClean="0">
              <a:solidFill>
                <a:schemeClr val="accent6"/>
              </a:solidFill>
            </a:endParaRPr>
          </a:p>
          <a:p>
            <a:pPr lvl="1"/>
            <a:r>
              <a:rPr lang="en-AU" dirty="0" smtClean="0"/>
              <a:t>IEEE 802.1BR-2012 was liaised (N16151) to SC6 on 7 April 2015 and formal </a:t>
            </a:r>
            <a:r>
              <a:rPr lang="en-AU" dirty="0" smtClean="0"/>
              <a:t>submission occurred in July </a:t>
            </a:r>
            <a:r>
              <a:rPr lang="en-AU" dirty="0" smtClean="0"/>
              <a:t>2015</a:t>
            </a:r>
          </a:p>
          <a:p>
            <a:pPr lvl="1"/>
            <a:r>
              <a:rPr lang="en-AU" dirty="0" smtClean="0"/>
              <a:t>The 60 ballot </a:t>
            </a:r>
            <a:r>
              <a:rPr lang="en-AU" dirty="0" smtClean="0"/>
              <a:t>passed on 23 </a:t>
            </a:r>
            <a:r>
              <a:rPr lang="en-AU" dirty="0" smtClean="0"/>
              <a:t>Sept </a:t>
            </a:r>
            <a:r>
              <a:rPr lang="en-AU" dirty="0" smtClean="0"/>
              <a:t>2015</a:t>
            </a:r>
          </a:p>
          <a:p>
            <a:pPr lvl="2"/>
            <a:r>
              <a:rPr lang="en-AU" dirty="0" smtClean="0"/>
              <a:t>Support need for ISO standard? Passed 10/0/9</a:t>
            </a:r>
          </a:p>
          <a:p>
            <a:pPr lvl="2"/>
            <a:r>
              <a:rPr lang="en-AU" dirty="0" smtClean="0"/>
              <a:t>Support this submission being sent to FDIS? 9/0/10 </a:t>
            </a:r>
          </a:p>
          <a:p>
            <a:pPr lvl="2"/>
            <a:r>
              <a:rPr lang="en-AU" dirty="0" smtClean="0"/>
              <a:t>Note: Tunisia was NB that changed vote</a:t>
            </a:r>
          </a:p>
          <a:p>
            <a:pPr lvl="2"/>
            <a:r>
              <a:rPr lang="en-AU" dirty="0" smtClean="0"/>
              <a:t>Note China NB voted yes!</a:t>
            </a:r>
          </a:p>
          <a:p>
            <a:pPr lvl="2"/>
            <a:r>
              <a:rPr lang="en-AU" dirty="0" smtClean="0"/>
              <a:t>Only one substantive comment that needs a response</a:t>
            </a:r>
            <a:endParaRPr lang="en-AU" dirty="0" smtClean="0"/>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single comment on 802.1BR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802.1BR (1/1)</a:t>
            </a:r>
          </a:p>
          <a:p>
            <a:pPr lvl="1"/>
            <a:r>
              <a:rPr lang="en-AU" dirty="0" smtClean="0"/>
              <a:t>Comment: </a:t>
            </a:r>
            <a:r>
              <a:rPr lang="en-AU" i="1" dirty="0" smtClean="0"/>
              <a:t>IEEE 802.1BR specifies Bridge Port Extension without any definition of VM Discovery Protocol and VM Perceive Mechanism for network</a:t>
            </a:r>
          </a:p>
          <a:p>
            <a:pPr lvl="1"/>
            <a:r>
              <a:rPr lang="en-AU" dirty="0" smtClean="0"/>
              <a:t>Change: </a:t>
            </a:r>
            <a:r>
              <a:rPr lang="en-AU" i="1" dirty="0" smtClean="0"/>
              <a:t>Recommend adding the definition of VM Discovery Protocol and VM Perceive Mechanism for network in the text	</a:t>
            </a:r>
          </a:p>
          <a:p>
            <a:r>
              <a:rPr lang="en-AU" dirty="0" smtClean="0"/>
              <a:t>IEEE 802 needs to respond</a:t>
            </a:r>
          </a:p>
          <a:p>
            <a:pPr lvl="1"/>
            <a:r>
              <a:rPr lang="en-AU" dirty="0" smtClean="0">
                <a:solidFill>
                  <a:srgbClr val="FF0000"/>
                </a:solidFill>
              </a:rPr>
              <a:t>Proposal?</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908820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GB" dirty="0" smtClean="0"/>
              <a:t>passed 60 </a:t>
            </a:r>
            <a:r>
              <a:rPr lang="en-GB" dirty="0"/>
              <a:t>day pre-ballot </a:t>
            </a:r>
            <a:r>
              <a:rPr lang="en-AU" dirty="0" smtClean="0"/>
              <a:t>on 23 Sept </a:t>
            </a:r>
            <a:r>
              <a:rPr lang="en-AU" dirty="0"/>
              <a:t>2015</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a:solidFill>
                  <a:srgbClr val="00B050"/>
                </a:solidFill>
              </a:rPr>
              <a:t>passed &amp; </a:t>
            </a:r>
            <a:r>
              <a:rPr lang="en-AU" dirty="0">
                <a:solidFill>
                  <a:schemeClr val="accent6"/>
                </a:solidFill>
              </a:rPr>
              <a:t>comment responses required</a:t>
            </a:r>
            <a:endParaRPr lang="en-AU" dirty="0">
              <a:solidFill>
                <a:srgbClr val="00B050"/>
              </a:solidFill>
            </a:endParaRPr>
          </a:p>
          <a:p>
            <a:pPr lvl="1"/>
            <a:r>
              <a:rPr lang="en-AU" dirty="0" smtClean="0"/>
              <a:t>IEEE 802.1BA-2011 was liaised (N16149) to SC6 on 7 April 2015 and formal submission occurred in July 2015</a:t>
            </a: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8/0/11 </a:t>
            </a:r>
            <a:endParaRPr lang="en-AU" dirty="0"/>
          </a:p>
          <a:p>
            <a:pPr lvl="2"/>
            <a:r>
              <a:rPr lang="en-AU" dirty="0"/>
              <a:t>Note: </a:t>
            </a:r>
            <a:r>
              <a:rPr lang="en-AU" dirty="0" smtClean="0"/>
              <a:t>Tunisia, Spain were NBs that </a:t>
            </a:r>
            <a:r>
              <a:rPr lang="en-AU" dirty="0"/>
              <a:t>changed vote</a:t>
            </a:r>
          </a:p>
          <a:p>
            <a:pPr lvl="2"/>
            <a:r>
              <a:rPr lang="en-AU" dirty="0"/>
              <a:t>Note China NB voted yes!</a:t>
            </a:r>
          </a:p>
          <a:p>
            <a:pPr lvl="2"/>
            <a:r>
              <a:rPr lang="en-AU" dirty="0"/>
              <a:t>Only </a:t>
            </a:r>
            <a:r>
              <a:rPr lang="en-AU" dirty="0" smtClean="0"/>
              <a:t>two substantive comments </a:t>
            </a:r>
            <a:r>
              <a:rPr lang="en-AU" dirty="0"/>
              <a:t>that </a:t>
            </a:r>
            <a:r>
              <a:rPr lang="en-AU" dirty="0" smtClean="0"/>
              <a:t>need </a:t>
            </a:r>
            <a:r>
              <a:rPr lang="en-AU" dirty="0"/>
              <a:t>a </a:t>
            </a:r>
            <a:r>
              <a:rPr lang="en-AU" dirty="0" smtClean="0"/>
              <a:t>response</a:t>
            </a:r>
            <a:endParaRPr lang="en-AU" dirty="0" smtClean="0"/>
          </a:p>
          <a:p>
            <a:r>
              <a:rPr lang="en-AU" dirty="0" smtClean="0"/>
              <a:t>FDIS </a:t>
            </a:r>
            <a:r>
              <a:rPr lang="en-AU" dirty="0" smtClean="0"/>
              <a:t>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(1/2)</a:t>
            </a:r>
          </a:p>
          <a:p>
            <a:pPr lvl="1"/>
            <a:r>
              <a:rPr lang="en-AU" dirty="0" smtClean="0"/>
              <a:t>Comment: </a:t>
            </a:r>
            <a:r>
              <a:rPr lang="en-AU" b="0" i="1" dirty="0"/>
              <a:t>Figure 5-1 and Figure 5-2 describe AVB networks. In the real network application, MIB is necessary for reading information to build the topology and form a network management. However, it is difficult for engineers to use since the whole text has not organized these MIBs that are relevant and scattered in other standards </a:t>
            </a:r>
            <a:r>
              <a:rPr lang="en-AU" b="0" dirty="0"/>
              <a:t>	</a:t>
            </a:r>
          </a:p>
          <a:p>
            <a:pPr lvl="1"/>
            <a:r>
              <a:rPr lang="en-AU" dirty="0" smtClean="0"/>
              <a:t>Change: </a:t>
            </a:r>
            <a:r>
              <a:rPr lang="en-AU" i="1" dirty="0"/>
              <a:t>Recommend organizing these MIBs that are relevant and scattered in other standards in the text </a:t>
            </a:r>
            <a:r>
              <a:rPr lang="en-AU" dirty="0"/>
              <a:t>	</a:t>
            </a:r>
            <a:r>
              <a:rPr lang="en-AU" i="1" dirty="0" smtClean="0"/>
              <a:t>	</a:t>
            </a:r>
          </a:p>
          <a:p>
            <a:r>
              <a:rPr lang="en-AU" dirty="0" smtClean="0"/>
              <a:t>IEEE 802 needs to respond</a:t>
            </a:r>
          </a:p>
          <a:p>
            <a:pPr lvl="1"/>
            <a:r>
              <a:rPr lang="en-AU" dirty="0" smtClean="0">
                <a:solidFill>
                  <a:srgbClr val="FF0000"/>
                </a:solidFill>
              </a:rPr>
              <a:t>Proposal?</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Tree>
    <p:extLst>
      <p:ext uri="{BB962C8B-B14F-4D97-AF65-F5344CB8AC3E}">
        <p14:creationId xmlns:p14="http://schemas.microsoft.com/office/powerpoint/2010/main" val="1138959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IEEE 802 needs to respond to a two comments on 802.1BA during pre-ballot</a:t>
            </a:r>
            <a:endParaRPr lang="en-AU" dirty="0"/>
          </a:p>
        </p:txBody>
      </p:sp>
      <p:sp>
        <p:nvSpPr>
          <p:cNvPr id="3" name="Content Placeholder 2"/>
          <p:cNvSpPr>
            <a:spLocks noGrp="1"/>
          </p:cNvSpPr>
          <p:nvPr>
            <p:ph idx="1"/>
          </p:nvPr>
        </p:nvSpPr>
        <p:spPr/>
        <p:txBody>
          <a:bodyPr/>
          <a:lstStyle/>
          <a:p>
            <a:r>
              <a:rPr lang="en-AU" dirty="0" smtClean="0"/>
              <a:t>China NB made a comment on 802.1BA (2/2)</a:t>
            </a:r>
          </a:p>
          <a:p>
            <a:pPr lvl="1"/>
            <a:r>
              <a:rPr lang="en-AU" dirty="0" smtClean="0"/>
              <a:t>Comment: </a:t>
            </a:r>
            <a:r>
              <a:rPr lang="en-AU" i="1" dirty="0"/>
              <a:t>In the field of Ethernet audio and video transfer, there are also Dante, </a:t>
            </a:r>
            <a:r>
              <a:rPr lang="en-AU" i="1" dirty="0" err="1"/>
              <a:t>CobraNet</a:t>
            </a:r>
            <a:r>
              <a:rPr lang="en-AU" i="1" dirty="0"/>
              <a:t> and </a:t>
            </a:r>
            <a:r>
              <a:rPr lang="en-AU" i="1" dirty="0" err="1"/>
              <a:t>EtherSound</a:t>
            </a:r>
            <a:r>
              <a:rPr lang="en-AU" i="1" dirty="0"/>
              <a:t>. There is no description about relationship and compatibility between AVB system and these protocols in the whole text </a:t>
            </a:r>
            <a:r>
              <a:rPr lang="en-AU" dirty="0"/>
              <a:t>	</a:t>
            </a:r>
            <a:endParaRPr lang="en-AU" b="0" dirty="0"/>
          </a:p>
          <a:p>
            <a:pPr lvl="1"/>
            <a:r>
              <a:rPr lang="en-AU" dirty="0" smtClean="0"/>
              <a:t>Change: </a:t>
            </a:r>
            <a:r>
              <a:rPr lang="en-AU" i="1" dirty="0"/>
              <a:t>Recommend adding the description about relationship and compatibility between AVB system and these protocols in the </a:t>
            </a:r>
            <a:r>
              <a:rPr lang="en-AU" i="1" dirty="0" smtClean="0"/>
              <a:t>text</a:t>
            </a:r>
            <a:r>
              <a:rPr lang="en-AU" dirty="0"/>
              <a:t>	</a:t>
            </a:r>
            <a:endParaRPr lang="en-AU" i="1" dirty="0" smtClean="0"/>
          </a:p>
          <a:p>
            <a:r>
              <a:rPr lang="en-AU" dirty="0" smtClean="0"/>
              <a:t>IEEE 802 needs to respond</a:t>
            </a:r>
          </a:p>
          <a:p>
            <a:pPr lvl="1"/>
            <a:r>
              <a:rPr lang="en-AU" dirty="0" smtClean="0">
                <a:solidFill>
                  <a:srgbClr val="FF0000"/>
                </a:solidFill>
              </a:rPr>
              <a:t>Proposal?</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3158126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soon</a:t>
            </a:r>
            <a:endParaRPr lang="en-AU" dirty="0">
              <a:solidFill>
                <a:schemeClr val="accent2"/>
              </a:solidFill>
            </a:endParaRPr>
          </a:p>
          <a:p>
            <a:pPr lvl="1"/>
            <a:r>
              <a:rPr lang="en-AU" dirty="0" smtClean="0"/>
              <a:t>IEEE 802.22a was liaised in July 2015 to SC6  to allow them to become familiar with it before submission for approval under the PSDO process</a:t>
            </a:r>
          </a:p>
          <a:p>
            <a:pPr lvl="1"/>
            <a:r>
              <a:rPr lang="en-AU" dirty="0" smtClean="0"/>
              <a:t>It has been approved for submission to a 60 day pre-ballot at some point in the future</a:t>
            </a:r>
          </a:p>
          <a:p>
            <a:pPr lvl="2"/>
            <a:r>
              <a:rPr lang="en-AU" dirty="0" smtClean="0">
                <a:solidFill>
                  <a:srgbClr val="FF0000"/>
                </a:solidFill>
              </a:rPr>
              <a:t>When?</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802.3bx will be</a:t>
            </a:r>
            <a:r>
              <a:rPr lang="en-GB" dirty="0" smtClean="0"/>
              <a:t> </a:t>
            </a:r>
            <a:r>
              <a:rPr lang="en-GB" dirty="0"/>
              <a:t>submitted to 60 day </a:t>
            </a:r>
            <a:r>
              <a:rPr lang="en-GB" dirty="0" smtClean="0"/>
              <a:t>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Will be submitted after publication</a:t>
            </a:r>
            <a:endParaRPr lang="en-AU" dirty="0">
              <a:solidFill>
                <a:schemeClr val="accent2"/>
              </a:solidFill>
            </a:endParaRPr>
          </a:p>
          <a:p>
            <a:pPr lvl="1"/>
            <a:r>
              <a:rPr lang="en-AU" dirty="0" smtClean="0"/>
              <a:t>IEEE 802.3bx is up for </a:t>
            </a:r>
            <a:r>
              <a:rPr lang="en-AU" dirty="0" err="1" smtClean="0"/>
              <a:t>RevCom</a:t>
            </a:r>
            <a:r>
              <a:rPr lang="en-AU" dirty="0" smtClean="0"/>
              <a:t> approval in Sept 2015</a:t>
            </a:r>
          </a:p>
          <a:p>
            <a:pPr lvl="1"/>
            <a:r>
              <a:rPr lang="en-AU" dirty="0" smtClean="0"/>
              <a:t>It has previously been liaised to SC6  to allow them to become familiar with it before submission for approval under the PSDO process</a:t>
            </a:r>
          </a:p>
          <a:p>
            <a:pPr lvl="1"/>
            <a:r>
              <a:rPr lang="en-AU" dirty="0" smtClean="0"/>
              <a:t>It will be submitted to 60 day pre-ballot after publication</a:t>
            </a:r>
          </a:p>
          <a:p>
            <a:pPr lvl="2"/>
            <a:r>
              <a:rPr lang="en-AU" dirty="0" smtClean="0">
                <a:solidFill>
                  <a:srgbClr val="FF0000"/>
                </a:solidFill>
              </a:rPr>
              <a:t>When is that?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511883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likely that Adrian Stephens will not be available to represent IEEE 802 in February 2016 …</a:t>
            </a:r>
          </a:p>
          <a:p>
            <a:pPr lvl="1"/>
            <a:r>
              <a:rPr lang="en-AU" dirty="0" smtClean="0"/>
              <a:t>… but he believes that IEEE 802 will need a delegate to attend,</a:t>
            </a:r>
            <a:r>
              <a:rPr lang="en-GB" dirty="0"/>
              <a:t> </a:t>
            </a:r>
            <a:r>
              <a:rPr lang="en-GB" dirty="0" smtClean="0"/>
              <a:t>ideally an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consider the draft agenda for the meeting in Feb</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&lt;</a:t>
            </a:r>
            <a:r>
              <a:rPr lang="en-AU" dirty="0" err="1" smtClean="0">
                <a:solidFill>
                  <a:srgbClr val="FF0000"/>
                </a:solidFill>
              </a:rPr>
              <a:t>tbd</a:t>
            </a:r>
            <a:r>
              <a:rPr lang="en-AU" dirty="0" smtClean="0">
                <a:solidFill>
                  <a:srgbClr val="FF0000"/>
                </a:solidFill>
              </a:rPr>
              <a:t>&gt;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204039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285021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931243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were added in Sept 2014:</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hlinkClick r:id="rId2"/>
              </a:rPr>
              <a:t>jmessenger@advaoptical.com</a:t>
            </a:r>
            <a:endParaRPr lang="en-AU" dirty="0" smtClean="0"/>
          </a:p>
          <a:p>
            <a:pPr lvl="2"/>
            <a:r>
              <a:rPr lang="en-AU" dirty="0"/>
              <a:t>Karen Randall </a:t>
            </a:r>
            <a:r>
              <a:rPr lang="en-AU" dirty="0" smtClean="0"/>
              <a:t>- </a:t>
            </a:r>
            <a:r>
              <a:rPr lang="en-AU" u="sng" dirty="0" smtClean="0">
                <a:hlinkClick r:id="rId3"/>
              </a:rPr>
              <a:t>karen@randall-consulting.com</a:t>
            </a:r>
            <a:r>
              <a:rPr lang="en-AU" dirty="0" smtClean="0"/>
              <a:t> - added Sept 2015</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594141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AU" i="1" dirty="0" smtClean="0"/>
              <a:t>Dallas in Nov 2015</a:t>
            </a:r>
            <a:r>
              <a:rPr lang="en-AU" i="1" dirty="0" smtClean="0"/>
              <a:t>,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323317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94252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852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2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259"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66</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27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67</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294"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68</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3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60 day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a:t>8802-11:2015/</a:t>
            </a:r>
            <a:r>
              <a:rPr lang="en-AU" dirty="0" err="1"/>
              <a:t>Amd</a:t>
            </a:r>
            <a:r>
              <a:rPr lang="en-AU" dirty="0"/>
              <a:t> </a:t>
            </a:r>
            <a:r>
              <a:rPr lang="en-AU" dirty="0" smtClean="0"/>
              <a:t>4</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34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a:t>
            </a:r>
            <a:r>
              <a:rPr lang="en-US" dirty="0" smtClean="0"/>
              <a:t>two slots </a:t>
            </a:r>
            <a:r>
              <a:rPr lang="en-US" dirty="0" smtClean="0"/>
              <a:t>at the </a:t>
            </a:r>
            <a:r>
              <a:rPr lang="en-US" dirty="0" smtClean="0"/>
              <a:t>Dallas plenary meeting but may not need them</a:t>
            </a:r>
            <a:endParaRPr lang="en-US" dirty="0" smtClean="0"/>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10 Nov 2015</a:t>
            </a:r>
            <a:r>
              <a:rPr lang="en-US" sz="1600" b="1" dirty="0" smtClean="0">
                <a:latin typeface="+mj-lt"/>
              </a:rPr>
              <a:t>, PM1</a:t>
            </a:r>
            <a:endParaRPr lang="en-US" sz="1600" b="1" dirty="0">
              <a:latin typeface="+mj-lt"/>
            </a:endParaRPr>
          </a:p>
        </p:txBody>
      </p:sp>
      <p:sp>
        <p:nvSpPr>
          <p:cNvPr id="8" name="Rectangle 7"/>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9" name="Rectangle 8"/>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12 Nov 2015</a:t>
            </a:r>
            <a:r>
              <a:rPr lang="en-US" sz="1600" b="1" dirty="0" smtClean="0">
                <a:latin typeface="+mj-lt"/>
              </a:rPr>
              <a:t>, PM1</a:t>
            </a:r>
            <a:endParaRPr lang="en-US" sz="1600" b="1"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70</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a:t>8802-11:2015/</a:t>
            </a:r>
            <a:r>
              <a:rPr lang="en-AU" dirty="0" err="1"/>
              <a:t>Amd</a:t>
            </a:r>
            <a:r>
              <a:rPr lang="en-AU" dirty="0"/>
              <a:t> 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a:t>
            </a:r>
            <a:r>
              <a:rPr lang="en-AU" dirty="0" smtClean="0"/>
              <a:t>interim meeting </a:t>
            </a:r>
            <a:r>
              <a:rPr lang="en-AU" dirty="0" smtClean="0"/>
              <a:t>in </a:t>
            </a:r>
            <a:r>
              <a:rPr lang="en-AU" dirty="0" smtClean="0"/>
              <a:t>Sept 2015 </a:t>
            </a:r>
            <a:r>
              <a:rPr lang="en-AU" dirty="0" smtClean="0"/>
              <a:t>in </a:t>
            </a:r>
            <a:r>
              <a:rPr lang="en-AU" dirty="0" smtClean="0"/>
              <a:t>Bangkok</a:t>
            </a:r>
            <a:endParaRPr lang="en-AU" dirty="0" smtClean="0"/>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Prepare for SC6 meeting in February</a:t>
            </a:r>
          </a:p>
          <a:p>
            <a:pPr lvl="2"/>
            <a:r>
              <a:rPr lang="en-AU" dirty="0" smtClean="0"/>
              <a:t>Organise updates</a:t>
            </a:r>
          </a:p>
          <a:p>
            <a:pPr lvl="2"/>
            <a:r>
              <a:rPr lang="en-AU" dirty="0" smtClean="0"/>
              <a:t>Consider any available inputs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a:t>
            </a:r>
            <a:r>
              <a:rPr lang="en-AU" dirty="0" smtClean="0"/>
              <a:t>Dallas meeting</a:t>
            </a:r>
            <a:endParaRPr lang="en-AU" dirty="0" smtClean="0"/>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
            </a:r>
            <a:r>
              <a:rPr lang="en-AU" i="1" dirty="0" smtClean="0"/>
              <a:t>Dallas, </a:t>
            </a:r>
            <a:r>
              <a:rPr lang="en-AU" i="1" dirty="0" smtClean="0"/>
              <a:t>US </a:t>
            </a:r>
            <a:r>
              <a:rPr lang="en-AU" i="1" dirty="0" smtClean="0"/>
              <a:t>in Nov 2015</a:t>
            </a:r>
            <a:r>
              <a:rPr lang="en-AU" i="1" dirty="0" smtClean="0"/>
              <a:t>,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6495</Words>
  <Application>Microsoft Office PowerPoint</Application>
  <PresentationFormat>On-screen Show (4:3)</PresentationFormat>
  <Paragraphs>1025</Paragraphs>
  <Slides>70</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70</vt:i4>
      </vt:variant>
    </vt:vector>
  </HeadingPairs>
  <TitlesOfParts>
    <vt:vector size="73" baseType="lpstr">
      <vt:lpstr>802-11-Submission</vt:lpstr>
      <vt:lpstr>Acrobat Document</vt:lpstr>
      <vt:lpstr>Packager Shell Object</vt:lpstr>
      <vt:lpstr>IEEE 802 JTC1 Standing Committee Nov 2015 agenda</vt:lpstr>
      <vt:lpstr>This presentation will be used to run the IEEE 802 JTC1 SC meetings in Dallas in November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Dallas plenary meeting but may not need them</vt:lpstr>
      <vt:lpstr>The IEEE 802 JTC1 SC has a high level list of agenda items to be considered</vt:lpstr>
      <vt:lpstr>The IEEE 802 JTC1 SC will consider approving its agenda for the Dallas meeting</vt:lpstr>
      <vt:lpstr>The IEEE 802 JTC1 SC will consider approval of the minutes of its Bangkok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has liaised a variety of drafts to SC6</vt:lpstr>
      <vt:lpstr>IEEE 802.22 WG will continue to consider drafts for liaison</vt:lpstr>
      <vt:lpstr>IEEE 802 continues to notify SC6 of various new projects</vt:lpstr>
      <vt:lpstr>The new Central Desktop area for the “Adoption of IEEE 802 standards by ISO/IEC JTC1” is operational</vt:lpstr>
      <vt:lpstr>IEEE 802 has pushed 16 standards completely through the PSDO ratification process</vt:lpstr>
      <vt:lpstr>IEEE 802 has pushed 16 standards completely through the PSDO ratification process</vt:lpstr>
      <vt:lpstr>IEEE 802 has eight standards in the pipeline for ratification under the PSDO</vt:lpstr>
      <vt:lpstr>IEEE 802-2014 FDIS ballot closes 2 Nov 2015</vt:lpstr>
      <vt:lpstr>IEEE 802.1Xbx-2014 FDIS ballot closes 28 January 2016 </vt:lpstr>
      <vt:lpstr>IEEE 802.1Q-Rev-2014 is FDIS ballot closes 28 Jan 2016</vt:lpstr>
      <vt:lpstr>IEEE 802.1AX-2014 FDIS ballot closes on 20 Nov 2015</vt:lpstr>
      <vt:lpstr>IEEE 802.1BR-2012 60 passed 60 day pre-ballot on 23 Sept 2015</vt:lpstr>
      <vt:lpstr>IEEE 802 needs to respond to a single comment on 802.1BR during pre-ballot</vt:lpstr>
      <vt:lpstr>IEEE 802.1BA-2011 passed 60 day pre-ballot on 23 Sept 2015</vt:lpstr>
      <vt:lpstr>IEEE 802 needs to respond to a two comments on 802.1BA during pre-ballot</vt:lpstr>
      <vt:lpstr>IEEE 802 needs to respond to a two comments on 802.1BA during pre-ballot</vt:lpstr>
      <vt:lpstr>IEEE 802.22a will be submitted to 60 day pre-ballot soon</vt:lpstr>
      <vt:lpstr>IEEE 802.3bx will be submitted to 60 day pre-ballot soon</vt:lpstr>
      <vt:lpstr>The next SC6 meeting will be in February 2016  in Xi'an, China </vt:lpstr>
      <vt:lpstr>Volunteers will be sought for the IEEE 802 delegation to SC6 in February 2016</vt:lpstr>
      <vt:lpstr>The SC may consider the draft agenda for the meeting in Feb</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2015-10-01T03:34:07Z</dcterms:modified>
</cp:coreProperties>
</file>