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05" r:id="rId5"/>
    <p:sldId id="411" r:id="rId6"/>
    <p:sldId id="420" r:id="rId7"/>
    <p:sldId id="371" r:id="rId8"/>
    <p:sldId id="407" r:id="rId9"/>
    <p:sldId id="408" r:id="rId10"/>
    <p:sldId id="409" r:id="rId11"/>
    <p:sldId id="372" r:id="rId12"/>
    <p:sldId id="373" r:id="rId13"/>
    <p:sldId id="378" r:id="rId14"/>
    <p:sldId id="374" r:id="rId15"/>
    <p:sldId id="417" r:id="rId16"/>
    <p:sldId id="397" r:id="rId17"/>
    <p:sldId id="398" r:id="rId18"/>
    <p:sldId id="379" r:id="rId19"/>
    <p:sldId id="421" r:id="rId20"/>
    <p:sldId id="383" r:id="rId21"/>
    <p:sldId id="422" r:id="rId22"/>
    <p:sldId id="381" r:id="rId23"/>
    <p:sldId id="382" r:id="rId24"/>
    <p:sldId id="395" r:id="rId25"/>
    <p:sldId id="393" r:id="rId26"/>
    <p:sldId id="403" r:id="rId27"/>
    <p:sldId id="394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2671" autoAdjust="0"/>
  </p:normalViewPr>
  <p:slideViewPr>
    <p:cSldViewPr>
      <p:cViewPr varScale="1">
        <p:scale>
          <a:sx n="85" d="100"/>
          <a:sy n="85" d="100"/>
        </p:scale>
        <p:origin x="102" y="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894" y="-1098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8773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15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802.11-15/1218r2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1263-00-0000-liaison-from-3gpp-ran4-on-measurement-and-rssi.do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1214" TargetMode="External"/><Relationship Id="rId3" Type="http://schemas.openxmlformats.org/officeDocument/2006/relationships/hyperlink" Target="https://mentor.ieee.org/802.11/dcn/11-15-1218" TargetMode="External"/><Relationship Id="rId7" Type="http://schemas.openxmlformats.org/officeDocument/2006/relationships/hyperlink" Target="https://mentor.ieee.org/802.11/dcn/11-15-1227" TargetMode="External"/><Relationship Id="rId2" Type="http://schemas.openxmlformats.org/officeDocument/2006/relationships/hyperlink" Target="https://mentor.ieee.org/802.11/dcn/11-15-12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1226" TargetMode="External"/><Relationship Id="rId5" Type="http://schemas.openxmlformats.org/officeDocument/2006/relationships/hyperlink" Target="https://mentor.ieee.org/802.11/dcn/11-15-1219" TargetMode="External"/><Relationship Id="rId10" Type="http://schemas.openxmlformats.org/officeDocument/2006/relationships/hyperlink" Target="https://mentor.ieee.org/802.11/dcn/11-15-1225" TargetMode="External"/><Relationship Id="rId4" Type="http://schemas.openxmlformats.org/officeDocument/2006/relationships/hyperlink" Target="https://mentor.ieee.org/802.11/dcn/11-15-1224" TargetMode="External"/><Relationship Id="rId9" Type="http://schemas.openxmlformats.org/officeDocument/2006/relationships/hyperlink" Target="https://mentor.ieee.org/802.11/dcn/11-15-1215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November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2015-11-09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67852"/>
              </p:ext>
            </p:extLst>
          </p:nvPr>
        </p:nvGraphicFramePr>
        <p:xfrm>
          <a:off x="533400" y="2310039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10039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7114563"/>
              </p:ext>
            </p:extLst>
          </p:nvPr>
        </p:nvGraphicFramePr>
        <p:xfrm>
          <a:off x="304800" y="609601"/>
          <a:ext cx="8534400" cy="544735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4812413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2390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925527" cy="307777"/>
          </a:xfrm>
          <a:prstGeom prst="rect">
            <a:avLst/>
          </a:prstGeom>
          <a:solidFill>
            <a:srgbClr val="FFC0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Updated at last session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7146421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254519"/>
                <a:gridCol w="1981200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Sub-editor: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Shiwen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SangHyun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CHANG</a:t>
                      </a:r>
                      <a:r>
                        <a:rPr kumimoji="0" lang="en-US" sz="132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, Yan XIN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3816195" y="1761071"/>
            <a:ext cx="981141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795420" y="2440144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4943929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4038600" y="3706504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2895600" y="1748589"/>
            <a:ext cx="914400" cy="663885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6802172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09-18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262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6+2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TGaq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10-07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400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16+3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SB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Initial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TGah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10-06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552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176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78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M4.1.5.1 – </a:t>
            </a:r>
            <a:r>
              <a:rPr lang="en-GB" dirty="0" err="1" smtClean="0"/>
              <a:t>TGah</a:t>
            </a:r>
            <a:r>
              <a:rPr lang="en-GB" dirty="0" smtClean="0"/>
              <a:t> CRC 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62" y="1676400"/>
            <a:ext cx="7772400" cy="4648200"/>
          </a:xfrm>
        </p:spPr>
        <p:txBody>
          <a:bodyPr/>
          <a:lstStyle/>
          <a:p>
            <a:r>
              <a:rPr lang="en-GB" sz="2000" dirty="0" smtClean="0"/>
              <a:t>In sponsor ballot,  resolution of comments is delegated to a comment resolution committee (CRC).  These operate under slightly looser rules than an 802.11 WG.</a:t>
            </a:r>
          </a:p>
          <a:p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GB" sz="2000" dirty="0"/>
              <a:t>will act as the </a:t>
            </a:r>
            <a:r>
              <a:rPr lang="en-GB" sz="2000" dirty="0" smtClean="0"/>
              <a:t>CRC </a:t>
            </a:r>
            <a:r>
              <a:rPr lang="en-GB" sz="2000" dirty="0"/>
              <a:t>for </a:t>
            </a:r>
            <a:r>
              <a:rPr lang="en-GB" sz="2000" dirty="0" smtClean="0"/>
              <a:t>P802.11ah – existing officers remain</a:t>
            </a:r>
            <a:endParaRPr lang="en-GB" sz="2000" dirty="0"/>
          </a:p>
          <a:p>
            <a:r>
              <a:rPr lang="en-GB" sz="2000" dirty="0" smtClean="0"/>
              <a:t>The CRC </a:t>
            </a:r>
            <a:r>
              <a:rPr lang="en-GB" sz="2000" dirty="0"/>
              <a:t>a “committee of the </a:t>
            </a:r>
            <a:r>
              <a:rPr lang="en-GB" sz="2000" dirty="0" smtClean="0"/>
              <a:t>whole of 802.11” </a:t>
            </a:r>
            <a:r>
              <a:rPr lang="en-GB" sz="2000" dirty="0"/>
              <a:t>– i.e., all voting members of WG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meet in person and/or </a:t>
            </a:r>
            <a:r>
              <a:rPr lang="en-GB" sz="2000" dirty="0" err="1"/>
              <a:t>telecon</a:t>
            </a:r>
            <a:r>
              <a:rPr lang="en-GB" sz="2000" dirty="0"/>
              <a:t> </a:t>
            </a:r>
            <a:r>
              <a:rPr lang="en-GB" sz="2000" dirty="0" smtClean="0"/>
              <a:t>to 802.11 reflector using </a:t>
            </a:r>
            <a:r>
              <a:rPr lang="en-GB" sz="2000" dirty="0"/>
              <a:t>10 day notification for </a:t>
            </a:r>
            <a:r>
              <a:rPr lang="en-GB" sz="2000" dirty="0" err="1"/>
              <a:t>telecons</a:t>
            </a:r>
            <a:r>
              <a:rPr lang="en-GB" sz="2000" dirty="0"/>
              <a:t> and 30 notification rules for F2F</a:t>
            </a:r>
          </a:p>
          <a:p>
            <a:r>
              <a:rPr lang="en-GB" sz="2000" dirty="0" smtClean="0"/>
              <a:t>The CRC can </a:t>
            </a:r>
            <a:r>
              <a:rPr lang="en-GB" sz="2000" dirty="0"/>
              <a:t>make motions to resolve comments and </a:t>
            </a:r>
            <a:r>
              <a:rPr lang="en-GB" sz="2000" dirty="0" smtClean="0"/>
              <a:t>recirculate at any of its meetings, </a:t>
            </a:r>
            <a:r>
              <a:rPr lang="en-GB" sz="2000" dirty="0"/>
              <a:t>except as noted below</a:t>
            </a:r>
          </a:p>
          <a:p>
            <a:r>
              <a:rPr lang="en-GB" sz="2000" dirty="0" smtClean="0"/>
              <a:t>Resolutions </a:t>
            </a:r>
            <a:r>
              <a:rPr lang="en-GB" sz="2000" dirty="0"/>
              <a:t>of any comments related to IP or patents, or communications to </a:t>
            </a:r>
            <a:r>
              <a:rPr lang="en-GB" sz="2000" dirty="0" err="1"/>
              <a:t>PatCom</a:t>
            </a:r>
            <a:r>
              <a:rPr lang="en-GB" sz="2000" dirty="0"/>
              <a:t> or the IEEE-SA standards board must be approved </a:t>
            </a:r>
            <a:r>
              <a:rPr lang="en-GB" sz="2000" dirty="0" smtClean="0"/>
              <a:t>at a </a:t>
            </a:r>
            <a:r>
              <a:rPr lang="en-GB" sz="2000" dirty="0" err="1" smtClean="0"/>
              <a:t>TGah</a:t>
            </a:r>
            <a:r>
              <a:rPr lang="en-GB" sz="2000" dirty="0" smtClean="0"/>
              <a:t> meeting that occurs </a:t>
            </a:r>
            <a:r>
              <a:rPr lang="en-GB" sz="2000" dirty="0"/>
              <a:t>during a WG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0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10220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142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97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Nov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LB216 (</a:t>
            </a:r>
            <a:r>
              <a:rPr lang="en-GB" dirty="0" err="1" smtClean="0"/>
              <a:t>TGaq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LB216 closed shortly before the start of the current session.</a:t>
            </a:r>
          </a:p>
          <a:p>
            <a:r>
              <a:rPr lang="en-GB" dirty="0" smtClean="0"/>
              <a:t>~27 voting members lost voting status for not returning a valid ballot</a:t>
            </a:r>
          </a:p>
          <a:p>
            <a:r>
              <a:rPr lang="en-GB" dirty="0" smtClean="0"/>
              <a:t>This change of status will be applied at the close of this session and before applying attendance for </a:t>
            </a:r>
            <a:r>
              <a:rPr lang="en-GB" smtClean="0"/>
              <a:t>this session.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339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3" name="Binary Worksheet" r:id="rId4" imgW="8134243" imgH="5210243" progId="Excel.SheetBinaryMacroEnabled.12">
                  <p:embed/>
                </p:oleObj>
              </mc:Choice>
              <mc:Fallback>
                <p:oleObj name="Binary Worksheet" r:id="rId4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11-11/0270r33  (Nov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r33: </a:t>
            </a:r>
            <a:r>
              <a:rPr lang="en-GB" sz="2800" dirty="0" err="1" smtClean="0"/>
              <a:t>TGmc</a:t>
            </a:r>
            <a:r>
              <a:rPr lang="en-GB" sz="2800" dirty="0" smtClean="0"/>
              <a:t> allocations based on approved comment resolutions</a:t>
            </a:r>
          </a:p>
          <a:p>
            <a:pPr marL="457200" lvl="1" indent="0">
              <a:buNone/>
              <a:defRPr/>
            </a:pPr>
            <a:endParaRPr lang="en-GB" sz="2800" dirty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8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802.19 is responsible for responding to liaisons to/from 3GPP on LTE-LAA.</a:t>
            </a:r>
          </a:p>
          <a:p>
            <a:endParaRPr lang="en-GB" sz="2000" dirty="0" smtClean="0"/>
          </a:p>
          <a:p>
            <a:r>
              <a:rPr lang="en-GB" sz="2000" dirty="0" smtClean="0"/>
              <a:t>IEEE 802.11 has received two </a:t>
            </a:r>
            <a:r>
              <a:rPr lang="en-GB" sz="2000" dirty="0"/>
              <a:t>related liaison documents from 3GPP RAN4 on radio measurement and RSSI measurement.</a:t>
            </a:r>
          </a:p>
          <a:p>
            <a:pPr lvl="1"/>
            <a:r>
              <a:rPr lang="en-GB" sz="1600" dirty="0"/>
              <a:t>Please see: </a:t>
            </a:r>
            <a:r>
              <a:rPr lang="en-GB" sz="1600" u="sng" dirty="0">
                <a:hlinkClick r:id="rId2"/>
              </a:rPr>
              <a:t>https://mentor.ieee.org/802.11/dcn/15/11-15-1263-00-0000-liaison-from-3gpp-ran4-on-measurement-and-rssi.doc</a:t>
            </a:r>
            <a:endParaRPr lang="en-GB" sz="1600" dirty="0"/>
          </a:p>
          <a:p>
            <a:endParaRPr lang="en-GB" altLang="en-US" sz="2000" dirty="0" smtClean="0"/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5240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today’s Tutorial panel session.</a:t>
            </a:r>
          </a:p>
          <a:p>
            <a:pPr lvl="2"/>
            <a:r>
              <a:rPr lang="en-GB" altLang="en-US" dirty="0" smtClean="0"/>
              <a:t>NGMN were not able to identify a speaker.</a:t>
            </a:r>
          </a:p>
          <a:p>
            <a:r>
              <a:rPr lang="en-GB" altLang="en-US" dirty="0" err="1" smtClean="0"/>
              <a:t>Jeorge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Hurtarte</a:t>
            </a:r>
            <a:r>
              <a:rPr lang="en-GB" altLang="en-US" dirty="0" smtClean="0"/>
              <a:t> will be attending NGMN,  and has been invited to address them in December on the topic of what 802.11 is doing in 5G</a:t>
            </a:r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M2.3.2 – incoming 3GPP liaison on measurement and RSSI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 sent an email to the 802.11 reflector soliciting involvement and a leader.</a:t>
            </a:r>
          </a:p>
          <a:p>
            <a:r>
              <a:rPr lang="en-GB" dirty="0"/>
              <a:t>The following </a:t>
            </a:r>
            <a:r>
              <a:rPr lang="en-GB" dirty="0" smtClean="0"/>
              <a:t>responded (as of the time of writing): Laurent Cariou, Stephen McCann, James Wang, Richard Roy, Andrew Myles, Allert </a:t>
            </a:r>
            <a:r>
              <a:rPr lang="en-GB" dirty="0"/>
              <a:t>van </a:t>
            </a:r>
            <a:r>
              <a:rPr lang="en-GB" dirty="0" smtClean="0"/>
              <a:t>Zelst, Vinko Erceg, Fillip </a:t>
            </a:r>
            <a:r>
              <a:rPr lang="en-GB" dirty="0" err="1" smtClean="0"/>
              <a:t>Mestanov</a:t>
            </a:r>
            <a:r>
              <a:rPr lang="en-GB" dirty="0" smtClean="0"/>
              <a:t>, Yakun Sun, Lisa Ward</a:t>
            </a:r>
          </a:p>
          <a:p>
            <a:r>
              <a:rPr lang="en-GB" dirty="0" smtClean="0"/>
              <a:t>Laurent Cariou has volunteered to organize an ad-hoc to consider a response.</a:t>
            </a:r>
          </a:p>
          <a:p>
            <a:r>
              <a:rPr lang="en-GB" dirty="0" smtClean="0"/>
              <a:t>An initial report is expected for the Wed plenary, with any approval of outgoing liaisons on Friday.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1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283033"/>
              </p:ext>
            </p:extLst>
          </p:nvPr>
        </p:nvGraphicFramePr>
        <p:xfrm>
          <a:off x="674076" y="1905000"/>
          <a:ext cx="7866409" cy="2473436"/>
        </p:xfrm>
        <a:graphic>
          <a:graphicData uri="http://schemas.openxmlformats.org/drawingml/2006/table">
            <a:tbl>
              <a:tblPr/>
              <a:tblGrid>
                <a:gridCol w="2338915"/>
                <a:gridCol w="5527494"/>
              </a:tblGrid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https://mentor.ieee.org/802.11/dcn/11-15-1217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https://mentor.ieee.org/802.11/dcn/11-15-1218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https://mentor.ieee.org/802.11/dcn/11-15-1224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https://mentor.ieee.org/802.11/dcn/11-15-1219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https://mentor.ieee.org/802.11/dcn/11-15-1226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https://mentor.ieee.org/802.11/dcn/11-15-1227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https://mentor.ieee.org/802.11/dcn/11-15-1214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8234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https://mentor.ieee.org/802.11/dcn/11-15-1215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6262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https://mentor.ieee.org/802.11/dcn/11-15-1225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4" marR="14014" marT="1401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ARC, 802.1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the Attendance Reporting Survey</a:t>
            </a:r>
          </a:p>
          <a:p>
            <a:r>
              <a:rPr lang="en-GB" altLang="en-US" dirty="0" smtClean="0"/>
              <a:t>Briefing on the ETSI BRAN meeting (Myles)</a:t>
            </a:r>
          </a:p>
          <a:p>
            <a:r>
              <a:rPr lang="en-GB" altLang="en-US" dirty="0" smtClean="0"/>
              <a:t>“802.11 as part of IMT-2020” (Myles)</a:t>
            </a:r>
          </a:p>
          <a:p>
            <a:r>
              <a:rPr lang="en-GB" altLang="en-US" dirty="0" smtClean="0"/>
              <a:t>Report on 3GPP/5G workshop (Levy)</a:t>
            </a:r>
            <a:endParaRPr lang="en-GB" altLang="en-US" dirty="0"/>
          </a:p>
          <a:p>
            <a:endParaRPr lang="en-GB" altLang="en-US" dirty="0" smtClean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The IEEE 802 executive committee (EC) conditionally approved sending P802.11ah to Sponsor Ballot.</a:t>
            </a:r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81780</TotalTime>
  <Words>1745</Words>
  <Application>Microsoft Office PowerPoint</Application>
  <PresentationFormat>On-screen Show (4:3)</PresentationFormat>
  <Paragraphs>572</Paragraphs>
  <Slides>26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November 2015</vt:lpstr>
      <vt:lpstr>Introduction</vt:lpstr>
      <vt:lpstr>M2.3.1 Summary of new Liaisons</vt:lpstr>
      <vt:lpstr>M2.3.1 Summary of ongoing Liaisons</vt:lpstr>
      <vt:lpstr>M2.3.2 – incoming 3GPP liaison on measurement and RSSI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IEEE 802.11 Revisions</vt:lpstr>
      <vt:lpstr>IEEE 802.11 Standards Pipeline</vt:lpstr>
      <vt:lpstr>M4.1.5 Summary of ballots and comment collections</vt:lpstr>
      <vt:lpstr>M4.1.5.1 – TGah CRC formation</vt:lpstr>
      <vt:lpstr>M4.1.6 Current Membership Status</vt:lpstr>
      <vt:lpstr>LB216 (TGaq)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1624</cp:revision>
  <cp:lastPrinted>1998-02-10T13:28:06Z</cp:lastPrinted>
  <dcterms:created xsi:type="dcterms:W3CDTF">1998-02-10T13:07:52Z</dcterms:created>
  <dcterms:modified xsi:type="dcterms:W3CDTF">2015-11-09T14:08:17Z</dcterms:modified>
  <cp:category>Adrian Stephens, Intel Corporation</cp:category>
</cp:coreProperties>
</file>