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05" r:id="rId5"/>
    <p:sldId id="411" r:id="rId6"/>
    <p:sldId id="420" r:id="rId7"/>
    <p:sldId id="371" r:id="rId8"/>
    <p:sldId id="407" r:id="rId9"/>
    <p:sldId id="408" r:id="rId10"/>
    <p:sldId id="409" r:id="rId11"/>
    <p:sldId id="372" r:id="rId12"/>
    <p:sldId id="373" r:id="rId13"/>
    <p:sldId id="378" r:id="rId14"/>
    <p:sldId id="374" r:id="rId15"/>
    <p:sldId id="417" r:id="rId16"/>
    <p:sldId id="397" r:id="rId17"/>
    <p:sldId id="398" r:id="rId18"/>
    <p:sldId id="379" r:id="rId19"/>
    <p:sldId id="421" r:id="rId20"/>
    <p:sldId id="383" r:id="rId21"/>
    <p:sldId id="381" r:id="rId22"/>
    <p:sldId id="382" r:id="rId23"/>
    <p:sldId id="395" r:id="rId24"/>
    <p:sldId id="393" r:id="rId25"/>
    <p:sldId id="403" r:id="rId26"/>
    <p:sldId id="394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CC"/>
    <a:srgbClr val="FF97DA"/>
    <a:srgbClr val="99FF66"/>
    <a:srgbClr val="99CCFF"/>
    <a:srgbClr val="85FFE0"/>
    <a:srgbClr val="00CC99"/>
    <a:srgbClr val="FFCC00"/>
    <a:srgbClr val="86AF83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2671" autoAdjust="0"/>
  </p:normalViewPr>
  <p:slideViewPr>
    <p:cSldViewPr>
      <p:cViewPr varScale="1">
        <p:scale>
          <a:sx n="75" d="100"/>
          <a:sy n="75" d="100"/>
        </p:scale>
        <p:origin x="60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</a:t>
            </a:r>
            <a:r>
              <a:rPr lang="en-US" smtClean="0"/>
              <a:t>802.11-12/0038r6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 2012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11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56424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8773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15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8975"/>
            <a:ext cx="4568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133829E-1379-4F30-BA93-BFA527872E12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648054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802.11-15/1218r0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Binary_Worksheet1.xlsb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2.xls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263-00-0000-liaison-from-3gpp-ran4-on-measurement-and-rssi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22-01-0reg-ngmn-5g-white-paper.docx" TargetMode="External"/><Relationship Id="rId2" Type="http://schemas.openxmlformats.org/officeDocument/2006/relationships/hyperlink" Target="https://mentor.ieee.org/802.11/dcn/15/11-15-0503-00-0reg-march-25-2015-liaison-from-ngmn-on-5g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1-15-1214" TargetMode="External"/><Relationship Id="rId3" Type="http://schemas.openxmlformats.org/officeDocument/2006/relationships/hyperlink" Target="https://mentor.ieee.org/802.11/dcn/11-15-1218" TargetMode="External"/><Relationship Id="rId7" Type="http://schemas.openxmlformats.org/officeDocument/2006/relationships/hyperlink" Target="https://mentor.ieee.org/802.11/dcn/11-15-1227" TargetMode="External"/><Relationship Id="rId2" Type="http://schemas.openxmlformats.org/officeDocument/2006/relationships/hyperlink" Target="https://mentor.ieee.org/802.11/dcn/11-15-121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5-1226" TargetMode="External"/><Relationship Id="rId5" Type="http://schemas.openxmlformats.org/officeDocument/2006/relationships/hyperlink" Target="https://mentor.ieee.org/802.11/dcn/11-15-1219" TargetMode="External"/><Relationship Id="rId10" Type="http://schemas.openxmlformats.org/officeDocument/2006/relationships/hyperlink" Target="https://mentor.ieee.org/802.11/dcn/11-15-1225" TargetMode="External"/><Relationship Id="rId4" Type="http://schemas.openxmlformats.org/officeDocument/2006/relationships/hyperlink" Target="https://mentor.ieee.org/802.11/dcn/11-15-1224" TargetMode="External"/><Relationship Id="rId9" Type="http://schemas.openxmlformats.org/officeDocument/2006/relationships/hyperlink" Target="https://mentor.ieee.org/802.11/dcn/11-15-1215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November 2015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2015-11-07</a:t>
            </a:r>
            <a:endParaRPr 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167852"/>
              </p:ext>
            </p:extLst>
          </p:nvPr>
        </p:nvGraphicFramePr>
        <p:xfrm>
          <a:off x="533400" y="2310039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5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10039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828800"/>
          <a:ext cx="7391400" cy="3311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Working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SC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Task Group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66230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SG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Study Group</a:t>
                      </a:r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086600" cy="457200"/>
          </a:xfrm>
        </p:spPr>
        <p:txBody>
          <a:bodyPr/>
          <a:lstStyle/>
          <a:p>
            <a:r>
              <a:rPr lang="en-GB" dirty="0" smtClean="0"/>
              <a:t>M4.1.1 Groups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114563"/>
              </p:ext>
            </p:extLst>
          </p:nvPr>
        </p:nvGraphicFramePr>
        <p:xfrm>
          <a:off x="304800" y="609601"/>
          <a:ext cx="8534400" cy="5447359"/>
        </p:xfrm>
        <a:graphic>
          <a:graphicData uri="http://schemas.openxmlformats.org/drawingml/2006/table">
            <a:tbl>
              <a:tblPr/>
              <a:tblGrid>
                <a:gridCol w="1003764"/>
                <a:gridCol w="2303316"/>
                <a:gridCol w="5227320"/>
              </a:tblGrid>
              <a:tr h="3784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1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68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8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mc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REVmc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7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 (S1G)</a:t>
                      </a:r>
                    </a:p>
                  </a:txBody>
                  <a:tcPr marT="27435" marB="2743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 (FILS)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Milli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-Meter Wave (CMMW)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 (PAD)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 (GLK)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5" marB="2743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T="27435" marB="274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33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812413"/>
              </p:ext>
            </p:extLst>
          </p:nvPr>
        </p:nvGraphicFramePr>
        <p:xfrm>
          <a:off x="1981200" y="1347989"/>
          <a:ext cx="5384800" cy="4573086"/>
        </p:xfrm>
        <a:graphic>
          <a:graphicData uri="http://schemas.openxmlformats.org/drawingml/2006/table">
            <a:tbl>
              <a:tblPr/>
              <a:tblGrid>
                <a:gridCol w="2209800"/>
                <a:gridCol w="3175000"/>
              </a:tblGrid>
              <a:tr h="40351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31-DEC-2018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819150" y="5943600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>
                <a:hlinkClick r:id="rId2"/>
              </a:rPr>
              <a:t>http://www.ieee802.org/11/PARs/index.html</a:t>
            </a:r>
            <a:endParaRPr lang="en-US" sz="180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239000" cy="381000"/>
          </a:xfrm>
        </p:spPr>
        <p:txBody>
          <a:bodyPr/>
          <a:lstStyle/>
          <a:p>
            <a:r>
              <a:rPr lang="en-US" sz="2800" dirty="0" smtClean="0"/>
              <a:t>M4.1.3 Officers</a:t>
            </a:r>
          </a:p>
        </p:txBody>
      </p:sp>
      <p:sp>
        <p:nvSpPr>
          <p:cNvPr id="15364" name="Text Box 138"/>
          <p:cNvSpPr txBox="1">
            <a:spLocks noChangeArrowheads="1"/>
          </p:cNvSpPr>
          <p:nvPr/>
        </p:nvSpPr>
        <p:spPr bwMode="auto">
          <a:xfrm>
            <a:off x="1162050" y="6519986"/>
            <a:ext cx="1925527" cy="307777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400" dirty="0" smtClean="0"/>
              <a:t>Updated at last session</a:t>
            </a:r>
            <a:endParaRPr lang="en-US" sz="1400" dirty="0"/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1144945"/>
              </p:ext>
            </p:extLst>
          </p:nvPr>
        </p:nvGraphicFramePr>
        <p:xfrm>
          <a:off x="76200" y="668890"/>
          <a:ext cx="8915400" cy="5755770"/>
        </p:xfrm>
        <a:graphic>
          <a:graphicData uri="http://schemas.openxmlformats.org/drawingml/2006/table">
            <a:tbl>
              <a:tblPr/>
              <a:tblGrid>
                <a:gridCol w="509991"/>
                <a:gridCol w="698877"/>
                <a:gridCol w="1794413"/>
                <a:gridCol w="2254519"/>
                <a:gridCol w="1981200"/>
                <a:gridCol w="1676400"/>
              </a:tblGrid>
              <a:tr h="3352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4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18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Sub-editors Emily QI and 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 SEOK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32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2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 WANG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sng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sz="1320" b="1" i="0" u="sng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28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43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Simone MERLIN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SangHyun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CHANG, Yan XIN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366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2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Zhou </a:t>
                      </a:r>
                      <a:r>
                        <a:rPr kumimoji="0" lang="en-US" sz="132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Lan</a:t>
                      </a:r>
                      <a:endParaRPr kumimoji="0" lang="en-US" sz="132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0" y="3200400"/>
            <a:ext cx="9144000" cy="1635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AutoShape 11"/>
          <p:cNvSpPr>
            <a:spLocks noChangeArrowheads="1"/>
          </p:cNvSpPr>
          <p:nvPr/>
        </p:nvSpPr>
        <p:spPr bwMode="auto">
          <a:xfrm>
            <a:off x="1180690" y="739083"/>
            <a:ext cx="1164003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-2003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4419600" y="706218"/>
            <a:ext cx="2797854" cy="5211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65288" y="139980"/>
            <a:ext cx="4712887" cy="457200"/>
          </a:xfrm>
        </p:spPr>
        <p:txBody>
          <a:bodyPr/>
          <a:lstStyle/>
          <a:p>
            <a:pPr algn="ctr"/>
            <a:r>
              <a:rPr lang="en-US" sz="2800" dirty="0" smtClean="0"/>
              <a:t>IEEE 802.11 Revisions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5933769" y="2362200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11w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188408" y="14478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222227" y="5488763"/>
            <a:ext cx="58862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</a:p>
          <a:p>
            <a:pPr algn="ctr"/>
            <a:r>
              <a:rPr lang="en-US" sz="14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&amp;</a:t>
            </a:r>
            <a:endParaRPr lang="en-US" sz="14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201315" y="956225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90845" y="97155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11k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90845" y="2758931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11r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1335530" y="4015172"/>
            <a:ext cx="833438" cy="53657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 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54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1316503" y="4905622"/>
            <a:ext cx="838200" cy="606426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11b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1334038" y="2118109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11d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951231" y="1526951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11v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942500" y="971056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11s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4490845" y="1521618"/>
            <a:ext cx="975544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11u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5933769" y="4881563"/>
            <a:ext cx="999331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11y</a:t>
            </a:r>
            <a:endParaRPr lang="en-US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Contention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Based</a:t>
            </a:r>
          </a:p>
          <a:p>
            <a:pPr algn="ctr" eaLnBrk="0" hangingPunct="0"/>
            <a:r>
              <a:rPr lang="en-US" sz="10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Protocol</a:t>
            </a:r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5264551" y="3843133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11n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508865" y="2160984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11z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90839" y="4890112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11p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7391400" y="706218"/>
            <a:ext cx="1676400" cy="5218420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2016 (TBC)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2717240" y="739083"/>
            <a:ext cx="1463004" cy="518555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896746" y="4954486"/>
            <a:ext cx="990897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11g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936107" y="1066800"/>
            <a:ext cx="990896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dirty="0">
                <a:latin typeface="Tahoma" pitchFamily="34" charset="0"/>
                <a:ea typeface="ＭＳ Ｐゴシック" charset="-128"/>
                <a:cs typeface="Arial" pitchFamily="34" charset="0"/>
              </a:rPr>
              <a:t>11e</a:t>
            </a:r>
          </a:p>
          <a:p>
            <a:pPr algn="ctr"/>
            <a:r>
              <a:rPr lang="en-US" sz="1000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920265" y="2116931"/>
            <a:ext cx="969802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11i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937449" y="1515293"/>
            <a:ext cx="989554" cy="522783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11h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917522" y="4092342"/>
            <a:ext cx="990896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11j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 dirty="0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922200" y="2699543"/>
            <a:ext cx="998408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11f </a:t>
            </a:r>
            <a:endParaRPr lang="en-US" sz="1000" b="1" dirty="0">
              <a:solidFill>
                <a:schemeClr val="bg2">
                  <a:lumMod val="75000"/>
                </a:schemeClr>
              </a:solidFill>
              <a:latin typeface="Tahoma" pitchFamily="34" charset="0"/>
              <a:ea typeface="ＭＳ Ｐゴシック" charset="-128"/>
              <a:cs typeface="Arial" charset="0"/>
            </a:endParaRPr>
          </a:p>
          <a:p>
            <a:pPr algn="ctr">
              <a:defRPr/>
            </a:pPr>
            <a:r>
              <a:rPr lang="en-US" sz="1000" b="1" dirty="0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530420" y="887490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11aa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530420" y="1740054"/>
            <a:ext cx="1295400" cy="52379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11ae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517720" y="4523791"/>
            <a:ext cx="1308100" cy="4511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11ac -VHT</a:t>
            </a:r>
          </a:p>
          <a:p>
            <a:pPr algn="ctr"/>
            <a:r>
              <a:rPr lang="en-US" sz="105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5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5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@ 5GHz</a:t>
            </a:r>
            <a:endParaRPr lang="en-US" sz="105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524070" y="5098509"/>
            <a:ext cx="1295400" cy="436602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11ad - VHT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&gt;1 </a:t>
            </a:r>
            <a:r>
              <a:rPr lang="en-US" sz="10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Gbps</a:t>
            </a: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510463" y="396000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11af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5" name="Right Arrow 4"/>
          <p:cNvSpPr/>
          <p:nvPr/>
        </p:nvSpPr>
        <p:spPr bwMode="auto">
          <a:xfrm>
            <a:off x="4108040" y="3194469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2286032" y="31736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ight Arrow 53"/>
          <p:cNvSpPr/>
          <p:nvPr/>
        </p:nvSpPr>
        <p:spPr bwMode="auto">
          <a:xfrm>
            <a:off x="847060" y="313977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ight Arrow 54"/>
          <p:cNvSpPr/>
          <p:nvPr/>
        </p:nvSpPr>
        <p:spPr bwMode="auto">
          <a:xfrm>
            <a:off x="7076313" y="3169460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6019800" y="1419225"/>
            <a:ext cx="1789093" cy="4448175"/>
          </a:xfrm>
          <a:prstGeom prst="ellipse">
            <a:avLst/>
          </a:prstGeom>
          <a:solidFill>
            <a:srgbClr val="99FF66">
              <a:alpha val="76000"/>
            </a:srgbClr>
          </a:solidFill>
          <a:ln w="12700" cap="flat" cmpd="sng" algn="ctr">
            <a:solidFill>
              <a:schemeClr val="tx1">
                <a:alpha val="43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4888705" y="1477179"/>
            <a:ext cx="1025528" cy="565129"/>
          </a:xfrm>
          <a:prstGeom prst="cube">
            <a:avLst>
              <a:gd name="adj" fmla="val 4486"/>
            </a:avLst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-2016</a:t>
            </a:r>
            <a:endParaRPr lang="en-US" sz="14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9287"/>
          </a:xfrm>
        </p:spPr>
        <p:txBody>
          <a:bodyPr/>
          <a:lstStyle/>
          <a:p>
            <a:r>
              <a:rPr lang="en-US" dirty="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1260" y="5182745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145491" y="5965581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6724" y="1526030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347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01000" y="5939135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808135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03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6382796" y="4203414"/>
            <a:ext cx="1085850" cy="4254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8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84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84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5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6337" y="595947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6401846" y="3706504"/>
            <a:ext cx="1085850" cy="4349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 dirty="0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  <a:endParaRPr lang="en-US" sz="10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4953000" y="2990055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78606" y="3332161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410325" y="2786063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 dirty="0" err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 Mgt Frames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382796" y="4724400"/>
            <a:ext cx="1085850" cy="5334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3816195" y="1761071"/>
            <a:ext cx="981141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80912" y="4978401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419225"/>
            <a:ext cx="0" cy="4194969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3795420" y="2440144"/>
            <a:ext cx="992464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2680912" y="3765550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2680912" y="4370389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9" name="AutoShape 31"/>
          <p:cNvSpPr>
            <a:spLocks noChangeArrowheads="1"/>
          </p:cNvSpPr>
          <p:nvPr/>
        </p:nvSpPr>
        <p:spPr bwMode="auto">
          <a:xfrm>
            <a:off x="6419850" y="2133600"/>
            <a:ext cx="1085850" cy="46672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  <a:endParaRPr lang="en-US" sz="10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8001000" y="1436914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-2012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8458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B06DC2-A86B-4567-B1B6-4A779827CDB5}" type="slidenum">
              <a:rPr lang="en-US" sz="800" b="1">
                <a:latin typeface="+mj-lt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lang="en-US" sz="800" b="1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2680912" y="3146973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1554773" y="3283856"/>
            <a:ext cx="987652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>
                <a:latin typeface="Tahoma" pitchFamily="34" charset="0"/>
                <a:ea typeface="ＭＳ Ｐゴシック" charset="-128"/>
                <a:cs typeface="Arial" pitchFamily="34" charset="0"/>
              </a:rPr>
              <a:t>LRLP TIG</a:t>
            </a: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Long Range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Low Power</a:t>
            </a:r>
          </a:p>
        </p:txBody>
      </p:sp>
      <p:cxnSp>
        <p:nvCxnSpPr>
          <p:cNvPr id="3" name="Straight Arrow Connector 2"/>
          <p:cNvCxnSpPr>
            <a:stCxn id="40" idx="5"/>
          </p:cNvCxnSpPr>
          <p:nvPr/>
        </p:nvCxnSpPr>
        <p:spPr bwMode="auto">
          <a:xfrm>
            <a:off x="5914233" y="1747068"/>
            <a:ext cx="468563" cy="1257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4943929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  <a:endParaRPr lang="en-US" sz="1200" b="1" dirty="0">
              <a:latin typeface="Tahoma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>
            <a:off x="4038600" y="3706504"/>
            <a:ext cx="914400" cy="663885"/>
          </a:xfrm>
          <a:prstGeom prst="rightArrow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2048599" y="1419225"/>
            <a:ext cx="1759536" cy="1303494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 smtClean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301625"/>
              </p:ext>
            </p:extLst>
          </p:nvPr>
        </p:nvGraphicFramePr>
        <p:xfrm>
          <a:off x="40575" y="2057400"/>
          <a:ext cx="9103425" cy="352329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7763"/>
                <a:gridCol w="917992"/>
                <a:gridCol w="994492"/>
                <a:gridCol w="828178"/>
                <a:gridCol w="533400"/>
                <a:gridCol w="647700"/>
                <a:gridCol w="647700"/>
                <a:gridCol w="647700"/>
                <a:gridCol w="820387"/>
                <a:gridCol w="609600"/>
                <a:gridCol w="513113"/>
                <a:gridCol w="647700"/>
                <a:gridCol w="647700"/>
              </a:tblGrid>
              <a:tr h="14627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Opened</a:t>
                      </a:r>
                    </a:p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(mm-</a:t>
                      </a:r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dd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err="1" smtClean="0">
                          <a:latin typeface="Arial Narrow" panose="020B0606020202030204" pitchFamily="34" charset="0"/>
                        </a:rPr>
                        <a:t>Dur</a:t>
                      </a:r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Pool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Disapprove + invalid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09-18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262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6+2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86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24623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LB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216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TGaq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10-07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SB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Initial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err="1" smtClean="0">
                          <a:latin typeface="Arial Narrow" panose="020B0606020202030204" pitchFamily="34" charset="0"/>
                        </a:rPr>
                        <a:t>TGah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10-06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30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atin typeface="Arial Narrow" panose="020B0606020202030204" pitchFamily="34" charset="0"/>
                        </a:rPr>
                        <a:t>552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176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115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78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91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latin typeface="Arial Narrow" panose="020B0606020202030204" pitchFamily="34" charset="0"/>
                        </a:rPr>
                        <a:t>P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Isosceles Triangle 1"/>
          <p:cNvSpPr/>
          <p:nvPr/>
        </p:nvSpPr>
        <p:spPr bwMode="auto">
          <a:xfrm>
            <a:off x="7086600" y="4800600"/>
            <a:ext cx="1752600" cy="152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TBD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/>
              <a:t>216</a:t>
            </a:r>
            <a:endParaRPr kumimoji="0" lang="en-GB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M4.1.5.1 – </a:t>
            </a:r>
            <a:r>
              <a:rPr lang="en-GB" dirty="0" err="1" smtClean="0"/>
              <a:t>TGah</a:t>
            </a:r>
            <a:r>
              <a:rPr lang="en-GB" dirty="0" smtClean="0"/>
              <a:t> CRC 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2" y="1676400"/>
            <a:ext cx="7772400" cy="4648200"/>
          </a:xfrm>
        </p:spPr>
        <p:txBody>
          <a:bodyPr/>
          <a:lstStyle/>
          <a:p>
            <a:r>
              <a:rPr lang="en-GB" sz="2000" dirty="0" smtClean="0"/>
              <a:t>In sponsor ballot,  resolution of comments is delegated to a comment resolution committee (CRC).  These operate under slightly looser rules than an 802.11 WG.</a:t>
            </a:r>
          </a:p>
          <a:p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GB" sz="2000" dirty="0"/>
              <a:t>will act as the </a:t>
            </a:r>
            <a:r>
              <a:rPr lang="en-GB" sz="2000" dirty="0" smtClean="0"/>
              <a:t>CRC </a:t>
            </a:r>
            <a:r>
              <a:rPr lang="en-GB" sz="2000" dirty="0"/>
              <a:t>for </a:t>
            </a:r>
            <a:r>
              <a:rPr lang="en-GB" sz="2000" dirty="0" smtClean="0"/>
              <a:t>P802.11ah – existing officers remain</a:t>
            </a:r>
            <a:endParaRPr lang="en-GB" sz="2000" dirty="0"/>
          </a:p>
          <a:p>
            <a:r>
              <a:rPr lang="en-GB" sz="2000" dirty="0" smtClean="0"/>
              <a:t>The CRC </a:t>
            </a:r>
            <a:r>
              <a:rPr lang="en-GB" sz="2000" dirty="0"/>
              <a:t>a “committee of the </a:t>
            </a:r>
            <a:r>
              <a:rPr lang="en-GB" sz="2000" dirty="0" smtClean="0"/>
              <a:t>whole of 802.11” </a:t>
            </a:r>
            <a:r>
              <a:rPr lang="en-GB" sz="2000" dirty="0"/>
              <a:t>– i.e., all voting members of WG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meet in person and/or </a:t>
            </a:r>
            <a:r>
              <a:rPr lang="en-GB" sz="2000" dirty="0" err="1"/>
              <a:t>telecon</a:t>
            </a:r>
            <a:r>
              <a:rPr lang="en-GB" sz="2000" dirty="0"/>
              <a:t> </a:t>
            </a:r>
            <a:r>
              <a:rPr lang="en-GB" sz="2000" dirty="0" smtClean="0"/>
              <a:t>to </a:t>
            </a:r>
            <a:r>
              <a:rPr lang="en-GB" sz="2000" smtClean="0"/>
              <a:t>802.11 reflector using </a:t>
            </a:r>
            <a:r>
              <a:rPr lang="en-GB" sz="2000" dirty="0"/>
              <a:t>10 day notification for </a:t>
            </a:r>
            <a:r>
              <a:rPr lang="en-GB" sz="2000" dirty="0" err="1"/>
              <a:t>telecons</a:t>
            </a:r>
            <a:r>
              <a:rPr lang="en-GB" sz="2000" dirty="0"/>
              <a:t> and 30 notification rules for F2F</a:t>
            </a:r>
          </a:p>
          <a:p>
            <a:r>
              <a:rPr lang="en-GB" sz="2000" dirty="0" smtClean="0"/>
              <a:t>The CRC can </a:t>
            </a:r>
            <a:r>
              <a:rPr lang="en-GB" sz="2000" dirty="0"/>
              <a:t>make motions to resolve comments and </a:t>
            </a:r>
            <a:r>
              <a:rPr lang="en-GB" sz="2000" dirty="0" smtClean="0"/>
              <a:t>recirculate at any of its meetings, </a:t>
            </a:r>
            <a:r>
              <a:rPr lang="en-GB" sz="2000" dirty="0"/>
              <a:t>except as noted below</a:t>
            </a:r>
          </a:p>
          <a:p>
            <a:r>
              <a:rPr lang="en-GB" sz="2000" dirty="0" smtClean="0"/>
              <a:t>Resolutions </a:t>
            </a:r>
            <a:r>
              <a:rPr lang="en-GB" sz="2000" dirty="0"/>
              <a:t>of any comments related to IP or patents, or communications to </a:t>
            </a:r>
            <a:r>
              <a:rPr lang="en-GB" sz="2000" dirty="0" err="1"/>
              <a:t>PatCom</a:t>
            </a:r>
            <a:r>
              <a:rPr lang="en-GB" sz="2000" dirty="0"/>
              <a:t> or the IEEE-SA standards board must be approved only during a WG session.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07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771525" y="6199188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2015-05-10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625475" y="3849688"/>
            <a:ext cx="77724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</a:t>
            </a:r>
            <a:r>
              <a:rPr lang="en-GB" sz="1800" b="0" dirty="0" smtClean="0"/>
              <a:t>802.11</a:t>
            </a:r>
            <a:endParaRPr lang="en-GB" sz="18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10220"/>
              </p:ext>
            </p:extLst>
          </p:nvPr>
        </p:nvGraphicFramePr>
        <p:xfrm>
          <a:off x="627063" y="1524000"/>
          <a:ext cx="7772400" cy="2286000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Number</a:t>
                      </a:r>
                      <a:endParaRPr lang="en-GB" sz="400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Aspirant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142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>
                          <a:effectLst/>
                        </a:rPr>
                        <a:t>Potential Voter</a:t>
                      </a:r>
                      <a:endParaRPr lang="en-GB" sz="400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0" i="0" dirty="0" smtClean="0">
                          <a:effectLst/>
                        </a:rPr>
                        <a:t>97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347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GB" sz="2800" b="0" dirty="0" smtClean="0"/>
              <a:t>This presentation, together with the reports cited on the next slide, forms the opening report of the IEEE 802.11 Working Group for Nov 2015.</a:t>
            </a:r>
          </a:p>
          <a:p>
            <a:r>
              <a:rPr lang="en-GB" sz="2800" b="0" dirty="0" smtClean="0"/>
              <a:t>Subgroup status is reported in the “Snapshots” submission (see next slide for link).  This is incorporated by reference into this opening report.</a:t>
            </a:r>
          </a:p>
          <a:p>
            <a:r>
              <a:rPr lang="en-GB" sz="2800" b="0" dirty="0" smtClean="0"/>
              <a:t>“</a:t>
            </a:r>
            <a:r>
              <a:rPr lang="en-GB" sz="2800" b="0" i="1" dirty="0" err="1" smtClean="0"/>
              <a:t>Mx.y.z</a:t>
            </a:r>
            <a:r>
              <a:rPr lang="en-GB" sz="2800" b="0" dirty="0" smtClean="0"/>
              <a:t>” terminology indicates that the item was on the tentative agenda for the </a:t>
            </a:r>
            <a:r>
              <a:rPr lang="en-GB" sz="2800" b="0" i="1" dirty="0" smtClean="0"/>
              <a:t>M</a:t>
            </a:r>
            <a:r>
              <a:rPr lang="en-GB" sz="2800" b="0" dirty="0" smtClean="0"/>
              <a:t>onday 802.11 plenary, and was agenda item </a:t>
            </a:r>
            <a:r>
              <a:rPr lang="en-GB" sz="2800" b="0" i="1" dirty="0" err="1" smtClean="0"/>
              <a:t>x.y.z</a:t>
            </a:r>
            <a:r>
              <a:rPr lang="en-GB" sz="2800" b="0" dirty="0" smtClean="0"/>
              <a:t>.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538163" y="631825"/>
            <a:ext cx="7772400" cy="533400"/>
          </a:xfrm>
        </p:spPr>
        <p:txBody>
          <a:bodyPr/>
          <a:lstStyle/>
          <a:p>
            <a:r>
              <a:rPr lang="en-GB" sz="2400" dirty="0" smtClean="0"/>
              <a:t>M4.1.6 Recent voting member history</a:t>
            </a:r>
          </a:p>
        </p:txBody>
      </p:sp>
      <p:graphicFrame>
        <p:nvGraphicFramePr>
          <p:cNvPr id="2560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37522"/>
              </p:ext>
            </p:extLst>
          </p:nvPr>
        </p:nvGraphicFramePr>
        <p:xfrm>
          <a:off x="1387475" y="1666875"/>
          <a:ext cx="6075363" cy="390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6" name="Binary Worksheet" r:id="rId5" imgW="8134243" imgH="5210243" progId="Excel.SheetBinaryMacroEnabled.12">
                  <p:embed/>
                </p:oleObj>
              </mc:Choice>
              <mc:Fallback>
                <p:oleObj name="Binary Worksheet" r:id="rId5" imgW="8134243" imgH="5210243" progId="Excel.SheetBinaryMacroEnabled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666875"/>
                        <a:ext cx="6075363" cy="390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GB" smtClean="0"/>
              <a:t>M4.1.7 ANA Status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defRPr/>
            </a:pPr>
            <a:r>
              <a:rPr lang="en-GB" sz="3200" dirty="0" smtClean="0"/>
              <a:t>The latest database is 11-11/0270r33  (Nov 2015)</a:t>
            </a:r>
          </a:p>
          <a:p>
            <a:pPr>
              <a:defRPr/>
            </a:pPr>
            <a:r>
              <a:rPr lang="en-GB" sz="3200" dirty="0" smtClean="0"/>
              <a:t>Changes since last meeting:</a:t>
            </a:r>
          </a:p>
          <a:p>
            <a:pPr lvl="1">
              <a:defRPr/>
            </a:pPr>
            <a:r>
              <a:rPr lang="en-GB" sz="2800" dirty="0" smtClean="0"/>
              <a:t>r33: </a:t>
            </a:r>
            <a:r>
              <a:rPr lang="en-GB" sz="2800" dirty="0" err="1" smtClean="0"/>
              <a:t>TGmc</a:t>
            </a:r>
            <a:r>
              <a:rPr lang="en-GB" sz="2800" dirty="0" smtClean="0"/>
              <a:t> allocations based on approved comment resolutions</a:t>
            </a:r>
          </a:p>
          <a:p>
            <a:pPr marL="457200" lvl="1" indent="0">
              <a:buNone/>
              <a:defRPr/>
            </a:pPr>
            <a:endParaRPr lang="en-GB" sz="2800" dirty="0"/>
          </a:p>
        </p:txBody>
      </p:sp>
      <p:sp>
        <p:nvSpPr>
          <p:cNvPr id="276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71488"/>
          </a:xfrm>
        </p:spPr>
        <p:txBody>
          <a:bodyPr/>
          <a:lstStyle/>
          <a:p>
            <a:r>
              <a:rPr lang="en-GB" dirty="0" smtClean="0"/>
              <a:t>Membership by Country and Region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3597023" cy="519129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2823" y="1219200"/>
            <a:ext cx="4359018" cy="5191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dirty="0" smtClean="0"/>
              <a:t>Meeting Attendance – Historic Data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310" y="1524000"/>
            <a:ext cx="7413379" cy="450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5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GB" dirty="0" smtClean="0"/>
              <a:t>Membership – Historic Data</a:t>
            </a:r>
            <a:endParaRPr lang="en-US" dirty="0" smtClean="0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graphicFrame>
        <p:nvGraphicFramePr>
          <p:cNvPr id="307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790400"/>
              </p:ext>
            </p:extLst>
          </p:nvPr>
        </p:nvGraphicFramePr>
        <p:xfrm>
          <a:off x="411163" y="1243013"/>
          <a:ext cx="8151812" cy="489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1" name="Worksheet" r:id="rId4" imgW="7934345" imgH="4771957" progId="Excel.Sheet.12">
                  <p:embed/>
                </p:oleObj>
              </mc:Choice>
              <mc:Fallback>
                <p:oleObj name="Worksheet" r:id="rId4" imgW="7934345" imgH="4771957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1243013"/>
                        <a:ext cx="8151812" cy="489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GB" altLang="en-US" dirty="0" smtClean="0"/>
              <a:t>M2.3.1 Summary of new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06438" y="1295400"/>
            <a:ext cx="7772400" cy="4722813"/>
          </a:xfrm>
        </p:spPr>
        <p:txBody>
          <a:bodyPr/>
          <a:lstStyle/>
          <a:p>
            <a:r>
              <a:rPr lang="en-GB" altLang="en-US" sz="2000" dirty="0" smtClean="0"/>
              <a:t>802.19 is responsible for responding to liaisons to/from 3GPP on LTE-LAA.</a:t>
            </a:r>
          </a:p>
          <a:p>
            <a:endParaRPr lang="en-GB" sz="2000" dirty="0" smtClean="0"/>
          </a:p>
          <a:p>
            <a:r>
              <a:rPr lang="en-GB" sz="2000" dirty="0" smtClean="0"/>
              <a:t>IEEE 802.11 has received two </a:t>
            </a:r>
            <a:r>
              <a:rPr lang="en-GB" sz="2000" dirty="0"/>
              <a:t>related liaison documents from 3GPP RAN4 on radio measurement and RSSI measurement.</a:t>
            </a:r>
          </a:p>
          <a:p>
            <a:pPr lvl="1"/>
            <a:r>
              <a:rPr lang="en-GB" sz="1600" dirty="0"/>
              <a:t>Please see: </a:t>
            </a:r>
            <a:r>
              <a:rPr lang="en-GB" sz="1600" u="sng" dirty="0">
                <a:hlinkClick r:id="rId2"/>
              </a:rPr>
              <a:t>https://mentor.ieee.org/802.11/dcn/15/11-15-1263-00-0000-liaison-from-3gpp-ran4-on-measurement-and-rssi.doc</a:t>
            </a:r>
            <a:endParaRPr lang="en-GB" sz="1600" dirty="0"/>
          </a:p>
          <a:p>
            <a:endParaRPr lang="en-GB" altLang="en-US" sz="2000" dirty="0" smtClean="0"/>
          </a:p>
          <a:p>
            <a:endParaRPr lang="en-GB" altLang="en-US" dirty="0" smtClean="0"/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92471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GB" altLang="en-US" dirty="0" smtClean="0"/>
              <a:t>M2.3.1 Summary of ongoing Liaisons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96913" y="1524000"/>
            <a:ext cx="7772400" cy="4494213"/>
          </a:xfrm>
        </p:spPr>
        <p:txBody>
          <a:bodyPr/>
          <a:lstStyle/>
          <a:p>
            <a:r>
              <a:rPr lang="en-GB" altLang="en-US" dirty="0" smtClean="0"/>
              <a:t>NGMN </a:t>
            </a:r>
            <a:r>
              <a:rPr lang="en-GB" altLang="en-US" dirty="0" smtClean="0">
                <a:hlinkClick r:id="rId2"/>
              </a:rPr>
              <a:t>Liaison</a:t>
            </a:r>
            <a:r>
              <a:rPr lang="en-GB" altLang="en-US" dirty="0" smtClean="0"/>
              <a:t> and </a:t>
            </a:r>
            <a:r>
              <a:rPr lang="en-GB" altLang="en-US" dirty="0" smtClean="0">
                <a:hlinkClick r:id="rId3"/>
              </a:rPr>
              <a:t>Whitepaper</a:t>
            </a:r>
            <a:r>
              <a:rPr lang="en-GB" altLang="en-US" dirty="0" smtClean="0"/>
              <a:t> - Owned by REG SC</a:t>
            </a:r>
          </a:p>
          <a:p>
            <a:pPr lvl="2"/>
            <a:r>
              <a:rPr lang="en-GB" altLang="en-US" dirty="0" smtClean="0"/>
              <a:t>The outgoing liaison approved in May invited NGMN to provide a speaker for today’s Tutorial panel session.</a:t>
            </a:r>
          </a:p>
          <a:p>
            <a:pPr lvl="2"/>
            <a:r>
              <a:rPr lang="en-GB" altLang="en-US" dirty="0" smtClean="0"/>
              <a:t>NGMN were not able to identify a speaker.</a:t>
            </a:r>
          </a:p>
          <a:p>
            <a:r>
              <a:rPr lang="en-GB" altLang="en-US" dirty="0" err="1" smtClean="0"/>
              <a:t>Jeorge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Hurtarte</a:t>
            </a:r>
            <a:r>
              <a:rPr lang="en-GB" altLang="en-US" dirty="0" smtClean="0"/>
              <a:t> will be attending NGMN,  and has been invited to address them in December on the topic of what 802.11 is doing in 5G</a:t>
            </a:r>
          </a:p>
          <a:p>
            <a:pPr lvl="1"/>
            <a:r>
              <a:rPr lang="en-GB" altLang="en-US" dirty="0" smtClean="0"/>
              <a:t>I will appoint him as an 802.11 “Liaison Official” to NGMN, subject to confirmation by the WG.</a:t>
            </a:r>
          </a:p>
          <a:p>
            <a:pPr lvl="1"/>
            <a:r>
              <a:rPr lang="en-GB" altLang="en-US" dirty="0" smtClean="0"/>
              <a:t>The Liaison Official is “</a:t>
            </a:r>
            <a:r>
              <a:rPr lang="en-GB" altLang="en-US" dirty="0"/>
              <a:t>a</a:t>
            </a:r>
            <a:r>
              <a:rPr lang="en-GB" dirty="0" smtClean="0"/>
              <a:t> </a:t>
            </a:r>
            <a:r>
              <a:rPr lang="en-GB" dirty="0"/>
              <a:t>person designated to advance communications among organizations</a:t>
            </a:r>
            <a:r>
              <a:rPr lang="en-GB" dirty="0" smtClean="0"/>
              <a:t>.</a:t>
            </a:r>
            <a:r>
              <a:rPr lang="en-GB" altLang="en-US" dirty="0" smtClean="0"/>
              <a:t>”</a:t>
            </a:r>
          </a:p>
          <a:p>
            <a:pPr lvl="1"/>
            <a:r>
              <a:rPr lang="en-GB" altLang="en-US" dirty="0" smtClean="0"/>
              <a:t>The Liaison Official must attending meetings of both groups.</a:t>
            </a:r>
          </a:p>
          <a:p>
            <a:pPr lvl="1"/>
            <a:endParaRPr lang="en-GB" altLang="en-US" dirty="0" smtClean="0"/>
          </a:p>
          <a:p>
            <a:pPr lvl="2"/>
            <a:endParaRPr lang="en-GB" altLang="en-US" dirty="0" smtClean="0"/>
          </a:p>
          <a:p>
            <a:pPr lvl="1"/>
            <a:endParaRPr lang="en-GB" altLang="en-US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4F43EDCA-41FC-4839-BEEE-DD7331424CE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925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M2.3.2 – incoming 3GPP liaison on measurement and RSSI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sent an email to the 802.11 reflector soliciting involvement and a leader.</a:t>
            </a:r>
          </a:p>
          <a:p>
            <a:r>
              <a:rPr lang="en-GB" dirty="0"/>
              <a:t>The following </a:t>
            </a:r>
            <a:r>
              <a:rPr lang="en-GB" dirty="0" smtClean="0"/>
              <a:t>responded (as of the time of writing): </a:t>
            </a:r>
            <a:r>
              <a:rPr lang="en-GB" dirty="0" smtClean="0"/>
              <a:t>Laurent Cariou, Stephen McCann, James Wang, Richard Roy, Andrew Miles, Allert </a:t>
            </a:r>
            <a:r>
              <a:rPr lang="en-GB" dirty="0"/>
              <a:t>van </a:t>
            </a:r>
            <a:r>
              <a:rPr lang="en-GB" dirty="0" smtClean="0"/>
              <a:t>Zelst, Vinko Erceg, Fillip </a:t>
            </a:r>
            <a:r>
              <a:rPr lang="en-GB" dirty="0" err="1" smtClean="0"/>
              <a:t>Mestanov</a:t>
            </a:r>
            <a:r>
              <a:rPr lang="en-GB" dirty="0" smtClean="0"/>
              <a:t>, Yakun Sun, Lisa Ward</a:t>
            </a:r>
          </a:p>
          <a:p>
            <a:r>
              <a:rPr lang="en-GB" dirty="0" smtClean="0"/>
              <a:t>Laurent Cariou has volunteered to organize an ad-hoc to consider a response.</a:t>
            </a:r>
          </a:p>
          <a:p>
            <a:r>
              <a:rPr lang="en-GB" dirty="0" smtClean="0"/>
              <a:t>An initial report is expected for the Wed plenary, with any approval of outgoing liaisons on Friday.</a:t>
            </a:r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1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Adrian Stephens, Intel Corporation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283033"/>
              </p:ext>
            </p:extLst>
          </p:nvPr>
        </p:nvGraphicFramePr>
        <p:xfrm>
          <a:off x="674076" y="1905000"/>
          <a:ext cx="7866409" cy="2473436"/>
        </p:xfrm>
        <a:graphic>
          <a:graphicData uri="http://schemas.openxmlformats.org/drawingml/2006/table">
            <a:tbl>
              <a:tblPr/>
              <a:tblGrid>
                <a:gridCol w="2338915"/>
                <a:gridCol w="5527494"/>
              </a:tblGrid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1" i="0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https://mentor.ieee.org/802.11/dcn/11-15-1217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https://mentor.ieee.org/802.11/dcn/11-15-1218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https://mentor.ieee.org/802.11/dcn/11-15-1224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Supplementary Material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https://mentor.ieee.org/802.11/dcn/11-15-1219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https://mentor.ieee.org/802.11/dcn/11-15-1226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https://mentor.ieee.org/802.11/dcn/11-15-1227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https://mentor.ieee.org/802.11/dcn/11-15-1214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38234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https://mentor.ieee.org/802.11/dcn/11-15-1215</a:t>
                      </a:r>
                      <a:endParaRPr lang="en-GB" sz="15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266262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15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15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https://mentor.ieee.org/802.11/dcn/11-15-1225</a:t>
                      </a:r>
                      <a:endParaRPr lang="en-GB" sz="15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014" marR="14014" marT="140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538163" y="1447800"/>
            <a:ext cx="7772400" cy="4800600"/>
          </a:xfrm>
        </p:spPr>
        <p:txBody>
          <a:bodyPr/>
          <a:lstStyle/>
          <a:p>
            <a:r>
              <a:rPr lang="en-GB" altLang="en-US" sz="2800" dirty="0" smtClean="0"/>
              <a:t>Joint Meetings</a:t>
            </a:r>
          </a:p>
          <a:p>
            <a:pPr lvl="1"/>
            <a:r>
              <a:rPr lang="en-GB" altLang="en-US" sz="2400" dirty="0" smtClean="0"/>
              <a:t>Thu am1: </a:t>
            </a:r>
            <a:r>
              <a:rPr lang="en-GB" altLang="en-US" sz="2400" dirty="0" err="1" smtClean="0"/>
              <a:t>TGak</a:t>
            </a:r>
            <a:r>
              <a:rPr lang="en-GB" altLang="en-US" sz="2400" dirty="0" smtClean="0"/>
              <a:t>, ARC, 802.1</a:t>
            </a:r>
          </a:p>
          <a:p>
            <a:endParaRPr lang="en-GB" altLang="en-US" sz="2800" dirty="0" smtClean="0"/>
          </a:p>
          <a:p>
            <a:r>
              <a:rPr lang="en-GB" altLang="en-US" sz="2800" dirty="0" smtClean="0"/>
              <a:t>Reciprocal credit is provided to 802.11 voters for attendance at:  802.18, 802.19, 802.24, 802.1 and Privacy ECSG</a:t>
            </a:r>
          </a:p>
          <a:p>
            <a:pPr lvl="1"/>
            <a:r>
              <a:rPr lang="en-GB" altLang="en-US" sz="2400" dirty="0" smtClean="0"/>
              <a:t>Reciprocal credit for 802.19 is for Coexistence in Unlicensed Bands Study Group</a:t>
            </a:r>
          </a:p>
          <a:p>
            <a:pPr lvl="1"/>
            <a:r>
              <a:rPr lang="en-GB" altLang="en-US" sz="2400" dirty="0" smtClean="0"/>
              <a:t>Reciprocal credit for 802.1 is for 801.1Qbz, 802.1CF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377445D-CAD8-4A94-8654-0D209EAFDAF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M3.10 Topics for Wednesday plenary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Report on the Attendance Reporting Survey</a:t>
            </a:r>
          </a:p>
          <a:p>
            <a:r>
              <a:rPr lang="en-GB" altLang="en-US" dirty="0" smtClean="0"/>
              <a:t>Briefing on the ETSI BRAN meeting (Myles)</a:t>
            </a:r>
          </a:p>
          <a:p>
            <a:r>
              <a:rPr lang="en-GB" altLang="en-US" dirty="0" smtClean="0"/>
              <a:t>“802.11 as part of IMT-2020” (Myles)</a:t>
            </a:r>
          </a:p>
          <a:p>
            <a:r>
              <a:rPr lang="en-GB" altLang="en-US" dirty="0" smtClean="0"/>
              <a:t>Report on 3GPP/5G workshop (Levy)</a:t>
            </a:r>
            <a:endParaRPr lang="en-GB" altLang="en-US" dirty="0"/>
          </a:p>
          <a:p>
            <a:endParaRPr lang="en-GB" altLang="en-US" dirty="0" smtClean="0"/>
          </a:p>
          <a:p>
            <a:r>
              <a:rPr lang="en-GB" altLang="en-US" dirty="0" smtClean="0"/>
              <a:t>Still plenty of agenda time available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86DAD78-305C-4987-931F-352BA1D1611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231323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M3.11 802 EC and IEEE-SA Standards Board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728787"/>
            <a:ext cx="7758112" cy="4746626"/>
          </a:xfrm>
        </p:spPr>
        <p:txBody>
          <a:bodyPr/>
          <a:lstStyle/>
          <a:p>
            <a:r>
              <a:rPr lang="en-GB" altLang="en-US" dirty="0" smtClean="0"/>
              <a:t>PARS</a:t>
            </a:r>
          </a:p>
          <a:p>
            <a:pPr lvl="1"/>
            <a:r>
              <a:rPr lang="en-GB" altLang="en-US" dirty="0" smtClean="0"/>
              <a:t>None</a:t>
            </a:r>
          </a:p>
          <a:p>
            <a:r>
              <a:rPr lang="en-GB" altLang="en-US" dirty="0" smtClean="0"/>
              <a:t>Approval of draft standards</a:t>
            </a:r>
          </a:p>
          <a:p>
            <a:pPr lvl="1"/>
            <a:r>
              <a:rPr lang="en-GB" altLang="en-US" dirty="0" smtClean="0"/>
              <a:t>The IEEE 802 executive committee (EC) conditionally approved sending P802.11ah to Sponsor Ballot.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88ABBDBE-F32C-4C21-AF8C-3645DFF1AB7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81701</TotalTime>
  <Words>1718</Words>
  <Application>Microsoft Office PowerPoint</Application>
  <PresentationFormat>On-screen Show (4:3)</PresentationFormat>
  <Paragraphs>563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ＭＳ Ｐゴシック</vt:lpstr>
      <vt:lpstr>Arial</vt:lpstr>
      <vt:lpstr>Arial Narrow</vt:lpstr>
      <vt:lpstr>Calibri</vt:lpstr>
      <vt:lpstr>Tahoma</vt:lpstr>
      <vt:lpstr>Times New Roman</vt:lpstr>
      <vt:lpstr>Default Design</vt:lpstr>
      <vt:lpstr>Custom Design</vt:lpstr>
      <vt:lpstr>Document</vt:lpstr>
      <vt:lpstr>Binary Worksheet</vt:lpstr>
      <vt:lpstr>Worksheet</vt:lpstr>
      <vt:lpstr>802.11 Working Group Opening Report November 2015</vt:lpstr>
      <vt:lpstr>Introduction</vt:lpstr>
      <vt:lpstr>M2.3.1 Summary of new Liaisons</vt:lpstr>
      <vt:lpstr>M2.3.1 Summary of ongoing Liaisons</vt:lpstr>
      <vt:lpstr>M2.3.2 – incoming 3GPP liaison on measurement and RSSI</vt:lpstr>
      <vt:lpstr>M3.1 802.11 Working Group Session Documents</vt:lpstr>
      <vt:lpstr>M3.2 Joint meetings and Reciprocal Credit</vt:lpstr>
      <vt:lpstr>M3.10 Topics for Wednesday plenary</vt:lpstr>
      <vt:lpstr>M3.11 802 EC and IEEE-SA Standards Board decisions</vt:lpstr>
      <vt:lpstr>M4.1.1 Type of Groups</vt:lpstr>
      <vt:lpstr>M4.1.1 Groups</vt:lpstr>
      <vt:lpstr>M4.1.2 PAR Expiration/Renewal Schedule</vt:lpstr>
      <vt:lpstr>M4.1.3 802.11 WG Appointed positions</vt:lpstr>
      <vt:lpstr>M4.1.3 Officers</vt:lpstr>
      <vt:lpstr>IEEE 802.11 Revisions</vt:lpstr>
      <vt:lpstr>IEEE 802.11 Standards Pipeline</vt:lpstr>
      <vt:lpstr>M4.1.5 Summary of ballots and comment collections</vt:lpstr>
      <vt:lpstr>M4.1.5.1 – TGah CRC formation</vt:lpstr>
      <vt:lpstr>M4.1.6 Current Membership Status</vt:lpstr>
      <vt:lpstr>M4.1.6 Recent voting member history</vt:lpstr>
      <vt:lpstr>M4.1.7 ANA Status</vt:lpstr>
      <vt:lpstr>background data</vt:lpstr>
      <vt:lpstr>Membership by Country and Region</vt:lpstr>
      <vt:lpstr>Meeting Attendance – Historic Data</vt:lpstr>
      <vt:lpstr>Membership – Historic Data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Adrian Stephens</dc:creator>
  <cp:lastModifiedBy>Stephens, Adrian P</cp:lastModifiedBy>
  <cp:revision>1612</cp:revision>
  <cp:lastPrinted>1998-02-10T13:28:06Z</cp:lastPrinted>
  <dcterms:created xsi:type="dcterms:W3CDTF">1998-02-10T13:07:52Z</dcterms:created>
  <dcterms:modified xsi:type="dcterms:W3CDTF">2015-11-07T12:12:58Z</dcterms:modified>
  <cp:category>Adrian Stephens, Intel Corporation</cp:category>
</cp:coreProperties>
</file>