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77" r:id="rId4"/>
    <p:sldId id="278" r:id="rId5"/>
    <p:sldId id="279" r:id="rId6"/>
    <p:sldId id="280" r:id="rId7"/>
    <p:sldId id="281" r:id="rId8"/>
    <p:sldId id="267" r:id="rId9"/>
    <p:sldId id="268" r:id="rId10"/>
    <p:sldId id="284" r:id="rId11"/>
    <p:sldId id="269" r:id="rId12"/>
    <p:sldId id="270" r:id="rId13"/>
    <p:sldId id="271" r:id="rId14"/>
    <p:sldId id="282" r:id="rId15"/>
    <p:sldId id="283" r:id="rId16"/>
    <p:sldId id="285" r:id="rId17"/>
    <p:sldId id="286" r:id="rId18"/>
    <p:sldId id="273" r:id="rId19"/>
    <p:sldId id="292" r:id="rId20"/>
    <p:sldId id="274" r:id="rId21"/>
    <p:sldId id="275" r:id="rId22"/>
    <p:sldId id="287" r:id="rId23"/>
    <p:sldId id="288" r:id="rId24"/>
    <p:sldId id="289" r:id="rId25"/>
    <p:sldId id="290" r:id="rId26"/>
    <p:sldId id="291" r:id="rId27"/>
    <p:sldId id="276" r:id="rId2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>
      <p:cViewPr varScale="1">
        <p:scale>
          <a:sx n="68" d="100"/>
          <a:sy n="68" d="100"/>
        </p:scale>
        <p:origin x="492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802.11-15/1214r2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CSR-Qualcomm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802.11-15/1214r2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CSR-Qualcomm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802.11-15/1214r2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CSR-Qualcomm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802.11-15/1214r2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 Rosdahl, CSR -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4F34E98-D62A-4186-8764-CE3AA6FA445F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704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802.11-15/1214r2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CSR-Qualcomm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802.11-15/1214r2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CSR-Qualcomm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20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802.11-15/1214r2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 Rosdahl, CSR -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4F34E98-D62A-4186-8764-CE3AA6FA445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747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 smtClean="0"/>
              <a:t>doc.: IEEE 802.11-15/1214r2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 smtClean="0"/>
              <a:t>September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 smtClean="0"/>
              <a:t>Jon Rosdahl, CSR - Qualcomm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F4C40D65-693F-4421-826C-F0FBA86161ED}" type="slidenum">
              <a:rPr lang="en-US"/>
              <a:pPr/>
              <a:t>11</a:t>
            </a:fld>
            <a:endParaRPr 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5256474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 smtClean="0"/>
              <a:t>doc.: IEEE 802.11-15/1214r2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 smtClean="0"/>
              <a:t>September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 smtClean="0"/>
              <a:t>Jon Rosdahl, CSR -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083905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802.11-15/1214r2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CSR-Qualcomm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1788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802.11-15/1214r2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 Rosdahl, CSR -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4F34E98-D62A-4186-8764-CE3AA6FA445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8699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802.11-15/1214r2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 Rosdahl, CSR -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4F34E98-D62A-4186-8764-CE3AA6FA445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55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CSR-Qualcomm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9885DD7-3821-4FFE-BF8D-81AF824CE2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CSR-Qualcomm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919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CSR-Qualcomm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CSR-Qualcomm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CSR-Qualcomm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CSR-Qualcomm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CSR-Qualcomm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CSR-Qualcomm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802.11-15/1214r2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attendanc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ocuments" TargetMode="External"/><Relationship Id="rId4" Type="http://schemas.openxmlformats.org/officeDocument/2006/relationships/hyperlink" Target="ftp://griffin.events.ieee.org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ftp://griffin.events.ieee.org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cau-airport.com/en/flight-information/flight-time-table/arriva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tel:+1%20(404)%20577-1234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tlantaregency.hyatt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9/dcn/15/19-15-0090-01-0000-nov-2015-opening-report.pptx" TargetMode="External"/><Relationship Id="rId13" Type="http://schemas.openxmlformats.org/officeDocument/2006/relationships/hyperlink" Target="http://standards.ieee.org/board/pat/pat-slideset.ppt" TargetMode="External"/><Relationship Id="rId3" Type="http://schemas.openxmlformats.org/officeDocument/2006/relationships/hyperlink" Target="http://grouper.ieee.org/groups/802/minutes/2015_11/opening/802d3_1115_open_report.pdf" TargetMode="External"/><Relationship Id="rId7" Type="http://schemas.openxmlformats.org/officeDocument/2006/relationships/hyperlink" Target="https://mentor.ieee.org/802.18/dcn/15/18-15-0060-00-0000-ieee-802-18-opening-report-dallas.pptx" TargetMode="External"/><Relationship Id="rId12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grouper.ieee.org/groups/802/minutes/2015_11/opening/802d1_1115_open_report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6/dcn/15/16-15-0044.pdf" TargetMode="External"/><Relationship Id="rId11" Type="http://schemas.openxmlformats.org/officeDocument/2006/relationships/hyperlink" Target="https://mentor.ieee.org/802.24/dcn/15/24-15-0032-00-0000-november-2015-opening-report.pptx" TargetMode="External"/><Relationship Id="rId5" Type="http://schemas.openxmlformats.org/officeDocument/2006/relationships/hyperlink" Target="https://mentor.ieee.org/802.15/dcn/15/15-15-0851-01-0000-nov-2015-plenary-opening-report-for-802-15.ppt" TargetMode="External"/><Relationship Id="rId10" Type="http://schemas.openxmlformats.org/officeDocument/2006/relationships/hyperlink" Target="https://mentor.ieee.org/802.22/dcn/15/22-15-0026-00-0000-802-22-november-opening-report.ppt" TargetMode="External"/><Relationship Id="rId4" Type="http://schemas.openxmlformats.org/officeDocument/2006/relationships/hyperlink" Target="https://mentor.ieee.org/802.11/dcn/15/11-15-1218-00-0000-nov-2015-wg-opening-report.pptx" TargetMode="External"/><Relationship Id="rId9" Type="http://schemas.openxmlformats.org/officeDocument/2006/relationships/hyperlink" Target="https://mentor.ieee.org/802.21/dcn/15/21-15-0113-00-0000-november-2015-ec-joint-plenary-report.pptx" TargetMode="External"/><Relationship Id="rId14" Type="http://schemas.openxmlformats.org/officeDocument/2006/relationships/hyperlink" Target="http://standards.ieee.org/resources/antitrust-guidelines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Meetings/Meeting_Plan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1st Vice Chair Report November 2015 - Dallas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1352736"/>
              </p:ext>
            </p:extLst>
          </p:nvPr>
        </p:nvGraphicFramePr>
        <p:xfrm>
          <a:off x="509588" y="2286000"/>
          <a:ext cx="8137525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Document" r:id="rId4" imgW="8261444" imgH="2533226" progId="Word.Document.8">
                  <p:embed/>
                </p:oleObj>
              </mc:Choice>
              <mc:Fallback>
                <p:oleObj name="Document" r:id="rId4" imgW="8261444" imgH="25332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286000"/>
                        <a:ext cx="8137525" cy="249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2016 STANDARDS DVD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2016 </a:t>
            </a:r>
            <a:r>
              <a:rPr lang="en-US" dirty="0"/>
              <a:t>Standards DVD will be available to all Registered Attendees.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DVDs will </a:t>
            </a:r>
            <a:r>
              <a:rPr lang="en-US" dirty="0"/>
              <a:t>be distributed at the Registration Desk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A signature log will be maintained for all distributed DVD’s.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4640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September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Jon Rosdahl (CSR - Qualcomm)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B2DB6261-9B22-4953-833F-38AD9030EEEE}" type="slidenum">
              <a:rPr lang="en-US"/>
              <a:pPr/>
              <a:t>11</a:t>
            </a:fld>
            <a:endParaRPr lang="en-US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GB" dirty="0" smtClean="0"/>
              <a:t>M3.7 Recording Attendance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868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 dirty="0" smtClean="0"/>
              <a:t>It is a </a:t>
            </a:r>
            <a:r>
              <a:rPr lang="en-GB" sz="2800" dirty="0" smtClean="0">
                <a:solidFill>
                  <a:srgbClr val="FF3300"/>
                </a:solidFill>
              </a:rPr>
              <a:t>requirement</a:t>
            </a:r>
            <a:r>
              <a:rPr lang="en-GB" sz="2000" dirty="0" smtClean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If you wish to participate without recording attendance,  send an email per session to the WG 1</a:t>
            </a:r>
            <a:r>
              <a:rPr lang="en-GB" sz="1800" baseline="30000" dirty="0" smtClean="0"/>
              <a:t>st</a:t>
            </a:r>
            <a:r>
              <a:rPr lang="en-GB" sz="1800" dirty="0" smtClean="0"/>
              <a:t> vice chair declaring your participation and affiliation.   </a:t>
            </a:r>
          </a:p>
          <a:p>
            <a:pPr lvl="2">
              <a:lnSpc>
                <a:spcPct val="90000"/>
              </a:lnSpc>
            </a:pPr>
            <a:r>
              <a:rPr lang="en-GB" sz="1600" dirty="0" smtClean="0"/>
              <a:t>However,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You must record 75% attendance of eligible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If you change email addresses, update the web account,  don’t create a new web account, or your membership status may not be calculated properly.</a:t>
            </a:r>
          </a:p>
          <a:p>
            <a:pPr lvl="2">
              <a:lnSpc>
                <a:spcPct val="90000"/>
              </a:lnSpc>
            </a:pPr>
            <a:endParaRPr lang="en-GB" dirty="0" smtClean="0"/>
          </a:p>
          <a:p>
            <a:pPr lvl="1">
              <a:lnSpc>
                <a:spcPct val="90000"/>
              </a:lnSpc>
            </a:pPr>
            <a:r>
              <a:rPr lang="en-GB" b="1" dirty="0" smtClean="0"/>
              <a:t>Record attendance using this URL</a:t>
            </a:r>
            <a:r>
              <a:rPr lang="en-GB" dirty="0" smtClean="0"/>
              <a:t>:    </a:t>
            </a:r>
            <a:r>
              <a:rPr lang="en-GB" dirty="0" smtClean="0">
                <a:solidFill>
                  <a:srgbClr val="FF0000"/>
                </a:solidFill>
                <a:hlinkClick r:id="rId3"/>
              </a:rPr>
              <a:t>https://imat.ieee.org/attendance</a:t>
            </a:r>
            <a:endParaRPr lang="en-GB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11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1900" y="1041400"/>
            <a:ext cx="6480175" cy="4400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9459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September 2015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Jon Rosdahl (CSR - Qualcomm)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/>
              <a:pPr/>
              <a:t>12</a:t>
            </a:fld>
            <a:endParaRPr lang="en-US"/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M3.8 Local File Document Server information</a:t>
            </a:r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804863" y="5438775"/>
            <a:ext cx="7032625" cy="922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Local FTP server: </a:t>
            </a:r>
            <a:r>
              <a:rPr lang="en-GB" sz="1800">
                <a:hlinkClick r:id="rId4"/>
              </a:rPr>
              <a:t>ftp://griffin.events.ieee.org </a:t>
            </a:r>
            <a:r>
              <a:rPr lang="en-US" sz="1800"/>
              <a:t>(anonymous)</a:t>
            </a:r>
          </a:p>
          <a:p>
            <a:pPr algn="ctr"/>
            <a:r>
              <a:rPr lang="en-US" sz="1800"/>
              <a:t>External Document Server   </a:t>
            </a:r>
            <a:r>
              <a:rPr lang="en-US" sz="1800">
                <a:hlinkClick r:id="rId5"/>
              </a:rPr>
              <a:t>https://mentor.ieee.org/802.11/documents</a:t>
            </a:r>
            <a:endParaRPr lang="en-US" sz="1800" b="0"/>
          </a:p>
          <a:p>
            <a:pPr algn="ctr"/>
            <a:r>
              <a:rPr lang="en-US" sz="1800" b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8851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GB" dirty="0" smtClean="0"/>
              <a:t> Synchronizing while at the meeting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1298577"/>
            <a:ext cx="7770813" cy="5176835"/>
          </a:xfrm>
        </p:spPr>
        <p:txBody>
          <a:bodyPr/>
          <a:lstStyle/>
          <a:p>
            <a:r>
              <a:rPr lang="en-GB" dirty="0" smtClean="0"/>
              <a:t>While Particularly important when external bandwidth is limited and unreliable</a:t>
            </a:r>
          </a:p>
          <a:p>
            <a:r>
              <a:rPr lang="en-GB" dirty="0" smtClean="0"/>
              <a:t>Please Use anonymous ftp</a:t>
            </a:r>
          </a:p>
          <a:p>
            <a:pPr lvl="1"/>
            <a:r>
              <a:rPr lang="en-US" dirty="0" smtClean="0"/>
              <a:t>Host: </a:t>
            </a:r>
            <a:r>
              <a:rPr lang="en-GB" dirty="0" smtClean="0">
                <a:hlinkClick r:id="rId2"/>
              </a:rPr>
              <a:t>ftp://griffin.events.ieee.org</a:t>
            </a:r>
            <a:endParaRPr lang="en-US" dirty="0" smtClean="0"/>
          </a:p>
          <a:p>
            <a:pPr lvl="1"/>
            <a:r>
              <a:rPr lang="en-US" dirty="0" smtClean="0"/>
              <a:t>User: anonymous</a:t>
            </a:r>
          </a:p>
          <a:p>
            <a:pPr lvl="1"/>
            <a:r>
              <a:rPr lang="en-US" dirty="0" smtClean="0"/>
              <a:t>Password:  &lt;your-email-address-here&gt;</a:t>
            </a:r>
          </a:p>
          <a:p>
            <a:pPr lvl="1"/>
            <a:r>
              <a:rPr lang="en-GB" dirty="0" smtClean="0"/>
              <a:t>Destination directory: /802.11/15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Freeware tools are available,  for example search for “</a:t>
            </a:r>
            <a:r>
              <a:rPr lang="en-GB" dirty="0" err="1" smtClean="0"/>
              <a:t>syncback</a:t>
            </a:r>
            <a:r>
              <a:rPr lang="en-GB" dirty="0" smtClean="0"/>
              <a:t> free”  **</a:t>
            </a:r>
          </a:p>
          <a:p>
            <a:endParaRPr lang="en-GB" dirty="0" smtClean="0"/>
          </a:p>
          <a:p>
            <a:r>
              <a:rPr lang="en-GB" dirty="0" smtClean="0"/>
              <a:t>** Other tools are available.  The IEEE does not endorse the use of any particular tool.</a:t>
            </a:r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AC0264C-566F-4C8D-A2CA-FD921A7B021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5357813" y="6475413"/>
            <a:ext cx="3184525" cy="180975"/>
          </a:xfrm>
        </p:spPr>
        <p:txBody>
          <a:bodyPr/>
          <a:lstStyle/>
          <a:p>
            <a:r>
              <a:rPr lang="en-US" smtClean="0"/>
              <a:t>Jon Rosdahl (CSR - Qualcomm)</a:t>
            </a:r>
          </a:p>
        </p:txBody>
      </p:sp>
      <p:sp>
        <p:nvSpPr>
          <p:cNvPr id="21508" name="Date Placeholder 3"/>
          <p:cNvSpPr>
            <a:spLocks noGrp="1"/>
          </p:cNvSpPr>
          <p:nvPr>
            <p:ph type="dt" sz="quarter" idx="15"/>
          </p:nvPr>
        </p:nvSpPr>
        <p:spPr>
          <a:xfrm>
            <a:off x="696913" y="333375"/>
            <a:ext cx="1874837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448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M3.9 </a:t>
            </a:r>
            <a:r>
              <a:rPr lang="en-US" dirty="0"/>
              <a:t>FOOD &amp; BEVERAGE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800600"/>
          </a:xfrm>
        </p:spPr>
        <p:txBody>
          <a:bodyPr/>
          <a:lstStyle/>
          <a:p>
            <a:r>
              <a:rPr lang="en-US" sz="2000" dirty="0" smtClean="0"/>
              <a:t>Reunion Foyer</a:t>
            </a:r>
          </a:p>
          <a:p>
            <a:endParaRPr lang="en-US" sz="2000" dirty="0"/>
          </a:p>
          <a:p>
            <a:r>
              <a:rPr lang="en-US" sz="2000" dirty="0" smtClean="0"/>
              <a:t>Continental </a:t>
            </a:r>
            <a:r>
              <a:rPr lang="en-US" sz="2000" dirty="0"/>
              <a:t>Breakfast                      </a:t>
            </a:r>
            <a:r>
              <a:rPr lang="en-US" sz="2000" dirty="0" smtClean="0"/>
              <a:t>	7:30 </a:t>
            </a:r>
            <a:r>
              <a:rPr lang="en-US" sz="2000" dirty="0"/>
              <a:t>AM to 9:00 AM</a:t>
            </a:r>
          </a:p>
          <a:p>
            <a:r>
              <a:rPr lang="en-US" sz="2000" dirty="0"/>
              <a:t>Morning Coffee/Tea                        </a:t>
            </a:r>
            <a:r>
              <a:rPr lang="en-US" sz="2000" dirty="0" smtClean="0"/>
              <a:t>	10:00 </a:t>
            </a:r>
            <a:r>
              <a:rPr lang="en-US" sz="2000" dirty="0"/>
              <a:t>AM to 11:00 AM</a:t>
            </a:r>
          </a:p>
          <a:p>
            <a:r>
              <a:rPr lang="en-US" sz="2000" dirty="0"/>
              <a:t>Afternoon Coffee/Tea/Snacks         </a:t>
            </a:r>
            <a:r>
              <a:rPr lang="en-US" sz="2000" dirty="0" smtClean="0"/>
              <a:t>	3:00 </a:t>
            </a:r>
            <a:r>
              <a:rPr lang="en-US" sz="2000" dirty="0"/>
              <a:t>PM to 4:00 PM</a:t>
            </a:r>
          </a:p>
          <a:p>
            <a:endParaRPr lang="en-US" sz="2000" dirty="0" smtClean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5325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SOCIAL </a:t>
            </a:r>
            <a:r>
              <a:rPr lang="en-US" dirty="0" smtClean="0"/>
              <a:t>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856538" cy="4722813"/>
          </a:xfrm>
        </p:spPr>
        <p:txBody>
          <a:bodyPr/>
          <a:lstStyle/>
          <a:p>
            <a:r>
              <a:rPr lang="en-US" dirty="0" smtClean="0"/>
              <a:t>Registered </a:t>
            </a:r>
            <a:r>
              <a:rPr lang="en-US" dirty="0"/>
              <a:t>attendees and their guests  (1 per attendee) are invited to attend a casual reception at the Hyatt Regency. </a:t>
            </a:r>
            <a:endParaRPr lang="en-US" dirty="0" smtClean="0"/>
          </a:p>
          <a:p>
            <a:r>
              <a:rPr lang="en-US" u="sng" dirty="0" smtClean="0"/>
              <a:t>Tickets </a:t>
            </a:r>
            <a:r>
              <a:rPr lang="en-US" u="sng" dirty="0"/>
              <a:t>are not required</a:t>
            </a:r>
            <a:r>
              <a:rPr lang="en-US" u="sng" dirty="0" smtClean="0"/>
              <a:t>. – Please wear your </a:t>
            </a:r>
            <a:r>
              <a:rPr lang="en-US" u="sng" dirty="0" err="1" smtClean="0"/>
              <a:t>Mtg</a:t>
            </a:r>
            <a:r>
              <a:rPr lang="en-US" u="sng" dirty="0" smtClean="0"/>
              <a:t> Badge</a:t>
            </a:r>
          </a:p>
          <a:p>
            <a:endParaRPr lang="en-US" dirty="0"/>
          </a:p>
          <a:p>
            <a:r>
              <a:rPr lang="en-US" dirty="0"/>
              <a:t>Date: Wednesday November 11th  </a:t>
            </a:r>
          </a:p>
          <a:p>
            <a:r>
              <a:rPr lang="en-US" dirty="0"/>
              <a:t>Time: 6:30 PM – 9:30 PM</a:t>
            </a:r>
          </a:p>
          <a:p>
            <a:r>
              <a:rPr lang="en-US" dirty="0"/>
              <a:t>Place:     Marsalis Hall 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SOCIAL EVENT DRINK TICKET </a:t>
            </a:r>
          </a:p>
          <a:p>
            <a:r>
              <a:rPr lang="en-US" dirty="0"/>
              <a:t>Attached to Name Badge Handout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173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" y="0"/>
            <a:ext cx="9137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4767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CSR-Qualcomm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719137" y="1066800"/>
            <a:ext cx="778033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Welcome to Dallas</a:t>
            </a:r>
          </a:p>
          <a:p>
            <a:pPr marL="342900" lvl="0" indent="-342900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Social Attached is the social flyer with all the details.</a:t>
            </a:r>
          </a:p>
          <a:p>
            <a:pPr marL="342900" lvl="0" indent="-342900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Guest badges are available from Donna at Meeting Concierge after 11:30 on Tuesday.</a:t>
            </a:r>
          </a:p>
          <a:p>
            <a:pPr marL="342900" lvl="0" indent="-342900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2. DVD’s distributed at registration</a:t>
            </a:r>
          </a:p>
          <a:p>
            <a:pPr marL="342900" lvl="0" indent="-342900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3. Receipts for registrations available from Donna at Meeting </a:t>
            </a:r>
            <a:r>
              <a:rPr lang="en-US" sz="2000" kern="0" dirty="0" err="1">
                <a:solidFill>
                  <a:srgbClr val="000000"/>
                </a:solidFill>
                <a:latin typeface="Arial"/>
                <a:ea typeface="+mn-ea"/>
              </a:rPr>
              <a:t>Conceirge</a:t>
            </a: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 starting Wednesday morning. If they require something unique please have them email Lisa </a:t>
            </a:r>
            <a:r>
              <a:rPr lang="en-US" sz="2000" kern="0" dirty="0" err="1">
                <a:solidFill>
                  <a:srgbClr val="000000"/>
                </a:solidFill>
                <a:latin typeface="Arial"/>
                <a:ea typeface="+mn-ea"/>
              </a:rPr>
              <a:t>Ronmark</a:t>
            </a: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.</a:t>
            </a:r>
          </a:p>
          <a:p>
            <a:pPr marL="342900" lvl="0" indent="-342900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4. See website and bulletin board for lunch and dinner specials offered by hotel.  Additional items also available from the coffee shop.</a:t>
            </a:r>
          </a:p>
          <a:p>
            <a:pPr marL="342900" lvl="0" indent="-342900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5. Information on </a:t>
            </a:r>
            <a:r>
              <a:rPr lang="en-US" sz="2000" kern="0" dirty="0" err="1">
                <a:solidFill>
                  <a:srgbClr val="000000"/>
                </a:solidFill>
                <a:latin typeface="Arial"/>
                <a:ea typeface="+mn-ea"/>
              </a:rPr>
              <a:t>Maucau</a:t>
            </a: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 (</a:t>
            </a:r>
            <a:r>
              <a:rPr lang="en-US" sz="2000" kern="0" dirty="0" err="1">
                <a:solidFill>
                  <a:srgbClr val="000000"/>
                </a:solidFill>
                <a:latin typeface="Arial"/>
                <a:ea typeface="+mn-ea"/>
              </a:rPr>
              <a:t>Maucao</a:t>
            </a: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) available near registration.</a:t>
            </a:r>
          </a:p>
          <a:p>
            <a:pPr marL="342900" lvl="0" indent="-342900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6. Registration and hotel reservations are available for January interim in Atlanta.</a:t>
            </a:r>
          </a:p>
        </p:txBody>
      </p:sp>
    </p:spTree>
    <p:extLst>
      <p:ext uri="{BB962C8B-B14F-4D97-AF65-F5344CB8AC3E}">
        <p14:creationId xmlns:p14="http://schemas.microsoft.com/office/powerpoint/2010/main" val="30490519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362075"/>
          </a:xfrm>
        </p:spPr>
        <p:txBody>
          <a:bodyPr/>
          <a:lstStyle/>
          <a:p>
            <a:r>
              <a:rPr lang="en-US" sz="3200" dirty="0" smtClean="0"/>
              <a:t>Wednesday – </a:t>
            </a:r>
            <a:br>
              <a:rPr lang="en-US" sz="3200" dirty="0" smtClean="0"/>
            </a:br>
            <a:r>
              <a:rPr lang="en-US" sz="3200" dirty="0" smtClean="0"/>
              <a:t>802.11 Mid-Week Plenary</a:t>
            </a:r>
            <a:endParaRPr lang="en-US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62000" y="1219200"/>
            <a:ext cx="7772400" cy="1500187"/>
          </a:xfrm>
        </p:spPr>
        <p:txBody>
          <a:bodyPr/>
          <a:lstStyle/>
          <a:p>
            <a:r>
              <a:rPr lang="en-US" dirty="0" smtClean="0"/>
              <a:t>802.11 First Vice Chair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 (CSR - 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82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" y="0"/>
            <a:ext cx="9137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983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054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This slide contains requested reports and status from the 802.11 1</a:t>
            </a:r>
            <a:r>
              <a:rPr lang="en-US" baseline="30000" dirty="0"/>
              <a:t>st</a:t>
            </a:r>
            <a:r>
              <a:rPr lang="en-US" dirty="0"/>
              <a:t> Vice-Chair:</a:t>
            </a:r>
          </a:p>
          <a:p>
            <a:pPr>
              <a:buFontTx/>
              <a:buNone/>
            </a:pPr>
            <a:r>
              <a:rPr lang="en-US" dirty="0"/>
              <a:t>Monday: </a:t>
            </a:r>
            <a:endParaRPr lang="en-US" dirty="0" smtClean="0"/>
          </a:p>
          <a:p>
            <a:pPr lvl="1">
              <a:buFontTx/>
              <a:buNone/>
            </a:pPr>
            <a:r>
              <a:rPr lang="en-US" dirty="0" smtClean="0"/>
              <a:t>	Other WG meeting plans</a:t>
            </a:r>
          </a:p>
          <a:p>
            <a:pPr lvl="1">
              <a:buFontTx/>
              <a:buNone/>
            </a:pPr>
            <a:r>
              <a:rPr lang="en-US" dirty="0"/>
              <a:t>	</a:t>
            </a:r>
            <a:r>
              <a:rPr lang="en-US" dirty="0" smtClean="0"/>
              <a:t>Meeting room locations </a:t>
            </a:r>
          </a:p>
          <a:p>
            <a:pPr lvl="1">
              <a:buFontTx/>
              <a:buNone/>
            </a:pPr>
            <a:r>
              <a:rPr lang="en-US" dirty="0" smtClean="0"/>
              <a:t>     </a:t>
            </a:r>
            <a:r>
              <a:rPr lang="en-US" dirty="0"/>
              <a:t>Next meeting reminder </a:t>
            </a:r>
          </a:p>
          <a:p>
            <a:pPr lvl="1">
              <a:buFontTx/>
              <a:buNone/>
            </a:pPr>
            <a:r>
              <a:rPr lang="en-US" dirty="0"/>
              <a:t>     Meeting registration </a:t>
            </a:r>
          </a:p>
          <a:p>
            <a:pPr lvl="1">
              <a:buFontTx/>
              <a:buNone/>
            </a:pPr>
            <a:r>
              <a:rPr lang="en-US" dirty="0"/>
              <a:t>     Recording attendance </a:t>
            </a:r>
          </a:p>
          <a:p>
            <a:pPr lvl="1">
              <a:buFontTx/>
              <a:buNone/>
            </a:pPr>
            <a:r>
              <a:rPr lang="en-US" dirty="0"/>
              <a:t>     File server </a:t>
            </a:r>
          </a:p>
          <a:p>
            <a:pPr lvl="1">
              <a:buFontTx/>
              <a:buNone/>
            </a:pPr>
            <a:r>
              <a:rPr lang="en-US" dirty="0"/>
              <a:t>     Breakfast, breaks, social 	</a:t>
            </a:r>
          </a:p>
          <a:p>
            <a:pPr>
              <a:buNone/>
            </a:pPr>
            <a:r>
              <a:rPr lang="en-US" sz="2800" dirty="0"/>
              <a:t>Friday: </a:t>
            </a:r>
          </a:p>
          <a:p>
            <a:pPr lvl="1">
              <a:buFontTx/>
              <a:buNone/>
            </a:pPr>
            <a:r>
              <a:rPr lang="en-US" dirty="0"/>
              <a:t>Straw Poll of membership regarding this meeting location </a:t>
            </a:r>
          </a:p>
          <a:p>
            <a:pPr lvl="1">
              <a:buFontTx/>
              <a:buNone/>
            </a:pPr>
            <a:r>
              <a:rPr lang="en-US" dirty="0"/>
              <a:t>Future venues status and discussion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362075"/>
          </a:xfrm>
        </p:spPr>
        <p:txBody>
          <a:bodyPr/>
          <a:lstStyle/>
          <a:p>
            <a:r>
              <a:rPr lang="en-US" sz="3200" dirty="0" smtClean="0"/>
              <a:t>Friday – </a:t>
            </a:r>
            <a:br>
              <a:rPr lang="en-US" sz="3200" dirty="0" smtClean="0"/>
            </a:br>
            <a:r>
              <a:rPr lang="en-US" sz="3200" dirty="0" smtClean="0"/>
              <a:t>802.11 Closing Plenary</a:t>
            </a:r>
            <a:endParaRPr lang="en-US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62000" y="1219200"/>
            <a:ext cx="7772400" cy="1500187"/>
          </a:xfrm>
        </p:spPr>
        <p:txBody>
          <a:bodyPr/>
          <a:lstStyle/>
          <a:p>
            <a:r>
              <a:rPr lang="en-US" dirty="0" smtClean="0"/>
              <a:t>802.11 First Vice Chair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 (CSR - 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71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F3.1.2: 802.11 </a:t>
            </a:r>
            <a:r>
              <a:rPr lang="en-US" dirty="0" smtClean="0"/>
              <a:t>Venue 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Return to Dallas?:   Y:    N: 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381000"/>
            <a:ext cx="1752600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Jon Rosdahl (CSR - 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2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F3.1.3: Future Venue Insight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8578"/>
            <a:ext cx="7770813" cy="5102222"/>
          </a:xfrm>
        </p:spPr>
        <p:txBody>
          <a:bodyPr/>
          <a:lstStyle/>
          <a:p>
            <a:r>
              <a:rPr lang="en-US" dirty="0" smtClean="0"/>
              <a:t>Future 802 Wireless Interims:</a:t>
            </a:r>
          </a:p>
          <a:p>
            <a:r>
              <a:rPr lang="en-US" dirty="0" smtClean="0"/>
              <a:t>	May </a:t>
            </a:r>
            <a:r>
              <a:rPr lang="en-US" dirty="0"/>
              <a:t>2016 Hilton Waikoloa</a:t>
            </a:r>
            <a:br>
              <a:rPr lang="en-US" dirty="0"/>
            </a:br>
            <a:r>
              <a:rPr lang="en-US" dirty="0"/>
              <a:t>Sept </a:t>
            </a:r>
            <a:r>
              <a:rPr lang="en-US" dirty="0" smtClean="0"/>
              <a:t>2016:</a:t>
            </a:r>
            <a:r>
              <a:rPr lang="en-US" dirty="0"/>
              <a:t>  </a:t>
            </a:r>
            <a:r>
              <a:rPr lang="en-US" dirty="0" smtClean="0"/>
              <a:t>Finalists –</a:t>
            </a:r>
          </a:p>
          <a:p>
            <a:pPr lvl="2"/>
            <a:r>
              <a:rPr lang="en-US" sz="2000" dirty="0" smtClean="0"/>
              <a:t>Warsaw </a:t>
            </a:r>
            <a:r>
              <a:rPr lang="en-US" sz="2000" dirty="0"/>
              <a:t>Doubletree, </a:t>
            </a:r>
            <a:endParaRPr lang="en-US" sz="2000" dirty="0" smtClean="0"/>
          </a:p>
          <a:p>
            <a:pPr lvl="2"/>
            <a:r>
              <a:rPr lang="en-US" sz="2000" dirty="0" smtClean="0"/>
              <a:t>Warsaw </a:t>
            </a:r>
            <a:r>
              <a:rPr lang="en-US" sz="2000" dirty="0"/>
              <a:t>Marriott, </a:t>
            </a:r>
            <a:endParaRPr lang="en-US" sz="2000" dirty="0" smtClean="0"/>
          </a:p>
          <a:p>
            <a:pPr lvl="2"/>
            <a:r>
              <a:rPr lang="en-US" sz="2000" dirty="0" smtClean="0"/>
              <a:t>Budapest Marriott</a:t>
            </a:r>
          </a:p>
          <a:p>
            <a:pPr lvl="2"/>
            <a:r>
              <a:rPr lang="en-US" sz="2000" dirty="0" smtClean="0"/>
              <a:t>Nov 30 Wireless Chairs SC </a:t>
            </a:r>
            <a:r>
              <a:rPr lang="en-US" sz="2000" dirty="0" err="1" smtClean="0"/>
              <a:t>Telecon</a:t>
            </a:r>
            <a:r>
              <a:rPr lang="en-US" sz="2000" dirty="0" smtClean="0"/>
              <a:t> to determine location.</a:t>
            </a:r>
          </a:p>
          <a:p>
            <a:r>
              <a:rPr lang="en-US" dirty="0" smtClean="0"/>
              <a:t>	Jan </a:t>
            </a:r>
            <a:r>
              <a:rPr lang="en-US" dirty="0"/>
              <a:t>2017 </a:t>
            </a:r>
            <a:r>
              <a:rPr lang="en-US" dirty="0" smtClean="0"/>
              <a:t>  Hyatt </a:t>
            </a:r>
            <a:r>
              <a:rPr lang="en-US" dirty="0"/>
              <a:t>Regency Atlanta</a:t>
            </a:r>
            <a:br>
              <a:rPr lang="en-US" dirty="0"/>
            </a:br>
            <a:r>
              <a:rPr lang="en-US" dirty="0"/>
              <a:t>May 2017 Daejeon Convention Center</a:t>
            </a:r>
            <a:br>
              <a:rPr lang="en-US" dirty="0"/>
            </a:br>
            <a:r>
              <a:rPr lang="en-US" dirty="0"/>
              <a:t>Sept 2017 Hilton Waikoloa</a:t>
            </a:r>
            <a:br>
              <a:rPr lang="en-US" dirty="0"/>
            </a:br>
            <a:r>
              <a:rPr lang="en-US" dirty="0"/>
              <a:t>January 2018 Hotel Irvine (TBC)</a:t>
            </a:r>
            <a:br>
              <a:rPr lang="en-US" dirty="0"/>
            </a:br>
            <a:r>
              <a:rPr lang="en-US" dirty="0"/>
              <a:t>May 2018 TBD</a:t>
            </a:r>
            <a:br>
              <a:rPr lang="en-US" dirty="0"/>
            </a:br>
            <a:r>
              <a:rPr lang="en-US" dirty="0"/>
              <a:t>Sept 2018  Hilton Waikoloa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24298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7201"/>
          </a:xfrm>
        </p:spPr>
        <p:txBody>
          <a:bodyPr/>
          <a:lstStyle/>
          <a:p>
            <a:r>
              <a:rPr lang="en-US" dirty="0"/>
              <a:t>F3.1.3: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0813" cy="5105400"/>
          </a:xfrm>
        </p:spPr>
        <p:txBody>
          <a:bodyPr/>
          <a:lstStyle/>
          <a:p>
            <a:r>
              <a:rPr lang="en-US" dirty="0" smtClean="0"/>
              <a:t>Future 802 Plenary Sessions:</a:t>
            </a:r>
          </a:p>
          <a:p>
            <a:pPr lvl="1"/>
            <a:r>
              <a:rPr lang="en-US" dirty="0" smtClean="0"/>
              <a:t>January 2016 – 802 Interim - </a:t>
            </a:r>
            <a:r>
              <a:rPr lang="en-US" dirty="0"/>
              <a:t>Hyatt Regency </a:t>
            </a:r>
            <a:r>
              <a:rPr lang="en-US" dirty="0" smtClean="0"/>
              <a:t>Atlanta</a:t>
            </a:r>
          </a:p>
          <a:p>
            <a:pPr lvl="1"/>
            <a:r>
              <a:rPr lang="en-US" dirty="0" smtClean="0"/>
              <a:t>March 2016 Venetian Macao - Macao</a:t>
            </a:r>
          </a:p>
          <a:p>
            <a:pPr lvl="1"/>
            <a:r>
              <a:rPr lang="en-US" dirty="0" smtClean="0"/>
              <a:t>July 2016      Manchester Grand Hyatt – San Diego</a:t>
            </a:r>
          </a:p>
          <a:p>
            <a:pPr lvl="1"/>
            <a:r>
              <a:rPr lang="en-US" dirty="0" smtClean="0"/>
              <a:t>Nov 2016      Grand Hyatt San Antonio</a:t>
            </a:r>
          </a:p>
          <a:p>
            <a:pPr lvl="1"/>
            <a:r>
              <a:rPr lang="en-US" dirty="0" smtClean="0"/>
              <a:t>March 2017   Hyatt Regency/Fairmont – Vancouver</a:t>
            </a:r>
          </a:p>
          <a:p>
            <a:pPr lvl="1"/>
            <a:r>
              <a:rPr lang="en-US" dirty="0" smtClean="0"/>
              <a:t>Nov 2017       </a:t>
            </a:r>
            <a:r>
              <a:rPr lang="en-US" dirty="0" err="1" smtClean="0"/>
              <a:t>Estrel</a:t>
            </a:r>
            <a:r>
              <a:rPr lang="en-US" dirty="0" smtClean="0"/>
              <a:t> Hotel – Berlin</a:t>
            </a:r>
          </a:p>
          <a:p>
            <a:pPr lvl="1"/>
            <a:r>
              <a:rPr lang="en-US" dirty="0" smtClean="0"/>
              <a:t>March 2018   </a:t>
            </a:r>
            <a:r>
              <a:rPr lang="en-US" dirty="0" err="1" smtClean="0"/>
              <a:t>Hyat</a:t>
            </a:r>
            <a:r>
              <a:rPr lang="en-US" dirty="0" smtClean="0"/>
              <a:t> Regency O’Hare – Rosemont, IL</a:t>
            </a:r>
          </a:p>
          <a:p>
            <a:pPr lvl="1"/>
            <a:r>
              <a:rPr lang="en-US" dirty="0" smtClean="0"/>
              <a:t>July 2018   	 </a:t>
            </a:r>
            <a:r>
              <a:rPr lang="en-US" dirty="0"/>
              <a:t>Manchester Grand Hyatt – San </a:t>
            </a:r>
            <a:r>
              <a:rPr lang="en-US" dirty="0" smtClean="0"/>
              <a:t>Diego</a:t>
            </a:r>
          </a:p>
          <a:p>
            <a:pPr lvl="1"/>
            <a:r>
              <a:rPr lang="en-US" dirty="0"/>
              <a:t>Nov 2018	Potential Targets: </a:t>
            </a:r>
            <a:endParaRPr lang="en-US" dirty="0" smtClean="0"/>
          </a:p>
          <a:p>
            <a:pPr lvl="2"/>
            <a:r>
              <a:rPr lang="en-US" sz="1600" dirty="0" smtClean="0"/>
              <a:t>KL </a:t>
            </a:r>
            <a:r>
              <a:rPr lang="en-US" sz="1600" dirty="0"/>
              <a:t>- Ritz and Marriott</a:t>
            </a:r>
          </a:p>
          <a:p>
            <a:pPr lvl="2"/>
            <a:r>
              <a:rPr lang="en-US" sz="1600" dirty="0"/>
              <a:t>(2015-11-12 - Floor space Price update)</a:t>
            </a:r>
          </a:p>
          <a:p>
            <a:pPr lvl="2"/>
            <a:r>
              <a:rPr lang="en-US" sz="1600" dirty="0" err="1"/>
              <a:t>SuZhou</a:t>
            </a:r>
            <a:r>
              <a:rPr lang="en-US" sz="1600" dirty="0"/>
              <a:t>, China - </a:t>
            </a:r>
          </a:p>
          <a:p>
            <a:pPr lvl="2"/>
            <a:r>
              <a:rPr lang="en-US" sz="1600" dirty="0"/>
              <a:t>(New facility, pricing model being negotiated, Sponsor capability</a:t>
            </a:r>
            <a:r>
              <a:rPr lang="en-US" dirty="0"/>
              <a:t> investigation)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245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dirty="0" smtClean="0"/>
              <a:t>802 Plenary March 2016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2378"/>
            <a:ext cx="7770813" cy="5178422"/>
          </a:xfrm>
        </p:spPr>
        <p:txBody>
          <a:bodyPr/>
          <a:lstStyle/>
          <a:p>
            <a:r>
              <a:rPr lang="en-US" dirty="0" smtClean="0"/>
              <a:t>Save the Date: 13-18 March 2016</a:t>
            </a:r>
          </a:p>
          <a:p>
            <a:r>
              <a:rPr lang="en-US" dirty="0" smtClean="0"/>
              <a:t>Registration target to open Dec 1, 2015</a:t>
            </a:r>
          </a:p>
          <a:p>
            <a:r>
              <a:rPr lang="en-US" dirty="0"/>
              <a:t>Meeting Space – Covered by Room </a:t>
            </a:r>
            <a:r>
              <a:rPr lang="en-US" dirty="0" smtClean="0"/>
              <a:t>Block</a:t>
            </a:r>
            <a:endParaRPr lang="en-US" dirty="0"/>
          </a:p>
          <a:p>
            <a:r>
              <a:rPr lang="en-US" dirty="0" smtClean="0"/>
              <a:t>Hotel Information: </a:t>
            </a:r>
            <a:r>
              <a:rPr lang="en-US" sz="2000" dirty="0" smtClean="0"/>
              <a:t>(</a:t>
            </a:r>
            <a:r>
              <a:rPr lang="en-US" sz="2000" dirty="0" smtClean="0">
                <a:solidFill>
                  <a:srgbClr val="FF0000"/>
                </a:solidFill>
              </a:rPr>
              <a:t>Block Reservation open Dec 1 – Feb 16</a:t>
            </a:r>
            <a:r>
              <a:rPr lang="en-US" sz="2000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charges are a bit higher on weekends:</a:t>
            </a:r>
          </a:p>
          <a:p>
            <a:pPr lvl="2"/>
            <a:r>
              <a:rPr lang="en-US" sz="2000" dirty="0" smtClean="0"/>
              <a:t>Friday: 1,700 MOP  (~USD$213)</a:t>
            </a:r>
          </a:p>
          <a:p>
            <a:pPr lvl="2"/>
            <a:r>
              <a:rPr lang="en-US" sz="2000" dirty="0" smtClean="0"/>
              <a:t>Saturday: 2,300 MOP (~USD$288)</a:t>
            </a:r>
          </a:p>
          <a:p>
            <a:pPr lvl="2"/>
            <a:r>
              <a:rPr lang="en-US" sz="2000" dirty="0" smtClean="0"/>
              <a:t>Sunday-Thursday : 1,550 MOP (~USD$194)</a:t>
            </a:r>
          </a:p>
          <a:p>
            <a:pPr lvl="1"/>
            <a:r>
              <a:rPr lang="en-US" dirty="0" smtClean="0"/>
              <a:t>Required 802 Block = 3255 total nights at a cost of about $650,338</a:t>
            </a:r>
          </a:p>
          <a:p>
            <a:pPr lvl="1"/>
            <a:r>
              <a:rPr lang="en-US" dirty="0" smtClean="0"/>
              <a:t>Make Reservations Early to be in the block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Required Nights: 2 or 3 (TBD during EC closing plenary)</a:t>
            </a:r>
          </a:p>
          <a:p>
            <a:pPr lvl="1"/>
            <a:r>
              <a:rPr lang="en-US" dirty="0" smtClean="0"/>
              <a:t>Cancellation Policy: </a:t>
            </a:r>
          </a:p>
          <a:p>
            <a:pPr lvl="1"/>
            <a:r>
              <a:rPr lang="en-US" dirty="0"/>
              <a:t>	</a:t>
            </a:r>
            <a:r>
              <a:rPr lang="en-US" dirty="0" smtClean="0"/>
              <a:t>Cancel prior to Feb 16, 2016</a:t>
            </a:r>
          </a:p>
          <a:p>
            <a:r>
              <a:rPr lang="en-US" b="1" dirty="0">
                <a:solidFill>
                  <a:srgbClr val="FF0000"/>
                </a:solidFill>
              </a:rPr>
              <a:t>	</a:t>
            </a:r>
            <a:endParaRPr lang="en-US" dirty="0" smtClean="0"/>
          </a:p>
          <a:p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199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 Plenary March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Getting to Macao:</a:t>
            </a:r>
          </a:p>
          <a:p>
            <a:pPr lvl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FYI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:  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hlinkClick r:id="rId2"/>
              </a:rPr>
              <a:t>http://www.macau-airport.com/en/flight-information/flight-time-table/arrival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You can click "Flight Timetable" and review the flight 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destinations for the Macao 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airport. </a:t>
            </a: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/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Ferry from Hong Kong is most common method.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about 30 Min Ferry from Hong Kong to Macao</a:t>
            </a:r>
          </a:p>
          <a:p>
            <a:pPr lvl="1"/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More Details will be included in Meeting Announcement.</a:t>
            </a: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28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400" dirty="0" smtClean="0"/>
              <a:t>Local Venue Information </a:t>
            </a:r>
            <a:r>
              <a:rPr lang="en-US" sz="2400" dirty="0" err="1" smtClean="0"/>
              <a:t>AdHoc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170801"/>
            <a:ext cx="7858125" cy="5304611"/>
          </a:xfrm>
        </p:spPr>
        <p:txBody>
          <a:bodyPr/>
          <a:lstStyle/>
          <a:p>
            <a:r>
              <a:rPr lang="en-US" sz="2000" dirty="0" smtClean="0"/>
              <a:t>Next Plenary: </a:t>
            </a:r>
            <a:endParaRPr lang="en-US" sz="2000" dirty="0" smtClean="0"/>
          </a:p>
          <a:p>
            <a:r>
              <a:rPr lang="en-US" sz="2000" dirty="0"/>
              <a:t>	</a:t>
            </a:r>
            <a:r>
              <a:rPr lang="en-US" sz="2000" dirty="0" smtClean="0"/>
              <a:t>		</a:t>
            </a:r>
            <a:r>
              <a:rPr lang="en-US" sz="2000" dirty="0" smtClean="0"/>
              <a:t>13-18 March 2016, the Venetian Macao, China</a:t>
            </a:r>
          </a:p>
          <a:p>
            <a:r>
              <a:rPr lang="en-US" sz="2000" dirty="0" smtClean="0"/>
              <a:t>The </a:t>
            </a:r>
            <a:r>
              <a:rPr lang="en-US" sz="2000" dirty="0"/>
              <a:t>Venetian </a:t>
            </a:r>
            <a:r>
              <a:rPr lang="en-US" sz="2000" dirty="0" err="1"/>
              <a:t>Macao~Resort~Hotel</a:t>
            </a:r>
            <a:r>
              <a:rPr lang="en-US" sz="2000" dirty="0"/>
              <a:t> </a:t>
            </a:r>
            <a:endParaRPr lang="en-US" sz="2000" dirty="0" smtClean="0"/>
          </a:p>
          <a:p>
            <a:pPr lvl="1"/>
            <a:r>
              <a:rPr lang="en-US" sz="1800" dirty="0" smtClean="0"/>
              <a:t>Estrada </a:t>
            </a:r>
            <a:r>
              <a:rPr lang="en-US" sz="1800" dirty="0"/>
              <a:t>da </a:t>
            </a:r>
            <a:r>
              <a:rPr lang="en-US" sz="1800" dirty="0" err="1"/>
              <a:t>Baia</a:t>
            </a:r>
            <a:r>
              <a:rPr lang="en-US" sz="1800" dirty="0"/>
              <a:t> de N. </a:t>
            </a:r>
            <a:r>
              <a:rPr lang="en-US" sz="1800" dirty="0" err="1" smtClean="0"/>
              <a:t>Senhora</a:t>
            </a:r>
            <a:r>
              <a:rPr lang="en-US" sz="1800" dirty="0" smtClean="0"/>
              <a:t> da </a:t>
            </a:r>
            <a:r>
              <a:rPr lang="en-US" sz="1800" dirty="0" err="1"/>
              <a:t>Esperanca</a:t>
            </a:r>
            <a:r>
              <a:rPr lang="en-US" sz="1800" dirty="0"/>
              <a:t>, </a:t>
            </a:r>
            <a:endParaRPr lang="en-US" sz="1800" dirty="0" smtClean="0"/>
          </a:p>
          <a:p>
            <a:pPr lvl="1"/>
            <a:r>
              <a:rPr lang="en-US" sz="1800" dirty="0" err="1" smtClean="0"/>
              <a:t>Cotai</a:t>
            </a:r>
            <a:r>
              <a:rPr lang="en-US" sz="1800" dirty="0"/>
              <a:t>, Macau (SAR), P.R. China</a:t>
            </a:r>
          </a:p>
          <a:p>
            <a:endParaRPr lang="en-US" sz="1800" dirty="0" smtClean="0"/>
          </a:p>
          <a:p>
            <a:r>
              <a:rPr lang="en-US" sz="1800" dirty="0" smtClean="0"/>
              <a:t>Please </a:t>
            </a:r>
            <a:r>
              <a:rPr lang="en-US" sz="1800" dirty="0" smtClean="0"/>
              <a:t>suggest </a:t>
            </a:r>
          </a:p>
          <a:p>
            <a:pPr lvl="1"/>
            <a:r>
              <a:rPr lang="en-US" sz="1800" dirty="0" smtClean="0"/>
              <a:t>Restaurants, </a:t>
            </a:r>
          </a:p>
          <a:p>
            <a:pPr lvl="1"/>
            <a:r>
              <a:rPr lang="en-US" sz="1800" dirty="0" smtClean="0"/>
              <a:t>methods of getting from Airport to Hotel, </a:t>
            </a:r>
          </a:p>
          <a:p>
            <a:pPr lvl="1"/>
            <a:r>
              <a:rPr lang="en-US" sz="1800" dirty="0" smtClean="0"/>
              <a:t>local attractions</a:t>
            </a:r>
          </a:p>
          <a:p>
            <a:pPr lvl="1"/>
            <a:r>
              <a:rPr lang="en-US" sz="1800" dirty="0" smtClean="0"/>
              <a:t>Etc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Send </a:t>
            </a:r>
            <a:r>
              <a:rPr lang="en-US" sz="1800" dirty="0" smtClean="0"/>
              <a:t>suggestions to Jon Rosdahl who will forward to the appropriate PCO for posting.</a:t>
            </a:r>
          </a:p>
          <a:p>
            <a:r>
              <a:rPr lang="en-US" sz="1800" dirty="0" smtClean="0"/>
              <a:t>-------Deadline Jan 5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--- 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381000"/>
            <a:ext cx="1752600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Jon Rosdahl (CSR - 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03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400" dirty="0" smtClean="0"/>
              <a:t>Local Venue Information </a:t>
            </a:r>
            <a:r>
              <a:rPr lang="en-US" sz="2400" dirty="0" err="1" smtClean="0"/>
              <a:t>AdHoc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170801"/>
            <a:ext cx="7858125" cy="5304611"/>
          </a:xfrm>
        </p:spPr>
        <p:txBody>
          <a:bodyPr/>
          <a:lstStyle/>
          <a:p>
            <a:r>
              <a:rPr lang="en-US" sz="2000" dirty="0" smtClean="0"/>
              <a:t>802 Interim</a:t>
            </a:r>
            <a:r>
              <a:rPr lang="en-US" sz="2000" dirty="0" smtClean="0"/>
              <a:t>: </a:t>
            </a:r>
          </a:p>
          <a:p>
            <a:pPr lvl="1"/>
            <a:r>
              <a:rPr lang="en-US" dirty="0" smtClean="0"/>
              <a:t>January </a:t>
            </a:r>
            <a:r>
              <a:rPr lang="en-US" dirty="0"/>
              <a:t>17-22, 2016 at the Hyatt Regency in Atlanta, Georgia </a:t>
            </a:r>
            <a:r>
              <a:rPr lang="en-US" dirty="0" smtClean="0"/>
              <a:t>USA</a:t>
            </a:r>
          </a:p>
          <a:p>
            <a:pPr lvl="1"/>
            <a:endParaRPr lang="en-US" dirty="0" smtClean="0"/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sz="2000" dirty="0" smtClean="0">
                <a:solidFill>
                  <a:schemeClr val="tx1"/>
                </a:solidFill>
              </a:rPr>
              <a:t>Hyatt </a:t>
            </a:r>
            <a:r>
              <a:rPr lang="en-US" altLang="en-US" sz="2000" dirty="0">
                <a:solidFill>
                  <a:schemeClr val="tx1"/>
                </a:solidFill>
              </a:rPr>
              <a:t>Regency Atlanta</a:t>
            </a:r>
            <a:endParaRPr lang="en-US" altLang="en-US" sz="2000" b="0" dirty="0">
              <a:solidFill>
                <a:schemeClr val="tx1"/>
              </a:solidFill>
            </a:endParaRPr>
          </a:p>
          <a:p>
            <a:pPr marL="400050" lvl="1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sz="1600" b="0" dirty="0">
                <a:solidFill>
                  <a:schemeClr val="tx1"/>
                </a:solidFill>
              </a:rPr>
              <a:t>265 Peachtree Street NE</a:t>
            </a:r>
          </a:p>
          <a:p>
            <a:pPr marL="400050" lvl="1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sz="1600" b="0" dirty="0">
                <a:solidFill>
                  <a:schemeClr val="tx1"/>
                </a:solidFill>
              </a:rPr>
              <a:t>Atlanta, GA 30303</a:t>
            </a:r>
          </a:p>
          <a:p>
            <a:pPr marL="400050" lvl="1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sz="1600" b="0" dirty="0">
                <a:solidFill>
                  <a:schemeClr val="tx1"/>
                </a:solidFill>
              </a:rPr>
              <a:t>USA</a:t>
            </a:r>
          </a:p>
          <a:p>
            <a:pPr marL="400050" lvl="1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sz="1600" b="0" dirty="0">
                <a:solidFill>
                  <a:schemeClr val="tx1"/>
                </a:solidFill>
              </a:rPr>
              <a:t>Tel: </a:t>
            </a:r>
            <a:r>
              <a:rPr lang="en-US" altLang="en-US" sz="1600" b="0" dirty="0">
                <a:solidFill>
                  <a:schemeClr val="tx1"/>
                </a:solidFill>
                <a:hlinkClick r:id="rId3"/>
              </a:rPr>
              <a:t>+1 (404) 577-1234</a:t>
            </a:r>
            <a:endParaRPr lang="en-US" altLang="en-US" sz="1600" b="0" dirty="0">
              <a:solidFill>
                <a:schemeClr val="tx1"/>
              </a:solidFill>
            </a:endParaRPr>
          </a:p>
          <a:p>
            <a:pPr marL="400050" lvl="1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sz="1600" b="0" dirty="0">
                <a:solidFill>
                  <a:schemeClr val="tx1"/>
                </a:solidFill>
              </a:rPr>
              <a:t>Hotel Information: </a:t>
            </a:r>
            <a:r>
              <a:rPr lang="en-US" altLang="en-US" sz="1600" b="0" dirty="0">
                <a:solidFill>
                  <a:schemeClr val="tx1"/>
                </a:solidFill>
                <a:hlinkClick r:id="rId4"/>
              </a:rPr>
              <a:t>http://www.atlantaregency.hyatt.com</a:t>
            </a:r>
            <a:r>
              <a:rPr lang="en-US" altLang="en-US" sz="1600" b="0" dirty="0">
                <a:solidFill>
                  <a:schemeClr val="tx1"/>
                </a:solidFill>
              </a:rPr>
              <a:t> </a:t>
            </a:r>
          </a:p>
          <a:p>
            <a:r>
              <a:rPr lang="en-US" sz="2000" dirty="0" smtClean="0"/>
              <a:t>Please suggest </a:t>
            </a:r>
          </a:p>
          <a:p>
            <a:pPr lvl="1"/>
            <a:r>
              <a:rPr lang="en-US" sz="1800" dirty="0" smtClean="0"/>
              <a:t>Restaurants, </a:t>
            </a:r>
          </a:p>
          <a:p>
            <a:pPr lvl="1"/>
            <a:r>
              <a:rPr lang="en-US" sz="1800" dirty="0" smtClean="0"/>
              <a:t>methods of getting from Airport to Hotel, </a:t>
            </a:r>
          </a:p>
          <a:p>
            <a:pPr lvl="1"/>
            <a:r>
              <a:rPr lang="en-US" sz="1800" dirty="0" smtClean="0"/>
              <a:t>local attractions</a:t>
            </a:r>
          </a:p>
          <a:p>
            <a:pPr lvl="1"/>
            <a:r>
              <a:rPr lang="en-US" sz="1800" dirty="0" smtClean="0"/>
              <a:t>Etc.</a:t>
            </a:r>
          </a:p>
          <a:p>
            <a:r>
              <a:rPr lang="en-US" sz="1800" dirty="0" smtClean="0"/>
              <a:t>Send suggestions to Jon Rosdahl who will forward to the appropriate PCO for posting.</a:t>
            </a:r>
          </a:p>
          <a:p>
            <a:r>
              <a:rPr lang="en-US" sz="2000" dirty="0" smtClean="0"/>
              <a:t>-------Deadline Jan 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--- 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381000"/>
            <a:ext cx="1752600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Jon Rosdahl (CSR - 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91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362075"/>
          </a:xfrm>
        </p:spPr>
        <p:txBody>
          <a:bodyPr/>
          <a:lstStyle/>
          <a:p>
            <a:r>
              <a:rPr lang="en-US" sz="3200" dirty="0" smtClean="0"/>
              <a:t>Monday– </a:t>
            </a:r>
            <a:br>
              <a:rPr lang="en-US" sz="3200" dirty="0" smtClean="0"/>
            </a:br>
            <a:r>
              <a:rPr lang="en-US" sz="3200" dirty="0" smtClean="0"/>
              <a:t>802.11 Opening Plenary</a:t>
            </a:r>
            <a:endParaRPr lang="en-US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62000" y="1219200"/>
            <a:ext cx="7772400" cy="1500187"/>
          </a:xfrm>
        </p:spPr>
        <p:txBody>
          <a:bodyPr/>
          <a:lstStyle/>
          <a:p>
            <a:r>
              <a:rPr lang="en-US" dirty="0" smtClean="0"/>
              <a:t>802.11 First Vice Chair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 (CSR - 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31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M3.3</a:t>
            </a:r>
            <a:r>
              <a:rPr lang="en-GB" dirty="0"/>
              <a:t>	II	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7917061" cy="4681637"/>
          </a:xfrm>
          <a:noFill/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hlinkClick r:id="rId2" tooltip="802.11 WG Agenda"/>
              </a:rPr>
              <a:t>802.1</a:t>
            </a: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  <a:hlinkClick r:id="rId3" tooltip="802.11 WG Agenda"/>
              </a:rPr>
              <a:t>802.3</a:t>
            </a: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  <a:hlinkClick r:id="rId4" tooltip="802.11 WG Agenda"/>
              </a:rPr>
              <a:t>802.11</a:t>
            </a:r>
            <a:r>
              <a:rPr lang="en-US" dirty="0" smtClean="0">
                <a:solidFill>
                  <a:schemeClr val="tx1"/>
                </a:solidFill>
              </a:rPr>
              <a:t> 	</a:t>
            </a:r>
            <a:r>
              <a:rPr lang="en-US" dirty="0" smtClean="0">
                <a:solidFill>
                  <a:schemeClr val="tx1"/>
                </a:solidFill>
                <a:hlinkClick r:id="rId5"/>
              </a:rPr>
              <a:t>802.15</a:t>
            </a:r>
            <a:r>
              <a:rPr lang="en-US" dirty="0" smtClean="0">
                <a:solidFill>
                  <a:schemeClr val="tx1"/>
                </a:solidFill>
              </a:rPr>
              <a:t> 	</a:t>
            </a:r>
            <a:r>
              <a:rPr lang="en-US" dirty="0" smtClean="0">
                <a:solidFill>
                  <a:schemeClr val="tx1"/>
                </a:solidFill>
                <a:hlinkClick r:id="rId6" tooltip="802.11 WG Agenda"/>
              </a:rPr>
              <a:t>802.16</a:t>
            </a: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smtClean="0">
                <a:solidFill>
                  <a:schemeClr val="tx1"/>
                </a:solidFill>
                <a:hlinkClick r:id="rId7"/>
              </a:rPr>
              <a:t>802.18</a:t>
            </a: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  <a:hlinkClick r:id="rId8"/>
              </a:rPr>
              <a:t>802.19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>
                <a:solidFill>
                  <a:schemeClr val="tx1"/>
                </a:solidFill>
                <a:hlinkClick r:id="rId9"/>
              </a:rPr>
              <a:t>802.21 </a:t>
            </a:r>
            <a:r>
              <a:rPr lang="en-US" dirty="0" smtClean="0">
                <a:solidFill>
                  <a:schemeClr val="tx1"/>
                </a:solidFill>
              </a:rPr>
              <a:t>     </a:t>
            </a:r>
            <a:r>
              <a:rPr lang="en-US" dirty="0" smtClean="0">
                <a:solidFill>
                  <a:schemeClr val="tx1"/>
                </a:solidFill>
                <a:hlinkClick r:id="rId10" tooltip="802.11 WG Agenda"/>
              </a:rPr>
              <a:t>802.22  </a:t>
            </a: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  <a:hlinkClick r:id="rId11"/>
              </a:rPr>
              <a:t>802.24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Treasurer </a:t>
            </a:r>
            <a:r>
              <a:rPr lang="en-US" dirty="0">
                <a:solidFill>
                  <a:schemeClr val="tx1"/>
                </a:solidFill>
              </a:rPr>
              <a:t>Report: </a:t>
            </a:r>
            <a:r>
              <a:rPr lang="en-US" dirty="0" smtClean="0">
                <a:solidFill>
                  <a:schemeClr val="tx1"/>
                </a:solidFill>
              </a:rPr>
              <a:t>11-15/1215r0</a:t>
            </a:r>
          </a:p>
          <a:p>
            <a:endParaRPr lang="en-US" dirty="0">
              <a:solidFill>
                <a:schemeClr val="tx1"/>
              </a:solidFill>
              <a:hlinkClick r:id="rId12"/>
            </a:endParaRPr>
          </a:p>
          <a:p>
            <a:r>
              <a:rPr lang="en-US" dirty="0" smtClean="0">
                <a:solidFill>
                  <a:schemeClr val="tx1"/>
                </a:solidFill>
                <a:hlinkClick r:id="rId12"/>
              </a:rPr>
              <a:t>Patent </a:t>
            </a:r>
            <a:r>
              <a:rPr lang="en-US" dirty="0">
                <a:solidFill>
                  <a:schemeClr val="tx1"/>
                </a:solidFill>
                <a:hlinkClick r:id="rId12"/>
              </a:rPr>
              <a:t>policy</a:t>
            </a:r>
            <a:r>
              <a:rPr lang="en-US" dirty="0">
                <a:solidFill>
                  <a:schemeClr val="tx1"/>
                </a:solidFill>
              </a:rPr>
              <a:t> (in IEEE-SA bylaws), </a:t>
            </a:r>
            <a:r>
              <a:rPr lang="en-US" dirty="0">
                <a:solidFill>
                  <a:schemeClr val="tx1"/>
                </a:solidFill>
                <a:hlinkClick r:id="rId13"/>
              </a:rPr>
              <a:t>patent policy</a:t>
            </a:r>
            <a:r>
              <a:rPr lang="en-US" dirty="0">
                <a:solidFill>
                  <a:schemeClr val="tx1"/>
                </a:solidFill>
              </a:rPr>
              <a:t> (slide set), and </a:t>
            </a:r>
            <a:r>
              <a:rPr lang="en-US" dirty="0" smtClean="0">
                <a:solidFill>
                  <a:schemeClr val="tx1"/>
                </a:solidFill>
                <a:hlinkClick r:id="rId14"/>
              </a:rPr>
              <a:t>antitrust </a:t>
            </a:r>
            <a:r>
              <a:rPr lang="en-US" dirty="0">
                <a:solidFill>
                  <a:schemeClr val="tx1"/>
                </a:solidFill>
                <a:hlinkClick r:id="rId14"/>
              </a:rPr>
              <a:t>guidelines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Jon Rosdahl (CSR - Qualcomm)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418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r>
              <a:rPr lang="en-GB" dirty="0" smtClean="0"/>
              <a:t>This session’s meetings are also shown on the 802.11 calendar on the 802.11 home page (</a:t>
            </a:r>
            <a:r>
              <a:rPr lang="en-GB" dirty="0" smtClean="0">
                <a:hlinkClick r:id="rId3"/>
              </a:rPr>
              <a:t>http://www.ieee802.org/11</a:t>
            </a:r>
            <a:r>
              <a:rPr lang="en-GB" dirty="0" smtClean="0"/>
              <a:t>).</a:t>
            </a:r>
          </a:p>
          <a:p>
            <a:r>
              <a:rPr lang="en-GB" dirty="0" smtClean="0"/>
              <a:t>This is a Google calendar “802_11_calendar@ieee.org”</a:t>
            </a:r>
          </a:p>
          <a:p>
            <a:r>
              <a:rPr lang="en-GB" dirty="0" smtClean="0"/>
              <a:t>There are multiple ways of accessing this information, for example from a cell-phone, or as a remote calendar.</a:t>
            </a:r>
          </a:p>
          <a:p>
            <a:endParaRPr lang="en-GB" dirty="0" smtClean="0"/>
          </a:p>
          <a:p>
            <a:r>
              <a:rPr lang="en-GB" dirty="0" smtClean="0"/>
              <a:t>Note: the schedule on this calendar is automatically updated shortly after the updates </a:t>
            </a:r>
            <a:r>
              <a:rPr lang="en-GB" smtClean="0"/>
              <a:t>to the Online </a:t>
            </a:r>
            <a:r>
              <a:rPr lang="en-GB" dirty="0" smtClean="0"/>
              <a:t>Meeting Schedule.  Online Meeting Schedule is most accurate.  Room changes will be posted on rooms.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Jon Rosdahl (CSR - Qualcomm)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982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Meeting Areas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9885DD7-3821-4FFE-BF8D-81AF824CE29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40" y="1981200"/>
            <a:ext cx="8324850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82525" y="649514"/>
            <a:ext cx="2602059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dirty="0">
                <a:solidFill>
                  <a:schemeClr val="tx2"/>
                </a:solidFill>
              </a:rPr>
              <a:t>Monday Agenda Item </a:t>
            </a:r>
            <a:r>
              <a:rPr lang="en-US" sz="1800" dirty="0" smtClean="0">
                <a:solidFill>
                  <a:schemeClr val="tx2"/>
                </a:solidFill>
              </a:rPr>
              <a:t>3.4 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Jon Rosdahl (CSR - Qualcomm)</a:t>
            </a:r>
          </a:p>
        </p:txBody>
      </p:sp>
    </p:spTree>
    <p:extLst>
      <p:ext uri="{BB962C8B-B14F-4D97-AF65-F5344CB8AC3E}">
        <p14:creationId xmlns:p14="http://schemas.microsoft.com/office/powerpoint/2010/main" val="299084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Meeting Areas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9885DD7-3821-4FFE-BF8D-81AF824CE29A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2038350"/>
            <a:ext cx="8048625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82525" y="649514"/>
            <a:ext cx="2602059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dirty="0">
                <a:solidFill>
                  <a:schemeClr val="tx2"/>
                </a:solidFill>
              </a:rPr>
              <a:t>Monday Agenda Item </a:t>
            </a:r>
            <a:r>
              <a:rPr lang="en-US" sz="1800" dirty="0" smtClean="0">
                <a:solidFill>
                  <a:schemeClr val="tx2"/>
                </a:solidFill>
              </a:rPr>
              <a:t>3.4 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Jon Rosdahl (CSR - Qualcomm)</a:t>
            </a:r>
          </a:p>
        </p:txBody>
      </p:sp>
    </p:spTree>
    <p:extLst>
      <p:ext uri="{BB962C8B-B14F-4D97-AF65-F5344CB8AC3E}">
        <p14:creationId xmlns:p14="http://schemas.microsoft.com/office/powerpoint/2010/main" val="37184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M3.5 Next WG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>
              <a:defRPr/>
            </a:pPr>
            <a:r>
              <a:rPr lang="en-GB" sz="2800" dirty="0"/>
              <a:t>Next </a:t>
            </a:r>
            <a:r>
              <a:rPr lang="en-GB" sz="2800" dirty="0" smtClean="0"/>
              <a:t>802 Interim </a:t>
            </a:r>
            <a:r>
              <a:rPr lang="en-GB" sz="2800" dirty="0"/>
              <a:t>Meeting – </a:t>
            </a:r>
          </a:p>
          <a:p>
            <a:pPr lvl="1">
              <a:defRPr/>
            </a:pPr>
            <a:r>
              <a:rPr lang="en-GB" sz="2400" dirty="0"/>
              <a:t>IEEE 802 </a:t>
            </a:r>
            <a:r>
              <a:rPr lang="en-GB" sz="2400" dirty="0" smtClean="0"/>
              <a:t>Interim session </a:t>
            </a:r>
            <a:r>
              <a:rPr lang="en-GB" sz="2400" dirty="0"/>
              <a:t>– </a:t>
            </a:r>
            <a:r>
              <a:rPr lang="en-GB" sz="2400" dirty="0" smtClean="0"/>
              <a:t>17-22 January 2016</a:t>
            </a:r>
          </a:p>
          <a:p>
            <a:pPr lvl="1">
              <a:defRPr/>
            </a:pPr>
            <a:r>
              <a:rPr lang="en-GB" sz="2400" dirty="0" smtClean="0"/>
              <a:t>Hyatt Regency Atlanta, Atlanta, GA, USA</a:t>
            </a:r>
          </a:p>
          <a:p>
            <a:pPr lvl="1">
              <a:defRPr/>
            </a:pPr>
            <a:endParaRPr lang="en-GB" sz="2800" dirty="0" smtClean="0"/>
          </a:p>
          <a:p>
            <a:r>
              <a:rPr lang="en-GB" sz="2800" dirty="0" smtClean="0"/>
              <a:t>For </a:t>
            </a:r>
            <a:r>
              <a:rPr lang="en-GB" sz="2800" dirty="0"/>
              <a:t>information and registration links, see</a:t>
            </a:r>
          </a:p>
          <a:p>
            <a:pPr lvl="1"/>
            <a:r>
              <a:rPr lang="en-GB" sz="2400" dirty="0" smtClean="0">
                <a:hlinkClick r:id="rId2"/>
              </a:rPr>
              <a:t>Registration </a:t>
            </a:r>
            <a:r>
              <a:rPr lang="en-GB" sz="2400" dirty="0">
                <a:hlinkClick r:id="rId2"/>
              </a:rPr>
              <a:t>and Hotel </a:t>
            </a:r>
            <a:r>
              <a:rPr lang="en-GB" sz="2400" dirty="0" smtClean="0">
                <a:hlinkClick r:id="rId2"/>
              </a:rPr>
              <a:t>Reservations</a:t>
            </a:r>
            <a:r>
              <a:rPr lang="en-GB" sz="2400" dirty="0"/>
              <a:t> </a:t>
            </a:r>
            <a:r>
              <a:rPr lang="en-GB" sz="2400" dirty="0" smtClean="0"/>
              <a:t>https</a:t>
            </a:r>
            <a:r>
              <a:rPr lang="en-GB" sz="2400" dirty="0"/>
              <a:t>://</a:t>
            </a:r>
            <a:r>
              <a:rPr lang="en-GB" sz="2400" dirty="0" smtClean="0"/>
              <a:t>802world.org/apps/session/94/register2</a:t>
            </a:r>
          </a:p>
          <a:p>
            <a:pPr lvl="1"/>
            <a:endParaRPr lang="en-GB" sz="2400" dirty="0"/>
          </a:p>
          <a:p>
            <a:pPr lvl="1">
              <a:defRPr/>
            </a:pPr>
            <a:endParaRPr lang="en-GB" sz="2400" dirty="0" smtClean="0"/>
          </a:p>
          <a:p>
            <a:pPr lvl="1">
              <a:defRPr/>
            </a:pPr>
            <a:endParaRPr lang="en-GB" dirty="0"/>
          </a:p>
        </p:txBody>
      </p:sp>
      <p:sp>
        <p:nvSpPr>
          <p:cNvPr id="12292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September 2015</a:t>
            </a:r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Jon Rosdahl (CSR - Qualcomm)</a:t>
            </a:r>
          </a:p>
        </p:txBody>
      </p:sp>
      <p:sp>
        <p:nvSpPr>
          <p:cNvPr id="122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CFBAA8FB-D249-4152-AEB6-E5ABFA7763BC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49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GB" dirty="0" smtClean="0"/>
              <a:t>M3.6 Meeting Registration</a:t>
            </a:r>
          </a:p>
        </p:txBody>
      </p:sp>
      <p:sp>
        <p:nvSpPr>
          <p:cNvPr id="14340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September 2015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Jon Rosdahl (CSR - Qualcomm)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6F01DFC-54E8-4F8C-A330-894B5A1FB9AA}" type="slidenum">
              <a:rPr lang="en-US"/>
              <a:pPr/>
              <a:t>9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6019800"/>
            <a:ext cx="7010400" cy="381000"/>
          </a:xfrm>
        </p:spPr>
        <p:txBody>
          <a:bodyPr/>
          <a:lstStyle/>
          <a:p>
            <a:r>
              <a:rPr lang="en-US" sz="1800" dirty="0" smtClean="0"/>
              <a:t>As of 08 November 2015</a:t>
            </a:r>
            <a:endParaRPr lang="en-US" sz="18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788518"/>
              </p:ext>
            </p:extLst>
          </p:nvPr>
        </p:nvGraphicFramePr>
        <p:xfrm>
          <a:off x="2971800" y="1447805"/>
          <a:ext cx="2286000" cy="4392386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</a:tblGrid>
              <a:tr h="6204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Working Group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802.3 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802.15 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802.xx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802.21 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802.19 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802.22 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802.18 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802.16 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802.24 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583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2458</TotalTime>
  <Words>1190</Words>
  <Application>Microsoft Office PowerPoint</Application>
  <PresentationFormat>On-screen Show (4:3)</PresentationFormat>
  <Paragraphs>335</Paragraphs>
  <Slides>27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1st Vice Chair Report November 2015 - Dallas</vt:lpstr>
      <vt:lpstr>Abstract</vt:lpstr>
      <vt:lpstr>Monday–  802.11 Opening Plenary</vt:lpstr>
      <vt:lpstr>M3.3 II Other WG meeting plans </vt:lpstr>
      <vt:lpstr>Online Calendar</vt:lpstr>
      <vt:lpstr>Meeting Areas</vt:lpstr>
      <vt:lpstr>Meeting Areas</vt:lpstr>
      <vt:lpstr>M3.5 Next WG Meetings</vt:lpstr>
      <vt:lpstr>M3.6 Meeting Registration</vt:lpstr>
      <vt:lpstr>2016 STANDARDS DVD </vt:lpstr>
      <vt:lpstr>M3.7 Recording Attendance</vt:lpstr>
      <vt:lpstr>M3.8 Local File Document Server information</vt:lpstr>
      <vt:lpstr> Synchronizing while at the meeting</vt:lpstr>
      <vt:lpstr>M3.9 FOOD &amp; BEVERAGE</vt:lpstr>
      <vt:lpstr>SOCIAL EVENT</vt:lpstr>
      <vt:lpstr>PowerPoint Presentation</vt:lpstr>
      <vt:lpstr>PowerPoint Presentation</vt:lpstr>
      <vt:lpstr>Wednesday –  802.11 Mid-Week Plenary</vt:lpstr>
      <vt:lpstr>PowerPoint Presentation</vt:lpstr>
      <vt:lpstr>Friday –  802.11 Closing Plenary</vt:lpstr>
      <vt:lpstr>F3.1.2: 802.11 Venue Straw polls</vt:lpstr>
      <vt:lpstr>F3.1.3: Future Venue Insight</vt:lpstr>
      <vt:lpstr>F3.1.3: Future Venue Insight</vt:lpstr>
      <vt:lpstr>802 Plenary March 2016 </vt:lpstr>
      <vt:lpstr>802 Plenary March 2016</vt:lpstr>
      <vt:lpstr>Local Venue Information AdHoc</vt:lpstr>
      <vt:lpstr>Local Venue Information AdHoc</vt:lpstr>
    </vt:vector>
  </TitlesOfParts>
  <Company>CSR plc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November 2015 - Dallas</dc:title>
  <dc:subject>November 2015</dc:subject>
  <dc:creator>Jon Rosdahl</dc:creator>
  <dc:description>Jon Rosdahl (CSR-Qualcomm)</dc:description>
  <cp:lastModifiedBy>Jon Rosdahl</cp:lastModifiedBy>
  <cp:revision>29</cp:revision>
  <cp:lastPrinted>1601-01-01T00:00:00Z</cp:lastPrinted>
  <dcterms:created xsi:type="dcterms:W3CDTF">2015-11-08T00:15:52Z</dcterms:created>
  <dcterms:modified xsi:type="dcterms:W3CDTF">2015-11-13T12:34:15Z</dcterms:modified>
</cp:coreProperties>
</file>