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48"/>
  </p:notesMasterIdLst>
  <p:handoutMasterIdLst>
    <p:handoutMasterId r:id="rId49"/>
  </p:handoutMasterIdLst>
  <p:sldIdLst>
    <p:sldId id="256" r:id="rId2"/>
    <p:sldId id="257" r:id="rId3"/>
    <p:sldId id="274" r:id="rId4"/>
    <p:sldId id="275" r:id="rId5"/>
    <p:sldId id="277" r:id="rId6"/>
    <p:sldId id="278" r:id="rId7"/>
    <p:sldId id="280" r:id="rId8"/>
    <p:sldId id="279" r:id="rId9"/>
    <p:sldId id="281" r:id="rId10"/>
    <p:sldId id="282" r:id="rId11"/>
    <p:sldId id="283" r:id="rId12"/>
    <p:sldId id="284" r:id="rId13"/>
    <p:sldId id="285" r:id="rId14"/>
    <p:sldId id="286" r:id="rId15"/>
    <p:sldId id="287" r:id="rId16"/>
    <p:sldId id="288" r:id="rId17"/>
    <p:sldId id="289" r:id="rId18"/>
    <p:sldId id="276" r:id="rId19"/>
    <p:sldId id="308" r:id="rId20"/>
    <p:sldId id="310" r:id="rId21"/>
    <p:sldId id="311" r:id="rId22"/>
    <p:sldId id="312" r:id="rId23"/>
    <p:sldId id="313"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14" r:id="rId43"/>
    <p:sldId id="315" r:id="rId44"/>
    <p:sldId id="316" r:id="rId45"/>
    <p:sldId id="317" r:id="rId46"/>
    <p:sldId id="264"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20" autoAdjust="0"/>
    <p:restoredTop sz="86444" autoAdjust="0"/>
  </p:normalViewPr>
  <p:slideViewPr>
    <p:cSldViewPr>
      <p:cViewPr varScale="1">
        <p:scale>
          <a:sx n="66" d="100"/>
          <a:sy n="66" d="100"/>
        </p:scale>
        <p:origin x="66" y="210"/>
      </p:cViewPr>
      <p:guideLst>
        <p:guide orient="horz" pos="2160"/>
        <p:guide pos="2880"/>
      </p:guideLst>
    </p:cSldViewPr>
  </p:slideViewPr>
  <p:outlineViewPr>
    <p:cViewPr varScale="1">
      <p:scale>
        <a:sx n="33" d="100"/>
        <a:sy n="33" d="100"/>
      </p:scale>
      <p:origin x="4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802-11-15/1212r3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802-11-15/1212r3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802-11-15/1212r3</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802-11-15/1212r3</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802-11-15/1212r3</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Jon Rosdahl, CSR-Qualcomm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802-11-15/1212r3</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Jon Rosdahl, CSR-Qualcomm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87661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802-11-15/1212r3</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Jon Rosdahl, CSR-Qualcomm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969780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802-11-15/1212r3</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Jon Rosdahl, CSR-Qualcomm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November 2015</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CSR-Qualcomm</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November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CSR-Qualcomm</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CSR-Qualcomm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11-15-1212r3</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6/dcn/15/16-15-0038-0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files/public/docs2015/new-parsons-URN-Namespace-CSD-0915.pdf" TargetMode="External"/><Relationship Id="rId2" Type="http://schemas.openxmlformats.org/officeDocument/2006/relationships/hyperlink" Target="http://www.ieee802.org/1/files/public/docs2015/new-parsons-URN-Namespace-PAR-0915.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ublic/docs2015/dcb-thaler-1CQ-csd-local-address-prot-1015-v0.pdf" TargetMode="External"/><Relationship Id="rId2" Type="http://schemas.openxmlformats.org/officeDocument/2006/relationships/hyperlink" Target="http://www.ieee802.org/1/files/public/docs2015/dcb-thaler-1CQ-par-local-address-prot-1015-v0.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ieee802.org/3/NGEPONSG/documents/100gepon_CSD.pdf" TargetMode="External"/><Relationship Id="rId2" Type="http://schemas.openxmlformats.org/officeDocument/2006/relationships/hyperlink" Target="http://ieee802.org/3/NGEPONSG/documents/P802_3ca_PAR_290915.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3/CU4HDDSG/CU4HDD%20SG-CSD-v1-1.pdf" TargetMode="External"/><Relationship Id="rId2" Type="http://schemas.openxmlformats.org/officeDocument/2006/relationships/hyperlink" Target="http://ieee802.org/3/CU4HDDSG/P802_3cb_PAR_280915.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files/public/docs2015/new-parsons-URN-Namespace-CSD-1115.pdf" TargetMode="External"/><Relationship Id="rId2" Type="http://schemas.openxmlformats.org/officeDocument/2006/relationships/hyperlink" Target="http://www.ieee802.org/1/files/public/docs2015/new-parsons-URN-Namespace-PAR-1115.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5/new-parsons-URN-Namespace-PAR-comments-1115-v01.pdf"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3/NGEPONSG/documents/100gepon_CSD.pdf" TargetMode="External"/><Relationship Id="rId13" Type="http://schemas.openxmlformats.org/officeDocument/2006/relationships/hyperlink" Target="http://grouper.ieee.org/groups/802/PARs/2015_11/15-15-0738-00-0000-15.4t-HR_PAR_Draft.pdf" TargetMode="External"/><Relationship Id="rId3" Type="http://schemas.openxmlformats.org/officeDocument/2006/relationships/hyperlink" Target="http://www.ieee802.org/1/files/public/docs2015/new-parsons-URN-Namespace-PAR-0915.pdf" TargetMode="External"/><Relationship Id="rId7" Type="http://schemas.openxmlformats.org/officeDocument/2006/relationships/hyperlink" Target="http://ieee802.org/3/NGEPONSG/documents/P802_3ca_PAR_290915.pdf" TargetMode="External"/><Relationship Id="rId12" Type="http://schemas.openxmlformats.org/officeDocument/2006/relationships/hyperlink" Target="http://grouper.ieee.org/groups/802/PARs/2015_11/15-15-0683-01-003d-tg3d-csd-change.docx" TargetMode="External"/><Relationship Id="rId17" Type="http://schemas.openxmlformats.org/officeDocument/2006/relationships/hyperlink" Target="https://mentor.ieee.org/802.16/dcn/15/16-15-0038-01.docx" TargetMode="External"/><Relationship Id="rId2" Type="http://schemas.openxmlformats.org/officeDocument/2006/relationships/notesSlide" Target="../notesSlides/notesSlide2.xml"/><Relationship Id="rId16" Type="http://schemas.openxmlformats.org/officeDocument/2006/relationships/hyperlink" Target="http://grouper.ieee.org/groups/802/PARs/2015_11/15-15-0755-00-0000_15.4u-India-CSD-draft.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dcb-thaler-1CQ-csd-local-address-prot-1015-v0.pdf" TargetMode="External"/><Relationship Id="rId11" Type="http://schemas.openxmlformats.org/officeDocument/2006/relationships/hyperlink" Target="http://grouper.ieee.org/groups/802/PARs/2015_11/15-15-0682-01-003d-3d-par-change.pdf" TargetMode="External"/><Relationship Id="rId5" Type="http://schemas.openxmlformats.org/officeDocument/2006/relationships/hyperlink" Target="http://www.ieee802.org/1/files/public/docs2015/dcb-thaler-1CQ-par-local-address-prot-1015-v0.pdf" TargetMode="External"/><Relationship Id="rId15" Type="http://schemas.openxmlformats.org/officeDocument/2006/relationships/hyperlink" Target="http://grouper.ieee.org/groups/802/PARs/2015_11/15-15-0754-00-0000-P802_15_4u_PAR_India%20draft.pdf" TargetMode="External"/><Relationship Id="rId10" Type="http://schemas.openxmlformats.org/officeDocument/2006/relationships/hyperlink" Target="http://ieee802.org/3/CU4HDDSG/CU4HDD%20SG-CSD-v1-1.pdf" TargetMode="External"/><Relationship Id="rId4" Type="http://schemas.openxmlformats.org/officeDocument/2006/relationships/hyperlink" Target="http://www.ieee802.org/1/files/public/docs2015/new-parsons-URN-Namespace-CSD-0915.pdf" TargetMode="External"/><Relationship Id="rId9" Type="http://schemas.openxmlformats.org/officeDocument/2006/relationships/hyperlink" Target="http://ieee802.org/3/CU4HDDSG/P802_3cb_PAR_280915.pdf" TargetMode="External"/><Relationship Id="rId14" Type="http://schemas.openxmlformats.org/officeDocument/2006/relationships/hyperlink" Target="http://grouper.ieee.org/groups/802/PARs/2015_11/15-15-0739-00-0000_15.4t-HR-CSD-draft.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files/public/docs2015/new-parsons-URN-Namespace-CSD-0915.pdf" TargetMode="External"/><Relationship Id="rId2" Type="http://schemas.openxmlformats.org/officeDocument/2006/relationships/hyperlink" Target="http://www.ieee802.org/1/files/public/docs2015/new-parsons-URN-Namespace-PAR-0915.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files/public/docs2015/dcb-thaler-1CQ-par-local-address-prot-1115-v0.pdf" TargetMode="External"/><Relationship Id="rId2" Type="http://schemas.openxmlformats.org/officeDocument/2006/relationships/hyperlink" Target="http://www.ieee802.org/1/files/public/docs2015/dcb-thaler-1cq-comments-1115.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5/dcb-thaler-1CQ-csd-local-address-prot-1115.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ieee802.org/1/files/public/docs2015/dcb-thaler-1CQ-csd-local-address-prot-1015-v0.pdf" TargetMode="External"/><Relationship Id="rId2" Type="http://schemas.openxmlformats.org/officeDocument/2006/relationships/hyperlink" Target="http://www.ieee802.org/1/files/public/docs2015/dcb-thaler-1CQ-par-local-address-prot-1015-v0.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3/NGEPONSG/documents/100gepon_CSD.pdf" TargetMode="External"/><Relationship Id="rId7" Type="http://schemas.openxmlformats.org/officeDocument/2006/relationships/hyperlink" Target="http://www.ieee802.org/secmail/msg19569.html" TargetMode="External"/><Relationship Id="rId2" Type="http://schemas.openxmlformats.org/officeDocument/2006/relationships/hyperlink" Target="http://www.ieee802.org/3/NGEPONSG/documents/P802_3ca_PAR_111115.pdf" TargetMode="External"/><Relationship Id="rId1" Type="http://schemas.openxmlformats.org/officeDocument/2006/relationships/slideLayout" Target="../slideLayouts/slideLayout2.xml"/><Relationship Id="rId6" Type="http://schemas.openxmlformats.org/officeDocument/2006/relationships/hyperlink" Target="http://www.ieee802.org/3/CU4HDDSG/CU4HDD%20SG-CSD-v1-2.pdf" TargetMode="External"/><Relationship Id="rId5" Type="http://schemas.openxmlformats.org/officeDocument/2006/relationships/hyperlink" Target="http://www.ieee802.org/3/CU4HDDSG/P802_3cb_PAR_280915a.pdf" TargetMode="External"/><Relationship Id="rId4" Type="http://schemas.openxmlformats.org/officeDocument/2006/relationships/hyperlink" Target="http://www.ieee802.org/secmail/msg19576.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6/dcn/15/16-15-0051-00.pdf" TargetMode="External"/><Relationship Id="rId2" Type="http://schemas.openxmlformats.org/officeDocument/2006/relationships/hyperlink" Target="https://mentor.ieee.org/802.16/dcn/15/16-15-0050-00.pdf" TargetMode="External"/><Relationship Id="rId1" Type="http://schemas.openxmlformats.org/officeDocument/2006/relationships/slideLayout" Target="../slideLayouts/slideLayout2.xml"/><Relationship Id="rId5" Type="http://schemas.openxmlformats.org/officeDocument/2006/relationships/hyperlink" Target="http://comments16s.wirelessman.org/" TargetMode="External"/><Relationship Id="rId4" Type="http://schemas.openxmlformats.org/officeDocument/2006/relationships/hyperlink" Target="https://mentor.ieee.org/802.16/dcn/15/16-15-0052-00.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PARs/2015_11/15-15-0683-01-003d-tg3d-csd-change.docx" TargetMode="External"/><Relationship Id="rId2" Type="http://schemas.openxmlformats.org/officeDocument/2006/relationships/hyperlink" Target="http://grouper.ieee.org/groups/802/PARs/2015_11/15-15-0682-01-003d-3d-par-chang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PARs/2015_11/15-15-0739-00-0000_15.4t-HR-CSD-draft.docx" TargetMode="External"/><Relationship Id="rId2" Type="http://schemas.openxmlformats.org/officeDocument/2006/relationships/hyperlink" Target="http://grouper.ieee.org/groups/802/PARs/2015_11/15-15-0738-00-0000-15.4t-HR_PAR_Draf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PARs/2015_11/15-15-0755-00-0000_15.4u-India-CSD-draft.docx" TargetMode="External"/><Relationship Id="rId2" Type="http://schemas.openxmlformats.org/officeDocument/2006/relationships/hyperlink" Target="http://grouper.ieee.org/groups/802/PARs/2015_11/15-15-0754-00-0000-P802_15_4u_PAR_India%20draf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a:t>
            </a:r>
            <a:r>
              <a:rPr lang="en-US" dirty="0"/>
              <a:t>PAR </a:t>
            </a:r>
            <a:r>
              <a:rPr lang="en-US"/>
              <a:t>Review </a:t>
            </a:r>
            <a:r>
              <a:rPr lang="en-US" smtClean="0"/>
              <a:t>SC November </a:t>
            </a:r>
            <a:r>
              <a:rPr lang="en-US" dirty="0" smtClean="0"/>
              <a:t>2015</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2015-11-12</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CSR-Qualcomm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866808"/>
              </p:ext>
            </p:extLst>
          </p:nvPr>
        </p:nvGraphicFramePr>
        <p:xfrm>
          <a:off x="527050" y="2286000"/>
          <a:ext cx="7913688" cy="2427288"/>
        </p:xfrm>
        <a:graphic>
          <a:graphicData uri="http://schemas.openxmlformats.org/presentationml/2006/ole">
            <mc:AlternateContent xmlns:mc="http://schemas.openxmlformats.org/markup-compatibility/2006">
              <mc:Choice xmlns:v="urn:schemas-microsoft-com:vml" Requires="v">
                <p:oleObj spid="_x0000_s3146" name="Document" r:id="rId4" imgW="8261444" imgH="2536463" progId="Word.Document.8">
                  <p:embed/>
                </p:oleObj>
              </mc:Choice>
              <mc:Fallback>
                <p:oleObj name="Document" r:id="rId4" imgW="8261444" imgH="2536463" progId="Word.Document.8">
                  <p:embed/>
                  <p:pic>
                    <p:nvPicPr>
                      <p:cNvPr id="0" name="Picture 3"/>
                      <p:cNvPicPr>
                        <a:picLocks noChangeAspect="1" noChangeArrowheads="1"/>
                      </p:cNvPicPr>
                      <p:nvPr/>
                    </p:nvPicPr>
                    <p:blipFill>
                      <a:blip r:embed="rId5"/>
                      <a:srcRect/>
                      <a:stretch>
                        <a:fillRect/>
                      </a:stretch>
                    </p:blipFill>
                    <p:spPr bwMode="auto">
                      <a:xfrm>
                        <a:off x="527050" y="2286000"/>
                        <a:ext cx="7913688" cy="24272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802.16s - </a:t>
            </a:r>
            <a:r>
              <a:rPr lang="en-US" sz="1800" dirty="0"/>
              <a:t>Amendment, Fixed and Mobile Wireless Access in Channel Sizes up to 1.25 MHz,  </a:t>
            </a:r>
            <a:r>
              <a:rPr lang="en-US" sz="1800" dirty="0">
                <a:hlinkClick r:id="rId2"/>
              </a:rPr>
              <a:t>PAR and </a:t>
            </a:r>
            <a:r>
              <a:rPr lang="en-US" sz="1800" dirty="0" smtClean="0">
                <a:hlinkClick r:id="rId2"/>
              </a:rPr>
              <a:t>CSD</a:t>
            </a:r>
            <a:endParaRPr lang="en-US" dirty="0"/>
          </a:p>
        </p:txBody>
      </p:sp>
      <p:sp>
        <p:nvSpPr>
          <p:cNvPr id="3" name="Content Placeholder 2"/>
          <p:cNvSpPr>
            <a:spLocks noGrp="1"/>
          </p:cNvSpPr>
          <p:nvPr>
            <p:ph idx="1"/>
          </p:nvPr>
        </p:nvSpPr>
        <p:spPr>
          <a:xfrm>
            <a:off x="251520" y="1556792"/>
            <a:ext cx="8496944" cy="4918621"/>
          </a:xfrm>
        </p:spPr>
        <p:txBody>
          <a:bodyPr/>
          <a:lstStyle/>
          <a:p>
            <a:r>
              <a:rPr lang="en-US" dirty="0" smtClean="0"/>
              <a:t>In 2014, 802.16 was in the process of closing down open projects.  What evidence do we have for the support of a new project?</a:t>
            </a:r>
          </a:p>
          <a:p>
            <a:r>
              <a:rPr lang="en-US" dirty="0" smtClean="0"/>
              <a:t>5.1 – We do not believe that there are 15 interested parties when 802.16 has only 6 members. There may not be enough interest to support this new project.  Are you expecting a lot of cross interest from the Micro-wave society?</a:t>
            </a:r>
          </a:p>
          <a:p>
            <a:r>
              <a:rPr lang="en-US" dirty="0" smtClean="0"/>
              <a:t>7.1 –  3GPP develops NB-IOT (narrow band LTE for Internet of Things) which is similar in scope to this project scope – from 5.2b: “This </a:t>
            </a:r>
            <a:r>
              <a:rPr lang="en-US" dirty="0"/>
              <a:t>system profile will specify operation in exclusively-licensed spectrum with channel sizes up to 1.25 MHz, including 1 MHz </a:t>
            </a:r>
            <a:r>
              <a:rPr lang="en-US" dirty="0" smtClean="0"/>
              <a:t>explicitly”. How is this project different from the 3GPP case?</a:t>
            </a:r>
          </a:p>
          <a:p>
            <a:endParaRPr lang="en-US" dirty="0" smtClean="0"/>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02363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802.16s CSD</a:t>
            </a:r>
            <a:endParaRPr lang="en-US" dirty="0"/>
          </a:p>
        </p:txBody>
      </p:sp>
      <p:sp>
        <p:nvSpPr>
          <p:cNvPr id="3" name="Content Placeholder 2"/>
          <p:cNvSpPr>
            <a:spLocks noGrp="1"/>
          </p:cNvSpPr>
          <p:nvPr>
            <p:ph idx="1"/>
          </p:nvPr>
        </p:nvSpPr>
        <p:spPr>
          <a:xfrm>
            <a:off x="685800" y="1556792"/>
            <a:ext cx="7770813" cy="4918621"/>
          </a:xfrm>
        </p:spPr>
        <p:txBody>
          <a:bodyPr/>
          <a:lstStyle/>
          <a:p>
            <a:r>
              <a:rPr lang="en-US" sz="2000" dirty="0" smtClean="0"/>
              <a:t>1.2.1 a) How does this project justify the claimed market share of the cited studies, given that this appears to be one of many technologies in this competitive market place?</a:t>
            </a:r>
          </a:p>
          <a:p>
            <a:r>
              <a:rPr lang="en-US" sz="2000" dirty="0" smtClean="0"/>
              <a:t>1.2.1 b) given that there are only 6 members of 802.16, that does not appear to match the list of “Multiple Vendors and numerous users” categories, what evidence of interests is there from participants in each category?</a:t>
            </a:r>
          </a:p>
          <a:p>
            <a:r>
              <a:rPr lang="en-US" sz="2000" dirty="0" smtClean="0"/>
              <a:t>1.2.1 This response could be enhanced by including and building on the statement from 1.2.4 b) “At </a:t>
            </a:r>
            <a:r>
              <a:rPr lang="en-US" sz="2000" dirty="0"/>
              <a:t>least five utilities in the US have either deployed or are testing a proprietary system based on a variation of IEEE 802.16 technology</a:t>
            </a:r>
            <a:r>
              <a:rPr lang="en-US" sz="2000" dirty="0" smtClean="0"/>
              <a:t>.”</a:t>
            </a:r>
          </a:p>
          <a:p>
            <a:r>
              <a:rPr lang="en-US" sz="2000" dirty="0" smtClean="0"/>
              <a:t>1.2.4 – Concern that the statements are somewhat vague.  Is there evidence that could be identified for the cited systems?  How much of a “variation” in the system is cited? Could supporting documents be cited from 802.16 document repository?</a:t>
            </a:r>
            <a:endParaRPr lang="en-US" sz="20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07115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pPr lvl="1"/>
            <a:r>
              <a:rPr lang="en-US" sz="1800" dirty="0"/>
              <a:t>802d - Amendment: URN Namespace, </a:t>
            </a:r>
            <a:r>
              <a:rPr lang="en-US" sz="1800" dirty="0">
                <a:hlinkClick r:id="rId2"/>
              </a:rPr>
              <a:t>PAR</a:t>
            </a:r>
            <a:r>
              <a:rPr lang="en-US" sz="1800" dirty="0"/>
              <a:t> and </a:t>
            </a:r>
            <a:r>
              <a:rPr lang="en-US" sz="1800" dirty="0" smtClean="0">
                <a:hlinkClick r:id="rId3"/>
              </a:rPr>
              <a:t>CSD</a:t>
            </a:r>
            <a:endParaRPr lang="en-US" dirty="0"/>
          </a:p>
        </p:txBody>
      </p:sp>
      <p:sp>
        <p:nvSpPr>
          <p:cNvPr id="3" name="Content Placeholder 2"/>
          <p:cNvSpPr>
            <a:spLocks noGrp="1"/>
          </p:cNvSpPr>
          <p:nvPr>
            <p:ph idx="1"/>
          </p:nvPr>
        </p:nvSpPr>
        <p:spPr>
          <a:xfrm>
            <a:off x="685800" y="1484784"/>
            <a:ext cx="7770813" cy="4609629"/>
          </a:xfrm>
        </p:spPr>
        <p:txBody>
          <a:bodyPr/>
          <a:lstStyle/>
          <a:p>
            <a:r>
              <a:rPr lang="en-US" dirty="0" smtClean="0"/>
              <a:t>1.1 Correct Project number – P802d</a:t>
            </a:r>
          </a:p>
          <a:p>
            <a:r>
              <a:rPr lang="en-US" dirty="0" smtClean="0"/>
              <a:t>2.1 Expand first use of Abbreviation – Uniform Resource Names (URN)</a:t>
            </a:r>
          </a:p>
          <a:p>
            <a:r>
              <a:rPr lang="en-US" dirty="0" smtClean="0"/>
              <a:t>5.2.b Change “</a:t>
            </a:r>
            <a:r>
              <a:rPr lang="en-US" b="0" dirty="0"/>
              <a:t>bridges and end </a:t>
            </a:r>
            <a:r>
              <a:rPr lang="en-US" b="0" dirty="0" smtClean="0"/>
              <a:t>stations” to “802 Network elements”. This is to avoid the need to list all types of devices, e.g. Access Points (AP), switches etc.</a:t>
            </a:r>
          </a:p>
          <a:p>
            <a:r>
              <a:rPr lang="en-US" dirty="0" smtClean="0"/>
              <a:t>8.1 #5.5 delete second sentence, ”YANG” does not appear in the title.</a:t>
            </a:r>
          </a:p>
          <a:p>
            <a:r>
              <a:rPr lang="en-US" dirty="0" smtClean="0"/>
              <a:t>8.1 #7.3A delete “with communication with JTC1 through existing channels”, or remove the entire comment as 7.3 does not appear on the PDF of the PAR.</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625904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802d CSD</a:t>
            </a:r>
            <a:endParaRPr lang="en-US" dirty="0"/>
          </a:p>
        </p:txBody>
      </p:sp>
      <p:sp>
        <p:nvSpPr>
          <p:cNvPr id="3" name="Content Placeholder 2"/>
          <p:cNvSpPr>
            <a:spLocks noGrp="1"/>
          </p:cNvSpPr>
          <p:nvPr>
            <p:ph idx="1"/>
          </p:nvPr>
        </p:nvSpPr>
        <p:spPr/>
        <p:txBody>
          <a:bodyPr/>
          <a:lstStyle/>
          <a:p>
            <a:r>
              <a:rPr lang="en-US" dirty="0" smtClean="0"/>
              <a:t>1.1.1 – This project may be apply to more than 802.1Q, change “802.1Q to “802”.</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75346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802.1CQ- Standard: Multicast and Local Address Assignment,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p:txBody>
          <a:bodyPr/>
          <a:lstStyle/>
          <a:p>
            <a:r>
              <a:rPr lang="en-US" dirty="0" smtClean="0"/>
              <a:t>2.1 change “Addresses” to “Address”</a:t>
            </a:r>
          </a:p>
          <a:p>
            <a:r>
              <a:rPr lang="en-US" dirty="0" smtClean="0"/>
              <a:t>5.6 change last sentence to read: “</a:t>
            </a:r>
            <a:r>
              <a:rPr lang="en-US" b="0" dirty="0"/>
              <a:t>This includes software developers, </a:t>
            </a:r>
            <a:r>
              <a:rPr lang="en-US" b="0" dirty="0" smtClean="0"/>
              <a:t>networking </a:t>
            </a:r>
            <a:r>
              <a:rPr lang="en-US" b="0" u="sng" dirty="0" smtClean="0">
                <a:solidFill>
                  <a:srgbClr val="FF0000"/>
                </a:solidFill>
              </a:rPr>
              <a:t>equipment vendors </a:t>
            </a:r>
            <a:r>
              <a:rPr lang="en-US" b="0" strike="sngStrike" dirty="0" smtClean="0"/>
              <a:t>IC </a:t>
            </a:r>
            <a:r>
              <a:rPr lang="en-US" b="0" strike="sngStrike" dirty="0"/>
              <a:t>developers, </a:t>
            </a:r>
            <a:r>
              <a:rPr lang="en-US" b="0" strike="sngStrike" dirty="0" smtClean="0"/>
              <a:t>bridge </a:t>
            </a:r>
            <a:r>
              <a:rPr lang="en-US" b="0" strike="sngStrike" dirty="0"/>
              <a:t>and NIC vendors,</a:t>
            </a:r>
            <a:r>
              <a:rPr lang="en-US" b="0" dirty="0"/>
              <a:t> and users</a:t>
            </a:r>
            <a:r>
              <a:rPr lang="en-US" b="0" dirty="0" smtClean="0"/>
              <a:t>.</a:t>
            </a:r>
          </a:p>
          <a:p>
            <a:r>
              <a:rPr lang="en-US" b="0" dirty="0" smtClean="0"/>
              <a:t>CSD: Slide 9: spell out “CIDs” – “Company Identifier (CID)”</a:t>
            </a:r>
          </a:p>
          <a:p>
            <a:r>
              <a:rPr lang="en-US" b="0" dirty="0" smtClean="0"/>
              <a:t>CSD: Slide 9: identify properly where the address is coming from.. Change “RAC” to “IEEE-SA Registration Authority”.</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01250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5"/>
            <a:ext cx="7770813" cy="1015008"/>
          </a:xfrm>
        </p:spPr>
        <p:txBody>
          <a:bodyPr/>
          <a:lstStyle/>
          <a:p>
            <a:r>
              <a:rPr lang="en-US" sz="2400" dirty="0"/>
              <a:t>802.3ca - Amendment, 25 Gb/s and 100 Gb/s Passive Optical Networks, </a:t>
            </a:r>
            <a:r>
              <a:rPr lang="en-US" sz="2400" dirty="0">
                <a:hlinkClick r:id="rId2"/>
              </a:rPr>
              <a:t>PAR</a:t>
            </a:r>
            <a:r>
              <a:rPr lang="en-US" sz="2400" dirty="0"/>
              <a:t> and </a:t>
            </a:r>
            <a:r>
              <a:rPr lang="en-US" sz="2400" dirty="0">
                <a:hlinkClick r:id="rId3"/>
              </a:rPr>
              <a:t>CSD</a:t>
            </a:r>
            <a:endParaRPr lang="en-US" dirty="0"/>
          </a:p>
        </p:txBody>
      </p:sp>
      <p:sp>
        <p:nvSpPr>
          <p:cNvPr id="3" name="Content Placeholder 2"/>
          <p:cNvSpPr>
            <a:spLocks noGrp="1"/>
          </p:cNvSpPr>
          <p:nvPr>
            <p:ph idx="1"/>
          </p:nvPr>
        </p:nvSpPr>
        <p:spPr>
          <a:xfrm>
            <a:off x="685800" y="1621434"/>
            <a:ext cx="7770813" cy="4472980"/>
          </a:xfrm>
        </p:spPr>
        <p:txBody>
          <a:bodyPr/>
          <a:lstStyle/>
          <a:p>
            <a:r>
              <a:rPr lang="en-US" dirty="0" smtClean="0"/>
              <a:t>No comment or issues identified.</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54431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14400"/>
          </a:xfrm>
        </p:spPr>
        <p:txBody>
          <a:bodyPr/>
          <a:lstStyle/>
          <a:p>
            <a:r>
              <a:rPr lang="en-US" sz="2400" dirty="0"/>
              <a:t>802.3cb - Amendment, 2.5 Gb/s and 5 Gb/s Operation over Backplane and Copper Cables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p:cNvSpPr>
            <a:spLocks noGrp="1"/>
          </p:cNvSpPr>
          <p:nvPr>
            <p:ph idx="1"/>
          </p:nvPr>
        </p:nvSpPr>
        <p:spPr>
          <a:xfrm>
            <a:off x="685800" y="1844824"/>
            <a:ext cx="7770813" cy="4249589"/>
          </a:xfrm>
        </p:spPr>
        <p:txBody>
          <a:bodyPr/>
          <a:lstStyle/>
          <a:p>
            <a:r>
              <a:rPr lang="en-US" dirty="0"/>
              <a:t>No comment or issues identified</a:t>
            </a:r>
            <a:r>
              <a:rPr lang="en-US" dirty="0" smtClean="0"/>
              <a:t>.</a:t>
            </a:r>
          </a:p>
          <a:p>
            <a:endParaRPr lang="en-US" dirty="0"/>
          </a:p>
          <a:p>
            <a:r>
              <a:rPr lang="en-US" dirty="0" smtClean="0"/>
              <a:t>CSD Slide 5: Well Done -- </a:t>
            </a:r>
            <a:r>
              <a:rPr lang="en-US" sz="8000" dirty="0" smtClean="0">
                <a:sym typeface="Wingdings" panose="05000000000000000000" pitchFamily="2" charset="2"/>
              </a:rPr>
              <a:t></a:t>
            </a:r>
            <a:endParaRPr lang="en-US" sz="8000" dirty="0" smtClean="0"/>
          </a:p>
          <a:p>
            <a:endParaRPr lang="en-US" dirty="0"/>
          </a:p>
          <a:p>
            <a:endParaRPr lang="en-US" dirty="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985696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accept feedback</a:t>
            </a:r>
            <a:endParaRPr lang="en-US" dirty="0"/>
          </a:p>
        </p:txBody>
      </p:sp>
      <p:sp>
        <p:nvSpPr>
          <p:cNvPr id="3" name="Content Placeholder 2"/>
          <p:cNvSpPr>
            <a:spLocks noGrp="1"/>
          </p:cNvSpPr>
          <p:nvPr>
            <p:ph idx="1"/>
          </p:nvPr>
        </p:nvSpPr>
        <p:spPr/>
        <p:txBody>
          <a:bodyPr/>
          <a:lstStyle/>
          <a:p>
            <a:r>
              <a:rPr lang="en-US" dirty="0" smtClean="0"/>
              <a:t>Move to accept the feedback in 11-15/1212r2 (slides 5-16) as the feedback on the proposed PARs for the November 2015 Plenary.</a:t>
            </a:r>
          </a:p>
          <a:p>
            <a:r>
              <a:rPr lang="en-US" dirty="0" smtClean="0"/>
              <a:t>Moved: Andrew Myles  2</a:t>
            </a:r>
            <a:r>
              <a:rPr lang="en-US" baseline="30000" dirty="0" smtClean="0"/>
              <a:t>nd</a:t>
            </a:r>
            <a:r>
              <a:rPr lang="en-US" dirty="0" smtClean="0"/>
              <a:t>: Dorothy Stanley</a:t>
            </a:r>
          </a:p>
          <a:p>
            <a:r>
              <a:rPr lang="en-US" dirty="0" smtClean="0"/>
              <a:t>Results: 4-0-0   motion passes</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223556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Responses From 802 WGs</a:t>
            </a:r>
            <a:endParaRPr lang="en-US" cap="none"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18</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654968"/>
          </a:xfrm>
        </p:spPr>
        <p:txBody>
          <a:bodyPr/>
          <a:lstStyle/>
          <a:p>
            <a:r>
              <a:rPr lang="en-US" dirty="0" smtClean="0"/>
              <a:t>802.1</a:t>
            </a:r>
            <a:endParaRPr lang="en-US" dirty="0"/>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19</a:t>
            </a:fld>
            <a:endParaRPr lang="en-GB"/>
          </a:p>
        </p:txBody>
      </p:sp>
      <p:sp>
        <p:nvSpPr>
          <p:cNvPr id="9" name="Rectangle 1"/>
          <p:cNvSpPr>
            <a:spLocks noGrp="1" noChangeArrowheads="1"/>
          </p:cNvSpPr>
          <p:nvPr>
            <p:ph idx="1"/>
          </p:nvPr>
        </p:nvSpPr>
        <p:spPr bwMode="auto">
          <a:xfrm>
            <a:off x="251520" y="1194994"/>
            <a:ext cx="8568952"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Thanks to all who reviewed the IEEE 802d PAR and CSD.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updated 802d PAR has been pre-submitted to </a:t>
            </a:r>
            <a:r>
              <a:rPr kumimoji="0" lang="en-US" altLang="en-US" sz="1800" b="0" i="0" u="none" strike="noStrike" cap="none" normalizeH="0" baseline="0" dirty="0" err="1" smtClean="0">
                <a:ln>
                  <a:noFill/>
                </a:ln>
                <a:solidFill>
                  <a:schemeClr val="tx1"/>
                </a:solidFill>
                <a:effectLst/>
                <a:latin typeface="Arial" panose="020B0604020202020204" pitchFamily="34" charset="0"/>
              </a:rPr>
              <a:t>NesCom</a:t>
            </a:r>
            <a:r>
              <a:rPr kumimoji="0" lang="en-US" altLang="en-US" sz="1800" b="0" i="0" u="none" strike="noStrike" cap="none" normalizeH="0" baseline="0" dirty="0" smtClean="0">
                <a:ln>
                  <a:noFill/>
                </a:ln>
                <a:solidFill>
                  <a:schemeClr val="tx1"/>
                </a:solidFill>
                <a:effectLst/>
                <a:latin typeface="Arial" panose="020B0604020202020204" pitchFamily="34" charset="0"/>
              </a:rPr>
              <a:t> and as a result, only the </a:t>
            </a:r>
            <a:r>
              <a:rPr kumimoji="0" lang="en-US" altLang="en-US" sz="1800" b="0" i="0" u="none" strike="noStrike" cap="none" normalizeH="0" baseline="0" dirty="0" err="1" smtClean="0">
                <a:ln>
                  <a:noFill/>
                </a:ln>
                <a:solidFill>
                  <a:schemeClr val="tx1"/>
                </a:solidFill>
                <a:effectLst/>
                <a:latin typeface="Arial" panose="020B0604020202020204" pitchFamily="34" charset="0"/>
              </a:rPr>
              <a:t>NesCom</a:t>
            </a:r>
            <a:r>
              <a:rPr kumimoji="0" lang="en-US" altLang="en-US" sz="1800" b="0" i="0" u="none" strike="noStrike" cap="none" normalizeH="0" baseline="0" dirty="0" smtClean="0">
                <a:ln>
                  <a:noFill/>
                </a:ln>
                <a:solidFill>
                  <a:schemeClr val="tx1"/>
                </a:solidFill>
                <a:effectLst/>
                <a:latin typeface="Arial" panose="020B0604020202020204" pitchFamily="34" charset="0"/>
              </a:rPr>
              <a:t> admin can currently change the PAR.  A request to update the PAR has been made based on this change bar version: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http://www.ieee802.org/1/files/public/docs2015/new-parsons-URN-Namespace-PAR-1115.pdf</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CSD has been updated as follows: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3"/>
              </a:rPr>
              <a:t>http://www.ieee802.org/1/files/public/docs2015/new-parsons-URN-Namespace-CSD-1115.pdf</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consolidated comments received from 802.3, 802.11, 802.16 and James </a:t>
            </a:r>
            <a:r>
              <a:rPr kumimoji="0" lang="en-US" altLang="en-US" sz="1800" b="0" i="0" u="none" strike="noStrike" cap="none" normalizeH="0" baseline="0" dirty="0" err="1" smtClean="0">
                <a:ln>
                  <a:noFill/>
                </a:ln>
                <a:solidFill>
                  <a:schemeClr val="tx1"/>
                </a:solidFill>
                <a:effectLst/>
                <a:latin typeface="Arial" panose="020B0604020202020204" pitchFamily="34" charset="0"/>
              </a:rPr>
              <a:t>Gilb</a:t>
            </a:r>
            <a:r>
              <a:rPr kumimoji="0" lang="en-US" altLang="en-US" sz="1800" b="0" i="0" u="none" strike="noStrike" cap="none" normalizeH="0" baseline="0" dirty="0" smtClean="0">
                <a:ln>
                  <a:noFill/>
                </a:ln>
                <a:solidFill>
                  <a:schemeClr val="tx1"/>
                </a:solidFill>
                <a:effectLst/>
                <a:latin typeface="Arial" panose="020B0604020202020204" pitchFamily="34" charset="0"/>
              </a:rPr>
              <a:t>, along with resolutions are here: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hlinkClick r:id="rId4"/>
              </a:rPr>
              <a:t>http://www.ieee802.org/1/files/public/docs2015/new-parsons-URN-Namespace-PAR-comments-1115-v01.pdf</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317333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60834" y="1578869"/>
            <a:ext cx="8496944" cy="4896544"/>
          </a:xfrm>
          <a:ln/>
        </p:spPr>
        <p:txBody>
          <a:bodyPr>
            <a:normAutofit lnSpcReduction="10000"/>
          </a:bodyPr>
          <a:lstStyle/>
          <a:p>
            <a:r>
              <a:rPr lang="en-US" altLang="en-US" sz="2000" dirty="0"/>
              <a:t>Review of Proposed </a:t>
            </a:r>
            <a:r>
              <a:rPr lang="en-US" altLang="en-US" sz="2000" dirty="0" smtClean="0"/>
              <a:t>802 PAR documents   -- </a:t>
            </a:r>
            <a:r>
              <a:rPr lang="en-US" sz="2000" dirty="0"/>
              <a:t>Nov 8-13, Dallas, TX, </a:t>
            </a:r>
            <a:r>
              <a:rPr lang="en-US" sz="2000" dirty="0" smtClean="0"/>
              <a:t>USA</a:t>
            </a:r>
            <a:endParaRPr lang="en-US" sz="2000" dirty="0"/>
          </a:p>
          <a:p>
            <a:pPr marL="857250" lvl="1" indent="-457200">
              <a:buFont typeface="+mj-lt"/>
              <a:buAutoNum type="arabicPeriod"/>
            </a:pPr>
            <a:r>
              <a:rPr lang="en-US" sz="1800" dirty="0"/>
              <a:t>802d - Amendment: URN Namespace, </a:t>
            </a:r>
            <a:r>
              <a:rPr lang="en-US" sz="1800" dirty="0">
                <a:hlinkClick r:id="rId3"/>
              </a:rPr>
              <a:t>PAR</a:t>
            </a:r>
            <a:r>
              <a:rPr lang="en-US" sz="1800" dirty="0"/>
              <a:t> and </a:t>
            </a:r>
            <a:r>
              <a:rPr lang="en-US" sz="1800" dirty="0">
                <a:hlinkClick r:id="rId4"/>
              </a:rPr>
              <a:t>CSD</a:t>
            </a:r>
            <a:endParaRPr lang="en-US" sz="1800" dirty="0"/>
          </a:p>
          <a:p>
            <a:pPr marL="857250" lvl="1" indent="-457200">
              <a:buFont typeface="+mj-lt"/>
              <a:buAutoNum type="arabicPeriod"/>
            </a:pPr>
            <a:r>
              <a:rPr lang="en-US" sz="1800" dirty="0"/>
              <a:t>802.1CQ- Standard: Multicast and Local Address Assignment, </a:t>
            </a:r>
            <a:r>
              <a:rPr lang="en-US" sz="1800" dirty="0">
                <a:hlinkClick r:id="rId5"/>
              </a:rPr>
              <a:t>PAR</a:t>
            </a:r>
            <a:r>
              <a:rPr lang="en-US" sz="1800" dirty="0"/>
              <a:t> and </a:t>
            </a:r>
            <a:r>
              <a:rPr lang="en-US" sz="1800" dirty="0">
                <a:hlinkClick r:id="rId6"/>
              </a:rPr>
              <a:t>CSD</a:t>
            </a:r>
            <a:endParaRPr lang="en-US" sz="1800" dirty="0"/>
          </a:p>
          <a:p>
            <a:pPr marL="857250" lvl="1" indent="-457200">
              <a:buFont typeface="+mj-lt"/>
              <a:buAutoNum type="arabicPeriod"/>
            </a:pPr>
            <a:r>
              <a:rPr lang="en-US" sz="1800" dirty="0"/>
              <a:t>802.3ca - Amendment, 25 Gb/s and 100 Gb/s Passive Optical Networks, </a:t>
            </a:r>
            <a:r>
              <a:rPr lang="en-US" sz="1800" dirty="0">
                <a:hlinkClick r:id="rId7"/>
              </a:rPr>
              <a:t>PAR</a:t>
            </a:r>
            <a:r>
              <a:rPr lang="en-US" sz="1800" dirty="0"/>
              <a:t> and </a:t>
            </a:r>
            <a:r>
              <a:rPr lang="en-US" sz="1800" dirty="0">
                <a:hlinkClick r:id="rId8"/>
              </a:rPr>
              <a:t>CSD</a:t>
            </a:r>
            <a:endParaRPr lang="en-US" sz="1800" dirty="0"/>
          </a:p>
          <a:p>
            <a:pPr marL="857250" lvl="1" indent="-457200">
              <a:buFont typeface="+mj-lt"/>
              <a:buAutoNum type="arabicPeriod"/>
            </a:pPr>
            <a:r>
              <a:rPr lang="en-US" sz="1800" dirty="0"/>
              <a:t>802.3cb - Amendment, 2.5 Gb/s and 5 Gb/s Operation over Backplane and Copper Cables , </a:t>
            </a:r>
            <a:r>
              <a:rPr lang="en-US" sz="1800" dirty="0">
                <a:hlinkClick r:id="rId9"/>
              </a:rPr>
              <a:t>PAR</a:t>
            </a:r>
            <a:r>
              <a:rPr lang="en-US" sz="1800" dirty="0"/>
              <a:t> and </a:t>
            </a:r>
            <a:r>
              <a:rPr lang="en-US" sz="1800" dirty="0">
                <a:hlinkClick r:id="rId10"/>
              </a:rPr>
              <a:t>CSD</a:t>
            </a:r>
            <a:endParaRPr lang="en-US" sz="1800" dirty="0"/>
          </a:p>
          <a:p>
            <a:pPr marL="857250" lvl="1" indent="-457200">
              <a:buFont typeface="+mj-lt"/>
              <a:buAutoNum type="arabicPeriod"/>
            </a:pPr>
            <a:r>
              <a:rPr lang="en-US" sz="1800" dirty="0" smtClean="0"/>
              <a:t>802.15.3d - 100Gbps wireless switched point-to-point physical layer,  </a:t>
            </a:r>
            <a:r>
              <a:rPr lang="en-US" sz="1800" dirty="0" smtClean="0">
                <a:hlinkClick r:id="rId11"/>
              </a:rPr>
              <a:t>PAR Modification</a:t>
            </a:r>
            <a:r>
              <a:rPr lang="en-US" sz="1800" dirty="0" smtClean="0"/>
              <a:t> and </a:t>
            </a:r>
            <a:r>
              <a:rPr lang="en-US" sz="1800" dirty="0" smtClean="0">
                <a:hlinkClick r:id="rId12"/>
              </a:rPr>
              <a:t>5C</a:t>
            </a:r>
            <a:endParaRPr lang="en-US" sz="1800" dirty="0"/>
          </a:p>
          <a:p>
            <a:pPr marL="857250" lvl="1" indent="-457200">
              <a:buFont typeface="+mj-lt"/>
              <a:buAutoNum type="arabicPeriod"/>
            </a:pPr>
            <a:r>
              <a:rPr lang="en-US" sz="1800" dirty="0"/>
              <a:t>802.15.4t Standard: Low-Rate Wireless Personal Area Networks (LR-WPANs) Amendment for a High(</a:t>
            </a:r>
            <a:r>
              <a:rPr lang="en-US" sz="1800" dirty="0" err="1"/>
              <a:t>er</a:t>
            </a:r>
            <a:r>
              <a:rPr lang="en-US" sz="1800" dirty="0"/>
              <a:t>) Rate Physical (PHY) Layer, </a:t>
            </a:r>
            <a:r>
              <a:rPr lang="en-US" sz="1800" dirty="0">
                <a:hlinkClick r:id="rId13"/>
              </a:rPr>
              <a:t>PAR</a:t>
            </a:r>
            <a:r>
              <a:rPr lang="en-US" sz="1800" dirty="0"/>
              <a:t> and </a:t>
            </a:r>
            <a:r>
              <a:rPr lang="en-US" sz="1800" dirty="0">
                <a:hlinkClick r:id="rId14"/>
              </a:rPr>
              <a:t>CSD</a:t>
            </a:r>
            <a:r>
              <a:rPr lang="en-US" sz="1800" dirty="0"/>
              <a:t> </a:t>
            </a:r>
          </a:p>
          <a:p>
            <a:pPr marL="857250" lvl="1" indent="-457200">
              <a:buFont typeface="+mj-lt"/>
              <a:buAutoNum type="arabicPeriod"/>
            </a:pPr>
            <a:r>
              <a:rPr lang="en-US" sz="1800" dirty="0"/>
              <a:t>802.15.4u Amendment, Low-Rate Wireless Personal Area Networks (LR-WPANs) Amendment for use of the Indian 865-867 MHz band. </a:t>
            </a:r>
            <a:r>
              <a:rPr lang="en-US" sz="1800" dirty="0">
                <a:hlinkClick r:id="rId15"/>
              </a:rPr>
              <a:t>PAR</a:t>
            </a:r>
            <a:r>
              <a:rPr lang="en-US" sz="1800" dirty="0"/>
              <a:t> and </a:t>
            </a:r>
            <a:r>
              <a:rPr lang="en-US" sz="1800" dirty="0">
                <a:hlinkClick r:id="rId16"/>
              </a:rPr>
              <a:t>CSD </a:t>
            </a:r>
            <a:endParaRPr lang="en-US" sz="1800" dirty="0"/>
          </a:p>
          <a:p>
            <a:pPr marL="857250" lvl="1" indent="-457200">
              <a:buFont typeface="+mj-lt"/>
              <a:buAutoNum type="arabicPeriod"/>
            </a:pPr>
            <a:r>
              <a:rPr lang="en-US" sz="1800" dirty="0"/>
              <a:t>802.16s - Amendment, Fixed and Mobile Wireless Access in Channel Sizes up to 1.25 MHz,  </a:t>
            </a:r>
            <a:r>
              <a:rPr lang="en-US" sz="1800" dirty="0">
                <a:hlinkClick r:id="rId17"/>
              </a:rPr>
              <a:t>PAR and </a:t>
            </a:r>
            <a:r>
              <a:rPr lang="en-US" sz="1800" dirty="0" smtClean="0">
                <a:hlinkClick r:id="rId17"/>
              </a:rPr>
              <a:t>CSD</a:t>
            </a:r>
            <a:endParaRPr lang="en-US" sz="2300" dirty="0"/>
          </a:p>
          <a:p>
            <a:pPr marL="285750" indent="-285750">
              <a:buFont typeface="Arial" panose="020B0604020202020204" pitchFamily="34" charset="0"/>
              <a:buChar char="•"/>
            </a:pPr>
            <a:r>
              <a:rPr lang="en-US" altLang="en-US" sz="2000" dirty="0" smtClean="0"/>
              <a:t>Meeting times: Monday PM2, Tuesday AM2, Thursday AM2</a:t>
            </a:r>
          </a:p>
        </p:txBody>
      </p:sp>
      <p:sp>
        <p:nvSpPr>
          <p:cNvPr id="4" name="Date Placeholder 3"/>
          <p:cNvSpPr>
            <a:spLocks noGrp="1"/>
          </p:cNvSpPr>
          <p:nvPr>
            <p:ph type="dt" idx="10"/>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pPr lvl="1"/>
            <a:r>
              <a:rPr lang="en-US" sz="1800" dirty="0"/>
              <a:t>802d - Amendment: URN Namespace, </a:t>
            </a:r>
            <a:r>
              <a:rPr lang="en-US" sz="1800" dirty="0">
                <a:hlinkClick r:id="rId2"/>
              </a:rPr>
              <a:t>PAR</a:t>
            </a:r>
            <a:r>
              <a:rPr lang="en-US" sz="1800" dirty="0"/>
              <a:t> and </a:t>
            </a:r>
            <a:r>
              <a:rPr lang="en-US" sz="1800" dirty="0" smtClean="0">
                <a:hlinkClick r:id="rId3"/>
              </a:rPr>
              <a:t>CSD</a:t>
            </a:r>
            <a:endParaRPr lang="en-US" dirty="0"/>
          </a:p>
        </p:txBody>
      </p:sp>
      <p:sp>
        <p:nvSpPr>
          <p:cNvPr id="3" name="Content Placeholder 2"/>
          <p:cNvSpPr>
            <a:spLocks noGrp="1"/>
          </p:cNvSpPr>
          <p:nvPr>
            <p:ph idx="1"/>
          </p:nvPr>
        </p:nvSpPr>
        <p:spPr>
          <a:xfrm>
            <a:off x="685800" y="1348138"/>
            <a:ext cx="7770813" cy="5127276"/>
          </a:xfrm>
        </p:spPr>
        <p:txBody>
          <a:bodyPr/>
          <a:lstStyle/>
          <a:p>
            <a:r>
              <a:rPr lang="en-US" dirty="0" smtClean="0"/>
              <a:t>1.1 Correct Project number – </a:t>
            </a:r>
            <a:r>
              <a:rPr lang="en-US" dirty="0" smtClean="0"/>
              <a:t>P802d -</a:t>
            </a:r>
            <a:r>
              <a:rPr lang="en-US" b="0" dirty="0" smtClean="0">
                <a:solidFill>
                  <a:srgbClr val="C00000"/>
                </a:solidFill>
              </a:rPr>
              <a:t> </a:t>
            </a:r>
            <a:r>
              <a:rPr lang="en-US" b="0" dirty="0">
                <a:solidFill>
                  <a:srgbClr val="C00000"/>
                </a:solidFill>
              </a:rPr>
              <a:t>Agree </a:t>
            </a:r>
            <a:endParaRPr lang="en-US" b="0" dirty="0" smtClean="0">
              <a:solidFill>
                <a:srgbClr val="C00000"/>
              </a:solidFill>
            </a:endParaRPr>
          </a:p>
          <a:p>
            <a:r>
              <a:rPr lang="en-US" dirty="0" smtClean="0"/>
              <a:t>2.1 Expand first use of Abbreviation – Uniform Resource Names (URN</a:t>
            </a:r>
            <a:r>
              <a:rPr lang="en-US" dirty="0"/>
              <a:t>) -</a:t>
            </a:r>
            <a:r>
              <a:rPr lang="en-US" b="0" dirty="0">
                <a:solidFill>
                  <a:srgbClr val="C00000"/>
                </a:solidFill>
              </a:rPr>
              <a:t> Agree </a:t>
            </a:r>
            <a:endParaRPr lang="en-US" dirty="0" smtClean="0"/>
          </a:p>
          <a:p>
            <a:r>
              <a:rPr lang="en-US" dirty="0" smtClean="0"/>
              <a:t>5.2.b Change “</a:t>
            </a:r>
            <a:r>
              <a:rPr lang="en-US" b="0" dirty="0"/>
              <a:t>bridges and end </a:t>
            </a:r>
            <a:r>
              <a:rPr lang="en-US" b="0" dirty="0" smtClean="0"/>
              <a:t>stations” to “802 Network elements”. This is to avoid the need to list all types of devices, e.g. Access Points (AP), switches etc</a:t>
            </a:r>
            <a:r>
              <a:rPr lang="en-US" b="0" dirty="0" smtClean="0"/>
              <a:t>. </a:t>
            </a:r>
            <a:r>
              <a:rPr lang="en-US" dirty="0"/>
              <a:t>-</a:t>
            </a:r>
            <a:r>
              <a:rPr lang="en-US" b="0" dirty="0">
                <a:solidFill>
                  <a:srgbClr val="C00000"/>
                </a:solidFill>
              </a:rPr>
              <a:t> Agree </a:t>
            </a:r>
          </a:p>
          <a:p>
            <a:r>
              <a:rPr lang="en-US" dirty="0" smtClean="0"/>
              <a:t>8.1 </a:t>
            </a:r>
            <a:r>
              <a:rPr lang="en-US" dirty="0" smtClean="0"/>
              <a:t>#5.5 delete second sentence, ”YANG” does not appear in the title</a:t>
            </a:r>
            <a:r>
              <a:rPr lang="en-US" dirty="0"/>
              <a:t>. -</a:t>
            </a:r>
            <a:r>
              <a:rPr lang="en-US" b="0" dirty="0">
                <a:solidFill>
                  <a:srgbClr val="C00000"/>
                </a:solidFill>
              </a:rPr>
              <a:t> Agree </a:t>
            </a:r>
            <a:endParaRPr lang="en-US" dirty="0" smtClean="0"/>
          </a:p>
          <a:p>
            <a:r>
              <a:rPr lang="en-US" dirty="0" smtClean="0"/>
              <a:t>8.1 #7.3A delete “with communication with JTC1 through existing channels”, or remove the entire comment as 7.3 does not appear on the PDF of the PAR</a:t>
            </a:r>
            <a:r>
              <a:rPr lang="en-US" dirty="0" smtClean="0"/>
              <a:t>.</a:t>
            </a:r>
          </a:p>
          <a:p>
            <a:r>
              <a:rPr lang="en-US" dirty="0">
                <a:solidFill>
                  <a:srgbClr val="C00000"/>
                </a:solidFill>
              </a:rPr>
              <a:t>Agree. 7.3 exists and does not appear due to staff choice… so this note is not necessary </a:t>
            </a:r>
            <a:endParaRPr lang="en-US" dirty="0">
              <a:solidFill>
                <a:srgbClr val="C00000"/>
              </a:solidFill>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77545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802d CSD</a:t>
            </a:r>
            <a:endParaRPr lang="en-US" dirty="0"/>
          </a:p>
        </p:txBody>
      </p:sp>
      <p:sp>
        <p:nvSpPr>
          <p:cNvPr id="3" name="Content Placeholder 2"/>
          <p:cNvSpPr>
            <a:spLocks noGrp="1"/>
          </p:cNvSpPr>
          <p:nvPr>
            <p:ph idx="1"/>
          </p:nvPr>
        </p:nvSpPr>
        <p:spPr/>
        <p:txBody>
          <a:bodyPr/>
          <a:lstStyle/>
          <a:p>
            <a:r>
              <a:rPr lang="en-US" dirty="0" smtClean="0"/>
              <a:t>1.1.1 – This project may be apply to more than 802.1Q, change “802.1Q to “802</a:t>
            </a:r>
            <a:r>
              <a:rPr lang="en-US" dirty="0"/>
              <a:t>”. -</a:t>
            </a:r>
            <a:r>
              <a:rPr lang="en-US" b="0" dirty="0">
                <a:solidFill>
                  <a:srgbClr val="C00000"/>
                </a:solidFill>
              </a:rPr>
              <a:t> Agree </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3125174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802.1CQ</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7" name="Rectangle 1"/>
          <p:cNvSpPr>
            <a:spLocks noGrp="1" noChangeArrowheads="1"/>
          </p:cNvSpPr>
          <p:nvPr>
            <p:ph idx="1"/>
          </p:nvPr>
        </p:nvSpPr>
        <p:spPr bwMode="auto">
          <a:xfrm>
            <a:off x="685800" y="1775092"/>
            <a:ext cx="813467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Thanks to all who reviewed the IEEE 802.1CQ PAR and CSD.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The consolidated comments with responses are posted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2"/>
              </a:rPr>
              <a:t>http://www.ieee802.org/1/files/public/docs2015/dcb-thaler-1cq-comments-1115.pdf</a:t>
            </a: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The PAR with changes marked up is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3"/>
              </a:rPr>
              <a:t>http://www.ieee802.org/1/files/public/docs2015/dcb-thaler-1CQ-par-local-address-prot-1115-v0.pdf</a:t>
            </a: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and the updated CSD is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4"/>
              </a:rPr>
              <a:t>http://www.ieee802.org/1/files/public/docs2015/dcb-thaler-1CQ-csd-local-address-prot-1115.pdf</a:t>
            </a: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Regards,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Pat</a:t>
            </a:r>
          </a:p>
        </p:txBody>
      </p:sp>
    </p:spTree>
    <p:extLst>
      <p:ext uri="{BB962C8B-B14F-4D97-AF65-F5344CB8AC3E}">
        <p14:creationId xmlns:p14="http://schemas.microsoft.com/office/powerpoint/2010/main" val="19384850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802.1CQ- Standard: Multicast and Local Address Assignment,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a:xfrm>
            <a:off x="685800" y="1981200"/>
            <a:ext cx="7770813" cy="4494213"/>
          </a:xfrm>
        </p:spPr>
        <p:txBody>
          <a:bodyPr/>
          <a:lstStyle/>
          <a:p>
            <a:r>
              <a:rPr lang="en-US" dirty="0" smtClean="0"/>
              <a:t>2.1 change “Addresses” to “Address</a:t>
            </a:r>
            <a:r>
              <a:rPr lang="en-US" dirty="0" smtClean="0"/>
              <a:t>” </a:t>
            </a:r>
            <a:r>
              <a:rPr lang="en-US" dirty="0" smtClean="0">
                <a:solidFill>
                  <a:srgbClr val="C00000"/>
                </a:solidFill>
              </a:rPr>
              <a:t>- Accept</a:t>
            </a:r>
            <a:endParaRPr lang="en-US" dirty="0" smtClean="0">
              <a:solidFill>
                <a:srgbClr val="C00000"/>
              </a:solidFill>
            </a:endParaRPr>
          </a:p>
          <a:p>
            <a:r>
              <a:rPr lang="en-US" dirty="0" smtClean="0"/>
              <a:t>5.6 change last sentence to read: “</a:t>
            </a:r>
            <a:r>
              <a:rPr lang="en-US" b="0" dirty="0"/>
              <a:t>This includes software developers, </a:t>
            </a:r>
            <a:r>
              <a:rPr lang="en-US" b="0" dirty="0" smtClean="0"/>
              <a:t>networking </a:t>
            </a:r>
            <a:r>
              <a:rPr lang="en-US" b="0" u="sng" dirty="0" smtClean="0">
                <a:solidFill>
                  <a:srgbClr val="FF0000"/>
                </a:solidFill>
              </a:rPr>
              <a:t>equipment vendors </a:t>
            </a:r>
            <a:r>
              <a:rPr lang="en-US" b="0" strike="sngStrike" dirty="0" smtClean="0"/>
              <a:t>IC </a:t>
            </a:r>
            <a:r>
              <a:rPr lang="en-US" b="0" strike="sngStrike" dirty="0"/>
              <a:t>developers, </a:t>
            </a:r>
            <a:r>
              <a:rPr lang="en-US" b="0" strike="sngStrike" dirty="0" smtClean="0"/>
              <a:t>bridge </a:t>
            </a:r>
            <a:r>
              <a:rPr lang="en-US" b="0" strike="sngStrike" dirty="0"/>
              <a:t>and NIC vendors,</a:t>
            </a:r>
            <a:r>
              <a:rPr lang="en-US" b="0" dirty="0"/>
              <a:t> and users</a:t>
            </a:r>
            <a:r>
              <a:rPr lang="en-US" b="0" dirty="0" smtClean="0"/>
              <a:t>. </a:t>
            </a:r>
            <a:r>
              <a:rPr lang="en-US" dirty="0">
                <a:solidFill>
                  <a:srgbClr val="C00000"/>
                </a:solidFill>
              </a:rPr>
              <a:t>- Accept</a:t>
            </a:r>
          </a:p>
          <a:p>
            <a:r>
              <a:rPr lang="en-US" b="0" dirty="0" smtClean="0"/>
              <a:t>CSD</a:t>
            </a:r>
            <a:r>
              <a:rPr lang="en-US" b="0" dirty="0" smtClean="0"/>
              <a:t>: Slide 9: spell out “CIDs” – “Company Identifier (CID</a:t>
            </a:r>
            <a:r>
              <a:rPr lang="en-US" b="0" dirty="0" smtClean="0"/>
              <a:t>)”</a:t>
            </a:r>
          </a:p>
          <a:p>
            <a:r>
              <a:rPr lang="en-US" dirty="0">
                <a:solidFill>
                  <a:srgbClr val="C00000"/>
                </a:solidFill>
              </a:rPr>
              <a:t>Will expand to Company ID which is the RAC </a:t>
            </a:r>
          </a:p>
          <a:p>
            <a:r>
              <a:rPr lang="en-US" dirty="0">
                <a:solidFill>
                  <a:srgbClr val="C00000"/>
                </a:solidFill>
              </a:rPr>
              <a:t>name for the </a:t>
            </a:r>
            <a:r>
              <a:rPr lang="en-US" dirty="0" smtClean="0">
                <a:solidFill>
                  <a:srgbClr val="C00000"/>
                </a:solidFill>
              </a:rPr>
              <a:t>identifiers</a:t>
            </a:r>
            <a:endParaRPr lang="en-US" b="0" dirty="0" smtClean="0">
              <a:solidFill>
                <a:srgbClr val="C00000"/>
              </a:solidFill>
            </a:endParaRPr>
          </a:p>
          <a:p>
            <a:r>
              <a:rPr lang="en-US" b="0" dirty="0" smtClean="0"/>
              <a:t>CSD: Slide 9: identify properly where the address is coming from.. Change “RAC” to “IEEE-SA Registration Authority</a:t>
            </a:r>
            <a:r>
              <a:rPr lang="en-US" b="0" dirty="0" smtClean="0"/>
              <a:t>”.</a:t>
            </a:r>
          </a:p>
          <a:p>
            <a:r>
              <a:rPr lang="en-US" dirty="0">
                <a:solidFill>
                  <a:srgbClr val="C00000"/>
                </a:solidFill>
              </a:rPr>
              <a:t>- Accept</a:t>
            </a:r>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272253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802.3</a:t>
            </a:r>
            <a:endParaRPr lang="en-US" dirty="0"/>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24</a:t>
            </a:fld>
            <a:endParaRPr lang="en-GB"/>
          </a:p>
        </p:txBody>
      </p:sp>
      <p:sp>
        <p:nvSpPr>
          <p:cNvPr id="9" name="Rectangle 1"/>
          <p:cNvSpPr>
            <a:spLocks noGrp="1" noChangeArrowheads="1"/>
          </p:cNvSpPr>
          <p:nvPr>
            <p:ph idx="1"/>
          </p:nvPr>
        </p:nvSpPr>
        <p:spPr bwMode="auto">
          <a:xfrm>
            <a:off x="285045" y="1637506"/>
            <a:ext cx="8648521"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updated IEEE P802.3ca PAR can be access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&lt;</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http://www.ieee802.org/3/NGEPONSG/documents/P802_3ca_PAR_111115.pdf</a:t>
            </a:r>
            <a:r>
              <a:rPr kumimoji="0" lang="en-US" altLang="en-US" sz="1800" b="0" i="0" u="none" strike="noStrike" cap="none" normalizeH="0" baseline="0" dirty="0" smtClean="0">
                <a:ln>
                  <a:noFill/>
                </a:ln>
                <a:solidFill>
                  <a:schemeClr val="tx1"/>
                </a:solidFill>
                <a:effectLst/>
                <a:latin typeface="Arial" panose="020B0604020202020204" pitchFamily="34" charset="0"/>
              </a:rPr>
              <a:t>&gt;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 unchanged IEEE P802.3ca CSD can be access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&lt;</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3"/>
              </a:rPr>
              <a:t>http://www.ieee802.org/3/NGEPONSG/documents/100gepon_CSD.pdf</a:t>
            </a:r>
            <a:r>
              <a:rPr kumimoji="0" lang="en-US" altLang="en-US" sz="1800" b="0" i="0" u="none" strike="noStrike" cap="none" normalizeH="0" baseline="0" dirty="0" smtClean="0">
                <a:ln>
                  <a:noFill/>
                </a:ln>
                <a:solidFill>
                  <a:schemeClr val="tx1"/>
                </a:solidFill>
                <a:effectLst/>
                <a:latin typeface="Arial" panose="020B0604020202020204" pitchFamily="34" charset="0"/>
              </a:rPr>
              <a:t>&gt;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 IEEE P802.3ca comment responses can be accessed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&lt;</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4"/>
              </a:rPr>
              <a:t>http://www.ieee802.org/secmail/msg19576.html</a:t>
            </a:r>
            <a:r>
              <a:rPr kumimoji="0" lang="en-US" altLang="en-US" sz="1800" b="0" i="0" u="none" strike="noStrike" cap="none" normalizeH="0" baseline="0" dirty="0" smtClean="0">
                <a:ln>
                  <a:noFill/>
                </a:ln>
                <a:solidFill>
                  <a:schemeClr val="tx1"/>
                </a:solidFill>
                <a:effectLst/>
                <a:latin typeface="Arial" panose="020B0604020202020204" pitchFamily="34" charset="0"/>
              </a:rPr>
              <a:t>&gt;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 updated IEEE P802.3cb PAR can be access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&lt;</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5"/>
              </a:rPr>
              <a:t>http://www.ieee802.org/3/CU4HDDSG/P802_3cb_PAR_280915a.pdf</a:t>
            </a:r>
            <a:r>
              <a:rPr kumimoji="0" lang="en-US" altLang="en-US" sz="1800" b="0" i="0" u="none" strike="noStrike" cap="none" normalizeH="0" baseline="0" dirty="0" smtClean="0">
                <a:ln>
                  <a:noFill/>
                </a:ln>
                <a:solidFill>
                  <a:schemeClr val="tx1"/>
                </a:solidFill>
                <a:effectLst/>
                <a:latin typeface="Arial" panose="020B0604020202020204" pitchFamily="34" charset="0"/>
              </a:rPr>
              <a:t>&gt;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 updated IEEE P802.3cb CSD can be access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&lt;</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6"/>
              </a:rPr>
              <a:t>http://www.ieee802.org/3/CU4HDDSG/CU4HDD%20SG-CSD-v1-2.pdf</a:t>
            </a:r>
            <a:r>
              <a:rPr kumimoji="0" lang="en-US" altLang="en-US" sz="1800" b="0" i="0" u="none" strike="noStrike" cap="none" normalizeH="0" baseline="0" dirty="0" smtClean="0">
                <a:ln>
                  <a:noFill/>
                </a:ln>
                <a:solidFill>
                  <a:schemeClr val="tx1"/>
                </a:solidFill>
                <a:effectLst/>
                <a:latin typeface="Arial" panose="020B0604020202020204" pitchFamily="34" charset="0"/>
              </a:rPr>
              <a:t>&gt;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The IEEE P802.3cb comment responses can be accessed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&lt;</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7"/>
              </a:rPr>
              <a:t>http://www.ieee802.org/secmail/msg19569.html</a:t>
            </a:r>
            <a:r>
              <a:rPr kumimoji="0" lang="en-US" altLang="en-US" sz="1800" b="0" i="0" u="none" strike="noStrike" cap="none" normalizeH="0" baseline="0" dirty="0" smtClean="0">
                <a:ln>
                  <a:noFill/>
                </a:ln>
                <a:solidFill>
                  <a:schemeClr val="tx1"/>
                </a:solidFill>
                <a:effectLst/>
                <a:latin typeface="Arial" panose="020B0604020202020204" pitchFamily="34" charset="0"/>
              </a:rPr>
              <a:t>&gt; </a:t>
            </a:r>
          </a:p>
        </p:txBody>
      </p:sp>
    </p:spTree>
    <p:extLst>
      <p:ext uri="{BB962C8B-B14F-4D97-AF65-F5344CB8AC3E}">
        <p14:creationId xmlns:p14="http://schemas.microsoft.com/office/powerpoint/2010/main" val="1452313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802.16s</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7" name="Rectangle 1"/>
          <p:cNvSpPr>
            <a:spLocks noGrp="1" noChangeArrowheads="1"/>
          </p:cNvSpPr>
          <p:nvPr>
            <p:ph idx="1"/>
          </p:nvPr>
        </p:nvSpPr>
        <p:spPr bwMode="auto">
          <a:xfrm>
            <a:off x="685800" y="1981200"/>
            <a:ext cx="7856538" cy="449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Thanks to those who submitted comments on the </a:t>
            </a:r>
            <a:r>
              <a:rPr kumimoji="0" lang="en-US" altLang="en-US" sz="1800" b="0" i="0" u="none" strike="noStrike" cap="none" normalizeH="0" baseline="0" dirty="0" smtClean="0">
                <a:ln>
                  <a:noFill/>
                </a:ln>
                <a:solidFill>
                  <a:schemeClr val="tx1"/>
                </a:solidFill>
                <a:effectLst/>
                <a:latin typeface="Helvetica" panose="020B0604020202020204" pitchFamily="34" charset="0"/>
              </a:rPr>
              <a:t>draft P802.16s PAR.</a:t>
            </a:r>
            <a:r>
              <a:rPr kumimoji="0" lang="en-US" altLang="en-US" sz="1800" b="0" i="0" u="none" strike="noStrike" cap="none" normalizeH="0" baseline="0" dirty="0" smtClean="0">
                <a:ln>
                  <a:noFill/>
                </a:ln>
                <a:solidFill>
                  <a:schemeClr val="tx1"/>
                </a:solidFill>
                <a:effectLst/>
              </a:rPr>
              <a:t/>
            </a:r>
            <a:br>
              <a:rPr kumimoji="0" lang="en-US" altLang="en-US" sz="1800" b="0" i="0" u="none" strike="noStrike" cap="none" normalizeH="0" baseline="0" dirty="0" smtClean="0">
                <a:ln>
                  <a:noFill/>
                </a:ln>
                <a:solidFill>
                  <a:schemeClr val="tx1"/>
                </a:solidFill>
                <a:effectLst/>
              </a:rPr>
            </a:b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Please see:</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P802.16s Draft PAR: Comments and Responses</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a:t>
            </a:r>
            <a:r>
              <a:rPr kumimoji="0" lang="en-US" altLang="en-US" sz="1800" b="0" i="0" u="none" strike="noStrike" cap="none" normalizeH="0" baseline="0" dirty="0" smtClean="0">
                <a:ln>
                  <a:noFill/>
                </a:ln>
                <a:solidFill>
                  <a:schemeClr val="tx1"/>
                </a:solidFill>
                <a:effectLst/>
                <a:latin typeface="Helvetica" panose="020B0604020202020204" pitchFamily="34" charset="0"/>
                <a:hlinkClick r:id="rId2"/>
              </a:rPr>
              <a:t>https://mentor.ieee.org/802.16/dcn/15/16-15-0050-00.pdf</a:t>
            </a:r>
            <a:r>
              <a:rPr kumimoji="0" lang="en-US" altLang="en-US" sz="1800" b="0" i="0" u="none" strike="noStrike" cap="none" normalizeH="0" baseline="0" dirty="0" smtClean="0">
                <a:ln>
                  <a:noFill/>
                </a:ln>
                <a:solidFill>
                  <a:schemeClr val="tx1"/>
                </a:solidFill>
                <a:effectLst/>
                <a:latin typeface="Helvetica" panose="020B0604020202020204" pitchFamily="34" charset="0"/>
              </a:rPr>
              <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Draft P802.16s PAR</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a:t>
            </a:r>
            <a:r>
              <a:rPr kumimoji="0" lang="en-US" altLang="en-US" sz="1800" b="0" i="0" u="none" strike="noStrike" cap="none" normalizeH="0" baseline="0" dirty="0" smtClean="0">
                <a:ln>
                  <a:noFill/>
                </a:ln>
                <a:solidFill>
                  <a:schemeClr val="tx1"/>
                </a:solidFill>
                <a:effectLst/>
                <a:latin typeface="Helvetica" panose="020B0604020202020204" pitchFamily="34" charset="0"/>
                <a:hlinkClick r:id="rId3"/>
              </a:rPr>
              <a:t>https://mentor.ieee.org/802.16/dcn/15/16-15-0051-00.pdf</a:t>
            </a:r>
            <a:r>
              <a:rPr kumimoji="0" lang="en-US" altLang="en-US" sz="1800" b="0" i="0" u="none" strike="noStrike" cap="none" normalizeH="0" baseline="0" dirty="0" smtClean="0">
                <a:ln>
                  <a:noFill/>
                </a:ln>
                <a:solidFill>
                  <a:schemeClr val="tx1"/>
                </a:solidFill>
                <a:effectLst/>
                <a:latin typeface="Helvetica" panose="020B0604020202020204" pitchFamily="34" charset="0"/>
              </a:rPr>
              <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Draft P802.16s CSD</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a:t>
            </a:r>
            <a:r>
              <a:rPr kumimoji="0" lang="en-US" altLang="en-US" sz="1800" b="0" i="0" u="none" strike="noStrike" cap="none" normalizeH="0" baseline="0" dirty="0" smtClean="0">
                <a:ln>
                  <a:noFill/>
                </a:ln>
                <a:solidFill>
                  <a:schemeClr val="tx1"/>
                </a:solidFill>
                <a:effectLst/>
                <a:latin typeface="Helvetica" panose="020B0604020202020204" pitchFamily="34" charset="0"/>
                <a:hlinkClick r:id="rId4"/>
              </a:rPr>
              <a:t>https://mentor.ieee.org/802.16/dcn/15/16-15-0052-00.pdf</a:t>
            </a:r>
            <a:r>
              <a:rPr kumimoji="0" lang="en-US" altLang="en-US" sz="1800" b="0" i="0" u="none" strike="noStrike" cap="none" normalizeH="0" baseline="0" dirty="0" smtClean="0">
                <a:ln>
                  <a:noFill/>
                </a:ln>
                <a:solidFill>
                  <a:schemeClr val="tx1"/>
                </a:solidFill>
                <a:effectLst/>
                <a:latin typeface="Helvetica" panose="020B0604020202020204" pitchFamily="34" charset="0"/>
              </a:rPr>
              <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Comments and responses are also consolidated in a table at:</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a:t>
            </a:r>
            <a:r>
              <a:rPr kumimoji="0" lang="en-US" altLang="en-US" sz="1800" b="0" i="0" u="none" strike="noStrike" cap="none" normalizeH="0" baseline="0" dirty="0" smtClean="0">
                <a:ln>
                  <a:noFill/>
                </a:ln>
                <a:solidFill>
                  <a:schemeClr val="tx1"/>
                </a:solidFill>
                <a:effectLst/>
                <a:latin typeface="Helvetica" panose="020B0604020202020204" pitchFamily="34" charset="0"/>
                <a:hlinkClick r:id="rId5"/>
              </a:rPr>
              <a:t>http://comments16s.wirelessman.org</a:t>
            </a:r>
            <a:r>
              <a:rPr kumimoji="0" lang="en-US" altLang="en-US" sz="1800" b="0" i="0" u="none" strike="noStrike" cap="none" normalizeH="0" baseline="0" dirty="0" smtClean="0">
                <a:ln>
                  <a:noFill/>
                </a:ln>
                <a:solidFill>
                  <a:schemeClr val="tx1"/>
                </a:solidFill>
                <a:effectLst/>
                <a:latin typeface="Helvetica" panose="020B0604020202020204" pitchFamily="34" charset="0"/>
              </a:rPr>
              <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
            </a:r>
            <a:br>
              <a:rPr kumimoji="0" lang="en-US" altLang="en-US" sz="1800" b="0" i="0" u="none" strike="noStrike" cap="none" normalizeH="0" baseline="0" dirty="0" smtClean="0">
                <a:ln>
                  <a:noFill/>
                </a:ln>
                <a:solidFill>
                  <a:schemeClr val="tx1"/>
                </a:solidFill>
                <a:effectLst/>
                <a:latin typeface="Helvetica" panose="020B0604020202020204" pitchFamily="34" charset="0"/>
              </a:rPr>
            </a:br>
            <a:r>
              <a:rPr kumimoji="0" lang="en-US" altLang="en-US" sz="1800" b="0" i="0" u="none" strike="noStrike" cap="none" normalizeH="0" baseline="0" dirty="0" smtClean="0">
                <a:ln>
                  <a:noFill/>
                </a:ln>
                <a:solidFill>
                  <a:schemeClr val="tx1"/>
                </a:solidFill>
                <a:effectLst/>
                <a:latin typeface="Helvetica" panose="020B0604020202020204" pitchFamily="34" charset="0"/>
              </a:rPr>
              <a:t>Roger</a:t>
            </a:r>
            <a:r>
              <a:rPr kumimoji="0" lang="en-US" altLang="en-US" sz="1800" b="0" i="0" u="none" strike="noStrike" cap="none" normalizeH="0" baseline="0" dirty="0" smtClean="0">
                <a:ln>
                  <a:noFill/>
                </a:ln>
                <a:solidFill>
                  <a:schemeClr val="tx1"/>
                </a:solidFill>
                <a:effectLst/>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41102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630616" cy="704899"/>
          </a:xfrm>
        </p:spPr>
        <p:txBody>
          <a:bodyPr/>
          <a:lstStyle/>
          <a:p>
            <a:r>
              <a:rPr lang="en-US" dirty="0" smtClean="0"/>
              <a:t>802.16 responses:</a:t>
            </a:r>
            <a:endParaRPr lang="en-US" dirty="0"/>
          </a:p>
        </p:txBody>
      </p:sp>
      <p:sp>
        <p:nvSpPr>
          <p:cNvPr id="3" name="Content Placeholder 2"/>
          <p:cNvSpPr>
            <a:spLocks noGrp="1"/>
          </p:cNvSpPr>
          <p:nvPr>
            <p:ph idx="1"/>
          </p:nvPr>
        </p:nvSpPr>
        <p:spPr>
          <a:xfrm>
            <a:off x="685800" y="1628800"/>
            <a:ext cx="7770813" cy="4608512"/>
          </a:xfrm>
        </p:spPr>
        <p:txBody>
          <a:bodyPr/>
          <a:lstStyle/>
          <a:p>
            <a:r>
              <a:rPr lang="en-US" sz="1800" dirty="0" smtClean="0"/>
              <a:t>802.11 Comment</a:t>
            </a:r>
            <a:r>
              <a:rPr lang="en-US" sz="1800" b="0" dirty="0" smtClean="0"/>
              <a:t>: In </a:t>
            </a:r>
            <a:r>
              <a:rPr lang="en-US" sz="1800" b="0" dirty="0"/>
              <a:t>2014, 802.16 was in the process of closing down </a:t>
            </a:r>
            <a:r>
              <a:rPr lang="en-US" sz="1800" b="0" dirty="0" smtClean="0"/>
              <a:t>open projects</a:t>
            </a:r>
            <a:r>
              <a:rPr lang="en-US" sz="1800" b="0" dirty="0"/>
              <a:t>. What evidence do we have for the support of </a:t>
            </a:r>
            <a:r>
              <a:rPr lang="en-US" sz="1800" b="0" dirty="0" smtClean="0"/>
              <a:t>a new </a:t>
            </a:r>
            <a:r>
              <a:rPr lang="en-US" sz="1800" b="0" dirty="0"/>
              <a:t>project</a:t>
            </a:r>
            <a:r>
              <a:rPr lang="en-US" sz="1800" b="0" dirty="0" smtClean="0"/>
              <a:t>?</a:t>
            </a:r>
          </a:p>
          <a:p>
            <a:endParaRPr lang="en-US" sz="1800" b="0" dirty="0" smtClean="0"/>
          </a:p>
          <a:p>
            <a:r>
              <a:rPr lang="en-US" sz="1800" dirty="0" smtClean="0"/>
              <a:t>Response</a:t>
            </a:r>
            <a:r>
              <a:rPr lang="en-US" sz="1800" b="0" dirty="0" smtClean="0"/>
              <a:t>: There </a:t>
            </a:r>
            <a:r>
              <a:rPr lang="en-US" sz="1800" b="0" dirty="0"/>
              <a:t>is a clear market requirement and interest </a:t>
            </a:r>
            <a:r>
              <a:rPr lang="en-US" sz="1800" b="0" dirty="0" smtClean="0"/>
              <a:t>in this </a:t>
            </a:r>
            <a:r>
              <a:rPr lang="en-US" sz="1800" b="0" dirty="0"/>
              <a:t>work. Over 100 utilities have deployed 802.16 </a:t>
            </a:r>
            <a:r>
              <a:rPr lang="en-US" sz="1800" b="0" dirty="0" smtClean="0"/>
              <a:t>to support </a:t>
            </a:r>
            <a:r>
              <a:rPr lang="en-US" sz="1800" b="0" dirty="0"/>
              <a:t>their grid operations. Changes to the </a:t>
            </a:r>
            <a:r>
              <a:rPr lang="en-US" sz="1800" b="0" dirty="0" smtClean="0"/>
              <a:t>3.65 GHz </a:t>
            </a:r>
            <a:r>
              <a:rPr lang="en-US" sz="1800" b="0" dirty="0"/>
              <a:t>band have left utilities looking for other </a:t>
            </a:r>
            <a:r>
              <a:rPr lang="en-US" sz="1800" b="0" dirty="0" smtClean="0"/>
              <a:t>options for </a:t>
            </a:r>
            <a:r>
              <a:rPr lang="en-US" sz="1800" b="0" dirty="0"/>
              <a:t>licensed spectrum. The 700 MHz upper A </a:t>
            </a:r>
            <a:r>
              <a:rPr lang="en-US" sz="1800" b="0" dirty="0" smtClean="0"/>
              <a:t>block has </a:t>
            </a:r>
            <a:r>
              <a:rPr lang="en-US" sz="1800" b="0" dirty="0"/>
              <a:t>been purchased by some utilities, but the 1 </a:t>
            </a:r>
            <a:r>
              <a:rPr lang="en-US" sz="1800" b="0" dirty="0" smtClean="0"/>
              <a:t>MHz channel </a:t>
            </a:r>
            <a:r>
              <a:rPr lang="en-US" sz="1800" b="0" dirty="0"/>
              <a:t>width is not currently supported by </a:t>
            </a:r>
            <a:r>
              <a:rPr lang="en-US" sz="1800" b="0" dirty="0" smtClean="0"/>
              <a:t>any standard</a:t>
            </a:r>
            <a:r>
              <a:rPr lang="en-US" sz="1800" b="0" dirty="0"/>
              <a:t>. 23 people, from four utilities, five </a:t>
            </a:r>
            <a:r>
              <a:rPr lang="en-US" sz="1800" b="0" dirty="0" smtClean="0"/>
              <a:t>equipment vendors</a:t>
            </a:r>
            <a:r>
              <a:rPr lang="en-US" sz="1800" b="0" dirty="0"/>
              <a:t>, and several other organizations attended </a:t>
            </a:r>
            <a:r>
              <a:rPr lang="en-US" sz="1800" b="0" dirty="0" smtClean="0"/>
              <a:t>the teleconferences </a:t>
            </a:r>
            <a:r>
              <a:rPr lang="en-US" sz="1800" b="0" dirty="0"/>
              <a:t>to develop this PAR. Please </a:t>
            </a:r>
            <a:r>
              <a:rPr lang="en-US" sz="1800" b="0" dirty="0" smtClean="0"/>
              <a:t>see 802.16-15-0049-00-Gdoc </a:t>
            </a:r>
            <a:r>
              <a:rPr lang="en-US" sz="1800" b="0" dirty="0"/>
              <a:t>and scroll down to </a:t>
            </a:r>
            <a:r>
              <a:rPr lang="en-US" sz="1800" b="0" dirty="0" smtClean="0"/>
              <a:t>the attendance </a:t>
            </a:r>
            <a:r>
              <a:rPr lang="en-US" sz="1800" b="0" dirty="0"/>
              <a:t>list.</a:t>
            </a:r>
            <a:endParaRPr lang="en-US" sz="18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38269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89992"/>
          </a:xfrm>
        </p:spPr>
        <p:txBody>
          <a:bodyPr/>
          <a:lstStyle/>
          <a:p>
            <a:r>
              <a:rPr lang="en-US" dirty="0" smtClean="0"/>
              <a:t>802.16s – 5.1</a:t>
            </a:r>
            <a:endParaRPr lang="en-US" dirty="0"/>
          </a:p>
        </p:txBody>
      </p:sp>
      <p:sp>
        <p:nvSpPr>
          <p:cNvPr id="3" name="Content Placeholder 2"/>
          <p:cNvSpPr>
            <a:spLocks noGrp="1"/>
          </p:cNvSpPr>
          <p:nvPr>
            <p:ph idx="1"/>
          </p:nvPr>
        </p:nvSpPr>
        <p:spPr>
          <a:xfrm>
            <a:off x="685800" y="1412776"/>
            <a:ext cx="7770813" cy="4968552"/>
          </a:xfrm>
        </p:spPr>
        <p:txBody>
          <a:bodyPr/>
          <a:lstStyle/>
          <a:p>
            <a:r>
              <a:rPr lang="en-US" sz="1800" dirty="0" smtClean="0"/>
              <a:t>802.11 Comment</a:t>
            </a:r>
            <a:r>
              <a:rPr lang="en-US" sz="1800" b="0" dirty="0" smtClean="0"/>
              <a:t>: </a:t>
            </a:r>
          </a:p>
          <a:p>
            <a:r>
              <a:rPr lang="en-US" sz="1800" b="0" dirty="0"/>
              <a:t>	</a:t>
            </a:r>
            <a:r>
              <a:rPr lang="en-US" sz="1800" b="0" dirty="0" smtClean="0"/>
              <a:t>We </a:t>
            </a:r>
            <a:r>
              <a:rPr lang="en-US" sz="1800" b="0" dirty="0"/>
              <a:t>do not believe that there are 15 interested </a:t>
            </a:r>
            <a:r>
              <a:rPr lang="en-US" sz="1800" b="0" dirty="0" smtClean="0"/>
              <a:t>parties when </a:t>
            </a:r>
            <a:r>
              <a:rPr lang="en-US" sz="1800" b="0" dirty="0"/>
              <a:t>802.16 has only 6 members. There may not </a:t>
            </a:r>
            <a:r>
              <a:rPr lang="en-US" sz="1800" b="0" dirty="0" smtClean="0"/>
              <a:t>be enough </a:t>
            </a:r>
            <a:r>
              <a:rPr lang="en-US" sz="1800" b="0" dirty="0"/>
              <a:t>interest to support this new project. Are </a:t>
            </a:r>
            <a:r>
              <a:rPr lang="en-US" sz="1800" b="0" dirty="0" smtClean="0"/>
              <a:t>you expecting </a:t>
            </a:r>
            <a:r>
              <a:rPr lang="en-US" sz="1800" b="0" dirty="0"/>
              <a:t>a lot of cross interest from the </a:t>
            </a:r>
            <a:r>
              <a:rPr lang="en-US" sz="1800" b="0" dirty="0" smtClean="0"/>
              <a:t>Microwave Society?</a:t>
            </a:r>
          </a:p>
          <a:p>
            <a:endParaRPr lang="en-US" sz="1800" b="0" dirty="0"/>
          </a:p>
          <a:p>
            <a:r>
              <a:rPr lang="en-US" sz="1800" dirty="0" smtClean="0"/>
              <a:t>Response</a:t>
            </a:r>
            <a:r>
              <a:rPr lang="en-US" sz="1800" b="0" dirty="0" smtClean="0"/>
              <a:t>: </a:t>
            </a:r>
            <a:r>
              <a:rPr lang="en-US" sz="1800" b="0" dirty="0"/>
              <a:t>23 people, from four utilities, five equipment </a:t>
            </a:r>
            <a:r>
              <a:rPr lang="en-US" sz="1800" b="0" dirty="0" smtClean="0"/>
              <a:t>vendors, and </a:t>
            </a:r>
            <a:r>
              <a:rPr lang="en-US" sz="1800" b="0" dirty="0"/>
              <a:t>several other organizations attended </a:t>
            </a:r>
            <a:r>
              <a:rPr lang="en-US" sz="1800" b="0" dirty="0" smtClean="0"/>
              <a:t>the teleconferences </a:t>
            </a:r>
            <a:r>
              <a:rPr lang="en-US" sz="1800" b="0" dirty="0"/>
              <a:t>to develop this PAR. </a:t>
            </a:r>
            <a:endParaRPr lang="en-US" sz="1800" b="0" dirty="0" smtClean="0"/>
          </a:p>
          <a:p>
            <a:r>
              <a:rPr lang="en-US" sz="1800" b="0" dirty="0"/>
              <a:t>	</a:t>
            </a:r>
            <a:r>
              <a:rPr lang="en-US" sz="1800" b="0" dirty="0" smtClean="0"/>
              <a:t>Please see 802.16-15-0049-00-Gdoc </a:t>
            </a:r>
            <a:r>
              <a:rPr lang="en-US" sz="1800" b="0" dirty="0"/>
              <a:t>and scroll down to </a:t>
            </a:r>
            <a:r>
              <a:rPr lang="en-US" sz="1800" b="0" dirty="0" smtClean="0"/>
              <a:t>the attendance </a:t>
            </a:r>
            <a:r>
              <a:rPr lang="en-US" sz="1800" b="0" dirty="0"/>
              <a:t>list. The equipment vendors </a:t>
            </a:r>
            <a:r>
              <a:rPr lang="en-US" sz="1800" b="0" dirty="0" smtClean="0"/>
              <a:t>have expressed </a:t>
            </a:r>
            <a:r>
              <a:rPr lang="en-US" sz="1800" b="0" dirty="0"/>
              <a:t>their intention to actively participate in </a:t>
            </a:r>
            <a:r>
              <a:rPr lang="en-US" sz="1800" b="0" dirty="0" smtClean="0"/>
              <a:t>the development</a:t>
            </a:r>
            <a:r>
              <a:rPr lang="en-US" sz="1800" b="0" dirty="0"/>
              <a:t>, in addition to existing members </a:t>
            </a:r>
            <a:r>
              <a:rPr lang="en-US" sz="1800" b="0" dirty="0" smtClean="0"/>
              <a:t>of 802.16</a:t>
            </a:r>
            <a:r>
              <a:rPr lang="en-US" sz="1800" b="0" dirty="0"/>
              <a:t>. We also expect a few participants </a:t>
            </a:r>
            <a:r>
              <a:rPr lang="en-US" sz="1800" b="0" dirty="0" smtClean="0"/>
              <a:t>from academic </a:t>
            </a:r>
            <a:r>
              <a:rPr lang="en-US" sz="1800" b="0" dirty="0"/>
              <a:t>and international research institutes.</a:t>
            </a:r>
            <a:endParaRPr lang="en-US" sz="18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1580635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802.16s – 7.1</a:t>
            </a:r>
            <a:endParaRPr lang="en-US" dirty="0"/>
          </a:p>
        </p:txBody>
      </p:sp>
      <p:sp>
        <p:nvSpPr>
          <p:cNvPr id="3" name="Content Placeholder 2"/>
          <p:cNvSpPr>
            <a:spLocks noGrp="1"/>
          </p:cNvSpPr>
          <p:nvPr>
            <p:ph idx="1"/>
          </p:nvPr>
        </p:nvSpPr>
        <p:spPr>
          <a:xfrm>
            <a:off x="685800" y="1420146"/>
            <a:ext cx="7770813" cy="4674268"/>
          </a:xfrm>
        </p:spPr>
        <p:txBody>
          <a:bodyPr/>
          <a:lstStyle/>
          <a:p>
            <a:r>
              <a:rPr lang="en-US" sz="1800" dirty="0" smtClean="0"/>
              <a:t>802.11 Comment: </a:t>
            </a:r>
            <a:r>
              <a:rPr lang="en-US" sz="1800" b="0" dirty="0"/>
              <a:t>3GPP develops NB-IOT (narrow band LTE for Internet </a:t>
            </a:r>
            <a:r>
              <a:rPr lang="en-US" sz="1800" b="0" dirty="0" smtClean="0"/>
              <a:t>of Things</a:t>
            </a:r>
            <a:r>
              <a:rPr lang="en-US" sz="1800" b="0" dirty="0"/>
              <a:t>) which is similar in scope to this project scope </a:t>
            </a:r>
            <a:r>
              <a:rPr lang="en-US" sz="1800" b="0" dirty="0" smtClean="0"/>
              <a:t>– from </a:t>
            </a:r>
            <a:r>
              <a:rPr lang="en-US" sz="1800" b="0" dirty="0"/>
              <a:t>5.2b: “This system profile will specify operation </a:t>
            </a:r>
            <a:r>
              <a:rPr lang="en-US" sz="1800" b="0" dirty="0" smtClean="0"/>
              <a:t>in exclusively-licensed </a:t>
            </a:r>
            <a:r>
              <a:rPr lang="en-US" sz="1800" b="0" dirty="0"/>
              <a:t>spectrum with channel sizes up </a:t>
            </a:r>
            <a:r>
              <a:rPr lang="en-US" sz="1800" b="0" dirty="0" smtClean="0"/>
              <a:t>to 1.25 </a:t>
            </a:r>
            <a:r>
              <a:rPr lang="en-US" sz="1800" b="0" dirty="0"/>
              <a:t>MHz, including 1 MHz explicitly”. How is this </a:t>
            </a:r>
            <a:r>
              <a:rPr lang="en-US" sz="1800" b="0" dirty="0" smtClean="0"/>
              <a:t>project different </a:t>
            </a:r>
            <a:r>
              <a:rPr lang="en-US" sz="1800" b="0" dirty="0"/>
              <a:t>from the 3GPP case</a:t>
            </a:r>
            <a:r>
              <a:rPr lang="en-US" sz="1800" b="0" dirty="0" smtClean="0"/>
              <a:t>?</a:t>
            </a:r>
          </a:p>
          <a:p>
            <a:endParaRPr lang="en-US" sz="1800" b="0" dirty="0"/>
          </a:p>
          <a:p>
            <a:r>
              <a:rPr lang="en-US" sz="1800" dirty="0" smtClean="0"/>
              <a:t>Response</a:t>
            </a:r>
            <a:r>
              <a:rPr lang="en-US" sz="1800" b="0" dirty="0" smtClean="0"/>
              <a:t>: NB-IOT </a:t>
            </a:r>
            <a:r>
              <a:rPr lang="en-US" sz="1800" b="0" dirty="0"/>
              <a:t>is not of similar scope. This project is </a:t>
            </a:r>
            <a:r>
              <a:rPr lang="en-US" sz="1800" b="0" dirty="0" smtClean="0"/>
              <a:t>to amend </a:t>
            </a:r>
            <a:r>
              <a:rPr lang="en-US" sz="1800" b="0" dirty="0"/>
              <a:t>the 802.16 standard. 3GPP standards are </a:t>
            </a:r>
            <a:r>
              <a:rPr lang="en-US" sz="1800" b="0" dirty="0" smtClean="0"/>
              <a:t>not compatible </a:t>
            </a:r>
            <a:r>
              <a:rPr lang="en-US" sz="1800" b="0" dirty="0"/>
              <a:t>with the 802.16 standard.</a:t>
            </a:r>
            <a:endParaRPr lang="en-US" sz="18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0420813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802.16 – 1.2.1 a)</a:t>
            </a:r>
            <a:endParaRPr lang="en-US" dirty="0"/>
          </a:p>
        </p:txBody>
      </p:sp>
      <p:sp>
        <p:nvSpPr>
          <p:cNvPr id="3" name="Content Placeholder 2"/>
          <p:cNvSpPr>
            <a:spLocks noGrp="1"/>
          </p:cNvSpPr>
          <p:nvPr>
            <p:ph idx="1"/>
          </p:nvPr>
        </p:nvSpPr>
        <p:spPr/>
        <p:txBody>
          <a:bodyPr/>
          <a:lstStyle/>
          <a:p>
            <a:r>
              <a:rPr lang="en-US" sz="2000" dirty="0" smtClean="0"/>
              <a:t>802.11 Comment: </a:t>
            </a:r>
            <a:r>
              <a:rPr lang="en-US" sz="2000" b="0" dirty="0"/>
              <a:t>a) How does this project justify the claimed market </a:t>
            </a:r>
            <a:r>
              <a:rPr lang="en-US" sz="2000" b="0" dirty="0" smtClean="0"/>
              <a:t>share of </a:t>
            </a:r>
            <a:r>
              <a:rPr lang="en-US" sz="2000" b="0" dirty="0"/>
              <a:t>the cited studies, given that this appears to be one </a:t>
            </a:r>
            <a:r>
              <a:rPr lang="en-US" sz="2000" b="0" dirty="0" smtClean="0"/>
              <a:t>of many </a:t>
            </a:r>
            <a:r>
              <a:rPr lang="en-US" sz="2000" b="0" dirty="0"/>
              <a:t>technologies in this competitive market place</a:t>
            </a:r>
            <a:r>
              <a:rPr lang="en-US" sz="2000" b="0" dirty="0" smtClean="0"/>
              <a:t>?</a:t>
            </a:r>
          </a:p>
          <a:p>
            <a:endParaRPr lang="en-US" sz="2000" b="0" dirty="0"/>
          </a:p>
          <a:p>
            <a:r>
              <a:rPr lang="en-US" sz="2000" dirty="0" smtClean="0"/>
              <a:t>Response</a:t>
            </a:r>
            <a:r>
              <a:rPr lang="en-US" sz="2000" b="0" dirty="0" smtClean="0"/>
              <a:t>: </a:t>
            </a:r>
            <a:r>
              <a:rPr lang="en-US" sz="2000" b="0" dirty="0"/>
              <a:t>The statistic in 1.2.1 is not claiming a </a:t>
            </a:r>
            <a:r>
              <a:rPr lang="en-US" sz="2000" b="0" dirty="0" smtClean="0"/>
              <a:t>projected market </a:t>
            </a:r>
            <a:r>
              <a:rPr lang="en-US" sz="2000" b="0" dirty="0"/>
              <a:t>for this </a:t>
            </a:r>
            <a:r>
              <a:rPr lang="en-US" sz="2000" b="0" dirty="0" smtClean="0"/>
              <a:t> amendment </a:t>
            </a:r>
            <a:r>
              <a:rPr lang="en-US" sz="2000" b="0" dirty="0"/>
              <a:t>- it is an example of </a:t>
            </a:r>
            <a:r>
              <a:rPr lang="en-US" sz="2000" b="0" dirty="0" smtClean="0"/>
              <a:t>the overall </a:t>
            </a:r>
            <a:r>
              <a:rPr lang="en-US" sz="2000" b="0" dirty="0"/>
              <a:t>market size. The marketplace for </a:t>
            </a:r>
            <a:r>
              <a:rPr lang="en-US" sz="2000" b="0" dirty="0" smtClean="0"/>
              <a:t>network infrastructure </a:t>
            </a:r>
            <a:r>
              <a:rPr lang="en-US" sz="2000" b="0" dirty="0"/>
              <a:t>suitable for critical applications </a:t>
            </a:r>
            <a:r>
              <a:rPr lang="en-US" sz="2000" b="0" dirty="0" smtClean="0"/>
              <a:t>that supports </a:t>
            </a:r>
            <a:r>
              <a:rPr lang="en-US" sz="2000" b="0" dirty="0"/>
              <a:t>narrow channels is competitive, but </a:t>
            </a:r>
            <a:r>
              <a:rPr lang="en-US" sz="2000" b="0" dirty="0" smtClean="0"/>
              <a:t>currently offers </a:t>
            </a:r>
            <a:r>
              <a:rPr lang="en-US" sz="2000" b="0" dirty="0"/>
              <a:t>only proprietary solutions. The industry </a:t>
            </a:r>
            <a:r>
              <a:rPr lang="en-US" sz="2000" b="0" dirty="0" smtClean="0"/>
              <a:t>desires a </a:t>
            </a:r>
            <a:r>
              <a:rPr lang="en-US" sz="2000" b="0" dirty="0"/>
              <a:t>standard to allow choice of vendors and </a:t>
            </a:r>
            <a:r>
              <a:rPr lang="en-US" sz="2000" b="0" dirty="0" smtClean="0"/>
              <a:t>better control </a:t>
            </a:r>
            <a:r>
              <a:rPr lang="en-US" sz="2000" b="0" dirty="0"/>
              <a:t>of the product lifecycle</a:t>
            </a:r>
            <a:endParaRPr lang="en-US" sz="20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899294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92088"/>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November 2015</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fontScale="92500" lnSpcReduction="2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.Nominations for Vice Chair/Secretary</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Determine </a:t>
            </a:r>
            <a:r>
              <a:rPr lang="en-US" dirty="0"/>
              <a:t>Vice Chair/Secretary for this week and </a:t>
            </a:r>
            <a:r>
              <a:rPr lang="en-US" dirty="0" smtClean="0"/>
              <a:t>beyond</a:t>
            </a:r>
          </a:p>
          <a:p>
            <a:pPr marL="857250" lvl="1" indent="-457200">
              <a:buFont typeface="+mj-lt"/>
              <a:buAutoNum type="arabicPeriod"/>
            </a:pPr>
            <a:r>
              <a:rPr lang="en-US" dirty="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802.16s – 1.2.1 b)</a:t>
            </a:r>
            <a:endParaRPr lang="en-US" dirty="0"/>
          </a:p>
        </p:txBody>
      </p:sp>
      <p:sp>
        <p:nvSpPr>
          <p:cNvPr id="3" name="Content Placeholder 2"/>
          <p:cNvSpPr>
            <a:spLocks noGrp="1"/>
          </p:cNvSpPr>
          <p:nvPr>
            <p:ph idx="1"/>
          </p:nvPr>
        </p:nvSpPr>
        <p:spPr>
          <a:xfrm>
            <a:off x="685800" y="1628800"/>
            <a:ext cx="7770813" cy="4680520"/>
          </a:xfrm>
        </p:spPr>
        <p:txBody>
          <a:bodyPr/>
          <a:lstStyle/>
          <a:p>
            <a:r>
              <a:rPr lang="en-US" sz="2000" dirty="0" smtClean="0"/>
              <a:t>802.11 Comment: </a:t>
            </a:r>
            <a:r>
              <a:rPr lang="en-US" sz="2000" b="0" dirty="0"/>
              <a:t>b) given that there are only 6 members of 802.16, </a:t>
            </a:r>
            <a:r>
              <a:rPr lang="en-US" sz="2000" b="0" dirty="0" smtClean="0"/>
              <a:t>that does </a:t>
            </a:r>
            <a:r>
              <a:rPr lang="en-US" sz="2000" b="0" dirty="0"/>
              <a:t>not appear to match the list of “Multiple </a:t>
            </a:r>
            <a:r>
              <a:rPr lang="en-US" sz="2000" b="0" dirty="0" smtClean="0"/>
              <a:t>Vendors and </a:t>
            </a:r>
            <a:r>
              <a:rPr lang="en-US" sz="2000" b="0" dirty="0"/>
              <a:t>numerous users” categories, what evidence </a:t>
            </a:r>
            <a:r>
              <a:rPr lang="en-US" sz="2000" b="0" dirty="0" smtClean="0"/>
              <a:t>of interests </a:t>
            </a:r>
            <a:r>
              <a:rPr lang="en-US" sz="2000" b="0" dirty="0"/>
              <a:t>is there from participants in each category</a:t>
            </a:r>
            <a:r>
              <a:rPr lang="en-US" sz="2000" b="0" dirty="0" smtClean="0"/>
              <a:t>?</a:t>
            </a:r>
          </a:p>
          <a:p>
            <a:endParaRPr lang="en-US" sz="2000" b="0" dirty="0"/>
          </a:p>
          <a:p>
            <a:r>
              <a:rPr lang="en-US" sz="2000" dirty="0" smtClean="0"/>
              <a:t>Response</a:t>
            </a:r>
            <a:r>
              <a:rPr lang="en-US" sz="2000" b="0" dirty="0" smtClean="0"/>
              <a:t>:  23 </a:t>
            </a:r>
            <a:r>
              <a:rPr lang="en-US" sz="2000" b="0" dirty="0"/>
              <a:t>people, from four utilities, five equipment </a:t>
            </a:r>
            <a:r>
              <a:rPr lang="en-US" sz="2000" b="0" dirty="0" smtClean="0"/>
              <a:t>vendors, and </a:t>
            </a:r>
            <a:r>
              <a:rPr lang="en-US" sz="2000" b="0" dirty="0"/>
              <a:t>several </a:t>
            </a:r>
            <a:r>
              <a:rPr lang="en-US" sz="2000" b="0" dirty="0" smtClean="0"/>
              <a:t>other organizations </a:t>
            </a:r>
            <a:r>
              <a:rPr lang="en-US" sz="2000" b="0" dirty="0"/>
              <a:t>attended </a:t>
            </a:r>
            <a:r>
              <a:rPr lang="en-US" sz="2000" b="0" dirty="0" smtClean="0"/>
              <a:t>the teleconferences </a:t>
            </a:r>
            <a:r>
              <a:rPr lang="en-US" sz="2000" b="0" dirty="0"/>
              <a:t>to develop this PAR. Please </a:t>
            </a:r>
            <a:r>
              <a:rPr lang="en-US" sz="2000" b="0" dirty="0" smtClean="0"/>
              <a:t>see 802.16-15-0049-00-Gdoc </a:t>
            </a:r>
            <a:r>
              <a:rPr lang="en-US" sz="2000" b="0" dirty="0"/>
              <a:t>and scroll down to </a:t>
            </a:r>
            <a:r>
              <a:rPr lang="en-US" sz="2000" b="0" dirty="0" smtClean="0"/>
              <a:t>the attendance </a:t>
            </a:r>
            <a:r>
              <a:rPr lang="en-US" sz="2000" b="0" dirty="0"/>
              <a:t>list. The equipment vendors </a:t>
            </a:r>
            <a:r>
              <a:rPr lang="en-US" sz="2000" b="0" dirty="0" smtClean="0"/>
              <a:t>have expressed </a:t>
            </a:r>
            <a:r>
              <a:rPr lang="en-US" sz="2000" b="0" dirty="0"/>
              <a:t>their intention to actively participate in </a:t>
            </a:r>
            <a:r>
              <a:rPr lang="en-US" sz="2000" b="0" dirty="0" smtClean="0"/>
              <a:t>the development</a:t>
            </a:r>
            <a:r>
              <a:rPr lang="en-US" sz="2000" b="0" dirty="0"/>
              <a:t>, in addition to existing members </a:t>
            </a:r>
            <a:r>
              <a:rPr lang="en-US" sz="2000" b="0" dirty="0" smtClean="0"/>
              <a:t>of 802.16</a:t>
            </a:r>
            <a:r>
              <a:rPr lang="en-US" sz="2000" b="0" dirty="0"/>
              <a:t>. We also expect a few participants </a:t>
            </a:r>
            <a:r>
              <a:rPr lang="en-US" sz="2000" b="0" dirty="0" smtClean="0"/>
              <a:t>from academic </a:t>
            </a:r>
            <a:r>
              <a:rPr lang="en-US" sz="2000" b="0" dirty="0"/>
              <a:t>and international research institutes.</a:t>
            </a:r>
            <a:endParaRPr lang="en-US" sz="20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524633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802.16s – 1.2.1 </a:t>
            </a:r>
            <a:endParaRPr lang="en-US" dirty="0"/>
          </a:p>
        </p:txBody>
      </p:sp>
      <p:sp>
        <p:nvSpPr>
          <p:cNvPr id="3" name="Content Placeholder 2"/>
          <p:cNvSpPr>
            <a:spLocks noGrp="1"/>
          </p:cNvSpPr>
          <p:nvPr>
            <p:ph idx="1"/>
          </p:nvPr>
        </p:nvSpPr>
        <p:spPr>
          <a:xfrm>
            <a:off x="685800" y="1700808"/>
            <a:ext cx="7770813" cy="4393605"/>
          </a:xfrm>
        </p:spPr>
        <p:txBody>
          <a:bodyPr/>
          <a:lstStyle/>
          <a:p>
            <a:r>
              <a:rPr lang="en-US" sz="1800" dirty="0" smtClean="0"/>
              <a:t>802.11 Comment: </a:t>
            </a:r>
            <a:r>
              <a:rPr lang="en-US" sz="1800" b="0" dirty="0"/>
              <a:t>This response could be enhanced by including </a:t>
            </a:r>
            <a:r>
              <a:rPr lang="en-US" sz="1800" b="0" dirty="0" smtClean="0"/>
              <a:t>and building </a:t>
            </a:r>
            <a:r>
              <a:rPr lang="en-US" sz="1800" b="0" dirty="0"/>
              <a:t>on the statement from 1.2.4 b) “At least </a:t>
            </a:r>
            <a:r>
              <a:rPr lang="en-US" sz="1800" b="0" dirty="0" smtClean="0"/>
              <a:t>five utilities </a:t>
            </a:r>
            <a:r>
              <a:rPr lang="en-US" sz="1800" b="0" dirty="0"/>
              <a:t>in the US have either deployed or are testing </a:t>
            </a:r>
            <a:r>
              <a:rPr lang="en-US" sz="1800" b="0" dirty="0" smtClean="0"/>
              <a:t>a proprietary </a:t>
            </a:r>
            <a:r>
              <a:rPr lang="en-US" sz="1800" b="0" dirty="0"/>
              <a:t>system based on a variation of IEEE </a:t>
            </a:r>
            <a:r>
              <a:rPr lang="en-US" sz="1800" b="0" dirty="0" smtClean="0"/>
              <a:t>802.16 technology.”</a:t>
            </a:r>
          </a:p>
          <a:p>
            <a:endParaRPr lang="en-US" sz="1800" b="0" dirty="0" smtClean="0"/>
          </a:p>
          <a:p>
            <a:r>
              <a:rPr lang="en-US" sz="1800" dirty="0" smtClean="0"/>
              <a:t>Response: </a:t>
            </a:r>
            <a:r>
              <a:rPr lang="en-US" sz="1800" b="0" dirty="0"/>
              <a:t>Salt River Project and Great River Energy </a:t>
            </a:r>
            <a:r>
              <a:rPr lang="en-US" sz="1800" b="0" dirty="0" smtClean="0"/>
              <a:t>have explicitly </a:t>
            </a:r>
            <a:r>
              <a:rPr lang="en-US" sz="1800" b="0" dirty="0"/>
              <a:t>indicated their support by posting to </a:t>
            </a:r>
            <a:r>
              <a:rPr lang="en-US" sz="1800" b="0" dirty="0" smtClean="0"/>
              <a:t>Mentor and </a:t>
            </a:r>
            <a:r>
              <a:rPr lang="en-US" sz="1800" b="0" dirty="0"/>
              <a:t>on the 802.16 reflector. Puget Sound Electric </a:t>
            </a:r>
            <a:r>
              <a:rPr lang="en-US" sz="1800" b="0" dirty="0" smtClean="0"/>
              <a:t>and BC </a:t>
            </a:r>
            <a:r>
              <a:rPr lang="en-US" sz="1800" b="0" dirty="0"/>
              <a:t>Hydro (Power Tech Labs) have been involved </a:t>
            </a:r>
            <a:r>
              <a:rPr lang="en-US" sz="1800" b="0" dirty="0" smtClean="0"/>
              <a:t>in the </a:t>
            </a:r>
            <a:r>
              <a:rPr lang="en-US" sz="1800" b="0" dirty="0"/>
              <a:t>PAR definition process. Several other utilities </a:t>
            </a:r>
            <a:r>
              <a:rPr lang="en-US" sz="1800" b="0" dirty="0" smtClean="0"/>
              <a:t>are in </a:t>
            </a:r>
            <a:r>
              <a:rPr lang="en-US" sz="1800" b="0" dirty="0"/>
              <a:t>phases of negotiation and are not </a:t>
            </a:r>
            <a:r>
              <a:rPr lang="en-US" sz="1800" b="0" dirty="0" smtClean="0"/>
              <a:t>publically expressing </a:t>
            </a:r>
            <a:r>
              <a:rPr lang="en-US" sz="1800" b="0" dirty="0"/>
              <a:t>their interest at this time</a:t>
            </a:r>
            <a:r>
              <a:rPr lang="en-US" sz="1800" b="0" dirty="0" smtClean="0"/>
              <a:t>.</a:t>
            </a:r>
          </a:p>
          <a:p>
            <a:endParaRPr lang="en-US" sz="1800" b="0" dirty="0" smtClean="0"/>
          </a:p>
          <a:p>
            <a:r>
              <a:rPr lang="en-US" sz="1800" dirty="0" smtClean="0"/>
              <a:t>Proposed Change</a:t>
            </a:r>
            <a:r>
              <a:rPr lang="en-US" sz="1800" b="0" dirty="0" smtClean="0"/>
              <a:t>: </a:t>
            </a:r>
            <a:r>
              <a:rPr lang="en-US" sz="1800" b="0" dirty="0"/>
              <a:t>Add text to CSD 1.2.1b: Six </a:t>
            </a:r>
            <a:r>
              <a:rPr lang="en-US" sz="1800" b="0" dirty="0" smtClean="0"/>
              <a:t>posts expressing </a:t>
            </a:r>
            <a:r>
              <a:rPr lang="en-US" sz="1800" b="0" dirty="0"/>
              <a:t>support for </a:t>
            </a:r>
            <a:r>
              <a:rPr lang="en-US" sz="1800" b="0" dirty="0" smtClean="0"/>
              <a:t>this standardization </a:t>
            </a:r>
            <a:r>
              <a:rPr lang="en-US" sz="1800" b="0" dirty="0"/>
              <a:t>activity have </a:t>
            </a:r>
            <a:r>
              <a:rPr lang="en-US" sz="1800" b="0" dirty="0" smtClean="0"/>
              <a:t>been posted </a:t>
            </a:r>
            <a:r>
              <a:rPr lang="en-US" sz="1800" b="0" dirty="0"/>
              <a:t>to 802.16 Mentor and </a:t>
            </a:r>
            <a:r>
              <a:rPr lang="en-US" sz="1800" b="0" dirty="0" smtClean="0"/>
              <a:t>the 802.16 </a:t>
            </a:r>
            <a:r>
              <a:rPr lang="en-US" sz="1800" b="0" dirty="0"/>
              <a:t>reflector</a:t>
            </a:r>
            <a:endParaRPr lang="en-US" sz="18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3510493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802.16s -1.2.4</a:t>
            </a:r>
            <a:endParaRPr lang="en-US" dirty="0"/>
          </a:p>
        </p:txBody>
      </p:sp>
      <p:sp>
        <p:nvSpPr>
          <p:cNvPr id="3" name="Content Placeholder 2"/>
          <p:cNvSpPr>
            <a:spLocks noGrp="1"/>
          </p:cNvSpPr>
          <p:nvPr>
            <p:ph idx="1"/>
          </p:nvPr>
        </p:nvSpPr>
        <p:spPr/>
        <p:txBody>
          <a:bodyPr/>
          <a:lstStyle/>
          <a:p>
            <a:r>
              <a:rPr lang="en-US" sz="1800" dirty="0" smtClean="0"/>
              <a:t>802.11 Comment: </a:t>
            </a:r>
            <a:r>
              <a:rPr lang="en-US" sz="1800" b="0" dirty="0"/>
              <a:t>Concern that the statements are somewhat vague. </a:t>
            </a:r>
            <a:r>
              <a:rPr lang="en-US" sz="1800" b="0" dirty="0" smtClean="0"/>
              <a:t>Is there </a:t>
            </a:r>
            <a:r>
              <a:rPr lang="en-US" sz="1800" b="0" dirty="0"/>
              <a:t>evidence that could be identified for the </a:t>
            </a:r>
            <a:r>
              <a:rPr lang="en-US" sz="1800" b="0" dirty="0" smtClean="0"/>
              <a:t>cited systems</a:t>
            </a:r>
            <a:r>
              <a:rPr lang="en-US" sz="1800" b="0" dirty="0"/>
              <a:t>? How much of a “variation” in the system </a:t>
            </a:r>
            <a:r>
              <a:rPr lang="en-US" sz="1800" b="0" dirty="0" smtClean="0"/>
              <a:t>is cited</a:t>
            </a:r>
            <a:r>
              <a:rPr lang="en-US" sz="1800" b="0" dirty="0"/>
              <a:t>? Could supporting documents be cited from </a:t>
            </a:r>
            <a:r>
              <a:rPr lang="en-US" sz="1800" b="0" dirty="0" smtClean="0"/>
              <a:t>802.16 document </a:t>
            </a:r>
            <a:r>
              <a:rPr lang="en-US" sz="1800" b="0" dirty="0"/>
              <a:t>repository</a:t>
            </a:r>
            <a:r>
              <a:rPr lang="en-US" sz="1800" b="0" dirty="0" smtClean="0"/>
              <a:t>?</a:t>
            </a:r>
          </a:p>
          <a:p>
            <a:endParaRPr lang="en-US" sz="1800" b="0" dirty="0" smtClean="0"/>
          </a:p>
          <a:p>
            <a:r>
              <a:rPr lang="en-US" sz="1800" dirty="0" smtClean="0"/>
              <a:t>Response: </a:t>
            </a:r>
            <a:r>
              <a:rPr lang="en-US" sz="1800" b="0" dirty="0"/>
              <a:t>The proprietary system used as an example </a:t>
            </a:r>
            <a:r>
              <a:rPr lang="en-US" sz="1800" b="0" dirty="0" smtClean="0"/>
              <a:t>of feasibility </a:t>
            </a:r>
            <a:r>
              <a:rPr lang="en-US" sz="1800" b="0" dirty="0"/>
              <a:t>is </a:t>
            </a:r>
            <a:r>
              <a:rPr lang="en-US" sz="1800" b="0" dirty="0" smtClean="0"/>
              <a:t>described </a:t>
            </a:r>
            <a:r>
              <a:rPr lang="en-US" sz="1800" b="0" dirty="0"/>
              <a:t>in 802.16 contribution </a:t>
            </a:r>
            <a:r>
              <a:rPr lang="en-US" sz="1800" b="0" dirty="0" smtClean="0"/>
              <a:t>802.16-15-0035-00-Gcon</a:t>
            </a:r>
            <a:r>
              <a:rPr lang="en-US" sz="1800" b="0" dirty="0"/>
              <a:t>. Other vendors have </a:t>
            </a:r>
            <a:r>
              <a:rPr lang="en-US" sz="1800" b="0" dirty="0" smtClean="0"/>
              <a:t>somewhat different </a:t>
            </a:r>
            <a:r>
              <a:rPr lang="en-US" sz="1800" b="0" dirty="0"/>
              <a:t>approaches that will be considered in </a:t>
            </a:r>
            <a:r>
              <a:rPr lang="en-US" sz="1800" b="0" dirty="0" smtClean="0"/>
              <a:t>the Task </a:t>
            </a:r>
            <a:r>
              <a:rPr lang="en-US" sz="1800" b="0" dirty="0"/>
              <a:t>Group</a:t>
            </a:r>
            <a:r>
              <a:rPr lang="en-US" sz="1800" b="0" dirty="0" smtClean="0"/>
              <a:t>.</a:t>
            </a:r>
          </a:p>
          <a:p>
            <a:endParaRPr lang="en-US" sz="1800" b="0" dirty="0" smtClean="0"/>
          </a:p>
          <a:p>
            <a:r>
              <a:rPr lang="en-US" sz="1800" dirty="0" smtClean="0"/>
              <a:t>Proposed Change: </a:t>
            </a:r>
            <a:r>
              <a:rPr lang="en-US" sz="1800" b="0" dirty="0"/>
              <a:t>Add reference to this document </a:t>
            </a:r>
            <a:r>
              <a:rPr lang="en-US" sz="1800" b="0" dirty="0" smtClean="0"/>
              <a:t>to CSD</a:t>
            </a:r>
            <a:r>
              <a:rPr lang="en-US" sz="1800" b="0" dirty="0"/>
              <a:t>: "See 802.16 </a:t>
            </a:r>
            <a:r>
              <a:rPr lang="en-US" sz="1800" b="0" dirty="0" smtClean="0"/>
              <a:t>contribution 802.16-15-0035-00-Gcon </a:t>
            </a:r>
            <a:r>
              <a:rPr lang="en-US" sz="1800" b="0" dirty="0"/>
              <a:t>for </a:t>
            </a:r>
            <a:r>
              <a:rPr lang="en-US" sz="1800" b="0" dirty="0" smtClean="0"/>
              <a:t>further details</a:t>
            </a:r>
            <a:r>
              <a:rPr lang="en-US" sz="1800" b="0" dirty="0"/>
              <a:t>."</a:t>
            </a:r>
            <a:endParaRPr lang="en-US" sz="18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34276906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802.15 Responses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6114577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6313" y="685800"/>
            <a:ext cx="8371115" cy="1066800"/>
          </a:xfrm>
        </p:spPr>
        <p:txBody>
          <a:bodyPr/>
          <a:lstStyle/>
          <a:p>
            <a:pPr lvl="1"/>
            <a:r>
              <a:rPr lang="en-US" sz="3200" dirty="0" smtClean="0"/>
              <a:t>Comments from 802.11 on 802.15.3d</a:t>
            </a:r>
            <a:r>
              <a:rPr lang="en-US" sz="2000" dirty="0" smtClean="0"/>
              <a:t/>
            </a:r>
            <a:br>
              <a:rPr lang="en-US" sz="2000" dirty="0" smtClean="0"/>
            </a:br>
            <a:r>
              <a:rPr lang="en-US" sz="2000" dirty="0" smtClean="0"/>
              <a:t>100Gb/s </a:t>
            </a:r>
            <a:r>
              <a:rPr lang="en-US" sz="2000" dirty="0"/>
              <a:t>wireless switched point-to-point </a:t>
            </a:r>
            <a:r>
              <a:rPr lang="en-US" sz="2000" dirty="0" smtClean="0"/>
              <a:t>physical layer</a:t>
            </a:r>
            <a:br>
              <a:rPr lang="en-US" sz="2000" dirty="0" smtClean="0"/>
            </a:br>
            <a:endParaRPr lang="en-US" sz="2000" dirty="0"/>
          </a:p>
        </p:txBody>
      </p:sp>
      <p:sp>
        <p:nvSpPr>
          <p:cNvPr id="8" name="Content Placeholder 7"/>
          <p:cNvSpPr>
            <a:spLocks noGrp="1"/>
          </p:cNvSpPr>
          <p:nvPr>
            <p:ph idx="1"/>
          </p:nvPr>
        </p:nvSpPr>
        <p:spPr>
          <a:xfrm>
            <a:off x="539552" y="1491476"/>
            <a:ext cx="8002786" cy="4537621"/>
          </a:xfrm>
        </p:spPr>
        <p:txBody>
          <a:bodyPr/>
          <a:lstStyle/>
          <a:p>
            <a:r>
              <a:rPr lang="en-US" sz="1900" dirty="0" smtClean="0"/>
              <a:t>2.1, 5.2a, 5.2b and 5.5: Use of “Mbps” or “ </a:t>
            </a:r>
            <a:r>
              <a:rPr lang="en-US" sz="1900" dirty="0" err="1" smtClean="0"/>
              <a:t>Gbps</a:t>
            </a:r>
            <a:r>
              <a:rPr lang="en-US" sz="1900" dirty="0" smtClean="0"/>
              <a:t>” should be “Mb/s” and “Gb/s” </a:t>
            </a:r>
          </a:p>
          <a:p>
            <a:pPr marL="0" indent="0">
              <a:buNone/>
            </a:pPr>
            <a:r>
              <a:rPr lang="en-US" sz="1900" i="1" dirty="0" smtClean="0">
                <a:solidFill>
                  <a:schemeClr val="accent6">
                    <a:lumMod val="75000"/>
                  </a:schemeClr>
                </a:solidFill>
              </a:rPr>
              <a:t>Response: Editorial correction made</a:t>
            </a:r>
          </a:p>
          <a:p>
            <a:r>
              <a:rPr lang="en-US" sz="1900" dirty="0" smtClean="0"/>
              <a:t>5.2a and 5.2b seem to be orders of magnitude different in the expected speeds and bands covered.  Should the Scope be amended by this amendment to include the extra bands and speeds?  An Amendment is a good time to adjust the scope of the base standard.</a:t>
            </a:r>
          </a:p>
          <a:p>
            <a:pPr marL="0" indent="0">
              <a:buNone/>
            </a:pPr>
            <a:r>
              <a:rPr lang="en-US" sz="1900" i="1" dirty="0" smtClean="0">
                <a:solidFill>
                  <a:schemeClr val="accent6">
                    <a:lumMod val="75000"/>
                  </a:schemeClr>
                </a:solidFill>
              </a:rPr>
              <a:t>Response: We do not agree that action is needed now. 5.2a is the scope of the base standard as it appears in the current 15.3 Revision and in amendment 15.3e. As such, it is not something that can be changed predictably via an amendment especially since it is dependent on the order of completion of the amendments. While the speed is significantly higher, it is still above above 200 Mb/s specified in the base standard scop</a:t>
            </a:r>
            <a:r>
              <a:rPr lang="en-US" sz="1900" i="1" dirty="0">
                <a:solidFill>
                  <a:schemeClr val="accent6">
                    <a:lumMod val="75000"/>
                  </a:schemeClr>
                </a:solidFill>
              </a:rPr>
              <a:t>e</a:t>
            </a:r>
            <a:r>
              <a:rPr lang="en-US" sz="1900" i="1" dirty="0" smtClean="0">
                <a:solidFill>
                  <a:schemeClr val="accent6">
                    <a:lumMod val="75000"/>
                  </a:schemeClr>
                </a:solidFill>
              </a:rPr>
              <a:t>, so there no misstatement. The proper place to make this update is in the next revision.</a:t>
            </a: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34</a:t>
            </a:fld>
            <a:endParaRPr lang="en-GB"/>
          </a:p>
        </p:txBody>
      </p:sp>
    </p:spTree>
    <p:extLst>
      <p:ext uri="{BB962C8B-B14F-4D97-AF65-F5344CB8AC3E}">
        <p14:creationId xmlns:p14="http://schemas.microsoft.com/office/powerpoint/2010/main" val="19866408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838204"/>
            <a:ext cx="7772400" cy="1066800"/>
          </a:xfrm>
        </p:spPr>
        <p:txBody>
          <a:bodyPr/>
          <a:lstStyle/>
          <a:p>
            <a:pPr lvl="1"/>
            <a:r>
              <a:rPr lang="en-US" sz="2800" dirty="0" smtClean="0"/>
              <a:t>Comments from 802.11 on 802.15.3d</a:t>
            </a:r>
            <a:br>
              <a:rPr lang="en-US" sz="2800" dirty="0" smtClean="0"/>
            </a:br>
            <a:r>
              <a:rPr lang="en-US" sz="1800" dirty="0" smtClean="0"/>
              <a:t>100Gb/s wireless switched point-to-point physical layer  </a:t>
            </a:r>
            <a:br>
              <a:rPr lang="en-US" sz="1800" dirty="0" smtClean="0"/>
            </a:br>
            <a:endParaRPr lang="en-US" dirty="0"/>
          </a:p>
        </p:txBody>
      </p:sp>
      <p:sp>
        <p:nvSpPr>
          <p:cNvPr id="8" name="Content Placeholder 7"/>
          <p:cNvSpPr>
            <a:spLocks noGrp="1"/>
          </p:cNvSpPr>
          <p:nvPr>
            <p:ph idx="1"/>
          </p:nvPr>
        </p:nvSpPr>
        <p:spPr>
          <a:xfrm>
            <a:off x="539552" y="1861600"/>
            <a:ext cx="8002786" cy="4537621"/>
          </a:xfrm>
        </p:spPr>
        <p:txBody>
          <a:bodyPr/>
          <a:lstStyle/>
          <a:p>
            <a:r>
              <a:rPr lang="en-US" sz="1900" dirty="0" smtClean="0"/>
              <a:t>5.5 – missing comma “In data centers wireless links ----”</a:t>
            </a:r>
          </a:p>
          <a:p>
            <a:r>
              <a:rPr lang="en-US" sz="1900" dirty="0" smtClean="0"/>
              <a:t>5.5 – extra comma “…with high probability, is ----”</a:t>
            </a:r>
          </a:p>
          <a:p>
            <a:r>
              <a:rPr lang="en-US" sz="1900" dirty="0" smtClean="0"/>
              <a:t>8.1 – 5.2b – delete “the” in “intended the frequency bands”</a:t>
            </a:r>
          </a:p>
          <a:p>
            <a:r>
              <a:rPr lang="en-US" sz="1900" dirty="0" smtClean="0"/>
              <a:t>8.1 – 5.5 - missing comma in “kiosk-downloading the link”</a:t>
            </a:r>
          </a:p>
          <a:p>
            <a:pPr marL="0" indent="0">
              <a:buNone/>
            </a:pPr>
            <a:r>
              <a:rPr lang="en-US" sz="1900" i="1" dirty="0" smtClean="0">
                <a:solidFill>
                  <a:schemeClr val="accent6">
                    <a:lumMod val="75000"/>
                  </a:schemeClr>
                </a:solidFill>
              </a:rPr>
              <a:t>Response:  Editorial corrections made</a:t>
            </a:r>
          </a:p>
          <a:p>
            <a:endParaRPr lang="en-US" sz="1900" dirty="0" smtClean="0"/>
          </a:p>
          <a:p>
            <a:endParaRPr lang="en-US" sz="19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35</a:t>
            </a:fld>
            <a:endParaRPr lang="en-GB"/>
          </a:p>
        </p:txBody>
      </p:sp>
    </p:spTree>
    <p:extLst>
      <p:ext uri="{BB962C8B-B14F-4D97-AF65-F5344CB8AC3E}">
        <p14:creationId xmlns:p14="http://schemas.microsoft.com/office/powerpoint/2010/main" val="27905238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Comments from 802.11 on 802.15.4t </a:t>
            </a:r>
            <a:r>
              <a:rPr lang="en-US" sz="2800" dirty="0"/>
              <a:t>Standard: </a:t>
            </a:r>
            <a:r>
              <a:rPr lang="en-US" sz="2800" dirty="0" smtClean="0"/>
              <a:t/>
            </a:r>
            <a:br>
              <a:rPr lang="en-US" sz="2800" dirty="0" smtClean="0"/>
            </a:br>
            <a:r>
              <a:rPr lang="en-US" sz="2400" dirty="0" smtClean="0"/>
              <a:t>Amendment </a:t>
            </a:r>
            <a:r>
              <a:rPr lang="en-US" sz="2400" dirty="0"/>
              <a:t>for a </a:t>
            </a:r>
            <a:r>
              <a:rPr lang="en-US" sz="2400" dirty="0" smtClean="0"/>
              <a:t>Higher </a:t>
            </a:r>
            <a:r>
              <a:rPr lang="en-US" sz="2400" dirty="0"/>
              <a:t>Rate Physical (PHY) </a:t>
            </a:r>
            <a:r>
              <a:rPr lang="en-US" sz="2400" dirty="0" smtClean="0"/>
              <a:t>Layer</a:t>
            </a:r>
            <a:endParaRPr lang="en-US" sz="2400" dirty="0"/>
          </a:p>
        </p:txBody>
      </p:sp>
      <p:sp>
        <p:nvSpPr>
          <p:cNvPr id="3" name="Content Placeholder 2"/>
          <p:cNvSpPr>
            <a:spLocks noGrp="1"/>
          </p:cNvSpPr>
          <p:nvPr>
            <p:ph idx="1"/>
          </p:nvPr>
        </p:nvSpPr>
        <p:spPr>
          <a:xfrm>
            <a:off x="685800" y="1817910"/>
            <a:ext cx="7772400" cy="4114800"/>
          </a:xfrm>
        </p:spPr>
        <p:txBody>
          <a:bodyPr/>
          <a:lstStyle/>
          <a:p>
            <a:r>
              <a:rPr lang="en-US" sz="2400" dirty="0" smtClean="0">
                <a:latin typeface="+mj-lt"/>
              </a:rPr>
              <a:t>PAR:   2.1 Need to include range for “High(</a:t>
            </a:r>
            <a:r>
              <a:rPr lang="en-US" sz="2400" dirty="0" err="1" smtClean="0">
                <a:latin typeface="+mj-lt"/>
              </a:rPr>
              <a:t>er</a:t>
            </a:r>
            <a:r>
              <a:rPr lang="en-US" sz="2400" dirty="0" smtClean="0">
                <a:latin typeface="+mj-lt"/>
              </a:rPr>
              <a:t>)”</a:t>
            </a:r>
          </a:p>
          <a:p>
            <a:pPr lvl="1"/>
            <a:r>
              <a:rPr lang="en-US" sz="1400" dirty="0" smtClean="0">
                <a:latin typeface="+mj-lt"/>
              </a:rPr>
              <a:t>(See </a:t>
            </a:r>
            <a:r>
              <a:rPr lang="en-US" sz="1400" dirty="0" err="1" smtClean="0">
                <a:latin typeface="+mj-lt"/>
              </a:rPr>
              <a:t>NesCom</a:t>
            </a:r>
            <a:r>
              <a:rPr lang="en-US" sz="1400" dirty="0" smtClean="0">
                <a:latin typeface="+mj-lt"/>
              </a:rPr>
              <a:t> Conventions: “6. </a:t>
            </a:r>
            <a:r>
              <a:rPr lang="en-US" sz="1400" b="1" dirty="0" smtClean="0">
                <a:latin typeface="+mj-lt"/>
              </a:rPr>
              <a:t>Quantification </a:t>
            </a:r>
            <a:r>
              <a:rPr lang="en-US" sz="1400" b="1" dirty="0">
                <a:latin typeface="+mj-lt"/>
              </a:rPr>
              <a:t>of the Ranges of Numeric Values </a:t>
            </a:r>
            <a:r>
              <a:rPr lang="en-US" sz="1400" dirty="0">
                <a:latin typeface="+mj-lt"/>
              </a:rPr>
              <a:t/>
            </a:r>
            <a:br>
              <a:rPr lang="en-US" sz="1400" dirty="0">
                <a:latin typeface="+mj-lt"/>
              </a:rPr>
            </a:br>
            <a:r>
              <a:rPr lang="en-US" sz="1400" dirty="0">
                <a:latin typeface="+mj-lt"/>
              </a:rPr>
              <a:t>For PARs for new projects, standards developers who use general terms to represent ranges (e.g. high, medium, low) within the title, scope, or purpose, shall numerically define such ranges where they first appear (title, scope, </a:t>
            </a:r>
            <a:r>
              <a:rPr lang="en-US" sz="1400" dirty="0" smtClean="0">
                <a:latin typeface="+mj-lt"/>
              </a:rPr>
              <a:t>or </a:t>
            </a:r>
            <a:r>
              <a:rPr lang="en-US" sz="1400" dirty="0">
                <a:latin typeface="+mj-lt"/>
              </a:rPr>
              <a:t>purpose, as </a:t>
            </a:r>
            <a:r>
              <a:rPr lang="en-US" sz="1400" dirty="0" smtClean="0">
                <a:latin typeface="+mj-lt"/>
              </a:rPr>
              <a:t>applicable”).</a:t>
            </a:r>
          </a:p>
          <a:p>
            <a:pPr marL="0" lvl="1" indent="0">
              <a:buNone/>
            </a:pPr>
            <a:r>
              <a:rPr lang="en-US" sz="2400" i="1" dirty="0" smtClean="0">
                <a:solidFill>
                  <a:schemeClr val="accent6">
                    <a:lumMod val="75000"/>
                  </a:schemeClr>
                </a:solidFill>
                <a:latin typeface="+mj-lt"/>
              </a:rPr>
              <a:t>Response: Noted. “Target range should be at least 10 meters.” added to scope</a:t>
            </a:r>
          </a:p>
          <a:p>
            <a:r>
              <a:rPr lang="en-US" sz="2400" dirty="0" smtClean="0">
                <a:latin typeface="+mj-lt"/>
              </a:rPr>
              <a:t>PAR:  5.2a – change “devices operating various license-free” to “devices operating in various license-free”</a:t>
            </a:r>
          </a:p>
          <a:p>
            <a:pPr marL="0" indent="0">
              <a:buNone/>
            </a:pPr>
            <a:r>
              <a:rPr lang="en-US" sz="2400" i="1" dirty="0" smtClean="0">
                <a:solidFill>
                  <a:schemeClr val="accent6">
                    <a:lumMod val="75000"/>
                  </a:schemeClr>
                </a:solidFill>
                <a:latin typeface="+mj-lt"/>
              </a:rPr>
              <a:t>Response: Agree in Principal.  Hard to predict whether this typo correction will stick since the order of 15.4 amendment completion is unknown. In any event we will make the correction in the next revision.</a:t>
            </a: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27765853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Comments from 802.11 on 802.15.4t </a:t>
            </a:r>
            <a:r>
              <a:rPr lang="en-US" sz="2800" dirty="0"/>
              <a:t>Standard: </a:t>
            </a:r>
            <a:r>
              <a:rPr lang="en-US" sz="2800" dirty="0" smtClean="0"/>
              <a:t/>
            </a:r>
            <a:br>
              <a:rPr lang="en-US" sz="2800" dirty="0" smtClean="0"/>
            </a:br>
            <a:r>
              <a:rPr lang="en-US" sz="2400" dirty="0" smtClean="0"/>
              <a:t>Amendment </a:t>
            </a:r>
            <a:r>
              <a:rPr lang="en-US" sz="2400" dirty="0"/>
              <a:t>for a </a:t>
            </a:r>
            <a:r>
              <a:rPr lang="en-US" sz="2400" dirty="0" smtClean="0"/>
              <a:t>Higher </a:t>
            </a:r>
            <a:r>
              <a:rPr lang="en-US" sz="2400" dirty="0"/>
              <a:t>Rate Physical (PHY) </a:t>
            </a:r>
            <a:r>
              <a:rPr lang="en-US" sz="2400" dirty="0" smtClean="0"/>
              <a:t>Layer</a:t>
            </a:r>
            <a:endParaRPr lang="en-US" sz="2400" dirty="0"/>
          </a:p>
        </p:txBody>
      </p:sp>
      <p:sp>
        <p:nvSpPr>
          <p:cNvPr id="3" name="Content Placeholder 2"/>
          <p:cNvSpPr>
            <a:spLocks noGrp="1"/>
          </p:cNvSpPr>
          <p:nvPr>
            <p:ph idx="1"/>
          </p:nvPr>
        </p:nvSpPr>
        <p:spPr>
          <a:xfrm>
            <a:off x="685800" y="2057402"/>
            <a:ext cx="7772400" cy="4114800"/>
          </a:xfrm>
        </p:spPr>
        <p:txBody>
          <a:bodyPr/>
          <a:lstStyle/>
          <a:p>
            <a:r>
              <a:rPr lang="en-US" sz="2400" dirty="0" smtClean="0">
                <a:latin typeface="+mj-lt"/>
              </a:rPr>
              <a:t>PAR: 5.2a – What is the battery consumption requirements (car battery or coin cell for example)?</a:t>
            </a:r>
          </a:p>
          <a:p>
            <a:pPr marL="0" indent="0">
              <a:buNone/>
            </a:pPr>
            <a:r>
              <a:rPr lang="en-US" sz="2400" i="1" dirty="0" smtClean="0">
                <a:solidFill>
                  <a:schemeClr val="accent6">
                    <a:lumMod val="75000"/>
                  </a:schemeClr>
                </a:solidFill>
                <a:latin typeface="+mj-lt"/>
              </a:rPr>
              <a:t>Response:  Base standard scope is not something we can reliably modify through an amendment. We will address this in the scope of the next revision.</a:t>
            </a:r>
          </a:p>
          <a:p>
            <a:r>
              <a:rPr lang="en-US" sz="2400" dirty="0" smtClean="0">
                <a:latin typeface="+mj-lt"/>
              </a:rPr>
              <a:t>PAR:  5.2.b Change “Mbps” to “Mb/s”</a:t>
            </a:r>
          </a:p>
          <a:p>
            <a:pPr marL="0" indent="0">
              <a:buNone/>
            </a:pPr>
            <a:r>
              <a:rPr lang="en-US" sz="2400" i="1" dirty="0" smtClean="0">
                <a:solidFill>
                  <a:schemeClr val="accent6">
                    <a:lumMod val="75000"/>
                  </a:schemeClr>
                </a:solidFill>
                <a:latin typeface="+mj-lt"/>
              </a:rPr>
              <a:t>Response:  Change made</a:t>
            </a:r>
            <a:endParaRPr lang="en-US" sz="2400" dirty="0" smtClean="0">
              <a:latin typeface="+mj-lt"/>
            </a:endParaRPr>
          </a:p>
          <a:p>
            <a:endParaRPr lang="en-US" sz="2400" dirty="0" smtClean="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31215014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802.11 on 802.15.4t Standard: </a:t>
            </a:r>
            <a:br>
              <a:rPr lang="en-US" sz="2800" dirty="0" smtClean="0"/>
            </a:br>
            <a:r>
              <a:rPr lang="en-US" sz="2400" dirty="0" smtClean="0"/>
              <a:t>Amendment for a Higher Rate Physical (PHY) Layer</a:t>
            </a:r>
            <a:endParaRPr lang="en-US" sz="2800" dirty="0"/>
          </a:p>
        </p:txBody>
      </p:sp>
      <p:sp>
        <p:nvSpPr>
          <p:cNvPr id="3" name="Content Placeholder 2"/>
          <p:cNvSpPr>
            <a:spLocks noGrp="1"/>
          </p:cNvSpPr>
          <p:nvPr>
            <p:ph idx="1"/>
          </p:nvPr>
        </p:nvSpPr>
        <p:spPr/>
        <p:txBody>
          <a:bodyPr/>
          <a:lstStyle/>
          <a:p>
            <a:r>
              <a:rPr lang="en-US" sz="2400" dirty="0" smtClean="0">
                <a:latin typeface="+mj-lt"/>
              </a:rPr>
              <a:t>CSD Title page: should it include the name of the amendment?</a:t>
            </a:r>
          </a:p>
          <a:p>
            <a:pPr marL="0" indent="0">
              <a:buNone/>
            </a:pPr>
            <a:r>
              <a:rPr lang="en-US" sz="2400" i="1" dirty="0" smtClean="0">
                <a:solidFill>
                  <a:schemeClr val="accent6">
                    <a:lumMod val="75000"/>
                  </a:schemeClr>
                </a:solidFill>
                <a:latin typeface="+mj-lt"/>
              </a:rPr>
              <a:t>Response: No reason why not. Amendment title added</a:t>
            </a:r>
          </a:p>
          <a:p>
            <a:r>
              <a:rPr lang="en-US" sz="2400" dirty="0" smtClean="0">
                <a:latin typeface="+mj-lt"/>
              </a:rPr>
              <a:t>CSD: 1.1.1 change “</a:t>
            </a:r>
            <a:r>
              <a:rPr lang="en-US" sz="2400" dirty="0">
                <a:latin typeface="+mj-lt"/>
              </a:rPr>
              <a:t>Definitions were already and part of this standard </a:t>
            </a:r>
            <a:r>
              <a:rPr lang="en-US" sz="2400" dirty="0" smtClean="0">
                <a:latin typeface="+mj-lt"/>
              </a:rPr>
              <a:t>“ to “</a:t>
            </a:r>
            <a:r>
              <a:rPr lang="en-US" sz="2400" dirty="0">
                <a:latin typeface="+mj-lt"/>
              </a:rPr>
              <a:t>Definitions were already </a:t>
            </a:r>
            <a:r>
              <a:rPr lang="en-US" sz="2400" dirty="0" smtClean="0">
                <a:latin typeface="+mj-lt"/>
              </a:rPr>
              <a:t>a </a:t>
            </a:r>
            <a:r>
              <a:rPr lang="en-US" sz="2400" dirty="0">
                <a:latin typeface="+mj-lt"/>
              </a:rPr>
              <a:t>part of this </a:t>
            </a:r>
            <a:r>
              <a:rPr lang="en-US" sz="2400" dirty="0" smtClean="0">
                <a:latin typeface="+mj-lt"/>
              </a:rPr>
              <a:t>standard. </a:t>
            </a:r>
          </a:p>
          <a:p>
            <a:pPr marL="0" indent="0">
              <a:buNone/>
            </a:pPr>
            <a:r>
              <a:rPr lang="en-US" sz="2400" i="1" dirty="0" smtClean="0">
                <a:solidFill>
                  <a:schemeClr val="accent6">
                    <a:lumMod val="75000"/>
                  </a:schemeClr>
                </a:solidFill>
                <a:latin typeface="+mj-lt"/>
              </a:rPr>
              <a:t>Response:  This comment is no longer relevant. 1.1.1a was changed to read: “While no new managed objects are anticipated, any managed objects that are required will be defined as part of the project.” to satisfy other comments received</a:t>
            </a:r>
          </a:p>
          <a:p>
            <a:pPr marL="0" indent="0">
              <a:buNone/>
            </a:pPr>
            <a:endParaRPr lang="en-US" sz="2400" dirty="0" smtClean="0">
              <a:latin typeface="+mj-lt"/>
            </a:endParaRPr>
          </a:p>
          <a:p>
            <a:endParaRPr lang="en-US" sz="2400" dirty="0" smtClean="0">
              <a:latin typeface="+mj-lt"/>
            </a:endParaRPr>
          </a:p>
          <a:p>
            <a:endParaRPr lang="en-US" sz="2400" dirty="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41032906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802.11 comments on the 802.15.4u PAR/CSD</a:t>
            </a:r>
            <a:br>
              <a:rPr lang="en-US" sz="2800" dirty="0" smtClean="0"/>
            </a:br>
            <a:r>
              <a:rPr lang="en-US" sz="2400" dirty="0" smtClean="0"/>
              <a:t>Amendment </a:t>
            </a:r>
            <a:r>
              <a:rPr lang="en-US" sz="2400" dirty="0"/>
              <a:t>for use of </a:t>
            </a:r>
            <a:r>
              <a:rPr lang="en-US" sz="2400" dirty="0" smtClean="0"/>
              <a:t>the 865-867 </a:t>
            </a:r>
            <a:r>
              <a:rPr lang="en-US" sz="2400" dirty="0"/>
              <a:t>MHz </a:t>
            </a:r>
            <a:r>
              <a:rPr lang="en-US" sz="2400" dirty="0" smtClean="0"/>
              <a:t>band</a:t>
            </a:r>
            <a:r>
              <a:rPr lang="en-US" sz="2400" dirty="0"/>
              <a:t> </a:t>
            </a:r>
            <a:r>
              <a:rPr lang="en-US" sz="2400" dirty="0" smtClean="0"/>
              <a:t>in India</a:t>
            </a:r>
            <a:endParaRPr lang="en-US" sz="2400" dirty="0"/>
          </a:p>
        </p:txBody>
      </p:sp>
      <p:sp>
        <p:nvSpPr>
          <p:cNvPr id="3" name="Content Placeholder 2"/>
          <p:cNvSpPr>
            <a:spLocks noGrp="1"/>
          </p:cNvSpPr>
          <p:nvPr>
            <p:ph idx="1"/>
          </p:nvPr>
        </p:nvSpPr>
        <p:spPr>
          <a:xfrm>
            <a:off x="685800" y="1817910"/>
            <a:ext cx="7772400" cy="4114800"/>
          </a:xfrm>
        </p:spPr>
        <p:txBody>
          <a:bodyPr/>
          <a:lstStyle/>
          <a:p>
            <a:r>
              <a:rPr lang="en-US" sz="2600" dirty="0" smtClean="0">
                <a:latin typeface="+mj-lt"/>
              </a:rPr>
              <a:t>2.1 Change </a:t>
            </a:r>
            <a:r>
              <a:rPr lang="en-US" sz="2600" b="0" dirty="0" smtClean="0">
                <a:latin typeface="+mj-lt"/>
              </a:rPr>
              <a:t>“the Indian 865-867 MHz band” </a:t>
            </a:r>
            <a:r>
              <a:rPr lang="en-US" sz="2600" dirty="0" smtClean="0">
                <a:latin typeface="+mj-lt"/>
              </a:rPr>
              <a:t>to “</a:t>
            </a:r>
            <a:r>
              <a:rPr lang="en-US" sz="2600" b="0" dirty="0" smtClean="0">
                <a:latin typeface="+mj-lt"/>
              </a:rPr>
              <a:t>the </a:t>
            </a:r>
            <a:r>
              <a:rPr lang="en-US" sz="2600" b="0" dirty="0">
                <a:latin typeface="+mj-lt"/>
              </a:rPr>
              <a:t>865-867 MHz band </a:t>
            </a:r>
            <a:r>
              <a:rPr lang="en-US" sz="2600" b="0" dirty="0" smtClean="0">
                <a:latin typeface="+mj-lt"/>
              </a:rPr>
              <a:t>in India.”</a:t>
            </a:r>
          </a:p>
          <a:p>
            <a:pPr marL="0" indent="0">
              <a:buNone/>
            </a:pPr>
            <a:r>
              <a:rPr lang="en-US" sz="2600" i="1" dirty="0" smtClean="0">
                <a:solidFill>
                  <a:schemeClr val="accent6">
                    <a:lumMod val="75000"/>
                  </a:schemeClr>
                </a:solidFill>
                <a:latin typeface="+mj-lt"/>
              </a:rPr>
              <a:t>Response: Agree. Change made</a:t>
            </a:r>
            <a:endParaRPr lang="en-US" sz="2600" b="0" dirty="0" smtClean="0">
              <a:latin typeface="+mj-lt"/>
            </a:endParaRPr>
          </a:p>
          <a:p>
            <a:r>
              <a:rPr lang="en-US" sz="2600" b="0" dirty="0" smtClean="0">
                <a:latin typeface="+mj-lt"/>
              </a:rPr>
              <a:t>5.5 – Suggest use “W” for “watts”</a:t>
            </a:r>
          </a:p>
          <a:p>
            <a:pPr marL="0" indent="0">
              <a:buNone/>
            </a:pPr>
            <a:r>
              <a:rPr lang="en-US" sz="2600" i="1" dirty="0" smtClean="0">
                <a:solidFill>
                  <a:schemeClr val="accent6">
                    <a:lumMod val="75000"/>
                  </a:schemeClr>
                </a:solidFill>
                <a:latin typeface="+mj-lt"/>
              </a:rPr>
              <a:t>Response: We appreciate the suggestion but feel using the full word is clearer</a:t>
            </a:r>
            <a:endParaRPr lang="en-US" sz="2600" b="0" dirty="0" smtClean="0">
              <a:latin typeface="+mj-lt"/>
            </a:endParaRPr>
          </a:p>
          <a:p>
            <a:r>
              <a:rPr lang="en-US" sz="2600" b="0" dirty="0" smtClean="0">
                <a:latin typeface="+mj-lt"/>
              </a:rPr>
              <a:t>5.5 – Change: “</a:t>
            </a:r>
            <a:r>
              <a:rPr lang="en-US" sz="2600" b="0" dirty="0">
                <a:latin typeface="+mj-lt"/>
              </a:rPr>
              <a:t>released a draft an Internet of Things </a:t>
            </a:r>
            <a:r>
              <a:rPr lang="en-US" sz="2600" b="0" dirty="0" smtClean="0">
                <a:latin typeface="+mj-lt"/>
              </a:rPr>
              <a:t>Policy” to “</a:t>
            </a:r>
            <a:r>
              <a:rPr lang="en-US" sz="2600" b="0" dirty="0">
                <a:latin typeface="+mj-lt"/>
              </a:rPr>
              <a:t>released a draft </a:t>
            </a:r>
            <a:r>
              <a:rPr lang="en-US" sz="2600" b="0" dirty="0" smtClean="0">
                <a:latin typeface="+mj-lt"/>
              </a:rPr>
              <a:t>Internet </a:t>
            </a:r>
            <a:r>
              <a:rPr lang="en-US" sz="2600" b="0" dirty="0">
                <a:latin typeface="+mj-lt"/>
              </a:rPr>
              <a:t>of Things </a:t>
            </a:r>
            <a:r>
              <a:rPr lang="en-US" sz="2600" b="0" dirty="0" smtClean="0">
                <a:latin typeface="+mj-lt"/>
              </a:rPr>
              <a:t>Policy”</a:t>
            </a:r>
          </a:p>
          <a:p>
            <a:pPr marL="0" indent="0">
              <a:buNone/>
            </a:pPr>
            <a:r>
              <a:rPr lang="en-US" sz="2600" i="1" dirty="0" smtClean="0">
                <a:solidFill>
                  <a:schemeClr val="accent6">
                    <a:lumMod val="75000"/>
                  </a:schemeClr>
                </a:solidFill>
                <a:latin typeface="+mj-lt"/>
              </a:rPr>
              <a:t>Response: Agree. Change made</a:t>
            </a:r>
            <a:endParaRPr lang="en-US" sz="2600" b="0" i="1" dirty="0" smtClean="0">
              <a:solidFill>
                <a:schemeClr val="accent6">
                  <a:lumMod val="75000"/>
                </a:schemeClr>
              </a:solidFill>
              <a:latin typeface="+mj-lt"/>
            </a:endParaRPr>
          </a:p>
          <a:p>
            <a:endParaRPr lang="en-US" sz="2600" dirty="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178938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802.11 comments on the 802.15.4u PAR/CSD</a:t>
            </a:r>
            <a:br>
              <a:rPr lang="en-US" sz="2800" dirty="0"/>
            </a:br>
            <a:r>
              <a:rPr lang="en-US" sz="2400" dirty="0"/>
              <a:t>Amendment for use of the 865-867 MHz band in India</a:t>
            </a:r>
          </a:p>
        </p:txBody>
      </p:sp>
      <p:sp>
        <p:nvSpPr>
          <p:cNvPr id="3" name="Content Placeholder 2"/>
          <p:cNvSpPr>
            <a:spLocks noGrp="1"/>
          </p:cNvSpPr>
          <p:nvPr>
            <p:ph idx="1"/>
          </p:nvPr>
        </p:nvSpPr>
        <p:spPr>
          <a:xfrm>
            <a:off x="685800" y="1752594"/>
            <a:ext cx="7772400" cy="4114800"/>
          </a:xfrm>
        </p:spPr>
        <p:txBody>
          <a:bodyPr/>
          <a:lstStyle/>
          <a:p>
            <a:r>
              <a:rPr lang="en-US" sz="2400" dirty="0" smtClean="0">
                <a:latin typeface="+mj-lt"/>
              </a:rPr>
              <a:t>CSD: Title </a:t>
            </a:r>
            <a:r>
              <a:rPr lang="en-US" sz="2400" dirty="0">
                <a:latin typeface="+mj-lt"/>
              </a:rPr>
              <a:t>page: should it include the name of the amendment</a:t>
            </a:r>
            <a:r>
              <a:rPr lang="en-US" sz="2400" dirty="0" smtClean="0">
                <a:latin typeface="+mj-lt"/>
              </a:rPr>
              <a:t>? It would help the reader when looking at CSD to be self-defined.</a:t>
            </a:r>
          </a:p>
          <a:p>
            <a:pPr marL="0" indent="0">
              <a:buNone/>
            </a:pPr>
            <a:r>
              <a:rPr lang="en-US" sz="2400" i="1" dirty="0" smtClean="0">
                <a:solidFill>
                  <a:schemeClr val="accent6">
                    <a:lumMod val="75000"/>
                  </a:schemeClr>
                </a:solidFill>
                <a:latin typeface="+mj-lt"/>
              </a:rPr>
              <a:t>Response: No reason why not. Title added</a:t>
            </a:r>
          </a:p>
          <a:p>
            <a:r>
              <a:rPr lang="en-US" sz="2400" dirty="0" smtClean="0">
                <a:latin typeface="+mj-lt"/>
              </a:rPr>
              <a:t>CSD:  1.1.1 </a:t>
            </a:r>
            <a:r>
              <a:rPr lang="en-US" sz="2400" dirty="0">
                <a:latin typeface="+mj-lt"/>
              </a:rPr>
              <a:t>change “Definitions were already and part of this standard “ to “Definitions were already a part of this </a:t>
            </a:r>
            <a:r>
              <a:rPr lang="en-US" sz="2400" dirty="0" smtClean="0">
                <a:latin typeface="+mj-lt"/>
              </a:rPr>
              <a:t>standard”</a:t>
            </a:r>
          </a:p>
          <a:p>
            <a:pPr marL="0" indent="0">
              <a:buNone/>
            </a:pPr>
            <a:r>
              <a:rPr lang="en-US" sz="2400" i="1" dirty="0">
                <a:solidFill>
                  <a:schemeClr val="accent6">
                    <a:lumMod val="75000"/>
                  </a:schemeClr>
                </a:solidFill>
                <a:latin typeface="+mj-lt"/>
              </a:rPr>
              <a:t>Response:  This comment is no longer relevant. 1.1.1a was changed to read: “While no new managed objects are anticipated, any managed objects that are required will be defined as part of the project.” to satisfy other comments </a:t>
            </a:r>
            <a:r>
              <a:rPr lang="en-US" sz="2400" i="1" dirty="0" smtClean="0">
                <a:solidFill>
                  <a:schemeClr val="accent6">
                    <a:lumMod val="75000"/>
                  </a:schemeClr>
                </a:solidFill>
                <a:latin typeface="+mj-lt"/>
              </a:rPr>
              <a:t>received</a:t>
            </a:r>
            <a:endParaRPr lang="en-US" sz="2400" dirty="0" smtClean="0">
              <a:latin typeface="+mj-lt"/>
            </a:endParaRPr>
          </a:p>
          <a:p>
            <a:endParaRPr lang="en-US" sz="2400" dirty="0">
              <a:latin typeface="+mj-lt"/>
            </a:endParaRPr>
          </a:p>
          <a:p>
            <a:endParaRPr lang="en-US" sz="2400" dirty="0" smtClean="0">
              <a:latin typeface="+mj-lt"/>
            </a:endParaRPr>
          </a:p>
          <a:p>
            <a:endParaRPr lang="en-US" sz="2400" dirty="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Tree>
    <p:extLst>
      <p:ext uri="{BB962C8B-B14F-4D97-AF65-F5344CB8AC3E}">
        <p14:creationId xmlns:p14="http://schemas.microsoft.com/office/powerpoint/2010/main" val="15933425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802.11 comments on the 802.15.4u PAR/CSD</a:t>
            </a:r>
            <a:br>
              <a:rPr lang="en-US" sz="2800" dirty="0"/>
            </a:br>
            <a:r>
              <a:rPr lang="en-US" sz="2400" dirty="0"/>
              <a:t>Amendment for use of the 865-867 MHz band in India</a:t>
            </a:r>
          </a:p>
        </p:txBody>
      </p:sp>
      <p:sp>
        <p:nvSpPr>
          <p:cNvPr id="3" name="Content Placeholder 2"/>
          <p:cNvSpPr>
            <a:spLocks noGrp="1"/>
          </p:cNvSpPr>
          <p:nvPr>
            <p:ph idx="1"/>
          </p:nvPr>
        </p:nvSpPr>
        <p:spPr>
          <a:xfrm>
            <a:off x="685800" y="2024744"/>
            <a:ext cx="7772400" cy="4114800"/>
          </a:xfrm>
        </p:spPr>
        <p:txBody>
          <a:bodyPr/>
          <a:lstStyle/>
          <a:p>
            <a:r>
              <a:rPr lang="en-US" sz="2400" dirty="0" smtClean="0">
                <a:latin typeface="+mj-lt"/>
              </a:rPr>
              <a:t>CSD: 1.2.5 a) change “</a:t>
            </a:r>
            <a:r>
              <a:rPr lang="en-US" sz="2400" dirty="0">
                <a:latin typeface="+mj-lt"/>
              </a:rPr>
              <a:t>This project can be implement with </a:t>
            </a:r>
            <a:r>
              <a:rPr lang="en-US" sz="2400" dirty="0" smtClean="0">
                <a:latin typeface="+mj-lt"/>
              </a:rPr>
              <a:t>“ to “</a:t>
            </a:r>
            <a:r>
              <a:rPr lang="en-US" sz="2400" dirty="0">
                <a:latin typeface="+mj-lt"/>
              </a:rPr>
              <a:t>This project can be </a:t>
            </a:r>
            <a:r>
              <a:rPr lang="en-US" sz="2400" dirty="0" smtClean="0">
                <a:latin typeface="+mj-lt"/>
              </a:rPr>
              <a:t>implemented </a:t>
            </a:r>
            <a:r>
              <a:rPr lang="en-US" sz="2400" dirty="0">
                <a:latin typeface="+mj-lt"/>
              </a:rPr>
              <a:t>with </a:t>
            </a:r>
            <a:r>
              <a:rPr lang="en-US" sz="2400" dirty="0" smtClean="0">
                <a:latin typeface="+mj-lt"/>
              </a:rPr>
              <a:t>“ </a:t>
            </a:r>
          </a:p>
          <a:p>
            <a:pPr marL="0" indent="0">
              <a:buNone/>
            </a:pPr>
            <a:r>
              <a:rPr lang="en-US" sz="2400" i="1" dirty="0" smtClean="0">
                <a:solidFill>
                  <a:schemeClr val="accent6">
                    <a:lumMod val="75000"/>
                  </a:schemeClr>
                </a:solidFill>
                <a:latin typeface="+mj-lt"/>
              </a:rPr>
              <a:t>Response:  Accepted, correction made</a:t>
            </a:r>
          </a:p>
          <a:p>
            <a:r>
              <a:rPr lang="en-US" sz="2400" dirty="0" smtClean="0">
                <a:latin typeface="+mj-lt"/>
              </a:rPr>
              <a:t>1.2.5 a) Add comma prior to “which”</a:t>
            </a:r>
          </a:p>
          <a:p>
            <a:pPr marL="0" indent="0">
              <a:buNone/>
            </a:pPr>
            <a:r>
              <a:rPr lang="en-US" sz="2400" i="1" dirty="0">
                <a:solidFill>
                  <a:schemeClr val="accent6">
                    <a:lumMod val="75000"/>
                  </a:schemeClr>
                </a:solidFill>
                <a:latin typeface="+mj-lt"/>
              </a:rPr>
              <a:t>Response:  Accepted, correction made</a:t>
            </a:r>
          </a:p>
          <a:p>
            <a:pPr marL="0" indent="0">
              <a:buNone/>
            </a:pPr>
            <a:endParaRPr lang="en-US" sz="2400" dirty="0" smtClean="0">
              <a:latin typeface="+mj-lt"/>
            </a:endParaRPr>
          </a:p>
          <a:p>
            <a:pPr marL="0" indent="0">
              <a:buNone/>
            </a:pPr>
            <a:endParaRPr lang="en-US" sz="2400" dirty="0">
              <a:latin typeface="+mj-lt"/>
            </a:endParaRPr>
          </a:p>
          <a:p>
            <a:endParaRPr lang="en-US" sz="2400" dirty="0" smtClean="0">
              <a:latin typeface="+mj-lt"/>
            </a:endParaRPr>
          </a:p>
          <a:p>
            <a:endParaRPr lang="en-US" sz="2400" dirty="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18428200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802.11 Rebuttal</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4458035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802.15.4t</a:t>
            </a:r>
            <a:endParaRPr lang="en-US" dirty="0"/>
          </a:p>
        </p:txBody>
      </p:sp>
      <p:sp>
        <p:nvSpPr>
          <p:cNvPr id="8" name="Content Placeholder 7"/>
          <p:cNvSpPr>
            <a:spLocks noGrp="1"/>
          </p:cNvSpPr>
          <p:nvPr>
            <p:ph idx="1"/>
          </p:nvPr>
        </p:nvSpPr>
        <p:spPr/>
        <p:txBody>
          <a:bodyPr/>
          <a:lstStyle/>
          <a:p>
            <a:r>
              <a:rPr lang="en-US" dirty="0" smtClean="0"/>
              <a:t>802.11 comment: PAR</a:t>
            </a:r>
            <a:r>
              <a:rPr lang="en-US" dirty="0"/>
              <a:t>:   2.1 Need to include range for “High(</a:t>
            </a:r>
            <a:r>
              <a:rPr lang="en-US" dirty="0" err="1"/>
              <a:t>er</a:t>
            </a:r>
            <a:r>
              <a:rPr lang="en-US" dirty="0"/>
              <a:t>)”</a:t>
            </a:r>
          </a:p>
          <a:p>
            <a:pPr lvl="1"/>
            <a:r>
              <a:rPr lang="en-US" sz="1400" dirty="0"/>
              <a:t>(See </a:t>
            </a:r>
            <a:r>
              <a:rPr lang="en-US" sz="1400" dirty="0" err="1"/>
              <a:t>NesCom</a:t>
            </a:r>
            <a:r>
              <a:rPr lang="en-US" sz="1400" dirty="0"/>
              <a:t> Conventions: “6. </a:t>
            </a:r>
            <a:r>
              <a:rPr lang="en-US" sz="1400" b="1" dirty="0"/>
              <a:t>Quantification of the Ranges of Numeric Values </a:t>
            </a:r>
            <a:r>
              <a:rPr lang="en-US" sz="1400" dirty="0"/>
              <a:t/>
            </a:r>
            <a:br>
              <a:rPr lang="en-US" sz="1400" dirty="0"/>
            </a:br>
            <a:r>
              <a:rPr lang="en-US" sz="1400" dirty="0"/>
              <a:t>For PARs for new projects, standards developers who use general terms to represent ranges (e.g. high, medium, low) within the title, scope, or purpose, shall numerically define such ranges where they first appear (title, scope, or purpose, as applicable”).</a:t>
            </a:r>
          </a:p>
          <a:p>
            <a:pPr marL="0" lvl="1" indent="0">
              <a:buNone/>
            </a:pPr>
            <a:r>
              <a:rPr lang="en-US" sz="2400" i="1" dirty="0" smtClean="0">
                <a:solidFill>
                  <a:schemeClr val="accent6">
                    <a:lumMod val="75000"/>
                  </a:schemeClr>
                </a:solidFill>
              </a:rPr>
              <a:t>802.15 Response</a:t>
            </a:r>
            <a:r>
              <a:rPr lang="en-US" sz="2400" i="1" dirty="0">
                <a:solidFill>
                  <a:schemeClr val="accent6">
                    <a:lumMod val="75000"/>
                  </a:schemeClr>
                </a:solidFill>
              </a:rPr>
              <a:t>: Noted. “Target range should be at least 10 meters.” added to </a:t>
            </a:r>
            <a:r>
              <a:rPr lang="en-US" sz="2400" i="1" dirty="0" smtClean="0">
                <a:solidFill>
                  <a:schemeClr val="accent6">
                    <a:lumMod val="75000"/>
                  </a:schemeClr>
                </a:solidFill>
              </a:rPr>
              <a:t>scope</a:t>
            </a:r>
          </a:p>
          <a:p>
            <a:pPr marL="0" lvl="1" indent="0">
              <a:buNone/>
            </a:pPr>
            <a:r>
              <a:rPr lang="en-US" sz="2400" i="1" dirty="0" smtClean="0">
                <a:solidFill>
                  <a:schemeClr val="accent6">
                    <a:lumMod val="75000"/>
                  </a:schemeClr>
                </a:solidFill>
              </a:rPr>
              <a:t>802.11 Rebuttal: The requirement is to put the range where it “first appears”, so either put the range in the title, or change the title to not require the use of “High(</a:t>
            </a:r>
            <a:r>
              <a:rPr lang="en-US" sz="2400" i="1" dirty="0" err="1" smtClean="0">
                <a:solidFill>
                  <a:schemeClr val="accent6">
                    <a:lumMod val="75000"/>
                  </a:schemeClr>
                </a:solidFill>
              </a:rPr>
              <a:t>er</a:t>
            </a:r>
            <a:r>
              <a:rPr lang="en-US" sz="2400" i="1" dirty="0" smtClean="0">
                <a:solidFill>
                  <a:schemeClr val="accent6">
                    <a:lumMod val="75000"/>
                  </a:schemeClr>
                </a:solidFill>
              </a:rPr>
              <a:t>)”.</a:t>
            </a:r>
            <a:endParaRPr lang="en-US" sz="2400" i="1" dirty="0">
              <a:solidFill>
                <a:srgbClr val="7030A0"/>
              </a:solidFill>
            </a:endParaRPr>
          </a:p>
          <a:p>
            <a:endParaRPr lang="en-US" dirty="0"/>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43</a:t>
            </a:fld>
            <a:endParaRPr lang="en-GB"/>
          </a:p>
        </p:txBody>
      </p:sp>
    </p:spTree>
    <p:extLst>
      <p:ext uri="{BB962C8B-B14F-4D97-AF65-F5344CB8AC3E}">
        <p14:creationId xmlns:p14="http://schemas.microsoft.com/office/powerpoint/2010/main" val="37563821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802.16s – 7.1</a:t>
            </a:r>
            <a:endParaRPr lang="en-US" dirty="0"/>
          </a:p>
        </p:txBody>
      </p:sp>
      <p:sp>
        <p:nvSpPr>
          <p:cNvPr id="3" name="Content Placeholder 2"/>
          <p:cNvSpPr>
            <a:spLocks noGrp="1"/>
          </p:cNvSpPr>
          <p:nvPr>
            <p:ph idx="1"/>
          </p:nvPr>
        </p:nvSpPr>
        <p:spPr>
          <a:xfrm>
            <a:off x="685800" y="1420146"/>
            <a:ext cx="7770813" cy="4674268"/>
          </a:xfrm>
        </p:spPr>
        <p:txBody>
          <a:bodyPr/>
          <a:lstStyle/>
          <a:p>
            <a:r>
              <a:rPr lang="en-US" sz="1800" dirty="0" smtClean="0"/>
              <a:t>802.11 Comment: </a:t>
            </a:r>
            <a:r>
              <a:rPr lang="en-US" sz="1800" b="0" dirty="0"/>
              <a:t>3GPP develops NB-IOT (narrow band LTE for Internet </a:t>
            </a:r>
            <a:r>
              <a:rPr lang="en-US" sz="1800" b="0" dirty="0" smtClean="0"/>
              <a:t>of Things</a:t>
            </a:r>
            <a:r>
              <a:rPr lang="en-US" sz="1800" b="0" dirty="0"/>
              <a:t>) which is similar in scope to this project scope </a:t>
            </a:r>
            <a:r>
              <a:rPr lang="en-US" sz="1800" b="0" dirty="0" smtClean="0"/>
              <a:t>– from </a:t>
            </a:r>
            <a:r>
              <a:rPr lang="en-US" sz="1800" b="0" dirty="0"/>
              <a:t>5.2b: “This system profile will specify operation </a:t>
            </a:r>
            <a:r>
              <a:rPr lang="en-US" sz="1800" b="0" dirty="0" smtClean="0"/>
              <a:t>in exclusively-licensed </a:t>
            </a:r>
            <a:r>
              <a:rPr lang="en-US" sz="1800" b="0" dirty="0"/>
              <a:t>spectrum with channel sizes up </a:t>
            </a:r>
            <a:r>
              <a:rPr lang="en-US" sz="1800" b="0" dirty="0" smtClean="0"/>
              <a:t>to 1.25 </a:t>
            </a:r>
            <a:r>
              <a:rPr lang="en-US" sz="1800" b="0" dirty="0"/>
              <a:t>MHz, including 1 MHz explicitly”. How is this </a:t>
            </a:r>
            <a:r>
              <a:rPr lang="en-US" sz="1800" b="0" dirty="0" smtClean="0"/>
              <a:t>project different </a:t>
            </a:r>
            <a:r>
              <a:rPr lang="en-US" sz="1800" b="0" dirty="0"/>
              <a:t>from the 3GPP case</a:t>
            </a:r>
            <a:r>
              <a:rPr lang="en-US" sz="1800" b="0" dirty="0" smtClean="0"/>
              <a:t>?</a:t>
            </a:r>
          </a:p>
          <a:p>
            <a:endParaRPr lang="en-US" sz="1800" b="0" dirty="0"/>
          </a:p>
          <a:p>
            <a:r>
              <a:rPr lang="en-US" sz="1800" dirty="0" smtClean="0"/>
              <a:t>802.16 Response</a:t>
            </a:r>
            <a:r>
              <a:rPr lang="en-US" sz="1800" b="0" dirty="0" smtClean="0"/>
              <a:t>: NB-IOT </a:t>
            </a:r>
            <a:r>
              <a:rPr lang="en-US" sz="1800" b="0" dirty="0"/>
              <a:t>is not of similar scope. This project is </a:t>
            </a:r>
            <a:r>
              <a:rPr lang="en-US" sz="1800" b="0" dirty="0" smtClean="0"/>
              <a:t>to amend </a:t>
            </a:r>
            <a:r>
              <a:rPr lang="en-US" sz="1800" b="0" dirty="0"/>
              <a:t>the 802.16 standard. 3GPP standards are </a:t>
            </a:r>
            <a:r>
              <a:rPr lang="en-US" sz="1800" b="0" dirty="0" smtClean="0"/>
              <a:t>not compatible </a:t>
            </a:r>
            <a:r>
              <a:rPr lang="en-US" sz="1800" b="0" dirty="0"/>
              <a:t>with the 802.16 standard</a:t>
            </a:r>
            <a:r>
              <a:rPr lang="en-US" sz="1800" b="0" dirty="0" smtClean="0"/>
              <a:t>.</a:t>
            </a:r>
          </a:p>
          <a:p>
            <a:endParaRPr lang="en-US" sz="1800" b="0" dirty="0"/>
          </a:p>
          <a:p>
            <a:r>
              <a:rPr lang="en-US" sz="1800" dirty="0" smtClean="0"/>
              <a:t>802.11 Rebuttal: </a:t>
            </a:r>
            <a:r>
              <a:rPr lang="en-US" sz="1800" b="0" dirty="0" smtClean="0"/>
              <a:t>NB-IOT is of similar scope and has similar use cases in the same band.  Therefore, it should be identified in 7.1. However, we recognize that the identified stakeholders appear to have a need for an 802.16 based solution, and the competing solution may not meet their needs. We suggest you include this information in 7.1 because it explains why this amendment to 802.16 may be justified.</a:t>
            </a:r>
            <a:endParaRPr lang="en-US" sz="18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5752330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t>
            </a:r>
            <a:r>
              <a:rPr lang="en-US" dirty="0" smtClean="0"/>
              <a:t>Submit Report to WG</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doc:</a:t>
            </a:r>
            <a:r>
              <a:rPr lang="en-US" dirty="0" smtClean="0"/>
              <a:t>11-15/1212r3 as </a:t>
            </a:r>
            <a:r>
              <a:rPr lang="en-US" dirty="0" smtClean="0"/>
              <a:t>the </a:t>
            </a:r>
            <a:r>
              <a:rPr lang="en-US" dirty="0" smtClean="0"/>
              <a:t>feedback including rebuttal on </a:t>
            </a:r>
            <a:r>
              <a:rPr lang="en-US" dirty="0" smtClean="0"/>
              <a:t>the proposed PARs for the November 2015 </a:t>
            </a:r>
            <a:r>
              <a:rPr lang="en-US" dirty="0" smtClean="0"/>
              <a:t>802 Plenary.</a:t>
            </a:r>
          </a:p>
          <a:p>
            <a:endParaRPr lang="en-US" dirty="0" smtClean="0"/>
          </a:p>
          <a:p>
            <a:r>
              <a:rPr lang="en-US" dirty="0" smtClean="0"/>
              <a:t>Moved: Andrew Myles  2</a:t>
            </a:r>
            <a:r>
              <a:rPr lang="en-US" baseline="30000" dirty="0" smtClean="0"/>
              <a:t>nd</a:t>
            </a:r>
            <a:r>
              <a:rPr lang="en-US" dirty="0" smtClean="0"/>
              <a:t>: </a:t>
            </a:r>
            <a:r>
              <a:rPr lang="en-US" dirty="0" smtClean="0"/>
              <a:t>Stuart Kerry</a:t>
            </a:r>
          </a:p>
          <a:p>
            <a:r>
              <a:rPr lang="en-US" dirty="0" smtClean="0"/>
              <a:t>Results</a:t>
            </a:r>
            <a:r>
              <a:rPr lang="en-US" dirty="0" smtClean="0"/>
              <a:t>: </a:t>
            </a:r>
            <a:r>
              <a:rPr lang="en-US" dirty="0"/>
              <a:t>5</a:t>
            </a:r>
            <a:r>
              <a:rPr lang="en-US" dirty="0" smtClean="0"/>
              <a:t>-0-0   Motion </a:t>
            </a:r>
            <a:r>
              <a:rPr lang="en-US" dirty="0"/>
              <a:t>P</a:t>
            </a:r>
            <a:r>
              <a:rPr lang="en-US" dirty="0" smtClean="0"/>
              <a:t>asses</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32171623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hlinkClick r:id="rId3"/>
              </a:rPr>
              <a:t>http</a:t>
            </a:r>
            <a:r>
              <a:rPr lang="en-US" dirty="0">
                <a:hlinkClick r:id="rId3"/>
              </a:rPr>
              <a:t>://</a:t>
            </a:r>
            <a:r>
              <a:rPr lang="en-US" dirty="0" smtClean="0">
                <a:hlinkClick r:id="rId3"/>
              </a:rPr>
              <a:t>grouper.ieee.org/groups/802/PARs.shtml</a:t>
            </a:r>
            <a:endParaRPr lang="en-US" dirty="0" smtClean="0"/>
          </a:p>
          <a:p>
            <a:pPr lvl="1"/>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November 2015</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US" sz="1800" dirty="0"/>
              <a:t>802.15.3d - 100Gbps wireless switched point-to-point physical layer,  </a:t>
            </a:r>
            <a:r>
              <a:rPr lang="en-US" sz="1800" dirty="0">
                <a:hlinkClick r:id="rId2"/>
              </a:rPr>
              <a:t>PAR Modification</a:t>
            </a:r>
            <a:r>
              <a:rPr lang="en-US" sz="1800" dirty="0"/>
              <a:t> and </a:t>
            </a:r>
            <a:r>
              <a:rPr lang="en-US" sz="1800" dirty="0" smtClean="0">
                <a:hlinkClick r:id="rId3"/>
              </a:rPr>
              <a:t>5C</a:t>
            </a:r>
            <a:endParaRPr lang="en-US" dirty="0"/>
          </a:p>
        </p:txBody>
      </p:sp>
      <p:sp>
        <p:nvSpPr>
          <p:cNvPr id="8" name="Content Placeholder 7"/>
          <p:cNvSpPr>
            <a:spLocks noGrp="1"/>
          </p:cNvSpPr>
          <p:nvPr>
            <p:ph idx="1"/>
          </p:nvPr>
        </p:nvSpPr>
        <p:spPr>
          <a:xfrm>
            <a:off x="539552" y="1556792"/>
            <a:ext cx="8002786" cy="4537621"/>
          </a:xfrm>
        </p:spPr>
        <p:txBody>
          <a:bodyPr/>
          <a:lstStyle/>
          <a:p>
            <a:r>
              <a:rPr lang="en-US" dirty="0" smtClean="0"/>
              <a:t>2.1, 5.2a, 5.2b and 5.5: Use of “Mbps” or “ </a:t>
            </a:r>
            <a:r>
              <a:rPr lang="en-US" dirty="0" err="1" smtClean="0"/>
              <a:t>Gbps</a:t>
            </a:r>
            <a:r>
              <a:rPr lang="en-US" dirty="0" smtClean="0"/>
              <a:t>” should be “Mb/s” and “Gb/s”</a:t>
            </a:r>
          </a:p>
          <a:p>
            <a:r>
              <a:rPr lang="en-US" dirty="0" smtClean="0"/>
              <a:t>5.2a and 5.2b seem to be orders of magnitude different in the expected speeds and bands covered.  Should the Scope be amended by this amendment to include the extra bands and speeds?  An Amendment is a good time to adjust the scope of the base standard.</a:t>
            </a:r>
          </a:p>
          <a:p>
            <a:r>
              <a:rPr lang="en-US" dirty="0" smtClean="0"/>
              <a:t>5.5 – missing comma “In data centers wireless links ----”</a:t>
            </a:r>
          </a:p>
          <a:p>
            <a:r>
              <a:rPr lang="en-US" dirty="0" smtClean="0"/>
              <a:t>5.5 – extra comma “…with high probability, is ----”</a:t>
            </a:r>
          </a:p>
          <a:p>
            <a:r>
              <a:rPr lang="en-US" dirty="0" smtClean="0"/>
              <a:t>8.1 – 5.2b – delete “the” in “intended the frequency bands”</a:t>
            </a:r>
          </a:p>
          <a:p>
            <a:r>
              <a:rPr lang="en-US" dirty="0" smtClean="0"/>
              <a:t>8.1 – 5.5 - missing comma in “kiosk-downloading the link”</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a:p>
        </p:txBody>
      </p:sp>
      <p:sp>
        <p:nvSpPr>
          <p:cNvPr id="5" name="Footer Placeholder 4"/>
          <p:cNvSpPr>
            <a:spLocks noGrp="1"/>
          </p:cNvSpPr>
          <p:nvPr>
            <p:ph type="ftr" idx="11"/>
          </p:nvPr>
        </p:nvSpPr>
        <p:spPr/>
        <p:txBody>
          <a:bodyPr/>
          <a:lstStyle/>
          <a:p>
            <a:r>
              <a:rPr lang="en-GB" smtClean="0"/>
              <a:t>Jon Rosdahl, CSR-Qualcomm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Tree>
    <p:extLst>
      <p:ext uri="{BB962C8B-B14F-4D97-AF65-F5344CB8AC3E}">
        <p14:creationId xmlns:p14="http://schemas.microsoft.com/office/powerpoint/2010/main" val="2397271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dirty="0"/>
              <a:t>802.15.4t Standard: Low-Rate Wireless Personal Area Networks (LR-WPANs) Amendment for a High(</a:t>
            </a:r>
            <a:r>
              <a:rPr lang="en-US" sz="1800" dirty="0" err="1"/>
              <a:t>er</a:t>
            </a:r>
            <a:r>
              <a:rPr lang="en-US" sz="1800" dirty="0"/>
              <a:t>) Rate Physical (PHY) Layer, </a:t>
            </a:r>
            <a:r>
              <a:rPr lang="en-US" sz="1800" dirty="0">
                <a:hlinkClick r:id="rId2"/>
              </a:rPr>
              <a:t>PAR</a:t>
            </a:r>
            <a:r>
              <a:rPr lang="en-US" sz="1800" dirty="0"/>
              <a:t> and </a:t>
            </a:r>
            <a:r>
              <a:rPr lang="en-US" sz="1800" dirty="0">
                <a:hlinkClick r:id="rId3"/>
              </a:rPr>
              <a:t>CSD</a:t>
            </a:r>
            <a:r>
              <a:rPr lang="en-US" sz="1800" dirty="0"/>
              <a:t> </a:t>
            </a:r>
            <a:endParaRPr lang="en-US" dirty="0"/>
          </a:p>
        </p:txBody>
      </p:sp>
      <p:sp>
        <p:nvSpPr>
          <p:cNvPr id="3" name="Content Placeholder 2"/>
          <p:cNvSpPr>
            <a:spLocks noGrp="1"/>
          </p:cNvSpPr>
          <p:nvPr>
            <p:ph idx="1"/>
          </p:nvPr>
        </p:nvSpPr>
        <p:spPr/>
        <p:txBody>
          <a:bodyPr/>
          <a:lstStyle/>
          <a:p>
            <a:r>
              <a:rPr lang="en-US" dirty="0" smtClean="0"/>
              <a:t>2.1 Need to include range for “High(</a:t>
            </a:r>
            <a:r>
              <a:rPr lang="en-US" dirty="0" err="1" smtClean="0"/>
              <a:t>er</a:t>
            </a:r>
            <a:r>
              <a:rPr lang="en-US" dirty="0" smtClean="0"/>
              <a:t>)”</a:t>
            </a:r>
          </a:p>
          <a:p>
            <a:pPr lvl="1"/>
            <a:r>
              <a:rPr lang="en-US" sz="2400" dirty="0" smtClean="0"/>
              <a:t>(</a:t>
            </a:r>
            <a:r>
              <a:rPr lang="en-US" sz="1400" dirty="0" smtClean="0"/>
              <a:t>See </a:t>
            </a:r>
            <a:r>
              <a:rPr lang="en-US" sz="1400" dirty="0" err="1" smtClean="0"/>
              <a:t>NesCom</a:t>
            </a:r>
            <a:r>
              <a:rPr lang="en-US" sz="1400" dirty="0" smtClean="0"/>
              <a:t> Conventions: “6. Quantification </a:t>
            </a:r>
            <a:r>
              <a:rPr lang="en-US" sz="1400" dirty="0"/>
              <a:t>of the Ranges of Numeric Values </a:t>
            </a:r>
            <a:br>
              <a:rPr lang="en-US" sz="1400" dirty="0"/>
            </a:br>
            <a:r>
              <a:rPr lang="en-US" sz="1400" dirty="0"/>
              <a:t>For PARs for new projects, standards developers who use general terms to represent ranges (e.g. high, medium, low) within the title, scope, or purpose, shall numerically define such ranges where they first appear (title, scope, </a:t>
            </a:r>
            <a:r>
              <a:rPr lang="en-US" sz="1400" dirty="0" smtClean="0"/>
              <a:t>or </a:t>
            </a:r>
            <a:r>
              <a:rPr lang="en-US" sz="1400" dirty="0"/>
              <a:t>purpose, as applicable). </a:t>
            </a:r>
            <a:r>
              <a:rPr lang="en-US" sz="1400" dirty="0" smtClean="0"/>
              <a:t>“)</a:t>
            </a:r>
          </a:p>
          <a:p>
            <a:r>
              <a:rPr lang="en-US" dirty="0" smtClean="0"/>
              <a:t>5.2a – change “devices operating various license-free” to “devices operating in various license-free”</a:t>
            </a:r>
          </a:p>
          <a:p>
            <a:r>
              <a:rPr lang="en-US" dirty="0" smtClean="0"/>
              <a:t>5.2a – What is the battery consumption requirements (car battery or coin cell for example)?</a:t>
            </a:r>
          </a:p>
          <a:p>
            <a:r>
              <a:rPr lang="en-US" dirty="0" smtClean="0"/>
              <a:t>5.2.b Change “Mbps” to “Mb/s”</a:t>
            </a:r>
          </a:p>
          <a:p>
            <a:endParaRPr lang="en-US" sz="1800" dirty="0" smtClean="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386169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15.4t CSD	</a:t>
            </a:r>
            <a:endParaRPr lang="en-US" dirty="0"/>
          </a:p>
        </p:txBody>
      </p:sp>
      <p:sp>
        <p:nvSpPr>
          <p:cNvPr id="3" name="Content Placeholder 2"/>
          <p:cNvSpPr>
            <a:spLocks noGrp="1"/>
          </p:cNvSpPr>
          <p:nvPr>
            <p:ph idx="1"/>
          </p:nvPr>
        </p:nvSpPr>
        <p:spPr/>
        <p:txBody>
          <a:bodyPr/>
          <a:lstStyle/>
          <a:p>
            <a:r>
              <a:rPr lang="en-US" dirty="0" smtClean="0"/>
              <a:t>Title page: should it include the name of the amendment?</a:t>
            </a:r>
          </a:p>
          <a:p>
            <a:r>
              <a:rPr lang="en-US" dirty="0" smtClean="0"/>
              <a:t>1.1.1 change “</a:t>
            </a:r>
            <a:r>
              <a:rPr lang="en-US" dirty="0"/>
              <a:t>Definitions were already and part of this standard </a:t>
            </a:r>
            <a:r>
              <a:rPr lang="en-US" dirty="0" smtClean="0"/>
              <a:t>“ to “</a:t>
            </a:r>
            <a:r>
              <a:rPr lang="en-US" dirty="0"/>
              <a:t>Definitions were already </a:t>
            </a:r>
            <a:r>
              <a:rPr lang="en-US" dirty="0" smtClean="0"/>
              <a:t>a </a:t>
            </a:r>
            <a:r>
              <a:rPr lang="en-US" dirty="0"/>
              <a:t>part of this </a:t>
            </a:r>
            <a:r>
              <a:rPr lang="en-US" dirty="0" smtClean="0"/>
              <a:t>standard. </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86331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dirty="0"/>
              <a:t>802.15.4u Amendment, Low-Rate Wireless Personal Area Networks (LR-WPANs) Amendment for use of the Indian 865-867 MHz band. </a:t>
            </a:r>
            <a:r>
              <a:rPr lang="en-US" sz="1800" dirty="0">
                <a:hlinkClick r:id="rId2"/>
              </a:rPr>
              <a:t>PAR</a:t>
            </a:r>
            <a:r>
              <a:rPr lang="en-US" sz="1800" dirty="0"/>
              <a:t> and </a:t>
            </a:r>
            <a:r>
              <a:rPr lang="en-US" sz="1800" dirty="0">
                <a:hlinkClick r:id="rId3"/>
              </a:rPr>
              <a:t>CSD </a:t>
            </a:r>
            <a:endParaRPr lang="en-US" dirty="0"/>
          </a:p>
        </p:txBody>
      </p:sp>
      <p:sp>
        <p:nvSpPr>
          <p:cNvPr id="3" name="Content Placeholder 2"/>
          <p:cNvSpPr>
            <a:spLocks noGrp="1"/>
          </p:cNvSpPr>
          <p:nvPr>
            <p:ph idx="1"/>
          </p:nvPr>
        </p:nvSpPr>
        <p:spPr/>
        <p:txBody>
          <a:bodyPr/>
          <a:lstStyle/>
          <a:p>
            <a:r>
              <a:rPr lang="en-US" dirty="0" smtClean="0"/>
              <a:t>2.1 Change </a:t>
            </a:r>
            <a:r>
              <a:rPr lang="en-US" b="0" dirty="0" smtClean="0"/>
              <a:t>“the Indian 865-867 MHz band” </a:t>
            </a:r>
            <a:r>
              <a:rPr lang="en-US" dirty="0" smtClean="0"/>
              <a:t>to “</a:t>
            </a:r>
            <a:r>
              <a:rPr lang="en-US" b="0" dirty="0" smtClean="0"/>
              <a:t>the </a:t>
            </a:r>
            <a:r>
              <a:rPr lang="en-US" b="0" dirty="0"/>
              <a:t>865-867 MHz band </a:t>
            </a:r>
            <a:r>
              <a:rPr lang="en-US" b="0" dirty="0" smtClean="0"/>
              <a:t>in India.”</a:t>
            </a:r>
          </a:p>
          <a:p>
            <a:r>
              <a:rPr lang="en-US" b="0" dirty="0" smtClean="0"/>
              <a:t>5.5 – Suggest use “W” for “watts”</a:t>
            </a:r>
          </a:p>
          <a:p>
            <a:r>
              <a:rPr lang="en-US" b="0" dirty="0" smtClean="0"/>
              <a:t>5.5 – Change: “</a:t>
            </a:r>
            <a:r>
              <a:rPr lang="en-US" b="0" dirty="0"/>
              <a:t>released a draft an Internet of Things </a:t>
            </a:r>
            <a:r>
              <a:rPr lang="en-US" b="0" dirty="0" smtClean="0"/>
              <a:t>Policy” to “</a:t>
            </a:r>
            <a:r>
              <a:rPr lang="en-US" b="0" dirty="0"/>
              <a:t>released a draft </a:t>
            </a:r>
            <a:r>
              <a:rPr lang="en-US" b="0" dirty="0" smtClean="0"/>
              <a:t>Internet </a:t>
            </a:r>
            <a:r>
              <a:rPr lang="en-US" b="0" dirty="0"/>
              <a:t>of Things </a:t>
            </a:r>
            <a:r>
              <a:rPr lang="en-US" b="0" dirty="0" smtClean="0"/>
              <a:t>Policy”</a:t>
            </a:r>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00443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15.4u CSD</a:t>
            </a:r>
            <a:endParaRPr lang="en-US" dirty="0"/>
          </a:p>
        </p:txBody>
      </p:sp>
      <p:sp>
        <p:nvSpPr>
          <p:cNvPr id="3" name="Content Placeholder 2"/>
          <p:cNvSpPr>
            <a:spLocks noGrp="1"/>
          </p:cNvSpPr>
          <p:nvPr>
            <p:ph idx="1"/>
          </p:nvPr>
        </p:nvSpPr>
        <p:spPr/>
        <p:txBody>
          <a:bodyPr/>
          <a:lstStyle/>
          <a:p>
            <a:r>
              <a:rPr lang="en-US" dirty="0"/>
              <a:t>Title page: should it include the name of the amendment</a:t>
            </a:r>
            <a:r>
              <a:rPr lang="en-US" dirty="0" smtClean="0"/>
              <a:t>? It would help the reader when looking at CSD to be self-defined.</a:t>
            </a:r>
          </a:p>
          <a:p>
            <a:r>
              <a:rPr lang="en-US" dirty="0"/>
              <a:t>1.1.1 change “Definitions were already and part of this standard “ to “Definitions were already a part of this </a:t>
            </a:r>
            <a:r>
              <a:rPr lang="en-US" dirty="0" smtClean="0"/>
              <a:t>standard”</a:t>
            </a:r>
          </a:p>
          <a:p>
            <a:r>
              <a:rPr lang="en-US" dirty="0" smtClean="0"/>
              <a:t>1.2.5 a) change “</a:t>
            </a:r>
            <a:r>
              <a:rPr lang="en-US" dirty="0"/>
              <a:t>This project can be implement with </a:t>
            </a:r>
            <a:r>
              <a:rPr lang="en-US" dirty="0" smtClean="0"/>
              <a:t>“ to “</a:t>
            </a:r>
            <a:r>
              <a:rPr lang="en-US" dirty="0"/>
              <a:t>This project can be </a:t>
            </a:r>
            <a:r>
              <a:rPr lang="en-US" dirty="0" smtClean="0"/>
              <a:t>implemented </a:t>
            </a:r>
            <a:r>
              <a:rPr lang="en-US" dirty="0"/>
              <a:t>with </a:t>
            </a:r>
            <a:r>
              <a:rPr lang="en-US" dirty="0" smtClean="0"/>
              <a:t>“ </a:t>
            </a:r>
          </a:p>
          <a:p>
            <a:r>
              <a:rPr lang="en-US" dirty="0" smtClean="0"/>
              <a:t>1.2.5 a) Add comma prior to “which”</a:t>
            </a:r>
          </a:p>
          <a:p>
            <a:endParaRPr lang="en-US" dirty="0" smtClean="0"/>
          </a:p>
          <a:p>
            <a:endParaRPr lang="en-US" dirty="0"/>
          </a:p>
          <a:p>
            <a:endParaRPr lang="en-US" dirty="0" smtClean="0"/>
          </a:p>
          <a:p>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Jon Rosdahl, CSR-Qualcomm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472074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8277</TotalTime>
  <Words>3483</Words>
  <Application>Microsoft Office PowerPoint</Application>
  <PresentationFormat>On-screen Show (4:3)</PresentationFormat>
  <Paragraphs>413</Paragraphs>
  <Slides>46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 Unicode MS</vt:lpstr>
      <vt:lpstr>MS Gothic</vt:lpstr>
      <vt:lpstr>Arial</vt:lpstr>
      <vt:lpstr>Helvetica</vt:lpstr>
      <vt:lpstr>Times New Roman</vt:lpstr>
      <vt:lpstr>Wingdings</vt:lpstr>
      <vt:lpstr>802-11 Theme</vt:lpstr>
      <vt:lpstr>Document</vt:lpstr>
      <vt:lpstr>802.11 PAR Review SC November 2015</vt:lpstr>
      <vt:lpstr>Abstract-Snapshot</vt:lpstr>
      <vt:lpstr>PAR Review SC –  November 2015 Chair: Jon Rosdahl</vt:lpstr>
      <vt:lpstr>Par Review Comments</vt:lpstr>
      <vt:lpstr>802.15.3d - 100Gbps wireless switched point-to-point physical layer,  PAR Modification and 5C</vt:lpstr>
      <vt:lpstr>802.15.4t Standard: Low-Rate Wireless Personal Area Networks (LR-WPANs) Amendment for a High(er) Rate Physical (PHY) Layer, PAR and CSD </vt:lpstr>
      <vt:lpstr>15.4t CSD </vt:lpstr>
      <vt:lpstr>802.15.4u Amendment, Low-Rate Wireless Personal Area Networks (LR-WPANs) Amendment for use of the Indian 865-867 MHz band. PAR and CSD </vt:lpstr>
      <vt:lpstr>15.4u CSD</vt:lpstr>
      <vt:lpstr>802.16s - Amendment, Fixed and Mobile Wireless Access in Channel Sizes up to 1.25 MHz,  PAR and CSD</vt:lpstr>
      <vt:lpstr>802.16s CSD</vt:lpstr>
      <vt:lpstr>802d - Amendment: URN Namespace, PAR and CSD</vt:lpstr>
      <vt:lpstr>802d CSD</vt:lpstr>
      <vt:lpstr>802.1CQ- Standard: Multicast and Local Address Assignment, PAR and CSD</vt:lpstr>
      <vt:lpstr>802.3ca - Amendment, 25 Gb/s and 100 Gb/s Passive Optical Networks, PAR and CSD</vt:lpstr>
      <vt:lpstr>802.3cb - Amendment, 2.5 Gb/s and 5 Gb/s Operation over Backplane and Copper Cables , PAR and CSD</vt:lpstr>
      <vt:lpstr>Motion to accept feedback</vt:lpstr>
      <vt:lpstr>Responses From 802 WGs</vt:lpstr>
      <vt:lpstr>802.1</vt:lpstr>
      <vt:lpstr>802d - Amendment: URN Namespace, PAR and CSD</vt:lpstr>
      <vt:lpstr>802d CSD</vt:lpstr>
      <vt:lpstr>802.1CQ</vt:lpstr>
      <vt:lpstr>802.1CQ- Standard: Multicast and Local Address Assignment, PAR and CSD</vt:lpstr>
      <vt:lpstr>802.3</vt:lpstr>
      <vt:lpstr>802.16s</vt:lpstr>
      <vt:lpstr>802.16 responses:</vt:lpstr>
      <vt:lpstr>802.16s – 5.1</vt:lpstr>
      <vt:lpstr>802.16s – 7.1</vt:lpstr>
      <vt:lpstr>802.16 – 1.2.1 a)</vt:lpstr>
      <vt:lpstr>802.16s – 1.2.1 b)</vt:lpstr>
      <vt:lpstr>802.16s – 1.2.1 </vt:lpstr>
      <vt:lpstr>802.16s -1.2.4</vt:lpstr>
      <vt:lpstr>802.15 Responses</vt:lpstr>
      <vt:lpstr>Comments from 802.11 on 802.15.3d 100Gb/s wireless switched point-to-point physical layer </vt:lpstr>
      <vt:lpstr>Comments from 802.11 on 802.15.3d 100Gb/s wireless switched point-to-point physical layer   </vt:lpstr>
      <vt:lpstr>Comments from 802.11 on 802.15.4t Standard:  Amendment for a Higher Rate Physical (PHY) Layer</vt:lpstr>
      <vt:lpstr>Comments from 802.11 on 802.15.4t Standard:  Amendment for a Higher Rate Physical (PHY) Layer</vt:lpstr>
      <vt:lpstr>Comments from 802.11 on 802.15.4t Standard:  Amendment for a Higher Rate Physical (PHY) Layer</vt:lpstr>
      <vt:lpstr>802.11 comments on the 802.15.4u PAR/CSD Amendment for use of the 865-867 MHz band in India</vt:lpstr>
      <vt:lpstr>802.11 comments on the 802.15.4u PAR/CSD Amendment for use of the 865-867 MHz band in India</vt:lpstr>
      <vt:lpstr>802.11 comments on the 802.15.4u PAR/CSD Amendment for use of the 865-867 MHz band in India</vt:lpstr>
      <vt:lpstr>802.11 Rebuttal</vt:lpstr>
      <vt:lpstr>802.15.4t</vt:lpstr>
      <vt:lpstr>802.16s – 7.1</vt:lpstr>
      <vt:lpstr>Motion to Submit Report to WG</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Agenda and Meeting slides 2015</dc:title>
  <dc:subject>November 2015</dc:subject>
  <dc:creator>Jon Rosdahl</dc:creator>
  <dc:description>Jon Rosdahl (CSR-Qualcomm)</dc:description>
  <cp:lastModifiedBy>Jon Rosdahl</cp:lastModifiedBy>
  <cp:revision>111</cp:revision>
  <cp:lastPrinted>1601-01-01T00:00:00Z</cp:lastPrinted>
  <dcterms:created xsi:type="dcterms:W3CDTF">2014-04-14T10:59:07Z</dcterms:created>
  <dcterms:modified xsi:type="dcterms:W3CDTF">2015-11-12T17:41:34Z</dcterms:modified>
</cp:coreProperties>
</file>