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1"/>
  </p:notesMasterIdLst>
  <p:handoutMasterIdLst>
    <p:handoutMasterId r:id="rId22"/>
  </p:handoutMasterIdLst>
  <p:sldIdLst>
    <p:sldId id="256" r:id="rId2"/>
    <p:sldId id="257" r:id="rId3"/>
    <p:sldId id="274" r:id="rId4"/>
    <p:sldId id="275" r:id="rId5"/>
    <p:sldId id="277" r:id="rId6"/>
    <p:sldId id="278" r:id="rId7"/>
    <p:sldId id="280" r:id="rId8"/>
    <p:sldId id="279" r:id="rId9"/>
    <p:sldId id="281" r:id="rId10"/>
    <p:sldId id="282" r:id="rId11"/>
    <p:sldId id="283" r:id="rId12"/>
    <p:sldId id="284" r:id="rId13"/>
    <p:sldId id="285" r:id="rId14"/>
    <p:sldId id="286" r:id="rId15"/>
    <p:sldId id="287" r:id="rId16"/>
    <p:sldId id="288" r:id="rId17"/>
    <p:sldId id="289" r:id="rId18"/>
    <p:sldId id="276" r:id="rId19"/>
    <p:sldId id="264" r:id="rId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20" autoAdjust="0"/>
    <p:restoredTop sz="86444" autoAdjust="0"/>
  </p:normalViewPr>
  <p:slideViewPr>
    <p:cSldViewPr>
      <p:cViewPr varScale="1">
        <p:scale>
          <a:sx n="61" d="100"/>
          <a:sy n="61" d="100"/>
        </p:scale>
        <p:origin x="72" y="180"/>
      </p:cViewPr>
      <p:guideLst>
        <p:guide orient="horz" pos="2160"/>
        <p:guide pos="2880"/>
      </p:guideLst>
    </p:cSldViewPr>
  </p:slideViewPr>
  <p:outlineViewPr>
    <p:cViewPr varScale="1">
      <p:scale>
        <a:sx n="33" d="100"/>
        <a:sy n="33" d="100"/>
      </p:scale>
      <p:origin x="48"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802-11-15/1212r2</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November 2015</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CSR-Qualcomm</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802-11-15/1212r2</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November 2015</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CSR-Qualcomm</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802-11-15/1212r2</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Jon Rosdahl, CSR-Qualcomm</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802-11-15/1212r2</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Jon Rosdahl, CSR-Qualcomm</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802-11-15/1212r2</a:t>
            </a:r>
            <a:endParaRPr lang="en-US"/>
          </a:p>
        </p:txBody>
      </p:sp>
      <p:sp>
        <p:nvSpPr>
          <p:cNvPr id="5" name="Date Placeholder 4"/>
          <p:cNvSpPr>
            <a:spLocks noGrp="1"/>
          </p:cNvSpPr>
          <p:nvPr>
            <p:ph type="dt" idx="11"/>
          </p:nvPr>
        </p:nvSpPr>
        <p:spPr/>
        <p:txBody>
          <a:bodyPr/>
          <a:lstStyle/>
          <a:p>
            <a:r>
              <a:rPr lang="en-US" smtClean="0"/>
              <a:t>November 2015</a:t>
            </a:r>
            <a:endParaRPr lang="en-US"/>
          </a:p>
        </p:txBody>
      </p:sp>
      <p:sp>
        <p:nvSpPr>
          <p:cNvPr id="6" name="Footer Placeholder 5"/>
          <p:cNvSpPr>
            <a:spLocks noGrp="1"/>
          </p:cNvSpPr>
          <p:nvPr>
            <p:ph type="ftr" idx="12"/>
          </p:nvPr>
        </p:nvSpPr>
        <p:spPr/>
        <p:txBody>
          <a:bodyPr/>
          <a:lstStyle/>
          <a:p>
            <a:r>
              <a:rPr lang="en-US" smtClean="0"/>
              <a:t>Jon Rosdahl, CSR-Qualcomm</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802-11-15/1212r2</a:t>
            </a:r>
            <a:endParaRPr lang="en-US"/>
          </a:p>
        </p:txBody>
      </p:sp>
      <p:sp>
        <p:nvSpPr>
          <p:cNvPr id="5" name="Date Placeholder 4"/>
          <p:cNvSpPr>
            <a:spLocks noGrp="1"/>
          </p:cNvSpPr>
          <p:nvPr>
            <p:ph type="dt" idx="11"/>
          </p:nvPr>
        </p:nvSpPr>
        <p:spPr/>
        <p:txBody>
          <a:bodyPr/>
          <a:lstStyle/>
          <a:p>
            <a:r>
              <a:rPr lang="en-US" smtClean="0"/>
              <a:t>November 2015</a:t>
            </a:r>
            <a:endParaRPr lang="en-US"/>
          </a:p>
        </p:txBody>
      </p:sp>
      <p:sp>
        <p:nvSpPr>
          <p:cNvPr id="6" name="Footer Placeholder 5"/>
          <p:cNvSpPr>
            <a:spLocks noGrp="1"/>
          </p:cNvSpPr>
          <p:nvPr>
            <p:ph type="ftr" idx="12"/>
          </p:nvPr>
        </p:nvSpPr>
        <p:spPr/>
        <p:txBody>
          <a:bodyPr/>
          <a:lstStyle/>
          <a:p>
            <a:r>
              <a:rPr lang="en-US" smtClean="0"/>
              <a:t>Jon Rosdahl, CSR-Qualcomm</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876610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802-11-15/1212r2</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Jon Rosdahl, CSR-Qualcomm</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19</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smtClean="0"/>
              <a:t>November 2015</a:t>
            </a:r>
            <a:endParaRPr lang="en-GB"/>
          </a:p>
        </p:txBody>
      </p:sp>
      <p:sp>
        <p:nvSpPr>
          <p:cNvPr id="5" name="Rectangle 4"/>
          <p:cNvSpPr>
            <a:spLocks noGrp="1" noChangeArrowheads="1"/>
          </p:cNvSpPr>
          <p:nvPr>
            <p:ph type="ftr" idx="11"/>
          </p:nvPr>
        </p:nvSpPr>
        <p:spPr>
          <a:ln/>
        </p:spPr>
        <p:txBody>
          <a:bodyPr/>
          <a:lstStyle>
            <a:lvl1pPr>
              <a:defRPr/>
            </a:lvl1pPr>
          </a:lstStyle>
          <a:p>
            <a:r>
              <a:rPr lang="en-GB" smtClean="0"/>
              <a:t>Jon Rosdahl, CSR-Qualcomm</a:t>
            </a:r>
            <a:endParaRPr lang="en-GB"/>
          </a:p>
        </p:txBody>
      </p:sp>
      <p:sp>
        <p:nvSpPr>
          <p:cNvPr id="6" name="Rectangle 5"/>
          <p:cNvSpPr>
            <a:spLocks noGrp="1" noChangeArrowheads="1"/>
          </p:cNvSpPr>
          <p:nvPr>
            <p:ph type="sldNum" idx="12"/>
          </p:nvPr>
        </p:nvSpPr>
        <p:spPr>
          <a:ln/>
        </p:spPr>
        <p:txBody>
          <a:bodyPr/>
          <a:lstStyle>
            <a:lvl1pPr>
              <a:defRPr/>
            </a:lvl1pPr>
          </a:lstStyle>
          <a:p>
            <a:r>
              <a:rPr lang="en-GB" smtClean="0"/>
              <a:t>Slide </a:t>
            </a:r>
            <a:fld id="{DE40C9FC-4879-4F20-9ECA-A574A90476B7}"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smtClean="0"/>
              <a:t>November 2015</a:t>
            </a:r>
            <a:endParaRPr lang="en-GB" dirty="0"/>
          </a:p>
        </p:txBody>
      </p:sp>
      <p:sp>
        <p:nvSpPr>
          <p:cNvPr id="5" name="Rectangle 4"/>
          <p:cNvSpPr>
            <a:spLocks noGrp="1" noChangeArrowheads="1"/>
          </p:cNvSpPr>
          <p:nvPr>
            <p:ph type="ftr" idx="11"/>
          </p:nvPr>
        </p:nvSpPr>
        <p:spPr>
          <a:ln/>
        </p:spPr>
        <p:txBody>
          <a:bodyPr/>
          <a:lstStyle>
            <a:lvl1pPr>
              <a:defRPr/>
            </a:lvl1pPr>
          </a:lstStyle>
          <a:p>
            <a:r>
              <a:rPr lang="en-GB" smtClean="0"/>
              <a:t>Jon Rosdahl, CSR-Qualcomm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smtClean="0"/>
              <a:t>Slide </a:t>
            </a:r>
            <a:fld id="{440F5867-744E-4AA6-B0ED-4C44D2DFBB7B}"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smtClean="0"/>
              <a:t>November 2015</a:t>
            </a:r>
            <a:endParaRPr lang="en-GB"/>
          </a:p>
        </p:txBody>
      </p:sp>
      <p:sp>
        <p:nvSpPr>
          <p:cNvPr id="5" name="Rectangle 4"/>
          <p:cNvSpPr>
            <a:spLocks noGrp="1" noChangeArrowheads="1"/>
          </p:cNvSpPr>
          <p:nvPr>
            <p:ph type="ftr" idx="11"/>
          </p:nvPr>
        </p:nvSpPr>
        <p:spPr>
          <a:ln/>
        </p:spPr>
        <p:txBody>
          <a:bodyPr/>
          <a:lstStyle>
            <a:lvl1pPr>
              <a:defRPr/>
            </a:lvl1pPr>
          </a:lstStyle>
          <a:p>
            <a:r>
              <a:rPr lang="en-GB" smtClean="0"/>
              <a:t>Jon Rosdahl, CSR-Qualcomm</a:t>
            </a:r>
            <a:endParaRPr lang="en-GB"/>
          </a:p>
        </p:txBody>
      </p:sp>
      <p:sp>
        <p:nvSpPr>
          <p:cNvPr id="6" name="Rectangle 5"/>
          <p:cNvSpPr>
            <a:spLocks noGrp="1" noChangeArrowheads="1"/>
          </p:cNvSpPr>
          <p:nvPr>
            <p:ph type="sldNum" idx="12"/>
          </p:nvPr>
        </p:nvSpPr>
        <p:spPr>
          <a:ln/>
        </p:spPr>
        <p:txBody>
          <a:bodyPr/>
          <a:lstStyle>
            <a:lvl1pPr>
              <a:defRPr/>
            </a:lvl1pPr>
          </a:lstStyle>
          <a:p>
            <a:r>
              <a:rPr lang="en-GB" smtClean="0"/>
              <a:t>Slide </a:t>
            </a:r>
            <a:fld id="{3ABCC52B-A3F7-440B-BBF2-55191E6E7773}"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smtClean="0"/>
              <a:t>November 2015</a:t>
            </a:r>
            <a:endParaRPr lang="en-GB"/>
          </a:p>
        </p:txBody>
      </p:sp>
      <p:sp>
        <p:nvSpPr>
          <p:cNvPr id="6" name="Rectangle 4"/>
          <p:cNvSpPr>
            <a:spLocks noGrp="1" noChangeArrowheads="1"/>
          </p:cNvSpPr>
          <p:nvPr>
            <p:ph type="ftr" idx="11"/>
          </p:nvPr>
        </p:nvSpPr>
        <p:spPr>
          <a:ln/>
        </p:spPr>
        <p:txBody>
          <a:bodyPr/>
          <a:lstStyle>
            <a:lvl1pPr>
              <a:defRPr/>
            </a:lvl1pPr>
          </a:lstStyle>
          <a:p>
            <a:r>
              <a:rPr lang="en-GB" smtClean="0"/>
              <a:t>Jon Rosdahl, CSR-Qualcomm</a:t>
            </a:r>
            <a:endParaRPr lang="en-GB"/>
          </a:p>
        </p:txBody>
      </p:sp>
      <p:sp>
        <p:nvSpPr>
          <p:cNvPr id="7" name="Rectangle 5"/>
          <p:cNvSpPr>
            <a:spLocks noGrp="1" noChangeArrowheads="1"/>
          </p:cNvSpPr>
          <p:nvPr>
            <p:ph type="sldNum" idx="12"/>
          </p:nvPr>
        </p:nvSpPr>
        <p:spPr>
          <a:ln/>
        </p:spPr>
        <p:txBody>
          <a:bodyPr/>
          <a:lstStyle>
            <a:lvl1pPr>
              <a:defRPr/>
            </a:lvl1pPr>
          </a:lstStyle>
          <a:p>
            <a:r>
              <a:rPr lang="en-GB" smtClean="0"/>
              <a:t>Slide </a:t>
            </a:r>
            <a:fld id="{1CD163DD-D5E7-41DA-95F2-71530C24F8C3}"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smtClean="0"/>
              <a:t>November 2015</a:t>
            </a:r>
            <a:endParaRPr lang="en-GB"/>
          </a:p>
        </p:txBody>
      </p:sp>
      <p:sp>
        <p:nvSpPr>
          <p:cNvPr id="8" name="Footer Placeholder 7"/>
          <p:cNvSpPr>
            <a:spLocks noGrp="1"/>
          </p:cNvSpPr>
          <p:nvPr>
            <p:ph type="ftr" idx="11"/>
          </p:nvPr>
        </p:nvSpPr>
        <p:spPr>
          <a:xfrm>
            <a:off x="5643563" y="6475413"/>
            <a:ext cx="2898775" cy="180975"/>
          </a:xfrm>
        </p:spPr>
        <p:txBody>
          <a:bodyPr/>
          <a:lstStyle>
            <a:lvl1pPr>
              <a:defRPr/>
            </a:lvl1pPr>
          </a:lstStyle>
          <a:p>
            <a:r>
              <a:rPr lang="en-GB" smtClean="0"/>
              <a:t>Jon Rosdahl, CSR-Qualcomm</a:t>
            </a:r>
            <a:endParaRPr lang="en-GB" dirty="0"/>
          </a:p>
        </p:txBody>
      </p:sp>
      <p:sp>
        <p:nvSpPr>
          <p:cNvPr id="9" name="Slide Number Placeholder 8"/>
          <p:cNvSpPr>
            <a:spLocks noGrp="1"/>
          </p:cNvSpPr>
          <p:nvPr>
            <p:ph type="sldNum" idx="12"/>
          </p:nvPr>
        </p:nvSpPr>
        <p:spPr/>
        <p:txBody>
          <a:bodyPr/>
          <a:lstStyle>
            <a:lvl1pPr>
              <a:defRPr/>
            </a:lvl1pPr>
          </a:lstStyle>
          <a:p>
            <a:r>
              <a:rPr lang="en-GB" smtClean="0"/>
              <a:t>Slide </a:t>
            </a:r>
            <a:fld id="{69B99EC4-A1FB-4C79-B9A5-C1FFD5A90380}"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smtClean="0"/>
              <a:t>November 2015</a:t>
            </a:r>
            <a:endParaRPr lang="en-GB"/>
          </a:p>
        </p:txBody>
      </p:sp>
      <p:sp>
        <p:nvSpPr>
          <p:cNvPr id="4" name="Rectangle 4"/>
          <p:cNvSpPr>
            <a:spLocks noGrp="1" noChangeArrowheads="1"/>
          </p:cNvSpPr>
          <p:nvPr>
            <p:ph type="ftr" idx="11"/>
          </p:nvPr>
        </p:nvSpPr>
        <p:spPr>
          <a:ln/>
        </p:spPr>
        <p:txBody>
          <a:bodyPr/>
          <a:lstStyle>
            <a:lvl1pPr>
              <a:defRPr/>
            </a:lvl1pPr>
          </a:lstStyle>
          <a:p>
            <a:r>
              <a:rPr lang="en-GB" smtClean="0"/>
              <a:t>Jon Rosdahl, CSR-Qualcomm</a:t>
            </a:r>
            <a:endParaRPr lang="en-GB"/>
          </a:p>
        </p:txBody>
      </p:sp>
      <p:sp>
        <p:nvSpPr>
          <p:cNvPr id="5" name="Rectangle 5"/>
          <p:cNvSpPr>
            <a:spLocks noGrp="1" noChangeArrowheads="1"/>
          </p:cNvSpPr>
          <p:nvPr>
            <p:ph type="sldNum" idx="12"/>
          </p:nvPr>
        </p:nvSpPr>
        <p:spPr>
          <a:ln/>
        </p:spPr>
        <p:txBody>
          <a:bodyPr/>
          <a:lstStyle>
            <a:lvl1pPr>
              <a:defRPr/>
            </a:lvl1pPr>
          </a:lstStyle>
          <a:p>
            <a:r>
              <a:rPr lang="en-GB" smtClean="0"/>
              <a:t>Slide </a:t>
            </a:r>
            <a:fld id="{06B781AF-4CCF-49B0-A572-DE54FBE5D942}"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smtClean="0"/>
              <a:t>November 2015</a:t>
            </a:r>
            <a:endParaRPr lang="en-GB"/>
          </a:p>
        </p:txBody>
      </p:sp>
      <p:sp>
        <p:nvSpPr>
          <p:cNvPr id="3" name="Rectangle 4"/>
          <p:cNvSpPr>
            <a:spLocks noGrp="1" noChangeArrowheads="1"/>
          </p:cNvSpPr>
          <p:nvPr>
            <p:ph type="ftr" idx="11"/>
          </p:nvPr>
        </p:nvSpPr>
        <p:spPr>
          <a:ln/>
        </p:spPr>
        <p:txBody>
          <a:bodyPr/>
          <a:lstStyle>
            <a:lvl1pPr>
              <a:defRPr/>
            </a:lvl1pPr>
          </a:lstStyle>
          <a:p>
            <a:r>
              <a:rPr lang="en-GB" smtClean="0"/>
              <a:t>Jon Rosdahl, CSR-Qualcomm</a:t>
            </a:r>
            <a:endParaRPr lang="en-GB"/>
          </a:p>
        </p:txBody>
      </p:sp>
      <p:sp>
        <p:nvSpPr>
          <p:cNvPr id="4" name="Rectangle 5"/>
          <p:cNvSpPr>
            <a:spLocks noGrp="1" noChangeArrowheads="1"/>
          </p:cNvSpPr>
          <p:nvPr>
            <p:ph type="sldNum" idx="12"/>
          </p:nvPr>
        </p:nvSpPr>
        <p:spPr>
          <a:ln/>
        </p:spPr>
        <p:txBody>
          <a:bodyPr/>
          <a:lstStyle>
            <a:lvl1pPr>
              <a:defRPr/>
            </a:lvl1pPr>
          </a:lstStyle>
          <a:p>
            <a:r>
              <a:rPr lang="en-GB" smtClean="0"/>
              <a:t>Slide </a:t>
            </a:r>
            <a:fld id="{F5D8E26B-7BCF-4D25-9C89-0168A6618F18}"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smtClean="0"/>
              <a:t>November 2015</a:t>
            </a:r>
            <a:endParaRPr lang="en-GB"/>
          </a:p>
        </p:txBody>
      </p:sp>
      <p:sp>
        <p:nvSpPr>
          <p:cNvPr id="5" name="Rectangle 4"/>
          <p:cNvSpPr>
            <a:spLocks noGrp="1" noChangeArrowheads="1"/>
          </p:cNvSpPr>
          <p:nvPr>
            <p:ph type="ftr" idx="11"/>
          </p:nvPr>
        </p:nvSpPr>
        <p:spPr>
          <a:ln/>
        </p:spPr>
        <p:txBody>
          <a:bodyPr/>
          <a:lstStyle>
            <a:lvl1pPr>
              <a:defRPr/>
            </a:lvl1pPr>
          </a:lstStyle>
          <a:p>
            <a:r>
              <a:rPr lang="en-GB" smtClean="0"/>
              <a:t>Jon Rosdahl, CSR-Qualcomm</a:t>
            </a:r>
            <a:endParaRPr lang="en-GB"/>
          </a:p>
        </p:txBody>
      </p:sp>
      <p:sp>
        <p:nvSpPr>
          <p:cNvPr id="6" name="Rectangle 5"/>
          <p:cNvSpPr>
            <a:spLocks noGrp="1" noChangeArrowheads="1"/>
          </p:cNvSpPr>
          <p:nvPr>
            <p:ph type="sldNum" idx="12"/>
          </p:nvPr>
        </p:nvSpPr>
        <p:spPr>
          <a:ln/>
        </p:spPr>
        <p:txBody>
          <a:bodyPr/>
          <a:lstStyle>
            <a:lvl1pPr>
              <a:defRPr/>
            </a:lvl1pPr>
          </a:lstStyle>
          <a:p>
            <a:r>
              <a:rPr lang="en-GB" smtClean="0"/>
              <a:t>Slide </a:t>
            </a:r>
            <a:fld id="{6B5E41C2-EF12-4EF2-8280-F2B4208277C2}"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smtClean="0"/>
              <a:t>November 2015</a:t>
            </a:r>
            <a:endParaRPr lang="en-GB"/>
          </a:p>
        </p:txBody>
      </p:sp>
      <p:sp>
        <p:nvSpPr>
          <p:cNvPr id="5" name="Rectangle 4"/>
          <p:cNvSpPr>
            <a:spLocks noGrp="1" noChangeArrowheads="1"/>
          </p:cNvSpPr>
          <p:nvPr>
            <p:ph type="ftr" idx="11"/>
          </p:nvPr>
        </p:nvSpPr>
        <p:spPr>
          <a:ln/>
        </p:spPr>
        <p:txBody>
          <a:bodyPr/>
          <a:lstStyle>
            <a:lvl1pPr>
              <a:defRPr/>
            </a:lvl1pPr>
          </a:lstStyle>
          <a:p>
            <a:r>
              <a:rPr lang="en-GB" smtClean="0"/>
              <a:t>Jon Rosdahl, CSR-Qualcomm</a:t>
            </a:r>
            <a:endParaRPr lang="en-GB"/>
          </a:p>
        </p:txBody>
      </p:sp>
      <p:sp>
        <p:nvSpPr>
          <p:cNvPr id="6" name="Rectangle 5"/>
          <p:cNvSpPr>
            <a:spLocks noGrp="1" noChangeArrowheads="1"/>
          </p:cNvSpPr>
          <p:nvPr>
            <p:ph type="sldNum" idx="12"/>
          </p:nvPr>
        </p:nvSpPr>
        <p:spPr>
          <a:ln/>
        </p:spPr>
        <p:txBody>
          <a:bodyPr/>
          <a:lstStyle>
            <a:lvl1pPr>
              <a:defRPr/>
            </a:lvl1pPr>
          </a:lstStyle>
          <a:p>
            <a:r>
              <a:rPr lang="en-GB" smtClean="0"/>
              <a:t>Slide </a:t>
            </a:r>
            <a:fld id="{9B0D65C8-A0CA-4DDA-83BB-897866218593}"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smtClean="0"/>
              <a:t>November 2015</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smtClean="0"/>
              <a:t>Jon Rosdahl, CSR-Qualcomm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smtClean="0"/>
              <a:t>Slide </a:t>
            </a:r>
            <a:fld id="{D09C756B-EB39-4236-ADBB-73052B179AE4}" type="slidenum">
              <a:rPr lang="en-GB" smtClean="0"/>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userDrawn="1"/>
        </p:nvSpPr>
        <p:spPr bwMode="auto">
          <a:xfrm>
            <a:off x="662933" y="6475412"/>
            <a:ext cx="1244771" cy="184666"/>
          </a:xfrm>
          <a:prstGeom prst="rect">
            <a:avLst/>
          </a:prstGeom>
          <a:noFill/>
          <a:ln w="9525">
            <a:noFill/>
            <a:round/>
            <a:headEnd/>
            <a:tailEnd/>
          </a:ln>
          <a:effectLst/>
        </p:spPr>
        <p:txBody>
          <a:bodyPr wrap="squar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smtClean="0">
                <a:solidFill>
                  <a:srgbClr val="000000"/>
                </a:solidFill>
                <a:latin typeface="Times New Roman" pitchFamily="16" charset="0"/>
                <a:ea typeface="MS Gothic" charset="-128"/>
                <a:cs typeface="+mn-cs"/>
              </a:rPr>
              <a:t>Submission</a:t>
            </a:r>
            <a:endParaRPr lang="en-GB" sz="1200" dirty="0">
              <a:solidFill>
                <a:srgbClr val="000000"/>
              </a:solidFill>
              <a:latin typeface="Times New Roman" pitchFamily="16" charset="0"/>
              <a:ea typeface="MS Gothic" charset="-128"/>
              <a:cs typeface="+mn-cs"/>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dirty="0">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11-15-1212r2</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6/dcn/15/16-15-0038-01.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ieee802.org/1/files/public/docs2015/new-parsons-URN-Namespace-CSD-0915.pdf" TargetMode="External"/><Relationship Id="rId2" Type="http://schemas.openxmlformats.org/officeDocument/2006/relationships/hyperlink" Target="http://www.ieee802.org/1/files/public/docs2015/new-parsons-URN-Namespace-PAR-0915.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1/files/public/docs2015/dcb-thaler-1CQ-csd-local-address-prot-1015-v0.pdf" TargetMode="External"/><Relationship Id="rId2" Type="http://schemas.openxmlformats.org/officeDocument/2006/relationships/hyperlink" Target="http://www.ieee802.org/1/files/public/docs2015/dcb-thaler-1CQ-par-local-address-prot-1015-v0.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ieee802.org/3/NGEPONSG/documents/100gepon_CSD.pdf" TargetMode="External"/><Relationship Id="rId2" Type="http://schemas.openxmlformats.org/officeDocument/2006/relationships/hyperlink" Target="http://ieee802.org/3/NGEPONSG/documents/P802_3ca_PAR_290915.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ieee802.org/3/CU4HDDSG/CU4HDD%20SG-CSD-v1-1.pdf" TargetMode="External"/><Relationship Id="rId2" Type="http://schemas.openxmlformats.org/officeDocument/2006/relationships/hyperlink" Target="http://ieee802.org/3/CU4HDDSG/P802_3cb_PAR_280915.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ieee802.org/3/NGEPONSG/documents/100gepon_CSD.pdf" TargetMode="External"/><Relationship Id="rId13" Type="http://schemas.openxmlformats.org/officeDocument/2006/relationships/hyperlink" Target="http://grouper.ieee.org/groups/802/PARs/2015_11/15-15-0738-00-0000-15.4t-HR_PAR_Draft.pdf" TargetMode="External"/><Relationship Id="rId3" Type="http://schemas.openxmlformats.org/officeDocument/2006/relationships/hyperlink" Target="http://www.ieee802.org/1/files/public/docs2015/new-parsons-URN-Namespace-PAR-0915.pdf" TargetMode="External"/><Relationship Id="rId7" Type="http://schemas.openxmlformats.org/officeDocument/2006/relationships/hyperlink" Target="http://ieee802.org/3/NGEPONSG/documents/P802_3ca_PAR_290915.pdf" TargetMode="External"/><Relationship Id="rId12" Type="http://schemas.openxmlformats.org/officeDocument/2006/relationships/hyperlink" Target="http://grouper.ieee.org/groups/802/PARs/2015_11/15-15-0683-01-003d-tg3d-csd-change.docx" TargetMode="External"/><Relationship Id="rId17" Type="http://schemas.openxmlformats.org/officeDocument/2006/relationships/hyperlink" Target="https://mentor.ieee.org/802.16/dcn/15/16-15-0038-01.docx" TargetMode="External"/><Relationship Id="rId2" Type="http://schemas.openxmlformats.org/officeDocument/2006/relationships/notesSlide" Target="../notesSlides/notesSlide2.xml"/><Relationship Id="rId16" Type="http://schemas.openxmlformats.org/officeDocument/2006/relationships/hyperlink" Target="http://grouper.ieee.org/groups/802/PARs/2015_11/15-15-0755-00-0000_15.4u-India-CSD-draft.docx" TargetMode="External"/><Relationship Id="rId1" Type="http://schemas.openxmlformats.org/officeDocument/2006/relationships/slideLayout" Target="../slideLayouts/slideLayout2.xml"/><Relationship Id="rId6" Type="http://schemas.openxmlformats.org/officeDocument/2006/relationships/hyperlink" Target="http://www.ieee802.org/1/files/public/docs2015/dcb-thaler-1CQ-csd-local-address-prot-1015-v0.pdf" TargetMode="External"/><Relationship Id="rId11" Type="http://schemas.openxmlformats.org/officeDocument/2006/relationships/hyperlink" Target="http://grouper.ieee.org/groups/802/PARs/2015_11/15-15-0682-01-003d-3d-par-change.pdf" TargetMode="External"/><Relationship Id="rId5" Type="http://schemas.openxmlformats.org/officeDocument/2006/relationships/hyperlink" Target="http://www.ieee802.org/1/files/public/docs2015/dcb-thaler-1CQ-par-local-address-prot-1015-v0.pdf" TargetMode="External"/><Relationship Id="rId15" Type="http://schemas.openxmlformats.org/officeDocument/2006/relationships/hyperlink" Target="http://grouper.ieee.org/groups/802/PARs/2015_11/15-15-0754-00-0000-P802_15_4u_PAR_India%20draft.pdf" TargetMode="External"/><Relationship Id="rId10" Type="http://schemas.openxmlformats.org/officeDocument/2006/relationships/hyperlink" Target="http://ieee802.org/3/CU4HDDSG/CU4HDD%20SG-CSD-v1-1.pdf" TargetMode="External"/><Relationship Id="rId4" Type="http://schemas.openxmlformats.org/officeDocument/2006/relationships/hyperlink" Target="http://www.ieee802.org/1/files/public/docs2015/new-parsons-URN-Namespace-CSD-0915.pdf" TargetMode="External"/><Relationship Id="rId9" Type="http://schemas.openxmlformats.org/officeDocument/2006/relationships/hyperlink" Target="http://ieee802.org/3/CU4HDDSG/P802_3cb_PAR_280915.pdf" TargetMode="External"/><Relationship Id="rId14" Type="http://schemas.openxmlformats.org/officeDocument/2006/relationships/hyperlink" Target="http://grouper.ieee.org/groups/802/PARs/2015_11/15-15-0739-00-0000_15.4t-HR-CSD-draft.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PARs/2015_11/15-15-0683-01-003d-tg3d-csd-change.docx" TargetMode="External"/><Relationship Id="rId2" Type="http://schemas.openxmlformats.org/officeDocument/2006/relationships/hyperlink" Target="http://grouper.ieee.org/groups/802/PARs/2015_11/15-15-0682-01-003d-3d-par-change.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PARs/2015_11/15-15-0739-00-0000_15.4t-HR-CSD-draft.docx" TargetMode="External"/><Relationship Id="rId2" Type="http://schemas.openxmlformats.org/officeDocument/2006/relationships/hyperlink" Target="http://grouper.ieee.org/groups/802/PARs/2015_11/15-15-0738-00-0000-15.4t-HR_PAR_Draft.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grouper.ieee.org/groups/802/PARs/2015_11/15-15-0755-00-0000_15.4u-India-CSD-draft.docx" TargetMode="External"/><Relationship Id="rId2" Type="http://schemas.openxmlformats.org/officeDocument/2006/relationships/hyperlink" Target="http://grouper.ieee.org/groups/802/PARs/2015_11/15-15-0754-00-0000-P802_15_4u_PAR_India%20draft.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802.11 </a:t>
            </a:r>
            <a:r>
              <a:rPr lang="en-US" dirty="0"/>
              <a:t>PAR </a:t>
            </a:r>
            <a:r>
              <a:rPr lang="en-US"/>
              <a:t>Review </a:t>
            </a:r>
            <a:r>
              <a:rPr lang="en-US" smtClean="0"/>
              <a:t>SC November </a:t>
            </a:r>
            <a:r>
              <a:rPr lang="en-US" dirty="0" smtClean="0"/>
              <a:t>2015</a:t>
            </a:r>
            <a:endParaRPr lang="en-GB" dirty="0"/>
          </a:p>
        </p:txBody>
      </p:sp>
      <p:sp>
        <p:nvSpPr>
          <p:cNvPr id="3074" name="Rectangle 2"/>
          <p:cNvSpPr>
            <a:spLocks noGrp="1" noChangeArrowheads="1"/>
          </p:cNvSpPr>
          <p:nvPr>
            <p:ph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a:t>
            </a:r>
            <a:r>
              <a:rPr lang="en-GB" sz="2000" b="0" smtClean="0"/>
              <a:t>2015-11-10</a:t>
            </a:r>
            <a:endParaRPr lang="en-GB" sz="2000" b="0" dirty="0"/>
          </a:p>
        </p:txBody>
      </p:sp>
      <p:sp>
        <p:nvSpPr>
          <p:cNvPr id="6" name="Date Placeholder 3"/>
          <p:cNvSpPr>
            <a:spLocks noGrp="1"/>
          </p:cNvSpPr>
          <p:nvPr>
            <p:ph type="dt" idx="10"/>
          </p:nvPr>
        </p:nvSpPr>
        <p:spPr>
          <a:xfrm>
            <a:off x="696912" y="333375"/>
            <a:ext cx="2303451" cy="273050"/>
          </a:xfrm>
        </p:spPr>
        <p:txBody>
          <a:bodyPr/>
          <a:lstStyle/>
          <a:p>
            <a:r>
              <a:rPr lang="en-US" smtClean="0"/>
              <a:t>November 2015</a:t>
            </a:r>
            <a:endParaRPr lang="en-GB" dirty="0"/>
          </a:p>
        </p:txBody>
      </p:sp>
      <p:sp>
        <p:nvSpPr>
          <p:cNvPr id="7" name="Footer Placeholder 4"/>
          <p:cNvSpPr>
            <a:spLocks noGrp="1"/>
          </p:cNvSpPr>
          <p:nvPr>
            <p:ph type="ftr" idx="11"/>
          </p:nvPr>
        </p:nvSpPr>
        <p:spPr>
          <a:xfrm>
            <a:off x="5500694" y="6475413"/>
            <a:ext cx="3041644" cy="180975"/>
          </a:xfrm>
        </p:spPr>
        <p:txBody>
          <a:bodyPr/>
          <a:lstStyle/>
          <a:p>
            <a:r>
              <a:rPr lang="en-GB" smtClean="0"/>
              <a:t>Jon Rosdahl, CSR-Qualcomm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66866808"/>
              </p:ext>
            </p:extLst>
          </p:nvPr>
        </p:nvGraphicFramePr>
        <p:xfrm>
          <a:off x="527050" y="2286000"/>
          <a:ext cx="7913688" cy="2427288"/>
        </p:xfrm>
        <a:graphic>
          <a:graphicData uri="http://schemas.openxmlformats.org/presentationml/2006/ole">
            <mc:AlternateContent xmlns:mc="http://schemas.openxmlformats.org/markup-compatibility/2006">
              <mc:Choice xmlns:v="urn:schemas-microsoft-com:vml" Requires="v">
                <p:oleObj spid="_x0000_s3139" name="Document" r:id="rId4" imgW="8261444" imgH="2536463" progId="Word.Document.8">
                  <p:embed/>
                </p:oleObj>
              </mc:Choice>
              <mc:Fallback>
                <p:oleObj name="Document" r:id="rId4" imgW="8261444" imgH="2536463" progId="Word.Document.8">
                  <p:embed/>
                  <p:pic>
                    <p:nvPicPr>
                      <p:cNvPr id="0" name="Picture 3"/>
                      <p:cNvPicPr>
                        <a:picLocks noChangeAspect="1" noChangeArrowheads="1"/>
                      </p:cNvPicPr>
                      <p:nvPr/>
                    </p:nvPicPr>
                    <p:blipFill>
                      <a:blip r:embed="rId5"/>
                      <a:srcRect/>
                      <a:stretch>
                        <a:fillRect/>
                      </a:stretch>
                    </p:blipFill>
                    <p:spPr bwMode="auto">
                      <a:xfrm>
                        <a:off x="527050" y="2286000"/>
                        <a:ext cx="7913688" cy="242728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1800" dirty="0"/>
              <a:t>802.16s - Amendment, Fixed and Mobile Wireless Access in Channel Sizes up to 1.25 MHz,  </a:t>
            </a:r>
            <a:r>
              <a:rPr lang="en-US" sz="1800" dirty="0">
                <a:hlinkClick r:id="rId2"/>
              </a:rPr>
              <a:t>PAR and </a:t>
            </a:r>
            <a:r>
              <a:rPr lang="en-US" sz="1800" dirty="0" smtClean="0">
                <a:hlinkClick r:id="rId2"/>
              </a:rPr>
              <a:t>CSD</a:t>
            </a:r>
            <a:endParaRPr lang="en-US" dirty="0"/>
          </a:p>
        </p:txBody>
      </p:sp>
      <p:sp>
        <p:nvSpPr>
          <p:cNvPr id="3" name="Content Placeholder 2"/>
          <p:cNvSpPr>
            <a:spLocks noGrp="1"/>
          </p:cNvSpPr>
          <p:nvPr>
            <p:ph idx="1"/>
          </p:nvPr>
        </p:nvSpPr>
        <p:spPr>
          <a:xfrm>
            <a:off x="251520" y="1556792"/>
            <a:ext cx="8496944" cy="4918621"/>
          </a:xfrm>
        </p:spPr>
        <p:txBody>
          <a:bodyPr/>
          <a:lstStyle/>
          <a:p>
            <a:r>
              <a:rPr lang="en-US" dirty="0" smtClean="0"/>
              <a:t>In 2014, 802.16 was in the process of closing down open projects.  What evidence do we have for the support of a new project?</a:t>
            </a:r>
          </a:p>
          <a:p>
            <a:r>
              <a:rPr lang="en-US" dirty="0" smtClean="0"/>
              <a:t>5.1 – We do not believe that there are 15 interested parties when 802.16 has only 6 members. There may not be enough interest to support this new project.  Are you expecting a lot of cross interest from the Micro-wave society?</a:t>
            </a:r>
          </a:p>
          <a:p>
            <a:r>
              <a:rPr lang="en-US" dirty="0" smtClean="0"/>
              <a:t>7.1 –  3GPP develops NB-IOT (narrow band LTE for Internet of Things) which is similar in scope to this project scope – from 5.2b: “This </a:t>
            </a:r>
            <a:r>
              <a:rPr lang="en-US" dirty="0"/>
              <a:t>system profile will specify operation in exclusively-licensed spectrum with channel sizes up to 1.25 MHz, including 1 MHz </a:t>
            </a:r>
            <a:r>
              <a:rPr lang="en-US" dirty="0" smtClean="0"/>
              <a:t>explicitly”. How is this project different from the 3GPP case?</a:t>
            </a:r>
          </a:p>
          <a:p>
            <a:endParaRPr lang="en-US" dirty="0" smtClean="0"/>
          </a:p>
          <a:p>
            <a:endParaRPr lang="en-US" dirty="0" smtClean="0"/>
          </a:p>
          <a:p>
            <a:endParaRPr lang="en-US" dirty="0"/>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6023633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802.16s CSD</a:t>
            </a:r>
            <a:endParaRPr lang="en-US" dirty="0"/>
          </a:p>
        </p:txBody>
      </p:sp>
      <p:sp>
        <p:nvSpPr>
          <p:cNvPr id="3" name="Content Placeholder 2"/>
          <p:cNvSpPr>
            <a:spLocks noGrp="1"/>
          </p:cNvSpPr>
          <p:nvPr>
            <p:ph idx="1"/>
          </p:nvPr>
        </p:nvSpPr>
        <p:spPr>
          <a:xfrm>
            <a:off x="685800" y="1556792"/>
            <a:ext cx="7770813" cy="4918621"/>
          </a:xfrm>
        </p:spPr>
        <p:txBody>
          <a:bodyPr/>
          <a:lstStyle/>
          <a:p>
            <a:r>
              <a:rPr lang="en-US" sz="2000" dirty="0" smtClean="0"/>
              <a:t>1.2.1 a) How does this project justify the claimed market share of the cited studies, given that this appears to be one of many technologies in this competitive market place?</a:t>
            </a:r>
          </a:p>
          <a:p>
            <a:r>
              <a:rPr lang="en-US" sz="2000" dirty="0" smtClean="0"/>
              <a:t>1.2.1 b) given that there are only 6 members of 802.16, that does not appear to match the list of “Multiple Vendors and numerous users” categories, what evidence of interests is there from participants in each category?</a:t>
            </a:r>
          </a:p>
          <a:p>
            <a:r>
              <a:rPr lang="en-US" sz="2000" dirty="0" smtClean="0"/>
              <a:t>1.2.1 This response could be enhanced by including and building on the statement from 1.2.4 b) “At </a:t>
            </a:r>
            <a:r>
              <a:rPr lang="en-US" sz="2000" dirty="0"/>
              <a:t>least five utilities in the US have either deployed or are testing a proprietary system based on a variation of IEEE 802.16 technology</a:t>
            </a:r>
            <a:r>
              <a:rPr lang="en-US" sz="2000" dirty="0" smtClean="0"/>
              <a:t>.”</a:t>
            </a:r>
          </a:p>
          <a:p>
            <a:r>
              <a:rPr lang="en-US" sz="2000" dirty="0" smtClean="0"/>
              <a:t>1.2.4 – Concern that the statements are somewhat vague.  Is there evidence that could be identified for the cited systems?  How much of a “variation” in the system is cited? Could supporting documents be cited from 802.16 document repository?</a:t>
            </a:r>
            <a:endParaRPr lang="en-US" sz="2000" dirty="0"/>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7071150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pPr lvl="1"/>
            <a:r>
              <a:rPr lang="en-US" sz="1800" dirty="0"/>
              <a:t>802d - Amendment: URN Namespace, </a:t>
            </a:r>
            <a:r>
              <a:rPr lang="en-US" sz="1800" dirty="0">
                <a:hlinkClick r:id="rId2"/>
              </a:rPr>
              <a:t>PAR</a:t>
            </a:r>
            <a:r>
              <a:rPr lang="en-US" sz="1800" dirty="0"/>
              <a:t> and </a:t>
            </a:r>
            <a:r>
              <a:rPr lang="en-US" sz="1800" dirty="0" smtClean="0">
                <a:hlinkClick r:id="rId3"/>
              </a:rPr>
              <a:t>CSD</a:t>
            </a:r>
            <a:endParaRPr lang="en-US" dirty="0"/>
          </a:p>
        </p:txBody>
      </p:sp>
      <p:sp>
        <p:nvSpPr>
          <p:cNvPr id="3" name="Content Placeholder 2"/>
          <p:cNvSpPr>
            <a:spLocks noGrp="1"/>
          </p:cNvSpPr>
          <p:nvPr>
            <p:ph idx="1"/>
          </p:nvPr>
        </p:nvSpPr>
        <p:spPr>
          <a:xfrm>
            <a:off x="685800" y="1484784"/>
            <a:ext cx="7770813" cy="4609629"/>
          </a:xfrm>
        </p:spPr>
        <p:txBody>
          <a:bodyPr/>
          <a:lstStyle/>
          <a:p>
            <a:r>
              <a:rPr lang="en-US" dirty="0" smtClean="0"/>
              <a:t>1.1 Correct Project number – P802d</a:t>
            </a:r>
          </a:p>
          <a:p>
            <a:r>
              <a:rPr lang="en-US" dirty="0" smtClean="0"/>
              <a:t>2.1 Expand first use of Abbreviation – Uniform Resource Names (URN)</a:t>
            </a:r>
          </a:p>
          <a:p>
            <a:r>
              <a:rPr lang="en-US" dirty="0" smtClean="0"/>
              <a:t>5.2.b Change “</a:t>
            </a:r>
            <a:r>
              <a:rPr lang="en-US" b="0" dirty="0"/>
              <a:t>bridges and end </a:t>
            </a:r>
            <a:r>
              <a:rPr lang="en-US" b="0" dirty="0" smtClean="0"/>
              <a:t>stations” to “802 Network elements”. This is to avoid the need to list all types of devices, e.g. Access Points (AP), switches etc.</a:t>
            </a:r>
          </a:p>
          <a:p>
            <a:r>
              <a:rPr lang="en-US" dirty="0" smtClean="0"/>
              <a:t>8.1 #5.5 delete second sentence, ”YANG” does not appear in the title.</a:t>
            </a:r>
          </a:p>
          <a:p>
            <a:r>
              <a:rPr lang="en-US" dirty="0" smtClean="0"/>
              <a:t>8.1 #7.3A delete “with communication with JTC1 through existing channels”, or remove the entire comment as 7.3 does not appear on the PDF of the PAR.</a:t>
            </a:r>
            <a:endParaRPr lang="en-US" dirty="0"/>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6259046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802d CSD</a:t>
            </a:r>
            <a:endParaRPr lang="en-US" dirty="0"/>
          </a:p>
        </p:txBody>
      </p:sp>
      <p:sp>
        <p:nvSpPr>
          <p:cNvPr id="3" name="Content Placeholder 2"/>
          <p:cNvSpPr>
            <a:spLocks noGrp="1"/>
          </p:cNvSpPr>
          <p:nvPr>
            <p:ph idx="1"/>
          </p:nvPr>
        </p:nvSpPr>
        <p:spPr/>
        <p:txBody>
          <a:bodyPr/>
          <a:lstStyle/>
          <a:p>
            <a:r>
              <a:rPr lang="en-US" dirty="0" smtClean="0"/>
              <a:t>1.1.1 – This project may be apply to more than 802.1Q, change “802.1Q to “802”.</a:t>
            </a:r>
            <a:endParaRPr lang="en-US" dirty="0"/>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8753460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802.1CQ- Standard: Multicast and Local Address Assignment, </a:t>
            </a:r>
            <a:r>
              <a:rPr lang="en-US" dirty="0">
                <a:hlinkClick r:id="rId2"/>
              </a:rPr>
              <a:t>PAR</a:t>
            </a:r>
            <a:r>
              <a:rPr lang="en-US" dirty="0"/>
              <a:t> and </a:t>
            </a:r>
            <a:r>
              <a:rPr lang="en-US" dirty="0">
                <a:hlinkClick r:id="rId3"/>
              </a:rPr>
              <a:t>CSD</a:t>
            </a:r>
            <a:endParaRPr lang="en-US" dirty="0"/>
          </a:p>
        </p:txBody>
      </p:sp>
      <p:sp>
        <p:nvSpPr>
          <p:cNvPr id="3" name="Content Placeholder 2"/>
          <p:cNvSpPr>
            <a:spLocks noGrp="1"/>
          </p:cNvSpPr>
          <p:nvPr>
            <p:ph idx="1"/>
          </p:nvPr>
        </p:nvSpPr>
        <p:spPr/>
        <p:txBody>
          <a:bodyPr/>
          <a:lstStyle/>
          <a:p>
            <a:r>
              <a:rPr lang="en-US" dirty="0" smtClean="0"/>
              <a:t>2.1 change “Addresses” to “Address”</a:t>
            </a:r>
          </a:p>
          <a:p>
            <a:r>
              <a:rPr lang="en-US" dirty="0" smtClean="0"/>
              <a:t>5.6 change last sentence to read: “</a:t>
            </a:r>
            <a:r>
              <a:rPr lang="en-US" b="0" dirty="0"/>
              <a:t>This includes software developers, </a:t>
            </a:r>
            <a:r>
              <a:rPr lang="en-US" b="0" dirty="0" smtClean="0"/>
              <a:t>networking </a:t>
            </a:r>
            <a:r>
              <a:rPr lang="en-US" b="0" u="sng" dirty="0" smtClean="0">
                <a:solidFill>
                  <a:srgbClr val="FF0000"/>
                </a:solidFill>
              </a:rPr>
              <a:t>equipment vendors </a:t>
            </a:r>
            <a:r>
              <a:rPr lang="en-US" b="0" strike="sngStrike" dirty="0" smtClean="0"/>
              <a:t>IC </a:t>
            </a:r>
            <a:r>
              <a:rPr lang="en-US" b="0" strike="sngStrike" dirty="0"/>
              <a:t>developers, </a:t>
            </a:r>
            <a:r>
              <a:rPr lang="en-US" b="0" strike="sngStrike" dirty="0" smtClean="0"/>
              <a:t>bridge </a:t>
            </a:r>
            <a:r>
              <a:rPr lang="en-US" b="0" strike="sngStrike" dirty="0"/>
              <a:t>and NIC vendors,</a:t>
            </a:r>
            <a:r>
              <a:rPr lang="en-US" b="0" dirty="0"/>
              <a:t> and users</a:t>
            </a:r>
            <a:r>
              <a:rPr lang="en-US" b="0" dirty="0" smtClean="0"/>
              <a:t>.</a:t>
            </a:r>
          </a:p>
          <a:p>
            <a:r>
              <a:rPr lang="en-US" b="0" dirty="0" smtClean="0"/>
              <a:t>CSD: Slide 9: spell out “CIDs” – “Company Identifier (CID)”</a:t>
            </a:r>
          </a:p>
          <a:p>
            <a:r>
              <a:rPr lang="en-US" b="0" dirty="0" smtClean="0"/>
              <a:t>CSD: Slide 9: identify properly where the address is coming from.. Change “RAC” to “IEEE-SA Registration Authority”.</a:t>
            </a:r>
            <a:endParaRPr lang="en-US" dirty="0"/>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22012502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6425"/>
            <a:ext cx="7770813" cy="1015008"/>
          </a:xfrm>
        </p:spPr>
        <p:txBody>
          <a:bodyPr/>
          <a:lstStyle/>
          <a:p>
            <a:r>
              <a:rPr lang="en-US" sz="2400" dirty="0"/>
              <a:t>802.3ca - Amendment, 25 Gb/s and 100 Gb/s Passive Optical Networks, </a:t>
            </a:r>
            <a:r>
              <a:rPr lang="en-US" sz="2400" dirty="0">
                <a:hlinkClick r:id="rId2"/>
              </a:rPr>
              <a:t>PAR</a:t>
            </a:r>
            <a:r>
              <a:rPr lang="en-US" sz="2400" dirty="0"/>
              <a:t> and </a:t>
            </a:r>
            <a:r>
              <a:rPr lang="en-US" sz="2400" dirty="0">
                <a:hlinkClick r:id="rId3"/>
              </a:rPr>
              <a:t>CSD</a:t>
            </a:r>
            <a:endParaRPr lang="en-US" dirty="0"/>
          </a:p>
        </p:txBody>
      </p:sp>
      <p:sp>
        <p:nvSpPr>
          <p:cNvPr id="3" name="Content Placeholder 2"/>
          <p:cNvSpPr>
            <a:spLocks noGrp="1"/>
          </p:cNvSpPr>
          <p:nvPr>
            <p:ph idx="1"/>
          </p:nvPr>
        </p:nvSpPr>
        <p:spPr>
          <a:xfrm>
            <a:off x="685800" y="1621434"/>
            <a:ext cx="7770813" cy="4472980"/>
          </a:xfrm>
        </p:spPr>
        <p:txBody>
          <a:bodyPr/>
          <a:lstStyle/>
          <a:p>
            <a:r>
              <a:rPr lang="en-US" dirty="0" smtClean="0"/>
              <a:t>No comment or issues identified.</a:t>
            </a:r>
            <a:endParaRPr lang="en-US" dirty="0"/>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2544313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914400"/>
          </a:xfrm>
        </p:spPr>
        <p:txBody>
          <a:bodyPr/>
          <a:lstStyle/>
          <a:p>
            <a:r>
              <a:rPr lang="en-US" sz="2400" dirty="0"/>
              <a:t>802.3cb - Amendment, 2.5 Gb/s and 5 Gb/s Operation over Backplane and Copper Cables , </a:t>
            </a:r>
            <a:r>
              <a:rPr lang="en-US" sz="2400" dirty="0">
                <a:hlinkClick r:id="rId2"/>
              </a:rPr>
              <a:t>PAR</a:t>
            </a:r>
            <a:r>
              <a:rPr lang="en-US" sz="2400" dirty="0"/>
              <a:t> and </a:t>
            </a:r>
            <a:r>
              <a:rPr lang="en-US" sz="2400" dirty="0">
                <a:hlinkClick r:id="rId3"/>
              </a:rPr>
              <a:t>CSD</a:t>
            </a:r>
            <a:endParaRPr lang="en-US" sz="2400" dirty="0"/>
          </a:p>
        </p:txBody>
      </p:sp>
      <p:sp>
        <p:nvSpPr>
          <p:cNvPr id="3" name="Content Placeholder 2"/>
          <p:cNvSpPr>
            <a:spLocks noGrp="1"/>
          </p:cNvSpPr>
          <p:nvPr>
            <p:ph idx="1"/>
          </p:nvPr>
        </p:nvSpPr>
        <p:spPr>
          <a:xfrm>
            <a:off x="685800" y="1844824"/>
            <a:ext cx="7770813" cy="4249589"/>
          </a:xfrm>
        </p:spPr>
        <p:txBody>
          <a:bodyPr/>
          <a:lstStyle/>
          <a:p>
            <a:r>
              <a:rPr lang="en-US" dirty="0"/>
              <a:t>No comment or issues identified</a:t>
            </a:r>
            <a:r>
              <a:rPr lang="en-US" dirty="0" smtClean="0"/>
              <a:t>.</a:t>
            </a:r>
          </a:p>
          <a:p>
            <a:endParaRPr lang="en-US" dirty="0"/>
          </a:p>
          <a:p>
            <a:r>
              <a:rPr lang="en-US" dirty="0" smtClean="0"/>
              <a:t>CSD Slide 5: Well Done -- </a:t>
            </a:r>
            <a:r>
              <a:rPr lang="en-US" sz="8000" dirty="0" smtClean="0">
                <a:sym typeface="Wingdings" panose="05000000000000000000" pitchFamily="2" charset="2"/>
              </a:rPr>
              <a:t></a:t>
            </a:r>
            <a:endParaRPr lang="en-US" sz="8000" dirty="0" smtClean="0"/>
          </a:p>
          <a:p>
            <a:endParaRPr lang="en-US" dirty="0"/>
          </a:p>
          <a:p>
            <a:endParaRPr lang="en-US" dirty="0"/>
          </a:p>
          <a:p>
            <a:endParaRPr lang="en-US" dirty="0"/>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9856964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accept feedback</a:t>
            </a:r>
            <a:endParaRPr lang="en-US" dirty="0"/>
          </a:p>
        </p:txBody>
      </p:sp>
      <p:sp>
        <p:nvSpPr>
          <p:cNvPr id="3" name="Content Placeholder 2"/>
          <p:cNvSpPr>
            <a:spLocks noGrp="1"/>
          </p:cNvSpPr>
          <p:nvPr>
            <p:ph idx="1"/>
          </p:nvPr>
        </p:nvSpPr>
        <p:spPr/>
        <p:txBody>
          <a:bodyPr/>
          <a:lstStyle/>
          <a:p>
            <a:r>
              <a:rPr lang="en-US" dirty="0" smtClean="0"/>
              <a:t>Move to accept the feedback in 11-15/1212r2 (slides 5-16) as the feedback on the proposed PARs for the November 2015 Plenary.</a:t>
            </a:r>
          </a:p>
          <a:p>
            <a:r>
              <a:rPr lang="en-US" dirty="0" smtClean="0"/>
              <a:t>Moved: Andrew Myles  2</a:t>
            </a:r>
            <a:r>
              <a:rPr lang="en-US" baseline="30000" dirty="0" smtClean="0"/>
              <a:t>nd</a:t>
            </a:r>
            <a:r>
              <a:rPr lang="en-US" dirty="0" smtClean="0"/>
              <a:t>: Dorothy Stanley</a:t>
            </a:r>
          </a:p>
          <a:p>
            <a:r>
              <a:rPr lang="en-US" dirty="0" smtClean="0"/>
              <a:t>Results: 4-0-0   motion passes</a:t>
            </a:r>
            <a:endParaRPr lang="en-US" dirty="0"/>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2235563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smtClean="0"/>
              <a:t>Responses From 802 WGs</a:t>
            </a:r>
            <a:endParaRPr lang="en-US" cap="none" dirty="0"/>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November 2015</a:t>
            </a:r>
            <a:endParaRPr lang="en-GB"/>
          </a:p>
        </p:txBody>
      </p:sp>
      <p:sp>
        <p:nvSpPr>
          <p:cNvPr id="5" name="Footer Placeholder 4"/>
          <p:cNvSpPr>
            <a:spLocks noGrp="1"/>
          </p:cNvSpPr>
          <p:nvPr>
            <p:ph type="ftr" idx="11"/>
          </p:nvPr>
        </p:nvSpPr>
        <p:spPr/>
        <p:txBody>
          <a:bodyPr/>
          <a:lstStyle/>
          <a:p>
            <a:r>
              <a:rPr lang="en-GB" smtClean="0"/>
              <a:t>Jon Rosdahl, CSR-Qualcomm</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18</a:t>
            </a:fld>
            <a:endParaRPr lang="en-GB"/>
          </a:p>
        </p:txBody>
      </p:sp>
    </p:spTree>
    <p:extLst>
      <p:ext uri="{BB962C8B-B14F-4D97-AF65-F5344CB8AC3E}">
        <p14:creationId xmlns:p14="http://schemas.microsoft.com/office/powerpoint/2010/main" val="34334837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685800" y="1628800"/>
            <a:ext cx="7772400" cy="4560863"/>
          </a:xfrm>
          <a:ln/>
        </p:spPr>
        <p:txBody>
          <a:bodyPr/>
          <a:lstStyle/>
          <a:p>
            <a:r>
              <a:rPr lang="en-US" dirty="0" smtClean="0"/>
              <a:t>IEEE 802 PARs Under consideration Webpage:</a:t>
            </a:r>
          </a:p>
          <a:p>
            <a:pPr lvl="1"/>
            <a:r>
              <a:rPr lang="en-US" dirty="0" smtClean="0"/>
              <a:t>	</a:t>
            </a:r>
            <a:r>
              <a:rPr lang="en-US" dirty="0" smtClean="0">
                <a:hlinkClick r:id="rId3"/>
              </a:rPr>
              <a:t>http</a:t>
            </a:r>
            <a:r>
              <a:rPr lang="en-US" dirty="0">
                <a:hlinkClick r:id="rId3"/>
              </a:rPr>
              <a:t>://</a:t>
            </a:r>
            <a:r>
              <a:rPr lang="en-US" dirty="0" smtClean="0">
                <a:hlinkClick r:id="rId3"/>
              </a:rPr>
              <a:t>grouper.ieee.org/groups/802/PARs.shtml</a:t>
            </a:r>
            <a:endParaRPr lang="en-US" dirty="0" smtClean="0"/>
          </a:p>
          <a:p>
            <a:pPr lvl="1"/>
            <a:endParaRPr lang="en-US" dirty="0"/>
          </a:p>
        </p:txBody>
      </p:sp>
      <p:sp>
        <p:nvSpPr>
          <p:cNvPr id="4" name="Date Placeholder 3"/>
          <p:cNvSpPr>
            <a:spLocks noGrp="1"/>
          </p:cNvSpPr>
          <p:nvPr>
            <p:ph type="dt" idx="10"/>
          </p:nvPr>
        </p:nvSpPr>
        <p:spPr>
          <a:xfrm>
            <a:off x="714348" y="357166"/>
            <a:ext cx="2374889" cy="273050"/>
          </a:xfrm>
        </p:spPr>
        <p:txBody>
          <a:bodyPr/>
          <a:lstStyle/>
          <a:p>
            <a:r>
              <a:rPr lang="en-US" smtClean="0"/>
              <a:t>November 2015</a:t>
            </a:r>
            <a:endParaRPr lang="en-GB"/>
          </a:p>
        </p:txBody>
      </p:sp>
      <p:sp>
        <p:nvSpPr>
          <p:cNvPr id="5" name="Footer Placeholder 4"/>
          <p:cNvSpPr>
            <a:spLocks noGrp="1"/>
          </p:cNvSpPr>
          <p:nvPr>
            <p:ph type="ftr" idx="11"/>
          </p:nvPr>
        </p:nvSpPr>
        <p:spPr>
          <a:xfrm>
            <a:off x="6215074" y="6475413"/>
            <a:ext cx="2327264" cy="180975"/>
          </a:xfrm>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19</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510952"/>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Abstract-Snapshot</a:t>
            </a:r>
            <a:endParaRPr lang="en-GB" dirty="0"/>
          </a:p>
        </p:txBody>
      </p:sp>
      <p:sp>
        <p:nvSpPr>
          <p:cNvPr id="4098" name="Rectangle 2"/>
          <p:cNvSpPr>
            <a:spLocks noGrp="1" noChangeArrowheads="1"/>
          </p:cNvSpPr>
          <p:nvPr>
            <p:ph idx="1"/>
          </p:nvPr>
        </p:nvSpPr>
        <p:spPr>
          <a:xfrm>
            <a:off x="360834" y="1578869"/>
            <a:ext cx="8496944" cy="4896544"/>
          </a:xfrm>
          <a:ln/>
        </p:spPr>
        <p:txBody>
          <a:bodyPr>
            <a:normAutofit lnSpcReduction="10000"/>
          </a:bodyPr>
          <a:lstStyle/>
          <a:p>
            <a:r>
              <a:rPr lang="en-US" altLang="en-US" sz="2000" dirty="0"/>
              <a:t>Review of Proposed </a:t>
            </a:r>
            <a:r>
              <a:rPr lang="en-US" altLang="en-US" sz="2000" dirty="0" smtClean="0"/>
              <a:t>802 PAR documents   -- </a:t>
            </a:r>
            <a:r>
              <a:rPr lang="en-US" sz="2000" dirty="0"/>
              <a:t>Nov 8-13, Dallas, TX, </a:t>
            </a:r>
            <a:r>
              <a:rPr lang="en-US" sz="2000" dirty="0" smtClean="0"/>
              <a:t>USA</a:t>
            </a:r>
            <a:endParaRPr lang="en-US" sz="2000" dirty="0"/>
          </a:p>
          <a:p>
            <a:pPr marL="857250" lvl="1" indent="-457200">
              <a:buFont typeface="+mj-lt"/>
              <a:buAutoNum type="arabicPeriod"/>
            </a:pPr>
            <a:r>
              <a:rPr lang="en-US" sz="1800" dirty="0"/>
              <a:t>802d - Amendment: URN Namespace, </a:t>
            </a:r>
            <a:r>
              <a:rPr lang="en-US" sz="1800" dirty="0">
                <a:hlinkClick r:id="rId3"/>
              </a:rPr>
              <a:t>PAR</a:t>
            </a:r>
            <a:r>
              <a:rPr lang="en-US" sz="1800" dirty="0"/>
              <a:t> and </a:t>
            </a:r>
            <a:r>
              <a:rPr lang="en-US" sz="1800" dirty="0">
                <a:hlinkClick r:id="rId4"/>
              </a:rPr>
              <a:t>CSD</a:t>
            </a:r>
            <a:endParaRPr lang="en-US" sz="1800" dirty="0"/>
          </a:p>
          <a:p>
            <a:pPr marL="857250" lvl="1" indent="-457200">
              <a:buFont typeface="+mj-lt"/>
              <a:buAutoNum type="arabicPeriod"/>
            </a:pPr>
            <a:r>
              <a:rPr lang="en-US" sz="1800" dirty="0"/>
              <a:t>802.1CQ- Standard: Multicast and Local Address Assignment, </a:t>
            </a:r>
            <a:r>
              <a:rPr lang="en-US" sz="1800" dirty="0">
                <a:hlinkClick r:id="rId5"/>
              </a:rPr>
              <a:t>PAR</a:t>
            </a:r>
            <a:r>
              <a:rPr lang="en-US" sz="1800" dirty="0"/>
              <a:t> and </a:t>
            </a:r>
            <a:r>
              <a:rPr lang="en-US" sz="1800" dirty="0">
                <a:hlinkClick r:id="rId6"/>
              </a:rPr>
              <a:t>CSD</a:t>
            </a:r>
            <a:endParaRPr lang="en-US" sz="1800" dirty="0"/>
          </a:p>
          <a:p>
            <a:pPr marL="857250" lvl="1" indent="-457200">
              <a:buFont typeface="+mj-lt"/>
              <a:buAutoNum type="arabicPeriod"/>
            </a:pPr>
            <a:r>
              <a:rPr lang="en-US" sz="1800" dirty="0"/>
              <a:t>802.3ca - Amendment, 25 Gb/s and 100 Gb/s Passive Optical Networks, </a:t>
            </a:r>
            <a:r>
              <a:rPr lang="en-US" sz="1800" dirty="0">
                <a:hlinkClick r:id="rId7"/>
              </a:rPr>
              <a:t>PAR</a:t>
            </a:r>
            <a:r>
              <a:rPr lang="en-US" sz="1800" dirty="0"/>
              <a:t> and </a:t>
            </a:r>
            <a:r>
              <a:rPr lang="en-US" sz="1800" dirty="0">
                <a:hlinkClick r:id="rId8"/>
              </a:rPr>
              <a:t>CSD</a:t>
            </a:r>
            <a:endParaRPr lang="en-US" sz="1800" dirty="0"/>
          </a:p>
          <a:p>
            <a:pPr marL="857250" lvl="1" indent="-457200">
              <a:buFont typeface="+mj-lt"/>
              <a:buAutoNum type="arabicPeriod"/>
            </a:pPr>
            <a:r>
              <a:rPr lang="en-US" sz="1800" dirty="0"/>
              <a:t>802.3cb - Amendment, 2.5 Gb/s and 5 Gb/s Operation over Backplane and Copper Cables , </a:t>
            </a:r>
            <a:r>
              <a:rPr lang="en-US" sz="1800" dirty="0">
                <a:hlinkClick r:id="rId9"/>
              </a:rPr>
              <a:t>PAR</a:t>
            </a:r>
            <a:r>
              <a:rPr lang="en-US" sz="1800" dirty="0"/>
              <a:t> and </a:t>
            </a:r>
            <a:r>
              <a:rPr lang="en-US" sz="1800" dirty="0">
                <a:hlinkClick r:id="rId10"/>
              </a:rPr>
              <a:t>CSD</a:t>
            </a:r>
            <a:endParaRPr lang="en-US" sz="1800" dirty="0"/>
          </a:p>
          <a:p>
            <a:pPr marL="857250" lvl="1" indent="-457200">
              <a:buFont typeface="+mj-lt"/>
              <a:buAutoNum type="arabicPeriod"/>
            </a:pPr>
            <a:r>
              <a:rPr lang="en-US" sz="1800" dirty="0" smtClean="0"/>
              <a:t>802.15.3d - 100Gbps wireless switched point-to-point physical layer,  </a:t>
            </a:r>
            <a:r>
              <a:rPr lang="en-US" sz="1800" dirty="0" smtClean="0">
                <a:hlinkClick r:id="rId11"/>
              </a:rPr>
              <a:t>PAR Modification</a:t>
            </a:r>
            <a:r>
              <a:rPr lang="en-US" sz="1800" dirty="0" smtClean="0"/>
              <a:t> and </a:t>
            </a:r>
            <a:r>
              <a:rPr lang="en-US" sz="1800" dirty="0" smtClean="0">
                <a:hlinkClick r:id="rId12"/>
              </a:rPr>
              <a:t>5C</a:t>
            </a:r>
            <a:endParaRPr lang="en-US" sz="1800" dirty="0"/>
          </a:p>
          <a:p>
            <a:pPr marL="857250" lvl="1" indent="-457200">
              <a:buFont typeface="+mj-lt"/>
              <a:buAutoNum type="arabicPeriod"/>
            </a:pPr>
            <a:r>
              <a:rPr lang="en-US" sz="1800" dirty="0"/>
              <a:t>802.15.4t Standard: Low-Rate Wireless Personal Area Networks (LR-WPANs) Amendment for a High(</a:t>
            </a:r>
            <a:r>
              <a:rPr lang="en-US" sz="1800" dirty="0" err="1"/>
              <a:t>er</a:t>
            </a:r>
            <a:r>
              <a:rPr lang="en-US" sz="1800" dirty="0"/>
              <a:t>) Rate Physical (PHY) Layer, </a:t>
            </a:r>
            <a:r>
              <a:rPr lang="en-US" sz="1800" dirty="0">
                <a:hlinkClick r:id="rId13"/>
              </a:rPr>
              <a:t>PAR</a:t>
            </a:r>
            <a:r>
              <a:rPr lang="en-US" sz="1800" dirty="0"/>
              <a:t> and </a:t>
            </a:r>
            <a:r>
              <a:rPr lang="en-US" sz="1800" dirty="0">
                <a:hlinkClick r:id="rId14"/>
              </a:rPr>
              <a:t>CSD</a:t>
            </a:r>
            <a:r>
              <a:rPr lang="en-US" sz="1800" dirty="0"/>
              <a:t> </a:t>
            </a:r>
          </a:p>
          <a:p>
            <a:pPr marL="857250" lvl="1" indent="-457200">
              <a:buFont typeface="+mj-lt"/>
              <a:buAutoNum type="arabicPeriod"/>
            </a:pPr>
            <a:r>
              <a:rPr lang="en-US" sz="1800" dirty="0"/>
              <a:t>802.15.4u Amendment, Low-Rate Wireless Personal Area Networks (LR-WPANs) Amendment for use of the Indian 865-867 MHz band. </a:t>
            </a:r>
            <a:r>
              <a:rPr lang="en-US" sz="1800" dirty="0">
                <a:hlinkClick r:id="rId15"/>
              </a:rPr>
              <a:t>PAR</a:t>
            </a:r>
            <a:r>
              <a:rPr lang="en-US" sz="1800" dirty="0"/>
              <a:t> and </a:t>
            </a:r>
            <a:r>
              <a:rPr lang="en-US" sz="1800" dirty="0">
                <a:hlinkClick r:id="rId16"/>
              </a:rPr>
              <a:t>CSD </a:t>
            </a:r>
            <a:endParaRPr lang="en-US" sz="1800" dirty="0"/>
          </a:p>
          <a:p>
            <a:pPr marL="857250" lvl="1" indent="-457200">
              <a:buFont typeface="+mj-lt"/>
              <a:buAutoNum type="arabicPeriod"/>
            </a:pPr>
            <a:r>
              <a:rPr lang="en-US" sz="1800" dirty="0"/>
              <a:t>802.16s - Amendment, Fixed and Mobile Wireless Access in Channel Sizes up to 1.25 MHz,  </a:t>
            </a:r>
            <a:r>
              <a:rPr lang="en-US" sz="1800" dirty="0">
                <a:hlinkClick r:id="rId17"/>
              </a:rPr>
              <a:t>PAR and </a:t>
            </a:r>
            <a:r>
              <a:rPr lang="en-US" sz="1800" dirty="0" smtClean="0">
                <a:hlinkClick r:id="rId17"/>
              </a:rPr>
              <a:t>CSD</a:t>
            </a:r>
            <a:endParaRPr lang="en-US" sz="2300" dirty="0"/>
          </a:p>
          <a:p>
            <a:pPr marL="285750" indent="-285750">
              <a:buFont typeface="Arial" panose="020B0604020202020204" pitchFamily="34" charset="0"/>
              <a:buChar char="•"/>
            </a:pPr>
            <a:r>
              <a:rPr lang="en-US" altLang="en-US" sz="2000" dirty="0" smtClean="0"/>
              <a:t>Meeting times: Monday PM2, Tuesday AM2, Thursday AM2</a:t>
            </a:r>
          </a:p>
        </p:txBody>
      </p:sp>
      <p:sp>
        <p:nvSpPr>
          <p:cNvPr id="4" name="Date Placeholder 3"/>
          <p:cNvSpPr>
            <a:spLocks noGrp="1"/>
          </p:cNvSpPr>
          <p:nvPr>
            <p:ph type="dt" idx="10"/>
          </p:nvPr>
        </p:nvSpPr>
        <p:spPr>
          <a:xfrm>
            <a:off x="696912" y="333375"/>
            <a:ext cx="2589203" cy="273050"/>
          </a:xfrm>
        </p:spPr>
        <p:txBody>
          <a:bodyPr/>
          <a:lstStyle/>
          <a:p>
            <a:r>
              <a:rPr lang="en-US" smtClean="0"/>
              <a:t>November 2015</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0688"/>
            <a:ext cx="8229600" cy="792088"/>
          </a:xfrm>
        </p:spPr>
        <p:txBody>
          <a:bodyPr>
            <a:noAutofit/>
          </a:bodyPr>
          <a:lstStyle/>
          <a:p>
            <a:r>
              <a:rPr lang="en-US" altLang="en-US" sz="2800" dirty="0"/>
              <a:t>PAR </a:t>
            </a:r>
            <a:r>
              <a:rPr lang="en-US" altLang="en-US" sz="2800" dirty="0" smtClean="0"/>
              <a:t>Review SC </a:t>
            </a:r>
            <a:r>
              <a:rPr lang="en-US" altLang="en-US" sz="2800" dirty="0"/>
              <a:t>–  </a:t>
            </a:r>
            <a:r>
              <a:rPr lang="en-US" altLang="en-US" sz="2800" dirty="0" smtClean="0"/>
              <a:t>November 2015</a:t>
            </a:r>
            <a:br>
              <a:rPr lang="en-US" altLang="en-US" sz="2800" dirty="0" smtClean="0"/>
            </a:br>
            <a:r>
              <a:rPr lang="en-US" altLang="en-US" sz="2800" dirty="0" smtClean="0"/>
              <a:t>Chair</a:t>
            </a:r>
            <a:r>
              <a:rPr lang="en-US" altLang="en-US" sz="2800" dirty="0"/>
              <a:t>: Jon Rosdahl</a:t>
            </a:r>
            <a:endParaRPr lang="en-US" sz="2800" dirty="0"/>
          </a:p>
        </p:txBody>
      </p:sp>
      <p:sp>
        <p:nvSpPr>
          <p:cNvPr id="3" name="Content Placeholder 2"/>
          <p:cNvSpPr>
            <a:spLocks noGrp="1"/>
          </p:cNvSpPr>
          <p:nvPr>
            <p:ph idx="1"/>
          </p:nvPr>
        </p:nvSpPr>
        <p:spPr>
          <a:xfrm>
            <a:off x="683568" y="1844824"/>
            <a:ext cx="7704856" cy="4525963"/>
          </a:xfrm>
        </p:spPr>
        <p:txBody>
          <a:bodyPr>
            <a:normAutofit fontScale="92500" lnSpcReduction="20000"/>
          </a:bodyPr>
          <a:lstStyle/>
          <a:p>
            <a:pPr marL="0" indent="0"/>
            <a:r>
              <a:rPr lang="en-US" dirty="0" smtClean="0"/>
              <a:t>Monday Agenda:</a:t>
            </a:r>
          </a:p>
          <a:p>
            <a:pPr marL="857250" lvl="1" indent="-457200">
              <a:buFont typeface="+mj-lt"/>
              <a:buAutoNum type="arabicPeriod"/>
            </a:pPr>
            <a:r>
              <a:rPr lang="en-US" dirty="0" smtClean="0"/>
              <a:t>Welcome</a:t>
            </a:r>
          </a:p>
          <a:p>
            <a:pPr marL="857250" lvl="1" indent="-457200">
              <a:buFont typeface="+mj-lt"/>
              <a:buAutoNum type="arabicPeriod"/>
            </a:pPr>
            <a:r>
              <a:rPr lang="en-US" dirty="0" smtClean="0"/>
              <a:t>.Nominations for Vice Chair/Secretary</a:t>
            </a:r>
            <a:endParaRPr lang="en-US" dirty="0" smtClean="0"/>
          </a:p>
          <a:p>
            <a:pPr marL="857250" lvl="1" indent="-457200">
              <a:buFont typeface="+mj-lt"/>
              <a:buAutoNum type="arabicPeriod"/>
            </a:pPr>
            <a:r>
              <a:rPr lang="en-US" dirty="0" smtClean="0"/>
              <a:t>Determine order of review</a:t>
            </a:r>
          </a:p>
          <a:p>
            <a:pPr marL="857250" lvl="1" indent="-457200">
              <a:buFont typeface="+mj-lt"/>
              <a:buAutoNum type="arabicPeriod"/>
            </a:pPr>
            <a:r>
              <a:rPr lang="en-US" dirty="0" smtClean="0"/>
              <a:t>Review PARs/CSD posted for review this week.</a:t>
            </a:r>
          </a:p>
          <a:p>
            <a:pPr marL="857250" lvl="1" indent="-457200">
              <a:buFont typeface="+mj-lt"/>
              <a:buAutoNum type="arabicPeriod"/>
            </a:pPr>
            <a:r>
              <a:rPr lang="en-US" dirty="0" smtClean="0"/>
              <a:t>Recess</a:t>
            </a:r>
          </a:p>
          <a:p>
            <a:pPr marL="0" indent="0"/>
            <a:r>
              <a:rPr lang="en-US" dirty="0" smtClean="0"/>
              <a:t>Tuesday Agenda:</a:t>
            </a:r>
          </a:p>
          <a:p>
            <a:pPr marL="857250" lvl="1" indent="-457200">
              <a:buFont typeface="+mj-lt"/>
              <a:buAutoNum type="arabicPeriod"/>
            </a:pPr>
            <a:r>
              <a:rPr lang="en-US" dirty="0" smtClean="0"/>
              <a:t>Determine </a:t>
            </a:r>
            <a:r>
              <a:rPr lang="en-US" dirty="0"/>
              <a:t>Vice Chair/Secretary for this week and </a:t>
            </a:r>
            <a:r>
              <a:rPr lang="en-US" dirty="0" smtClean="0"/>
              <a:t>beyond</a:t>
            </a:r>
          </a:p>
          <a:p>
            <a:pPr marL="857250" lvl="1" indent="-457200">
              <a:buFont typeface="+mj-lt"/>
              <a:buAutoNum type="arabicPeriod"/>
            </a:pPr>
            <a:r>
              <a:rPr lang="en-US" dirty="0"/>
              <a:t>Complete review of PARs/CSD and post comments to 802 WGs</a:t>
            </a:r>
          </a:p>
          <a:p>
            <a:pPr marL="857250" lvl="1" indent="-457200">
              <a:buFont typeface="+mj-lt"/>
              <a:buAutoNum type="arabicPeriod"/>
            </a:pPr>
            <a:r>
              <a:rPr lang="en-US" dirty="0" smtClean="0"/>
              <a:t>Recess</a:t>
            </a:r>
            <a:endParaRPr lang="en-US" dirty="0" smtClean="0"/>
          </a:p>
          <a:p>
            <a:pPr marL="0" indent="0"/>
            <a:r>
              <a:rPr lang="en-US" dirty="0" smtClean="0"/>
              <a:t>Thursday Agenda:</a:t>
            </a:r>
          </a:p>
          <a:p>
            <a:pPr marL="857250" lvl="1" indent="-457200">
              <a:buFont typeface="+mj-lt"/>
              <a:buAutoNum type="arabicPeriod"/>
            </a:pPr>
            <a:r>
              <a:rPr lang="en-US" dirty="0" smtClean="0"/>
              <a:t>Review Response to Comments</a:t>
            </a:r>
          </a:p>
          <a:p>
            <a:pPr marL="857250" lvl="1" indent="-457200">
              <a:buFont typeface="+mj-lt"/>
              <a:buAutoNum type="arabicPeriod"/>
            </a:pPr>
            <a:r>
              <a:rPr lang="en-US" dirty="0" smtClean="0"/>
              <a:t>Prepare Report for 802.11 WG closing plenary</a:t>
            </a:r>
          </a:p>
          <a:p>
            <a:pPr marL="857250" lvl="1" indent="-457200">
              <a:buFont typeface="+mj-lt"/>
              <a:buAutoNum type="arabicPeriod"/>
            </a:pPr>
            <a:r>
              <a:rPr lang="en-US" dirty="0" smtClean="0"/>
              <a:t>Adjourn</a:t>
            </a:r>
            <a:endParaRPr lang="en-US" dirty="0"/>
          </a:p>
        </p:txBody>
      </p:sp>
      <p:sp>
        <p:nvSpPr>
          <p:cNvPr id="6" name="Date Placeholder 5"/>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Jon Rosdahl, CSR-Qualcomm</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7" name="TextBox 6"/>
          <p:cNvSpPr txBox="1"/>
          <p:nvPr/>
        </p:nvSpPr>
        <p:spPr>
          <a:xfrm>
            <a:off x="755576" y="1283159"/>
            <a:ext cx="2808312" cy="461665"/>
          </a:xfrm>
          <a:prstGeom prst="rect">
            <a:avLst/>
          </a:prstGeom>
          <a:noFill/>
        </p:spPr>
        <p:txBody>
          <a:bodyPr wrap="square" rtlCol="0">
            <a:spAutoFit/>
          </a:bodyPr>
          <a:lstStyle/>
          <a:p>
            <a:r>
              <a:rPr lang="en-US" dirty="0" smtClean="0">
                <a:solidFill>
                  <a:schemeClr val="tx1"/>
                </a:solidFill>
              </a:rPr>
              <a:t>Draft Agenda:</a:t>
            </a:r>
            <a:endParaRPr lang="en-US" dirty="0">
              <a:solidFill>
                <a:schemeClr val="tx1"/>
              </a:solidFill>
            </a:endParaRPr>
          </a:p>
        </p:txBody>
      </p:sp>
    </p:spTree>
    <p:extLst>
      <p:ext uri="{BB962C8B-B14F-4D97-AF65-F5344CB8AC3E}">
        <p14:creationId xmlns:p14="http://schemas.microsoft.com/office/powerpoint/2010/main" val="34396353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Par </a:t>
            </a:r>
            <a:r>
              <a:rPr lang="en-US" cap="none" dirty="0" smtClean="0"/>
              <a:t>Review Comments</a:t>
            </a:r>
            <a:endParaRPr lang="en-US" dirty="0"/>
          </a:p>
        </p:txBody>
      </p:sp>
      <p:sp>
        <p:nvSpPr>
          <p:cNvPr id="8" name="Text Placeholder 7"/>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1702977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lvl="1"/>
            <a:r>
              <a:rPr lang="en-US" sz="1800" dirty="0"/>
              <a:t>802.15.3d - 100Gbps wireless switched point-to-point physical layer,  </a:t>
            </a:r>
            <a:r>
              <a:rPr lang="en-US" sz="1800" dirty="0">
                <a:hlinkClick r:id="rId2"/>
              </a:rPr>
              <a:t>PAR Modification</a:t>
            </a:r>
            <a:r>
              <a:rPr lang="en-US" sz="1800" dirty="0"/>
              <a:t> and </a:t>
            </a:r>
            <a:r>
              <a:rPr lang="en-US" sz="1800" dirty="0" smtClean="0">
                <a:hlinkClick r:id="rId3"/>
              </a:rPr>
              <a:t>5C</a:t>
            </a:r>
            <a:endParaRPr lang="en-US" dirty="0"/>
          </a:p>
        </p:txBody>
      </p:sp>
      <p:sp>
        <p:nvSpPr>
          <p:cNvPr id="8" name="Content Placeholder 7"/>
          <p:cNvSpPr>
            <a:spLocks noGrp="1"/>
          </p:cNvSpPr>
          <p:nvPr>
            <p:ph idx="1"/>
          </p:nvPr>
        </p:nvSpPr>
        <p:spPr>
          <a:xfrm>
            <a:off x="539552" y="1556792"/>
            <a:ext cx="8002786" cy="4537621"/>
          </a:xfrm>
        </p:spPr>
        <p:txBody>
          <a:bodyPr/>
          <a:lstStyle/>
          <a:p>
            <a:r>
              <a:rPr lang="en-US" dirty="0" smtClean="0"/>
              <a:t>2.1, 5.2a, 5.2b and 5.5: Use of “Mbps” or “ </a:t>
            </a:r>
            <a:r>
              <a:rPr lang="en-US" dirty="0" err="1" smtClean="0"/>
              <a:t>Gbps</a:t>
            </a:r>
            <a:r>
              <a:rPr lang="en-US" dirty="0" smtClean="0"/>
              <a:t>” should be “Mb/s” and “Gb/s”</a:t>
            </a:r>
          </a:p>
          <a:p>
            <a:r>
              <a:rPr lang="en-US" dirty="0" smtClean="0"/>
              <a:t>5.2a and 5.2b seem to be orders of magnitude different in the expected speeds and bands covered.  Should the Scope be amended by this amendment to include the extra bands and speeds?  An Amendment is a good time to adjust the scope of the base standard.</a:t>
            </a:r>
          </a:p>
          <a:p>
            <a:r>
              <a:rPr lang="en-US" dirty="0" smtClean="0"/>
              <a:t>5.5 – missing comma “In data centers wireless links ----”</a:t>
            </a:r>
          </a:p>
          <a:p>
            <a:r>
              <a:rPr lang="en-US" dirty="0" smtClean="0"/>
              <a:t>5.5 – extra comma “…with high probability, is ----”</a:t>
            </a:r>
          </a:p>
          <a:p>
            <a:r>
              <a:rPr lang="en-US" dirty="0" smtClean="0"/>
              <a:t>8.1 – 5.2b – delete “the” in “intended the frequency bands”</a:t>
            </a:r>
          </a:p>
          <a:p>
            <a:r>
              <a:rPr lang="en-US" dirty="0" smtClean="0"/>
              <a:t>8.1 – 5.5 - missing comma in “kiosk-downloading the link”</a:t>
            </a:r>
          </a:p>
          <a:p>
            <a:endParaRPr lang="en-US" dirty="0" smtClean="0"/>
          </a:p>
          <a:p>
            <a:endParaRPr lang="en-US" dirty="0"/>
          </a:p>
        </p:txBody>
      </p:sp>
      <p:sp>
        <p:nvSpPr>
          <p:cNvPr id="4" name="Date Placeholder 3"/>
          <p:cNvSpPr>
            <a:spLocks noGrp="1"/>
          </p:cNvSpPr>
          <p:nvPr>
            <p:ph type="dt" idx="10"/>
          </p:nvPr>
        </p:nvSpPr>
        <p:spPr/>
        <p:txBody>
          <a:bodyPr/>
          <a:lstStyle/>
          <a:p>
            <a:r>
              <a:rPr lang="en-US" smtClean="0"/>
              <a:t>November 2015</a:t>
            </a:r>
            <a:endParaRPr lang="en-GB"/>
          </a:p>
        </p:txBody>
      </p:sp>
      <p:sp>
        <p:nvSpPr>
          <p:cNvPr id="5" name="Footer Placeholder 4"/>
          <p:cNvSpPr>
            <a:spLocks noGrp="1"/>
          </p:cNvSpPr>
          <p:nvPr>
            <p:ph type="ftr" idx="11"/>
          </p:nvPr>
        </p:nvSpPr>
        <p:spPr/>
        <p:txBody>
          <a:bodyPr/>
          <a:lstStyle/>
          <a:p>
            <a:r>
              <a:rPr lang="en-GB" smtClean="0"/>
              <a:t>Jon Rosdahl, CSR-Qualcomm</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5</a:t>
            </a:fld>
            <a:endParaRPr lang="en-GB"/>
          </a:p>
        </p:txBody>
      </p:sp>
    </p:spTree>
    <p:extLst>
      <p:ext uri="{BB962C8B-B14F-4D97-AF65-F5344CB8AC3E}">
        <p14:creationId xmlns:p14="http://schemas.microsoft.com/office/powerpoint/2010/main" val="23972716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1800" dirty="0"/>
              <a:t>802.15.4t Standard: Low-Rate Wireless Personal Area Networks (LR-WPANs) Amendment for a High(</a:t>
            </a:r>
            <a:r>
              <a:rPr lang="en-US" sz="1800" dirty="0" err="1"/>
              <a:t>er</a:t>
            </a:r>
            <a:r>
              <a:rPr lang="en-US" sz="1800" dirty="0"/>
              <a:t>) Rate Physical (PHY) Layer, </a:t>
            </a:r>
            <a:r>
              <a:rPr lang="en-US" sz="1800" dirty="0">
                <a:hlinkClick r:id="rId2"/>
              </a:rPr>
              <a:t>PAR</a:t>
            </a:r>
            <a:r>
              <a:rPr lang="en-US" sz="1800" dirty="0"/>
              <a:t> and </a:t>
            </a:r>
            <a:r>
              <a:rPr lang="en-US" sz="1800" dirty="0">
                <a:hlinkClick r:id="rId3"/>
              </a:rPr>
              <a:t>CSD</a:t>
            </a:r>
            <a:r>
              <a:rPr lang="en-US" sz="1800" dirty="0"/>
              <a:t> </a:t>
            </a:r>
            <a:endParaRPr lang="en-US" dirty="0"/>
          </a:p>
        </p:txBody>
      </p:sp>
      <p:sp>
        <p:nvSpPr>
          <p:cNvPr id="3" name="Content Placeholder 2"/>
          <p:cNvSpPr>
            <a:spLocks noGrp="1"/>
          </p:cNvSpPr>
          <p:nvPr>
            <p:ph idx="1"/>
          </p:nvPr>
        </p:nvSpPr>
        <p:spPr/>
        <p:txBody>
          <a:bodyPr/>
          <a:lstStyle/>
          <a:p>
            <a:r>
              <a:rPr lang="en-US" dirty="0" smtClean="0"/>
              <a:t>2.1 Need to include range for “High(</a:t>
            </a:r>
            <a:r>
              <a:rPr lang="en-US" dirty="0" err="1" smtClean="0"/>
              <a:t>er</a:t>
            </a:r>
            <a:r>
              <a:rPr lang="en-US" dirty="0" smtClean="0"/>
              <a:t>)”</a:t>
            </a:r>
          </a:p>
          <a:p>
            <a:pPr lvl="1"/>
            <a:r>
              <a:rPr lang="en-US" sz="2400" dirty="0" smtClean="0"/>
              <a:t>(</a:t>
            </a:r>
            <a:r>
              <a:rPr lang="en-US" sz="1400" dirty="0" smtClean="0"/>
              <a:t>See </a:t>
            </a:r>
            <a:r>
              <a:rPr lang="en-US" sz="1400" dirty="0" err="1" smtClean="0"/>
              <a:t>NesCom</a:t>
            </a:r>
            <a:r>
              <a:rPr lang="en-US" sz="1400" dirty="0" smtClean="0"/>
              <a:t> Conventions: “6. Quantification </a:t>
            </a:r>
            <a:r>
              <a:rPr lang="en-US" sz="1400" dirty="0"/>
              <a:t>of the Ranges of Numeric Values </a:t>
            </a:r>
            <a:br>
              <a:rPr lang="en-US" sz="1400" dirty="0"/>
            </a:br>
            <a:r>
              <a:rPr lang="en-US" sz="1400" dirty="0"/>
              <a:t>For PARs for new projects, standards developers who use general terms to represent ranges (e.g. high, medium, low) within the title, scope, or purpose, shall numerically define such ranges where they first appear (title, scope, </a:t>
            </a:r>
            <a:r>
              <a:rPr lang="en-US" sz="1400" dirty="0" smtClean="0"/>
              <a:t>or </a:t>
            </a:r>
            <a:r>
              <a:rPr lang="en-US" sz="1400" dirty="0"/>
              <a:t>purpose, as applicable). </a:t>
            </a:r>
            <a:r>
              <a:rPr lang="en-US" sz="1400" dirty="0" smtClean="0"/>
              <a:t>“)</a:t>
            </a:r>
          </a:p>
          <a:p>
            <a:r>
              <a:rPr lang="en-US" dirty="0" smtClean="0"/>
              <a:t>5.2a – change “devices operating various license-free” to “devices operating in various license-free”</a:t>
            </a:r>
          </a:p>
          <a:p>
            <a:r>
              <a:rPr lang="en-US" dirty="0" smtClean="0"/>
              <a:t>5.2a – What is the battery consumption requirements (car battery or coin cell for example)?</a:t>
            </a:r>
          </a:p>
          <a:p>
            <a:r>
              <a:rPr lang="en-US" dirty="0" smtClean="0"/>
              <a:t>5.2.b Change “Mbps” to “Mb/s”</a:t>
            </a:r>
          </a:p>
          <a:p>
            <a:endParaRPr lang="en-US" sz="1800" dirty="0" smtClean="0"/>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3861698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15.4t CSD	</a:t>
            </a:r>
            <a:endParaRPr lang="en-US" dirty="0"/>
          </a:p>
        </p:txBody>
      </p:sp>
      <p:sp>
        <p:nvSpPr>
          <p:cNvPr id="3" name="Content Placeholder 2"/>
          <p:cNvSpPr>
            <a:spLocks noGrp="1"/>
          </p:cNvSpPr>
          <p:nvPr>
            <p:ph idx="1"/>
          </p:nvPr>
        </p:nvSpPr>
        <p:spPr/>
        <p:txBody>
          <a:bodyPr/>
          <a:lstStyle/>
          <a:p>
            <a:r>
              <a:rPr lang="en-US" dirty="0" smtClean="0"/>
              <a:t>Title page: should it include the name of the amendment?</a:t>
            </a:r>
          </a:p>
          <a:p>
            <a:r>
              <a:rPr lang="en-US" dirty="0" smtClean="0"/>
              <a:t>1.1.1 change “</a:t>
            </a:r>
            <a:r>
              <a:rPr lang="en-US" dirty="0"/>
              <a:t>Definitions were already and part of this standard </a:t>
            </a:r>
            <a:r>
              <a:rPr lang="en-US" dirty="0" smtClean="0"/>
              <a:t>“ to “</a:t>
            </a:r>
            <a:r>
              <a:rPr lang="en-US" dirty="0"/>
              <a:t>Definitions were already </a:t>
            </a:r>
            <a:r>
              <a:rPr lang="en-US" dirty="0" smtClean="0"/>
              <a:t>a </a:t>
            </a:r>
            <a:r>
              <a:rPr lang="en-US" dirty="0"/>
              <a:t>part of this </a:t>
            </a:r>
            <a:r>
              <a:rPr lang="en-US" dirty="0" smtClean="0"/>
              <a:t>standard. </a:t>
            </a:r>
          </a:p>
          <a:p>
            <a:endParaRPr lang="en-US" dirty="0" smtClean="0"/>
          </a:p>
          <a:p>
            <a:endParaRPr lang="en-US" dirty="0"/>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3863312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1800" dirty="0"/>
              <a:t>802.15.4u Amendment, Low-Rate Wireless Personal Area Networks (LR-WPANs) Amendment for use of the Indian 865-867 MHz band. </a:t>
            </a:r>
            <a:r>
              <a:rPr lang="en-US" sz="1800" dirty="0">
                <a:hlinkClick r:id="rId2"/>
              </a:rPr>
              <a:t>PAR</a:t>
            </a:r>
            <a:r>
              <a:rPr lang="en-US" sz="1800" dirty="0"/>
              <a:t> and </a:t>
            </a:r>
            <a:r>
              <a:rPr lang="en-US" sz="1800" dirty="0">
                <a:hlinkClick r:id="rId3"/>
              </a:rPr>
              <a:t>CSD </a:t>
            </a:r>
            <a:endParaRPr lang="en-US" dirty="0"/>
          </a:p>
        </p:txBody>
      </p:sp>
      <p:sp>
        <p:nvSpPr>
          <p:cNvPr id="3" name="Content Placeholder 2"/>
          <p:cNvSpPr>
            <a:spLocks noGrp="1"/>
          </p:cNvSpPr>
          <p:nvPr>
            <p:ph idx="1"/>
          </p:nvPr>
        </p:nvSpPr>
        <p:spPr/>
        <p:txBody>
          <a:bodyPr/>
          <a:lstStyle/>
          <a:p>
            <a:r>
              <a:rPr lang="en-US" dirty="0" smtClean="0"/>
              <a:t>2.1 Change </a:t>
            </a:r>
            <a:r>
              <a:rPr lang="en-US" b="0" dirty="0" smtClean="0"/>
              <a:t>“the Indian 865-867 MHz band” </a:t>
            </a:r>
            <a:r>
              <a:rPr lang="en-US" dirty="0" smtClean="0"/>
              <a:t>to “</a:t>
            </a:r>
            <a:r>
              <a:rPr lang="en-US" b="0" dirty="0" smtClean="0"/>
              <a:t>the </a:t>
            </a:r>
            <a:r>
              <a:rPr lang="en-US" b="0" dirty="0"/>
              <a:t>865-867 MHz band </a:t>
            </a:r>
            <a:r>
              <a:rPr lang="en-US" b="0" dirty="0" smtClean="0"/>
              <a:t>in India.”</a:t>
            </a:r>
          </a:p>
          <a:p>
            <a:r>
              <a:rPr lang="en-US" b="0" dirty="0" smtClean="0"/>
              <a:t>5.5 – Suggest use “W” for “watts”</a:t>
            </a:r>
          </a:p>
          <a:p>
            <a:r>
              <a:rPr lang="en-US" b="0" dirty="0" smtClean="0"/>
              <a:t>5.5 – Change: “</a:t>
            </a:r>
            <a:r>
              <a:rPr lang="en-US" b="0" dirty="0"/>
              <a:t>released a draft an Internet of Things </a:t>
            </a:r>
            <a:r>
              <a:rPr lang="en-US" b="0" dirty="0" smtClean="0"/>
              <a:t>Policy” to “</a:t>
            </a:r>
            <a:r>
              <a:rPr lang="en-US" b="0" dirty="0"/>
              <a:t>released a draft </a:t>
            </a:r>
            <a:r>
              <a:rPr lang="en-US" b="0" dirty="0" smtClean="0"/>
              <a:t>Internet </a:t>
            </a:r>
            <a:r>
              <a:rPr lang="en-US" b="0" dirty="0"/>
              <a:t>of Things </a:t>
            </a:r>
            <a:r>
              <a:rPr lang="en-US" b="0" dirty="0" smtClean="0"/>
              <a:t>Policy”</a:t>
            </a:r>
          </a:p>
          <a:p>
            <a:endParaRPr lang="en-US" dirty="0"/>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1004434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15.4u CSD</a:t>
            </a:r>
            <a:endParaRPr lang="en-US" dirty="0"/>
          </a:p>
        </p:txBody>
      </p:sp>
      <p:sp>
        <p:nvSpPr>
          <p:cNvPr id="3" name="Content Placeholder 2"/>
          <p:cNvSpPr>
            <a:spLocks noGrp="1"/>
          </p:cNvSpPr>
          <p:nvPr>
            <p:ph idx="1"/>
          </p:nvPr>
        </p:nvSpPr>
        <p:spPr/>
        <p:txBody>
          <a:bodyPr/>
          <a:lstStyle/>
          <a:p>
            <a:r>
              <a:rPr lang="en-US" dirty="0"/>
              <a:t>Title page: should it include the name of the amendment</a:t>
            </a:r>
            <a:r>
              <a:rPr lang="en-US" dirty="0" smtClean="0"/>
              <a:t>? It would help the reader when looking at CSD to be self-defined.</a:t>
            </a:r>
          </a:p>
          <a:p>
            <a:r>
              <a:rPr lang="en-US" dirty="0"/>
              <a:t>1.1.1 change “Definitions were already and part of this standard “ to “Definitions were already a part of this </a:t>
            </a:r>
            <a:r>
              <a:rPr lang="en-US" dirty="0" smtClean="0"/>
              <a:t>standard”</a:t>
            </a:r>
          </a:p>
          <a:p>
            <a:r>
              <a:rPr lang="en-US" dirty="0" smtClean="0"/>
              <a:t>1.2.5 a) change “</a:t>
            </a:r>
            <a:r>
              <a:rPr lang="en-US" dirty="0"/>
              <a:t>This project can be implement with </a:t>
            </a:r>
            <a:r>
              <a:rPr lang="en-US" dirty="0" smtClean="0"/>
              <a:t>“ to “</a:t>
            </a:r>
            <a:r>
              <a:rPr lang="en-US" dirty="0"/>
              <a:t>This project can be </a:t>
            </a:r>
            <a:r>
              <a:rPr lang="en-US" dirty="0" smtClean="0"/>
              <a:t>implemented </a:t>
            </a:r>
            <a:r>
              <a:rPr lang="en-US" dirty="0"/>
              <a:t>with </a:t>
            </a:r>
            <a:r>
              <a:rPr lang="en-US" dirty="0" smtClean="0"/>
              <a:t>“ </a:t>
            </a:r>
          </a:p>
          <a:p>
            <a:r>
              <a:rPr lang="en-US" dirty="0" smtClean="0"/>
              <a:t>1.2.5 a) Add comma prior to “which”</a:t>
            </a:r>
          </a:p>
          <a:p>
            <a:endParaRPr lang="en-US" dirty="0" smtClean="0"/>
          </a:p>
          <a:p>
            <a:endParaRPr lang="en-US" dirty="0"/>
          </a:p>
          <a:p>
            <a:endParaRPr lang="en-US" dirty="0" smtClean="0"/>
          </a:p>
          <a:p>
            <a:endParaRPr lang="en-US" dirty="0"/>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47207443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Theme</Template>
  <TotalTime>7638</TotalTime>
  <Words>1333</Words>
  <Application>Microsoft Office PowerPoint</Application>
  <PresentationFormat>On-screen Show (4:3)</PresentationFormat>
  <Paragraphs>173</Paragraphs>
  <Slides>19</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 Unicode MS</vt:lpstr>
      <vt:lpstr>MS Gothic</vt:lpstr>
      <vt:lpstr>Arial</vt:lpstr>
      <vt:lpstr>Times New Roman</vt:lpstr>
      <vt:lpstr>Wingdings</vt:lpstr>
      <vt:lpstr>802-11 Theme</vt:lpstr>
      <vt:lpstr>Document</vt:lpstr>
      <vt:lpstr>802.11 PAR Review SC November 2015</vt:lpstr>
      <vt:lpstr>Abstract-Snapshot</vt:lpstr>
      <vt:lpstr>PAR Review SC –  November 2015 Chair: Jon Rosdahl</vt:lpstr>
      <vt:lpstr>Par Review Comments</vt:lpstr>
      <vt:lpstr>802.15.3d - 100Gbps wireless switched point-to-point physical layer,  PAR Modification and 5C</vt:lpstr>
      <vt:lpstr>802.15.4t Standard: Low-Rate Wireless Personal Area Networks (LR-WPANs) Amendment for a High(er) Rate Physical (PHY) Layer, PAR and CSD </vt:lpstr>
      <vt:lpstr>15.4t CSD </vt:lpstr>
      <vt:lpstr>802.15.4u Amendment, Low-Rate Wireless Personal Area Networks (LR-WPANs) Amendment for use of the Indian 865-867 MHz band. PAR and CSD </vt:lpstr>
      <vt:lpstr>15.4u CSD</vt:lpstr>
      <vt:lpstr>802.16s - Amendment, Fixed and Mobile Wireless Access in Channel Sizes up to 1.25 MHz,  PAR and CSD</vt:lpstr>
      <vt:lpstr>802.16s CSD</vt:lpstr>
      <vt:lpstr>802d - Amendment: URN Namespace, PAR and CSD</vt:lpstr>
      <vt:lpstr>802d CSD</vt:lpstr>
      <vt:lpstr>802.1CQ- Standard: Multicast and Local Address Assignment, PAR and CSD</vt:lpstr>
      <vt:lpstr>802.3ca - Amendment, 25 Gb/s and 100 Gb/s Passive Optical Networks, PAR and CSD</vt:lpstr>
      <vt:lpstr>802.3cb - Amendment, 2.5 Gb/s and 5 Gb/s Operation over Backplane and Copper Cables , PAR and CSD</vt:lpstr>
      <vt:lpstr>Motion to accept feedback</vt:lpstr>
      <vt:lpstr>Responses From 802 WGs</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PAR Review - Agenda and Meeting slides 2015</dc:title>
  <dc:subject>November 2015</dc:subject>
  <dc:creator>Jon Rosdahl</dc:creator>
  <dc:description>Jon Rosdahl (CSR-Qualcomm)</dc:description>
  <cp:lastModifiedBy>Jon Rosdahl</cp:lastModifiedBy>
  <cp:revision>99</cp:revision>
  <cp:lastPrinted>1601-01-01T00:00:00Z</cp:lastPrinted>
  <dcterms:created xsi:type="dcterms:W3CDTF">2014-04-14T10:59:07Z</dcterms:created>
  <dcterms:modified xsi:type="dcterms:W3CDTF">2015-11-10T18:29:34Z</dcterms:modified>
</cp:coreProperties>
</file>