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31" r:id="rId2"/>
    <p:sldId id="332" r:id="rId3"/>
    <p:sldId id="433" r:id="rId4"/>
    <p:sldId id="429" r:id="rId5"/>
    <p:sldId id="440" r:id="rId6"/>
    <p:sldId id="418" r:id="rId7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0" autoAdjust="0"/>
    <p:restoredTop sz="94660"/>
  </p:normalViewPr>
  <p:slideViewPr>
    <p:cSldViewPr>
      <p:cViewPr varScale="1">
        <p:scale>
          <a:sx n="113" d="100"/>
          <a:sy n="113" d="100"/>
        </p:scale>
        <p:origin x="-1688" y="-10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60" y="-8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25894" y="204788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/>
              <a:t>doc.: IEEE </a:t>
            </a:r>
            <a:r>
              <a:rPr lang="en-GB" dirty="0" smtClean="0"/>
              <a:t>802.11-12/1411r0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 smtClean="0"/>
              <a:t>Nov 2012</a:t>
            </a:r>
            <a:endParaRPr lang="en-GB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907311" y="9612313"/>
            <a:ext cx="12823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985B37E1-8207-4EF8-8E98-753A3354A8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GB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51170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68757" y="120650"/>
            <a:ext cx="218598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 dirty="0" smtClean="0"/>
              <a:t>doc.: IEEE 802.11-12/1411r0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7133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AU" dirty="0" smtClean="0"/>
              <a:t>Nov 2012</a:t>
            </a:r>
            <a:endParaRPr lang="en-GB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72386" y="9615488"/>
            <a:ext cx="128235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Page </a:t>
            </a:r>
            <a:fld id="{54248732-CD16-416F-820C-F8F0BB28EA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19281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70235" y="120650"/>
            <a:ext cx="2184505" cy="215444"/>
          </a:xfrm>
          <a:noFill/>
        </p:spPr>
        <p:txBody>
          <a:bodyPr/>
          <a:lstStyle/>
          <a:p>
            <a:r>
              <a:rPr lang="en-GB" dirty="0" smtClean="0"/>
              <a:t>doc.: IEEE 802.11-</a:t>
            </a:r>
            <a:r>
              <a:rPr lang="en-GB" dirty="0" smtClean="0"/>
              <a:t>15/1166r0</a:t>
            </a:r>
            <a:endParaRPr lang="en-GB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1228351" cy="215444"/>
          </a:xfrm>
          <a:noFill/>
        </p:spPr>
        <p:txBody>
          <a:bodyPr/>
          <a:lstStyle/>
          <a:p>
            <a:r>
              <a:rPr lang="en-US" dirty="0" smtClean="0"/>
              <a:t>September 2015</a:t>
            </a:r>
            <a:endParaRPr lang="en-GB" dirty="0" smtClean="0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872386" y="9615488"/>
            <a:ext cx="1282352" cy="184666"/>
          </a:xfrm>
          <a:noFill/>
        </p:spPr>
        <p:txBody>
          <a:bodyPr/>
          <a:lstStyle/>
          <a:p>
            <a:pPr lvl="4"/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7F3AA8F3-0F4A-45BA-A64F-0DDB9B568E9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GB" smtClean="0"/>
              <a:t>doc.: IEEE 802.11-10/0673r0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20650"/>
            <a:ext cx="1228351" cy="215444"/>
          </a:xfrm>
          <a:noFill/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2010</a:t>
            </a:r>
            <a:endParaRPr lang="en-GB" dirty="0" smtClean="0"/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872386" y="9615488"/>
            <a:ext cx="1282352" cy="184666"/>
          </a:xfrm>
          <a:noFill/>
        </p:spPr>
        <p:txBody>
          <a:bodyPr/>
          <a:lstStyle/>
          <a:p>
            <a:pPr lvl="4"/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GB" smtClean="0"/>
              <a:t>Page </a:t>
            </a:r>
            <a:fld id="{DA46D214-75BD-4AB5-B513-4DDEA98DA4CD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802.11-12/1411r0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AU" smtClean="0"/>
              <a:t>Nov 2012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872386" y="9615488"/>
            <a:ext cx="1282352" cy="184666"/>
          </a:xfrm>
        </p:spPr>
        <p:txBody>
          <a:bodyPr/>
          <a:lstStyle/>
          <a:p>
            <a:pPr lvl="4"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54248732-CD16-416F-820C-F8F0BB28EAFD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952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59081" y="6475413"/>
            <a:ext cx="1384844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Peter Yee  (NSA/IAD)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2256CE73-E7A4-4616-B4D0-747A45A6591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57930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September 2015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97553" y="6475413"/>
            <a:ext cx="134637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Peter Yee (NSA/IAD)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190CD6-18F2-44F1-A379-0C51A15702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57930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dirty="0" smtClean="0"/>
            </a:lvl1pPr>
          </a:lstStyle>
          <a:p>
            <a:pPr>
              <a:defRPr/>
            </a:pPr>
            <a:r>
              <a:rPr lang="en-GB" dirty="0" smtClean="0"/>
              <a:t>September 2015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7553" y="6475413"/>
            <a:ext cx="134637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Peter Yee (NSA/IAD)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E0ACB48-4140-472E-B12B-3AC08532959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856" y="334963"/>
            <a:ext cx="280864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GB" sz="1800" b="1" dirty="0"/>
              <a:t>doc.: IEEE </a:t>
            </a:r>
            <a:r>
              <a:rPr lang="en-GB" sz="1800" b="1" dirty="0" smtClean="0"/>
              <a:t>802.11-15</a:t>
            </a:r>
            <a:r>
              <a:rPr lang="en-GB" sz="1800" b="1" dirty="0" smtClean="0"/>
              <a:t>/1166r0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309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September 2015</a:t>
            </a:r>
            <a:endParaRPr lang="en-GB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  <a:noFill/>
        </p:spPr>
        <p:txBody>
          <a:bodyPr/>
          <a:lstStyle/>
          <a:p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5C54AB6B-C76C-43C0-8CF9-4AA7315BEFF1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IEEE 802 JTC1 SC closing report</a:t>
            </a:r>
            <a:br>
              <a:rPr lang="en-GB" dirty="0" smtClean="0"/>
            </a:br>
            <a:r>
              <a:rPr lang="en-GB" dirty="0" smtClean="0"/>
              <a:t>(September 2015</a:t>
            </a:r>
            <a:r>
              <a:rPr lang="en-GB" dirty="0" smtClean="0"/>
              <a:t>)</a:t>
            </a:r>
          </a:p>
        </p:txBody>
      </p:sp>
      <p:sp>
        <p:nvSpPr>
          <p:cNvPr id="1031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</a:t>
            </a:r>
            <a:r>
              <a:rPr lang="en-GB" sz="2000" b="0" dirty="0" smtClean="0"/>
              <a:t>-9-16</a:t>
            </a:r>
            <a:endParaRPr lang="en-GB" sz="2000" b="0" dirty="0" smtClean="0"/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39979"/>
              </p:ext>
            </p:extLst>
          </p:nvPr>
        </p:nvGraphicFramePr>
        <p:xfrm>
          <a:off x="683568" y="2708920"/>
          <a:ext cx="8172450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" name="Document" r:id="rId4" imgW="8140700" imgH="1028700" progId="Word.Document.8">
                  <p:embed/>
                </p:oleObj>
              </mc:Choice>
              <mc:Fallback>
                <p:oleObj name="Document" r:id="rId4" imgW="8140700" imgH="102870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8" y="2708920"/>
                        <a:ext cx="8172450" cy="10302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309" cy="276999"/>
          </a:xfrm>
          <a:noFill/>
        </p:spPr>
        <p:txBody>
          <a:bodyPr/>
          <a:lstStyle/>
          <a:p>
            <a:pPr>
              <a:defRPr/>
            </a:pPr>
            <a:r>
              <a:rPr lang="en-GB" dirty="0" smtClean="0"/>
              <a:t>September </a:t>
            </a:r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  <a:noFill/>
        </p:spPr>
        <p:txBody>
          <a:bodyPr/>
          <a:lstStyle/>
          <a:p>
            <a:r>
              <a:rPr lang="en-GB" dirty="0" smtClean="0"/>
              <a:t>Peter Yee, NSA/IAD</a:t>
            </a:r>
            <a:endParaRPr lang="en-GB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GB" smtClean="0"/>
              <a:t>Slide </a:t>
            </a:r>
            <a:fld id="{827FA444-4315-4B21-90DB-70CB797C55B7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IEEE 802 JTC1 SC</a:t>
            </a:r>
            <a:br>
              <a:rPr lang="en-GB" sz="3200" dirty="0" smtClean="0"/>
            </a:br>
            <a:r>
              <a:rPr lang="en-GB" sz="3200" dirty="0" smtClean="0"/>
              <a:t>for </a:t>
            </a:r>
            <a:r>
              <a:rPr lang="en-GB" sz="3200" dirty="0" smtClean="0"/>
              <a:t>September 2015 </a:t>
            </a:r>
            <a:r>
              <a:rPr lang="en-GB" sz="3200" dirty="0" smtClean="0"/>
              <a:t>in </a:t>
            </a:r>
            <a:r>
              <a:rPr lang="en-GB" sz="3200" dirty="0" smtClean="0"/>
              <a:t>Bangkok</a:t>
            </a:r>
            <a:endParaRPr lang="en-GB" sz="32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85800"/>
            <a:ext cx="7992888" cy="1066800"/>
          </a:xfrm>
        </p:spPr>
        <p:txBody>
          <a:bodyPr/>
          <a:lstStyle/>
          <a:p>
            <a:r>
              <a:rPr lang="en-AU" dirty="0" smtClean="0"/>
              <a:t>The SC did not have a great deal of work this week and only one session was required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Reviewed status of PSDO pipeline</a:t>
            </a:r>
          </a:p>
          <a:p>
            <a:pPr lvl="1"/>
            <a:r>
              <a:rPr lang="en-AU" dirty="0" smtClean="0"/>
              <a:t>No new submissions or results since the July meeting</a:t>
            </a:r>
          </a:p>
          <a:p>
            <a:pPr lvl="1"/>
            <a:r>
              <a:rPr lang="en-AU" dirty="0" smtClean="0"/>
              <a:t>Four ballots close between now and the next plenary</a:t>
            </a:r>
            <a:endParaRPr lang="en-AU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September </a:t>
            </a:r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328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447056"/>
          </a:xfrm>
        </p:spPr>
        <p:txBody>
          <a:bodyPr/>
          <a:lstStyle/>
          <a:p>
            <a:r>
              <a:rPr lang="en-AU" dirty="0" smtClean="0"/>
              <a:t>IEEE 802 has pushed </a:t>
            </a:r>
            <a:r>
              <a:rPr lang="en-AU" dirty="0" smtClean="0"/>
              <a:t>16 </a:t>
            </a:r>
            <a:r>
              <a:rPr lang="en-AU" dirty="0" smtClean="0"/>
              <a:t>standards completely through the PSDO ratification process </a:t>
            </a:r>
            <a:r>
              <a:rPr lang="en-AU" dirty="0" smtClean="0"/>
              <a:t>…</a:t>
            </a:r>
            <a:br>
              <a:rPr lang="en-AU" dirty="0" smtClean="0"/>
            </a:br>
            <a:r>
              <a:rPr lang="en-AU" dirty="0" smtClean="0"/>
              <a:t>These are the 5 most recently ratified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579309" cy="276999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543883"/>
              </p:ext>
            </p:extLst>
          </p:nvPr>
        </p:nvGraphicFramePr>
        <p:xfrm>
          <a:off x="251520" y="2420888"/>
          <a:ext cx="8352929" cy="236690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17016"/>
                <a:gridCol w="2311971"/>
                <a:gridCol w="2311971"/>
                <a:gridCol w="2311971"/>
              </a:tblGrid>
              <a:tr h="607719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IEEE </a:t>
                      </a:r>
                      <a:r>
                        <a:rPr lang="en-AU" sz="1600" dirty="0" smtClean="0">
                          <a:latin typeface="Arial"/>
                          <a:cs typeface="Arial"/>
                        </a:rPr>
                        <a:t>802</a:t>
                      </a:r>
                      <a:br>
                        <a:rPr lang="en-AU" sz="1600" dirty="0" smtClean="0">
                          <a:latin typeface="Arial"/>
                          <a:cs typeface="Arial"/>
                        </a:rPr>
                      </a:br>
                      <a:r>
                        <a:rPr lang="en-AU" sz="1600" dirty="0" smtClean="0">
                          <a:latin typeface="Arial"/>
                          <a:cs typeface="Arial"/>
                        </a:rPr>
                        <a:t>standard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/>
                          <a:cs typeface="Arial"/>
                        </a:rPr>
                        <a:t>60 day</a:t>
                      </a:r>
                      <a:br>
                        <a:rPr lang="en-AU" sz="1600" dirty="0" smtClean="0">
                          <a:latin typeface="Arial"/>
                          <a:cs typeface="Arial"/>
                        </a:rPr>
                      </a:br>
                      <a:r>
                        <a:rPr lang="en-AU" sz="1600" dirty="0" smtClean="0">
                          <a:latin typeface="Arial"/>
                          <a:cs typeface="Arial"/>
                        </a:rPr>
                        <a:t>pre-ballot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/>
                          <a:cs typeface="Arial"/>
                        </a:rPr>
                        <a:t>5 month</a:t>
                      </a:r>
                      <a:br>
                        <a:rPr lang="en-AU" sz="1600" dirty="0" smtClean="0">
                          <a:latin typeface="Arial"/>
                          <a:cs typeface="Arial"/>
                        </a:rPr>
                      </a:br>
                      <a:r>
                        <a:rPr lang="en-AU" sz="1600" dirty="0" smtClean="0">
                          <a:latin typeface="Arial"/>
                          <a:cs typeface="Arial"/>
                        </a:rPr>
                        <a:t>FDIS ballot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/>
                          <a:cs typeface="Arial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/>
                          <a:cs typeface="Arial"/>
                        </a:rPr>
                        <a:t> resolved by IEEE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802.1AEbw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(Jan 2014)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(Feb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Liaised in Apr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802.1AEbn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(Jan 2014)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(Feb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Liaised in Apr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802.3.1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(Oct 2014)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(Jun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Liaised in Apr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802.11ac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(Sep 2014)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(Jul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Liaised in Jul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2015</a:t>
                      </a:r>
                    </a:p>
                  </a:txBody>
                  <a:tcPr marL="115147" marR="115147"/>
                </a:tc>
              </a:tr>
              <a:tr h="351837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802.11af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(Sep 2014)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(Jul 2015)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Liaised in Jul 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2015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262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/>
          <a:lstStyle/>
          <a:p>
            <a:r>
              <a:rPr lang="en-AU" dirty="0" smtClean="0"/>
              <a:t>… and has </a:t>
            </a:r>
            <a:r>
              <a:rPr lang="en-AU" dirty="0" smtClean="0"/>
              <a:t>eight standards </a:t>
            </a:r>
            <a:r>
              <a:rPr lang="en-AU" dirty="0"/>
              <a:t>in the pipeline for ratification under the PSDO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6913" y="334963"/>
            <a:ext cx="1579309" cy="276999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1022969"/>
              </p:ext>
            </p:extLst>
          </p:nvPr>
        </p:nvGraphicFramePr>
        <p:xfrm>
          <a:off x="899592" y="1844824"/>
          <a:ext cx="7560841" cy="34559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02302"/>
                <a:gridCol w="1682074"/>
                <a:gridCol w="2093376"/>
                <a:gridCol w="2083089"/>
              </a:tblGrid>
              <a:tr h="561571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IEEE 802</a:t>
                      </a:r>
                      <a:br>
                        <a:rPr lang="en-AU" sz="1600" dirty="0" smtClean="0">
                          <a:latin typeface="Arial"/>
                          <a:cs typeface="Arial"/>
                        </a:rPr>
                      </a:br>
                      <a:r>
                        <a:rPr lang="en-AU" sz="1600" dirty="0" smtClean="0">
                          <a:latin typeface="Arial"/>
                          <a:cs typeface="Arial"/>
                        </a:rPr>
                        <a:t>standard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/>
                          <a:cs typeface="Arial"/>
                        </a:rPr>
                        <a:t>60 day</a:t>
                      </a:r>
                      <a:br>
                        <a:rPr lang="en-AU" sz="1600" dirty="0" smtClean="0">
                          <a:latin typeface="Arial"/>
                          <a:cs typeface="Arial"/>
                        </a:rPr>
                      </a:br>
                      <a:r>
                        <a:rPr lang="en-AU" sz="1600" dirty="0" smtClean="0">
                          <a:latin typeface="Arial"/>
                          <a:cs typeface="Arial"/>
                        </a:rPr>
                        <a:t>pre-ballot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/>
                          <a:cs typeface="Arial"/>
                        </a:rPr>
                        <a:t>5 month</a:t>
                      </a:r>
                      <a:br>
                        <a:rPr lang="en-AU" sz="1600" dirty="0" smtClean="0">
                          <a:latin typeface="Arial"/>
                          <a:cs typeface="Arial"/>
                        </a:rPr>
                      </a:br>
                      <a:r>
                        <a:rPr lang="en-AU" sz="1600" dirty="0" smtClean="0">
                          <a:latin typeface="Arial"/>
                          <a:cs typeface="Arial"/>
                        </a:rPr>
                        <a:t>FDIS ballot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>
                          <a:latin typeface="Arial"/>
                          <a:cs typeface="Arial"/>
                        </a:rPr>
                        <a:t>Comments</a:t>
                      </a:r>
                      <a:r>
                        <a:rPr lang="en-AU" sz="1600" baseline="0" dirty="0" smtClean="0">
                          <a:latin typeface="Arial"/>
                          <a:cs typeface="Arial"/>
                        </a:rPr>
                        <a:t> resolved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Passed</a:t>
                      </a:r>
                      <a:endParaRPr lang="en-AU" sz="1600" b="1" kern="1200" dirty="0">
                        <a:solidFill>
                          <a:srgbClr val="00B05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Closes 11/2/15</a:t>
                      </a:r>
                      <a:endParaRPr lang="en-AU" sz="1600" b="1" dirty="0" smtClean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Sent in Feb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802.1Xbx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Closed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Closes 1/28/16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in Jun 2015</a:t>
                      </a:r>
                      <a:endParaRPr lang="en-AU" sz="1600" b="1" dirty="0" smtClean="0">
                        <a:solidFill>
                          <a:srgbClr val="00B050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802.1Q-Rev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Closed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Closes 1/28/16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Sent</a:t>
                      </a:r>
                      <a:r>
                        <a:rPr lang="en-AU" sz="1600" b="1" baseline="0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 in Jun 2015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802.1AX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00B050"/>
                          </a:solidFill>
                          <a:latin typeface="Arial"/>
                          <a:cs typeface="Arial"/>
                        </a:rPr>
                        <a:t>Closed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Closes 11/20/15</a:t>
                      </a:r>
                      <a:endParaRPr lang="en-AU" sz="1600" b="1" dirty="0" smtClean="0">
                        <a:solidFill>
                          <a:schemeClr val="accent6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rgbClr val="00B050"/>
                          </a:solidFill>
                          <a:latin typeface="Arial"/>
                          <a:ea typeface="+mn-ea"/>
                          <a:cs typeface="Arial"/>
                        </a:rPr>
                        <a:t>No</a:t>
                      </a:r>
                      <a:r>
                        <a:rPr lang="en-AU" sz="1600" b="1" kern="1200" baseline="0" dirty="0" smtClean="0">
                          <a:solidFill>
                            <a:srgbClr val="00B050"/>
                          </a:solidFill>
                          <a:latin typeface="Arial"/>
                          <a:ea typeface="+mn-ea"/>
                          <a:cs typeface="Arial"/>
                        </a:rPr>
                        <a:t> comments</a:t>
                      </a:r>
                      <a:endParaRPr lang="en-AU" sz="1600" b="1" kern="1200" dirty="0" smtClean="0">
                        <a:solidFill>
                          <a:srgbClr val="00B050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802.1BA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Closes 9/23/15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/>
                          <a:ea typeface="+mn-ea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802.1BR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Closes</a:t>
                      </a:r>
                      <a:r>
                        <a:rPr lang="en-AU" sz="1600" b="1" baseline="0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 9/23/15</a:t>
                      </a:r>
                      <a:endParaRPr lang="en-AU" sz="1600" b="1" kern="1200" dirty="0">
                        <a:solidFill>
                          <a:schemeClr val="accent2"/>
                        </a:solidFill>
                        <a:latin typeface="Arial"/>
                        <a:ea typeface="+mn-ea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6"/>
                          </a:solidFill>
                          <a:latin typeface="Arial"/>
                          <a:ea typeface="+mn-ea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6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802.22a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</a:tr>
              <a:tr h="359602">
                <a:tc>
                  <a:txBody>
                    <a:bodyPr/>
                    <a:lstStyle/>
                    <a:p>
                      <a:r>
                        <a:rPr lang="en-AU" sz="1600" dirty="0" smtClean="0">
                          <a:latin typeface="Arial"/>
                          <a:cs typeface="Arial"/>
                        </a:rPr>
                        <a:t>802.3bx</a:t>
                      </a:r>
                      <a:endParaRPr lang="en-AU" sz="1600" dirty="0"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On hold</a:t>
                      </a:r>
                      <a:endParaRPr lang="en-AU" sz="1600" b="1" dirty="0">
                        <a:solidFill>
                          <a:schemeClr val="accent2"/>
                        </a:solidFill>
                        <a:latin typeface="Arial"/>
                        <a:cs typeface="Arial"/>
                      </a:endParaRP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kern="1200" dirty="0" smtClean="0">
                          <a:solidFill>
                            <a:schemeClr val="accent2"/>
                          </a:solidFill>
                          <a:latin typeface="Arial"/>
                          <a:ea typeface="+mn-ea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accent2"/>
                          </a:solidFill>
                          <a:latin typeface="Arial"/>
                          <a:cs typeface="Arial"/>
                        </a:rPr>
                        <a:t>-</a:t>
                      </a:r>
                    </a:p>
                  </a:txBody>
                  <a:tcPr marL="115147" marR="115147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63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SC will focus in </a:t>
            </a:r>
            <a:r>
              <a:rPr lang="en-AU" dirty="0" smtClean="0"/>
              <a:t>Dallas on </a:t>
            </a:r>
            <a:r>
              <a:rPr lang="en-AU" dirty="0" smtClean="0"/>
              <a:t>executing PSDO processes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Continue executing PSDO </a:t>
            </a:r>
            <a:r>
              <a:rPr lang="en-AU" dirty="0" smtClean="0"/>
              <a:t>processes</a:t>
            </a:r>
          </a:p>
          <a:p>
            <a:r>
              <a:rPr lang="en-AU" dirty="0" smtClean="0"/>
              <a:t>Review </a:t>
            </a:r>
            <a:r>
              <a:rPr lang="en-AU" dirty="0" smtClean="0"/>
              <a:t>any SC6 </a:t>
            </a:r>
            <a:r>
              <a:rPr lang="en-AU" dirty="0" smtClean="0"/>
              <a:t>activities</a:t>
            </a:r>
          </a:p>
          <a:p>
            <a:r>
              <a:rPr lang="en-AU" dirty="0"/>
              <a:t>Consider any specific submissions for the February 2016 SC6 </a:t>
            </a:r>
            <a:r>
              <a:rPr lang="en-AU" dirty="0" smtClean="0"/>
              <a:t>meeting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4963"/>
            <a:ext cx="1579309" cy="276999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September </a:t>
            </a:r>
            <a:r>
              <a:rPr lang="en-GB" dirty="0" smtClean="0"/>
              <a:t>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1573" y="6475413"/>
            <a:ext cx="1282352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Peter Yee, NSA/IAD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43190CD6-18F2-44F1-A379-0C51A15702FA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8083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21202</TotalTime>
  <Words>401</Words>
  <Application>Microsoft Macintosh PowerPoint</Application>
  <PresentationFormat>On-screen Show (4:3)</PresentationFormat>
  <Paragraphs>103</Paragraphs>
  <Slides>6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802-11-Submission</vt:lpstr>
      <vt:lpstr>Microsoft Word 97 - 2004 Document</vt:lpstr>
      <vt:lpstr>IEEE 802 JTC1 SC closing report (September 2015)</vt:lpstr>
      <vt:lpstr>Abstract</vt:lpstr>
      <vt:lpstr>The SC did not have a great deal of work this week and only one session was required</vt:lpstr>
      <vt:lpstr>IEEE 802 has pushed 16 standards completely through the PSDO ratification process … These are the 5 most recently ratified</vt:lpstr>
      <vt:lpstr>… and has eight standards in the pipeline for ratification under the PSDO</vt:lpstr>
      <vt:lpstr>The SC will focus in Dallas on executing PSDO processes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JTC1 closing report</dc:title>
  <dc:creator>Andrew Myles</dc:creator>
  <cp:lastModifiedBy>Peter Yee</cp:lastModifiedBy>
  <cp:revision>817</cp:revision>
  <cp:lastPrinted>1998-02-10T13:28:06Z</cp:lastPrinted>
  <dcterms:created xsi:type="dcterms:W3CDTF">2004-12-02T14:01:45Z</dcterms:created>
  <dcterms:modified xsi:type="dcterms:W3CDTF">2015-09-16T00:04:05Z</dcterms:modified>
</cp:coreProperties>
</file>