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39" r:id="rId4"/>
    <p:sldId id="376" r:id="rId5"/>
    <p:sldId id="375" r:id="rId6"/>
    <p:sldId id="363" r:id="rId7"/>
    <p:sldId id="364" r:id="rId8"/>
    <p:sldId id="365" r:id="rId9"/>
    <p:sldId id="383" r:id="rId10"/>
    <p:sldId id="366" r:id="rId11"/>
    <p:sldId id="368" r:id="rId12"/>
    <p:sldId id="379" r:id="rId13"/>
    <p:sldId id="380" r:id="rId14"/>
    <p:sldId id="345" r:id="rId15"/>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p15:clr>
            <a:srgbClr val="A4A3A4"/>
          </p15:clr>
        </p15:guide>
        <p15:guide id="2" pos="21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han Verma" initials="LV" lastIdx="8" clrIdx="0"/>
  <p:cmAuthor id="1" name="Cariou, Laurent" initials="CL" lastIdx="1" clrIdx="1">
    <p:extLst>
      <p:ext uri="{19B8F6BF-5375-455C-9EA6-DF929625EA0E}">
        <p15:presenceInfo xmlns:p15="http://schemas.microsoft.com/office/powerpoint/2012/main" userId="S-1-5-21-725345543-602162358-527237240-29445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FF00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88330" autoAdjust="0"/>
  </p:normalViewPr>
  <p:slideViewPr>
    <p:cSldViewPr>
      <p:cViewPr varScale="1">
        <p:scale>
          <a:sx n="53" d="100"/>
          <a:sy n="53" d="100"/>
        </p:scale>
        <p:origin x="228"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1536" y="-1446"/>
      </p:cViewPr>
      <p:guideLst>
        <p:guide orient="horz" pos="3084"/>
        <p:guide pos="212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430880451168093"/>
          <c:y val="2.0519555633926996E-2"/>
          <c:w val="0.74369897002670582"/>
          <c:h val="0.83437491808152076"/>
        </c:manualLayout>
      </c:layout>
      <c:areaChart>
        <c:grouping val="stacked"/>
        <c:varyColors val="0"/>
        <c:ser>
          <c:idx val="2"/>
          <c:order val="0"/>
          <c:tx>
            <c:strRef>
              <c:f>'T1 to T4'!$B$12</c:f>
              <c:strCache>
                <c:ptCount val="1"/>
                <c:pt idx="0">
                  <c:v>Worldwide</c:v>
                </c:pt>
              </c:strCache>
            </c:strRef>
          </c:tx>
          <c:spPr>
            <a:solidFill>
              <a:srgbClr val="A9B5C8"/>
            </a:solidFill>
            <a:ln w="3175">
              <a:solidFill>
                <a:sysClr val="windowText" lastClr="000000"/>
              </a:solidFill>
              <a:prstDash val="solid"/>
            </a:ln>
          </c:spPr>
          <c:cat>
            <c:numRef>
              <c:f>'T1 to T4'!$D$10:$L$10</c:f>
              <c:numCache>
                <c:formatCode>General</c:formatCode>
                <c:ptCount val="9"/>
                <c:pt idx="0">
                  <c:v>2012</c:v>
                </c:pt>
                <c:pt idx="1">
                  <c:v>2013</c:v>
                </c:pt>
                <c:pt idx="2">
                  <c:v>2014</c:v>
                </c:pt>
                <c:pt idx="3">
                  <c:v>2015</c:v>
                </c:pt>
                <c:pt idx="4">
                  <c:v>2016</c:v>
                </c:pt>
                <c:pt idx="5">
                  <c:v>2017</c:v>
                </c:pt>
                <c:pt idx="6">
                  <c:v>2018</c:v>
                </c:pt>
                <c:pt idx="7">
                  <c:v>2019</c:v>
                </c:pt>
                <c:pt idx="8">
                  <c:v>2020</c:v>
                </c:pt>
              </c:numCache>
            </c:numRef>
          </c:cat>
          <c:val>
            <c:numRef>
              <c:f>'T1 to T4'!$D$12:$L$12</c:f>
              <c:numCache>
                <c:formatCode>#,##0.00,</c:formatCode>
                <c:ptCount val="9"/>
                <c:pt idx="0">
                  <c:v>50548630.354453206</c:v>
                </c:pt>
                <c:pt idx="1">
                  <c:v>72891748.5</c:v>
                </c:pt>
                <c:pt idx="2">
                  <c:v>109791704</c:v>
                </c:pt>
                <c:pt idx="3">
                  <c:v>130036665.3571434</c:v>
                </c:pt>
                <c:pt idx="4">
                  <c:v>185257168.07143021</c:v>
                </c:pt>
                <c:pt idx="5">
                  <c:v>243941485.62245178</c:v>
                </c:pt>
                <c:pt idx="6">
                  <c:v>298637761.10204315</c:v>
                </c:pt>
                <c:pt idx="7">
                  <c:v>336262467.74164963</c:v>
                </c:pt>
                <c:pt idx="8">
                  <c:v>390074541.80878067</c:v>
                </c:pt>
              </c:numCache>
            </c:numRef>
          </c:val>
        </c:ser>
        <c:dLbls>
          <c:showLegendKey val="0"/>
          <c:showVal val="0"/>
          <c:showCatName val="0"/>
          <c:showSerName val="0"/>
          <c:showPercent val="0"/>
          <c:showBubbleSize val="0"/>
        </c:dLbls>
        <c:axId val="652614384"/>
        <c:axId val="652610464"/>
      </c:areaChart>
      <c:catAx>
        <c:axId val="652614384"/>
        <c:scaling>
          <c:orientation val="minMax"/>
        </c:scaling>
        <c:delete val="0"/>
        <c:axPos val="b"/>
        <c:numFmt formatCode="General" sourceLinked="1"/>
        <c:majorTickMark val="out"/>
        <c:minorTickMark val="none"/>
        <c:tickLblPos val="nextTo"/>
        <c:spPr>
          <a:ln w="12700">
            <a:solidFill>
              <a:srgbClr val="000000"/>
            </a:solidFill>
            <a:prstDash val="solid"/>
          </a:ln>
        </c:spPr>
        <c:txPr>
          <a:bodyPr rot="0" vert="horz"/>
          <a:lstStyle/>
          <a:p>
            <a:pPr>
              <a:defRPr/>
            </a:pPr>
            <a:endParaRPr lang="en-US"/>
          </a:p>
        </c:txPr>
        <c:crossAx val="652610464"/>
        <c:crosses val="autoZero"/>
        <c:auto val="1"/>
        <c:lblAlgn val="ctr"/>
        <c:lblOffset val="100"/>
        <c:tickLblSkip val="1"/>
        <c:tickMarkSkip val="1"/>
        <c:noMultiLvlLbl val="0"/>
      </c:catAx>
      <c:valAx>
        <c:axId val="652610464"/>
        <c:scaling>
          <c:orientation val="minMax"/>
        </c:scaling>
        <c:delete val="0"/>
        <c:axPos val="l"/>
        <c:majorGridlines>
          <c:spPr>
            <a:ln w="12700">
              <a:solidFill>
                <a:srgbClr val="000000"/>
              </a:solidFill>
              <a:prstDash val="solid"/>
            </a:ln>
          </c:spPr>
        </c:majorGridlines>
        <c:title>
          <c:tx>
            <c:rich>
              <a:bodyPr rot="-5400000" vert="horz"/>
              <a:lstStyle/>
              <a:p>
                <a:pPr>
                  <a:defRPr/>
                </a:pPr>
                <a:r>
                  <a:rPr lang="en-US"/>
                  <a:t>(Thousands)</a:t>
                </a:r>
              </a:p>
            </c:rich>
          </c:tx>
          <c:layout>
            <c:manualLayout>
              <c:xMode val="edge"/>
              <c:yMode val="edge"/>
              <c:x val="1.3458944273645584E-2"/>
              <c:y val="0.40134365826873275"/>
            </c:manualLayout>
          </c:layout>
          <c:overlay val="0"/>
        </c:title>
        <c:numFmt formatCode="###,000," sourceLinked="0"/>
        <c:majorTickMark val="out"/>
        <c:minorTickMark val="none"/>
        <c:tickLblPos val="nextTo"/>
        <c:spPr>
          <a:ln w="12700">
            <a:solidFill>
              <a:srgbClr val="000000"/>
            </a:solidFill>
            <a:prstDash val="solid"/>
          </a:ln>
        </c:spPr>
        <c:txPr>
          <a:bodyPr rot="0" vert="horz"/>
          <a:lstStyle/>
          <a:p>
            <a:pPr>
              <a:defRPr/>
            </a:pPr>
            <a:endParaRPr lang="en-US"/>
          </a:p>
        </c:txPr>
        <c:crossAx val="652614384"/>
        <c:crosses val="autoZero"/>
        <c:crossBetween val="midCat"/>
      </c:valAx>
      <c:spPr>
        <a:noFill/>
        <a:ln w="3175">
          <a:solidFill>
            <a:srgbClr val="000000"/>
          </a:solidFill>
          <a:prstDash val="solid"/>
        </a:ln>
      </c:spPr>
    </c:plotArea>
    <c:legend>
      <c:legendPos val="r"/>
      <c:layout>
        <c:manualLayout>
          <c:xMode val="edge"/>
          <c:yMode val="edge"/>
          <c:x val="0.22978266109593443"/>
          <c:y val="6.0191485018838087E-2"/>
          <c:w val="0.19076003573532901"/>
          <c:h val="0.17730449579768659"/>
        </c:manualLayout>
      </c:layout>
      <c:overlay val="0"/>
      <c:spPr>
        <a:solidFill>
          <a:srgbClr val="FFFFFF"/>
        </a:solidFill>
        <a:ln w="12700">
          <a:solidFill>
            <a:srgbClr val="000000"/>
          </a:solidFill>
          <a:prstDash val="solid"/>
        </a:ln>
      </c:spPr>
    </c:legend>
    <c:plotVisOnly val="1"/>
    <c:dispBlanksAs val="zero"/>
    <c:showDLblsOverMax val="0"/>
  </c:chart>
  <c:spPr>
    <a:solidFill>
      <a:srgbClr val="FFFFFF"/>
    </a:solidFill>
    <a:ln w="9525">
      <a:noFill/>
    </a:ln>
  </c:spPr>
  <c:txPr>
    <a:bodyPr/>
    <a:lstStyle/>
    <a:p>
      <a:pPr>
        <a:defRPr sz="1000" b="0" i="0" u="none" strike="noStrike" baseline="0">
          <a:solidFill>
            <a:srgbClr val="000000"/>
          </a:solidFill>
          <a:latin typeface="Helvetica" pitchFamily="34" charset="0"/>
          <a:ea typeface="Arial"/>
          <a:cs typeface="Arial"/>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r>
              <a:rPr lang="en-US" smtClean="0"/>
              <a:t>doc.: IEEE 802.11-13/xxxxr0</a:t>
            </a:r>
            <a:endParaRPr lang="en-US"/>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r>
              <a:rPr lang="en-US" altLang="ja-JP" smtClean="0"/>
              <a:t>March 2013</a:t>
            </a:r>
            <a:endParaRPr lang="en-US"/>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r>
              <a:rPr lang="en-US" smtClean="0"/>
              <a:t>Yasuhiko Inoue, NTT</a:t>
            </a:r>
            <a:endParaRPr lang="en-US"/>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32467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802.11-13/xxxxr0</a:t>
            </a:r>
            <a:endParaRPr lang="en-US"/>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March 2013</a:t>
            </a:r>
            <a:endParaRPr lang="en-US"/>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Yasuhiko Inoue, NTT</a:t>
            </a:r>
            <a:endParaRPr lang="en-US"/>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33483429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4183777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608024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4007538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983021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584403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681513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41808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903295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332164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1130118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288818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840685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67213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7"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8"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10"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2"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3"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8"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9"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Sep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xxxx</a:t>
            </a:r>
            <a:r>
              <a:rPr lang="en-GB" dirty="0" smtClean="0"/>
              <a:t>. </a:t>
            </a:r>
            <a:r>
              <a:rPr lang="en-GB" dirty="0" err="1" smtClean="0"/>
              <a:t>xxxx</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11-15/1153r1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smtClean="0"/>
              <a:t>Follow-up on IEEE 802.11 as a “component”</a:t>
            </a:r>
            <a:endParaRPr 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a:t>
            </a:fld>
            <a:endParaRPr lang="en-GB" dirty="0"/>
          </a:p>
        </p:txBody>
      </p:sp>
      <p:sp>
        <p:nvSpPr>
          <p:cNvPr id="6"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
        <p:nvSpPr>
          <p:cNvPr id="7" name="Rectangle 4"/>
          <p:cNvSpPr>
            <a:spLocks noChangeArrowheads="1"/>
          </p:cNvSpPr>
          <p:nvPr/>
        </p:nvSpPr>
        <p:spPr bwMode="auto">
          <a:xfrm>
            <a:off x="539405" y="188147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Date Placeholder 2"/>
          <p:cNvSpPr>
            <a:spLocks noGrp="1"/>
          </p:cNvSpPr>
          <p:nvPr>
            <p:ph type="dt" idx="13"/>
          </p:nvPr>
        </p:nvSpPr>
        <p:spPr>
          <a:xfrm>
            <a:off x="696912" y="333375"/>
            <a:ext cx="1874823" cy="273050"/>
          </a:xfrm>
        </p:spPr>
        <p:txBody>
          <a:bodyPr/>
          <a:lstStyle/>
          <a:p>
            <a:r>
              <a:rPr lang="en-US" altLang="ja-JP" smtClean="0"/>
              <a:t>Sep 2015</a:t>
            </a:r>
            <a:endParaRPr lang="en-GB" dirty="0"/>
          </a:p>
        </p:txBody>
      </p:sp>
      <p:graphicFrame>
        <p:nvGraphicFramePr>
          <p:cNvPr id="8" name="Object 11"/>
          <p:cNvGraphicFramePr>
            <a:graphicFrameLocks noChangeAspect="1"/>
          </p:cNvGraphicFramePr>
          <p:nvPr>
            <p:extLst>
              <p:ext uri="{D42A27DB-BD31-4B8C-83A1-F6EECF244321}">
                <p14:modId xmlns:p14="http://schemas.microsoft.com/office/powerpoint/2010/main" val="3898985888"/>
              </p:ext>
            </p:extLst>
          </p:nvPr>
        </p:nvGraphicFramePr>
        <p:xfrm>
          <a:off x="1079500" y="2527300"/>
          <a:ext cx="6896100" cy="3543300"/>
        </p:xfrm>
        <a:graphic>
          <a:graphicData uri="http://schemas.openxmlformats.org/presentationml/2006/ole">
            <mc:AlternateContent xmlns:mc="http://schemas.openxmlformats.org/markup-compatibility/2006">
              <mc:Choice xmlns:v="urn:schemas-microsoft-com:vml" Requires="v">
                <p:oleObj spid="_x0000_s1030" name="Document" r:id="rId5" imgW="8509456" imgH="4362846" progId="Word.Document.8">
                  <p:embed/>
                </p:oleObj>
              </mc:Choice>
              <mc:Fallback>
                <p:oleObj name="Document" r:id="rId5" imgW="8509456" imgH="4362846" progId="Word.Document.8">
                  <p:embed/>
                  <p:pic>
                    <p:nvPicPr>
                      <p:cNvPr id="0" name=""/>
                      <p:cNvPicPr>
                        <a:picLocks noChangeAspect="1" noChangeArrowheads="1"/>
                      </p:cNvPicPr>
                      <p:nvPr/>
                    </p:nvPicPr>
                    <p:blipFill>
                      <a:blip r:embed="rId6"/>
                      <a:srcRect/>
                      <a:stretch>
                        <a:fillRect/>
                      </a:stretch>
                    </p:blipFill>
                    <p:spPr bwMode="auto">
                      <a:xfrm>
                        <a:off x="1079500" y="2527300"/>
                        <a:ext cx="6896100" cy="3543300"/>
                      </a:xfrm>
                      <a:prstGeom prst="rect">
                        <a:avLst/>
                      </a:prstGeom>
                      <a:noFill/>
                      <a:extLst/>
                    </p:spPr>
                  </p:pic>
                </p:oleObj>
              </mc:Fallback>
            </mc:AlternateContent>
          </a:graphicData>
        </a:graphic>
      </p:graphicFrame>
    </p:spTree>
    <p:extLst>
      <p:ext uri="{BB962C8B-B14F-4D97-AF65-F5344CB8AC3E}">
        <p14:creationId xmlns:p14="http://schemas.microsoft.com/office/powerpoint/2010/main" val="4111066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16087"/>
            <a:ext cx="7770813" cy="4113213"/>
          </a:xfrm>
        </p:spPr>
        <p:txBody>
          <a:bodyPr/>
          <a:lstStyle/>
          <a:p>
            <a:pPr>
              <a:buFont typeface="Arial" panose="020B0604020202020204" pitchFamily="34" charset="0"/>
              <a:buChar char="•"/>
            </a:pPr>
            <a:r>
              <a:rPr lang="en-US" sz="2000" dirty="0" smtClean="0"/>
              <a:t>802.11u/WFA’s </a:t>
            </a:r>
            <a:r>
              <a:rPr lang="en-US" sz="2000" dirty="0" err="1" smtClean="0"/>
              <a:t>Passpoint</a:t>
            </a:r>
            <a:r>
              <a:rPr lang="en-US" sz="2000" dirty="0" smtClean="0"/>
              <a:t> facilitates simple, seamless and secure access</a:t>
            </a:r>
          </a:p>
          <a:p>
            <a:pPr lvl="1">
              <a:buFont typeface="Arial" panose="020B0604020202020204" pitchFamily="34" charset="0"/>
              <a:buChar char="•"/>
            </a:pPr>
            <a:r>
              <a:rPr lang="en-US" sz="1800" dirty="0" smtClean="0"/>
              <a:t>802.11ai further improves some aspects of it</a:t>
            </a:r>
          </a:p>
          <a:p>
            <a:pPr lvl="1">
              <a:buFont typeface="Arial" panose="020B0604020202020204" pitchFamily="34" charset="0"/>
              <a:buChar char="•"/>
            </a:pPr>
            <a:r>
              <a:rPr lang="en-US" sz="1800" dirty="0" smtClean="0"/>
              <a:t>Can/should we do better?</a:t>
            </a:r>
          </a:p>
          <a:p>
            <a:pPr lvl="2">
              <a:buFont typeface="Arial" panose="020B0604020202020204" pitchFamily="34" charset="0"/>
              <a:buChar char="•"/>
            </a:pPr>
            <a:r>
              <a:rPr lang="en-US" sz="1600" dirty="0" smtClean="0"/>
              <a:t>Suppress redundancy for authentication, security between different radio access technologies</a:t>
            </a:r>
          </a:p>
          <a:p>
            <a:pPr lvl="2">
              <a:buFont typeface="Arial" panose="020B0604020202020204" pitchFamily="34" charset="0"/>
              <a:buChar char="•"/>
            </a:pPr>
            <a:r>
              <a:rPr lang="en-US" sz="1600" dirty="0" smtClean="0"/>
              <a:t>Faster/simpler</a:t>
            </a:r>
          </a:p>
          <a:p>
            <a:pPr marL="914400" lvl="2" indent="0"/>
            <a:endParaRPr lang="en-US" sz="2000" dirty="0" smtClean="0"/>
          </a:p>
          <a:p>
            <a:pPr>
              <a:buFont typeface="Arial" panose="020B0604020202020204" pitchFamily="34" charset="0"/>
              <a:buChar char="•"/>
            </a:pPr>
            <a:r>
              <a:rPr lang="en-US" sz="2000" dirty="0" smtClean="0"/>
              <a:t>Should we further improve 802.11 network selection</a:t>
            </a:r>
          </a:p>
          <a:p>
            <a:pPr lvl="1">
              <a:buFont typeface="Arial" panose="020B0604020202020204" pitchFamily="34" charset="0"/>
              <a:buChar char="•"/>
            </a:pPr>
            <a:r>
              <a:rPr lang="en-US" sz="1800" dirty="0" smtClean="0"/>
              <a:t>Clearer metrics, interface to access them</a:t>
            </a:r>
          </a:p>
          <a:p>
            <a:pPr lvl="2">
              <a:buFont typeface="Arial" panose="020B0604020202020204" pitchFamily="34" charset="0"/>
              <a:buChar char="•"/>
            </a:pPr>
            <a:endParaRPr lang="en-US" sz="1600" dirty="0" smtClean="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10</a:t>
            </a:fld>
            <a:endParaRPr lang="en-GB"/>
          </a:p>
        </p:txBody>
      </p:sp>
      <p:sp>
        <p:nvSpPr>
          <p:cNvPr id="4" name="Title 3"/>
          <p:cNvSpPr>
            <a:spLocks noGrp="1"/>
          </p:cNvSpPr>
          <p:nvPr>
            <p:ph type="title"/>
          </p:nvPr>
        </p:nvSpPr>
        <p:spPr>
          <a:xfrm>
            <a:off x="359532" y="685800"/>
            <a:ext cx="8352928" cy="1065213"/>
          </a:xfrm>
        </p:spPr>
        <p:txBody>
          <a:bodyPr/>
          <a:lstStyle/>
          <a:p>
            <a:pPr marL="0" lvl="1" indent="0"/>
            <a:r>
              <a:rPr lang="en-US" dirty="0" smtClean="0"/>
              <a:t>2020 </a:t>
            </a:r>
            <a:r>
              <a:rPr lang="en-US" dirty="0" err="1" smtClean="0"/>
              <a:t>WaaS</a:t>
            </a:r>
            <a:r>
              <a:rPr lang="en-US" dirty="0" smtClean="0"/>
              <a:t>: evolution of 802.11 technology?</a:t>
            </a:r>
            <a:br>
              <a:rPr lang="en-US" dirty="0" smtClean="0"/>
            </a:br>
            <a:r>
              <a:rPr lang="en-US" sz="1800" dirty="0"/>
              <a:t>Simple, Seamless, Secure </a:t>
            </a:r>
            <a:r>
              <a:rPr lang="en-US" sz="1800" dirty="0" smtClean="0"/>
              <a:t>access</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1195618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3548" y="1808820"/>
            <a:ext cx="7953065" cy="4666593"/>
          </a:xfrm>
        </p:spPr>
        <p:txBody>
          <a:bodyPr/>
          <a:lstStyle/>
          <a:p>
            <a:pPr marL="228600" lvl="1">
              <a:spcBef>
                <a:spcPts val="1000"/>
              </a:spcBef>
              <a:buFont typeface="Arial" panose="020B0604020202020204" pitchFamily="34" charset="0"/>
              <a:buChar char="•"/>
            </a:pPr>
            <a:r>
              <a:rPr lang="en-US" sz="1800" b="1" dirty="0" err="1" smtClean="0"/>
              <a:t>WaaS</a:t>
            </a:r>
            <a:r>
              <a:rPr lang="en-US" sz="1800" b="1" dirty="0" smtClean="0"/>
              <a:t> </a:t>
            </a:r>
            <a:r>
              <a:rPr lang="en-US" sz="1800" b="1" dirty="0"/>
              <a:t>should be flexible to enable fast deployment of new and diverse </a:t>
            </a:r>
            <a:r>
              <a:rPr lang="en-US" sz="1800" b="1" dirty="0" smtClean="0"/>
              <a:t>services</a:t>
            </a:r>
          </a:p>
          <a:p>
            <a:pPr marL="228600" lvl="1">
              <a:spcBef>
                <a:spcPts val="1000"/>
              </a:spcBef>
              <a:buFont typeface="Arial" panose="020B0604020202020204" pitchFamily="34" charset="0"/>
              <a:buChar char="•"/>
            </a:pPr>
            <a:endParaRPr lang="en-US" sz="1600" b="1" dirty="0" smtClean="0"/>
          </a:p>
          <a:p>
            <a:pPr marL="228600" lvl="1">
              <a:spcBef>
                <a:spcPts val="1000"/>
              </a:spcBef>
              <a:buFont typeface="Arial" panose="020B0604020202020204" pitchFamily="34" charset="0"/>
              <a:buChar char="•"/>
            </a:pPr>
            <a:r>
              <a:rPr lang="en-US" sz="1600" b="1" dirty="0" smtClean="0"/>
              <a:t>5G has </a:t>
            </a:r>
            <a:r>
              <a:rPr lang="en-US" sz="1600" b="1" dirty="0"/>
              <a:t>the ambition to enable services that would require an adaptation </a:t>
            </a:r>
            <a:r>
              <a:rPr lang="en-US" sz="1600" b="1" dirty="0" smtClean="0"/>
              <a:t>or an interface with lower layers</a:t>
            </a:r>
            <a:endParaRPr lang="en-US" sz="1600" dirty="0" smtClean="0"/>
          </a:p>
          <a:p>
            <a:pPr marL="628650" lvl="2">
              <a:spcBef>
                <a:spcPts val="1000"/>
              </a:spcBef>
              <a:buFont typeface="Arial" panose="020B0604020202020204" pitchFamily="34" charset="0"/>
              <a:buChar char="•"/>
            </a:pPr>
            <a:r>
              <a:rPr lang="en-US" sz="1400" dirty="0" smtClean="0"/>
              <a:t>Tactile internet (better </a:t>
            </a:r>
            <a:r>
              <a:rPr lang="en-US" sz="1400" dirty="0" err="1" smtClean="0"/>
              <a:t>QoS</a:t>
            </a:r>
            <a:r>
              <a:rPr lang="en-US" sz="1400" dirty="0" smtClean="0"/>
              <a:t> mapping), Massive </a:t>
            </a:r>
            <a:r>
              <a:rPr lang="en-US" sz="1400" dirty="0" err="1" smtClean="0"/>
              <a:t>IoT</a:t>
            </a:r>
            <a:r>
              <a:rPr lang="en-US" sz="1400" dirty="0" smtClean="0"/>
              <a:t>, location-based services (need for context information)…</a:t>
            </a:r>
            <a:endParaRPr lang="en-US" sz="1400" b="1" dirty="0"/>
          </a:p>
          <a:p>
            <a:pPr marL="628650" lvl="2">
              <a:spcBef>
                <a:spcPts val="1000"/>
              </a:spcBef>
              <a:buFont typeface="Arial" panose="020B0604020202020204" pitchFamily="34" charset="0"/>
              <a:buChar char="•"/>
            </a:pPr>
            <a:endParaRPr lang="en-US" sz="1400" b="1" dirty="0" smtClean="0"/>
          </a:p>
          <a:p>
            <a:pPr marL="228600" lvl="1">
              <a:spcBef>
                <a:spcPts val="1000"/>
              </a:spcBef>
              <a:buFont typeface="Arial" panose="020B0604020202020204" pitchFamily="34" charset="0"/>
              <a:buChar char="•"/>
            </a:pPr>
            <a:r>
              <a:rPr lang="en-US" sz="1600" b="1" dirty="0" smtClean="0"/>
              <a:t>If we want </a:t>
            </a:r>
            <a:r>
              <a:rPr lang="en-US" sz="1600" b="1" dirty="0" err="1" smtClean="0"/>
              <a:t>WaaS</a:t>
            </a:r>
            <a:r>
              <a:rPr lang="en-US" sz="1600" b="1" dirty="0" smtClean="0"/>
              <a:t> to be the neutral-host home of 5G networks in venues, we </a:t>
            </a:r>
            <a:r>
              <a:rPr lang="en-US" sz="1600" b="1" dirty="0"/>
              <a:t>need to evaluate </a:t>
            </a:r>
            <a:r>
              <a:rPr lang="en-US" sz="1600" b="1" dirty="0" smtClean="0"/>
              <a:t>the </a:t>
            </a:r>
            <a:r>
              <a:rPr lang="en-US" sz="1600" b="1" dirty="0"/>
              <a:t>implications </a:t>
            </a:r>
            <a:r>
              <a:rPr lang="en-US" sz="1600" b="1" dirty="0" smtClean="0"/>
              <a:t>on how it should interface with </a:t>
            </a:r>
            <a:r>
              <a:rPr lang="en-US" sz="1600" b="1" dirty="0"/>
              <a:t>other networks </a:t>
            </a:r>
            <a:r>
              <a:rPr lang="en-US" sz="1600" b="1" dirty="0" smtClean="0"/>
              <a:t>and </a:t>
            </a:r>
            <a:r>
              <a:rPr lang="en-US" sz="1600" b="1" dirty="0"/>
              <a:t>with service platforms</a:t>
            </a:r>
            <a:r>
              <a:rPr lang="en-US" sz="1600" b="1" dirty="0" smtClean="0"/>
              <a:t>.</a:t>
            </a:r>
          </a:p>
          <a:p>
            <a:pPr marL="628650" lvl="2">
              <a:spcBef>
                <a:spcPts val="1000"/>
              </a:spcBef>
              <a:buFont typeface="Arial" panose="020B0604020202020204" pitchFamily="34" charset="0"/>
              <a:buChar char="•"/>
            </a:pPr>
            <a:r>
              <a:rPr lang="en-US" sz="1400" dirty="0" smtClean="0"/>
              <a:t>What level of adaptation is needed in lower layers to flexibly enable important services in the future?</a:t>
            </a:r>
            <a:endParaRPr lang="en-US" sz="1400" dirty="0"/>
          </a:p>
          <a:p>
            <a:pPr marL="228600" lvl="1">
              <a:spcBef>
                <a:spcPts val="1000"/>
              </a:spcBef>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11</a:t>
            </a:fld>
            <a:endParaRPr lang="en-GB"/>
          </a:p>
        </p:txBody>
      </p:sp>
      <p:sp>
        <p:nvSpPr>
          <p:cNvPr id="4" name="Title 3"/>
          <p:cNvSpPr>
            <a:spLocks noGrp="1"/>
          </p:cNvSpPr>
          <p:nvPr>
            <p:ph type="title"/>
          </p:nvPr>
        </p:nvSpPr>
        <p:spPr/>
        <p:txBody>
          <a:bodyPr/>
          <a:lstStyle/>
          <a:p>
            <a:r>
              <a:rPr lang="en-US" sz="2800" dirty="0"/>
              <a:t>2020 </a:t>
            </a:r>
            <a:r>
              <a:rPr lang="en-US" sz="2800" dirty="0" err="1" smtClean="0"/>
              <a:t>WaaS</a:t>
            </a:r>
            <a:r>
              <a:rPr lang="en-US" sz="2800" dirty="0"/>
              <a:t>: evolution of 802.11 technology</a:t>
            </a:r>
            <a:r>
              <a:rPr lang="en-US" sz="2800" dirty="0" smtClean="0"/>
              <a:t>?</a:t>
            </a:r>
            <a:r>
              <a:rPr lang="en-US" sz="2800" dirty="0"/>
              <a:t/>
            </a:r>
            <a:br>
              <a:rPr lang="en-US" sz="2800" dirty="0"/>
            </a:br>
            <a:r>
              <a:rPr lang="en-US" sz="1800" dirty="0" smtClean="0"/>
              <a:t>Support new services and new network functionalities</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1818005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80828"/>
            <a:ext cx="8460940" cy="4113213"/>
          </a:xfrm>
        </p:spPr>
        <p:txBody>
          <a:bodyPr/>
          <a:lstStyle/>
          <a:p>
            <a:pPr marL="228600" lvl="1">
              <a:spcBef>
                <a:spcPts val="1000"/>
              </a:spcBef>
              <a:buFont typeface="Arial" panose="020B0604020202020204" pitchFamily="34" charset="0"/>
              <a:buChar char="•"/>
            </a:pPr>
            <a:r>
              <a:rPr lang="en-US" dirty="0"/>
              <a:t>Non-integrated neutral-host 802.11 networks seem sufficient as of today for most services</a:t>
            </a:r>
          </a:p>
          <a:p>
            <a:pPr marL="628650" lvl="2">
              <a:spcBef>
                <a:spcPts val="1000"/>
              </a:spcBef>
              <a:buFont typeface="Arial" panose="020B0604020202020204" pitchFamily="34" charset="0"/>
              <a:buChar char="•"/>
            </a:pPr>
            <a:r>
              <a:rPr lang="en-US" dirty="0" smtClean="0"/>
              <a:t>Currently, all main traffic/services can go through 802.11 network, even voice</a:t>
            </a:r>
          </a:p>
          <a:p>
            <a:pPr marL="628650" lvl="2">
              <a:spcBef>
                <a:spcPts val="1000"/>
              </a:spcBef>
              <a:buFont typeface="Arial" panose="020B0604020202020204" pitchFamily="34" charset="0"/>
              <a:buChar char="•"/>
            </a:pPr>
            <a:r>
              <a:rPr lang="en-US" dirty="0" smtClean="0"/>
              <a:t>The added value of a deeper integration is limited for the operators</a:t>
            </a:r>
            <a:endParaRPr lang="en-US" sz="1600" dirty="0" smtClean="0"/>
          </a:p>
          <a:p>
            <a:pPr marL="228600" lvl="1">
              <a:spcBef>
                <a:spcPts val="1000"/>
              </a:spcBef>
              <a:buFont typeface="Arial" panose="020B0604020202020204" pitchFamily="34" charset="0"/>
              <a:buChar char="•"/>
            </a:pPr>
            <a:r>
              <a:rPr lang="en-US" dirty="0" smtClean="0"/>
              <a:t>In the future?</a:t>
            </a:r>
          </a:p>
          <a:p>
            <a:pPr marL="628650" lvl="2">
              <a:spcBef>
                <a:spcPts val="1000"/>
              </a:spcBef>
              <a:buFont typeface="Arial" panose="020B0604020202020204" pitchFamily="34" charset="0"/>
              <a:buChar char="•"/>
            </a:pPr>
            <a:r>
              <a:rPr lang="en-US" dirty="0" smtClean="0"/>
              <a:t>Better interfaces of </a:t>
            </a:r>
            <a:r>
              <a:rPr lang="en-US" dirty="0" err="1" smtClean="0"/>
              <a:t>WaaS</a:t>
            </a:r>
            <a:r>
              <a:rPr lang="en-US" dirty="0" smtClean="0"/>
              <a:t> with operator networks can provide added value to operators and users, for example:</a:t>
            </a:r>
          </a:p>
          <a:p>
            <a:pPr marL="1543050" lvl="4">
              <a:spcBef>
                <a:spcPts val="1000"/>
              </a:spcBef>
              <a:buFont typeface="Arial" panose="020B0604020202020204" pitchFamily="34" charset="0"/>
              <a:buChar char="•"/>
            </a:pPr>
            <a:r>
              <a:rPr lang="en-US" dirty="0" smtClean="0"/>
              <a:t>User experience: Enable multiple operators to manage </a:t>
            </a:r>
            <a:r>
              <a:rPr lang="en-US" dirty="0"/>
              <a:t>and negotiate </a:t>
            </a:r>
            <a:r>
              <a:rPr lang="en-US" dirty="0" err="1"/>
              <a:t>QoS</a:t>
            </a:r>
            <a:r>
              <a:rPr lang="en-US" dirty="0"/>
              <a:t> </a:t>
            </a:r>
            <a:r>
              <a:rPr lang="en-US" dirty="0" smtClean="0"/>
              <a:t>prioritization on these neutral </a:t>
            </a:r>
            <a:r>
              <a:rPr lang="en-US" dirty="0" err="1" smtClean="0"/>
              <a:t>WaaS</a:t>
            </a:r>
            <a:r>
              <a:rPr lang="en-US" dirty="0" smtClean="0"/>
              <a:t> networks,</a:t>
            </a:r>
            <a:endParaRPr lang="en-US" dirty="0"/>
          </a:p>
          <a:p>
            <a:pPr marL="1543050" lvl="4">
              <a:spcBef>
                <a:spcPts val="1000"/>
              </a:spcBef>
              <a:buFont typeface="Arial" panose="020B0604020202020204" pitchFamily="34" charset="0"/>
              <a:buChar char="•"/>
            </a:pPr>
            <a:r>
              <a:rPr lang="en-US" dirty="0" smtClean="0"/>
              <a:t>Aggregated throughput</a:t>
            </a:r>
            <a:r>
              <a:rPr lang="en-US" dirty="0"/>
              <a:t>: Enable multiple operators </a:t>
            </a:r>
            <a:r>
              <a:rPr lang="en-US" dirty="0" smtClean="0"/>
              <a:t>to deploy LWA (LTE-Wi-Fi Aggregation) </a:t>
            </a:r>
            <a:r>
              <a:rPr lang="en-US" dirty="0"/>
              <a:t>on </a:t>
            </a:r>
            <a:r>
              <a:rPr lang="en-US" dirty="0" smtClean="0"/>
              <a:t>neutral </a:t>
            </a:r>
            <a:r>
              <a:rPr lang="en-US" dirty="0" err="1" smtClean="0"/>
              <a:t>WaaS</a:t>
            </a:r>
            <a:r>
              <a:rPr lang="en-US" dirty="0" smtClean="0"/>
              <a:t> networks, </a:t>
            </a:r>
          </a:p>
          <a:p>
            <a:pPr marL="1543050" lvl="4">
              <a:spcBef>
                <a:spcPts val="1000"/>
              </a:spcBef>
              <a:buFont typeface="Arial" panose="020B0604020202020204" pitchFamily="34" charset="0"/>
              <a:buChar char="•"/>
            </a:pPr>
            <a:r>
              <a:rPr lang="en-US" dirty="0" smtClean="0"/>
              <a:t>Management/control: provide some level of control to multiple operators </a:t>
            </a:r>
            <a:endParaRPr lang="en-US" dirty="0"/>
          </a:p>
          <a:p>
            <a:pPr marL="1543050" lvl="4">
              <a:spcBef>
                <a:spcPts val="1000"/>
              </a:spcBef>
              <a:buFont typeface="Arial" panose="020B0604020202020204" pitchFamily="34" charset="0"/>
              <a:buChar char="•"/>
            </a:pPr>
            <a:endParaRPr lang="en-US" dirty="0" smtClean="0"/>
          </a:p>
          <a:p>
            <a:pPr marL="628650" lvl="2">
              <a:spcBef>
                <a:spcPts val="1000"/>
              </a:spcBef>
              <a:buFont typeface="Arial" panose="020B0604020202020204" pitchFamily="34" charset="0"/>
              <a:buChar char="•"/>
            </a:pPr>
            <a:endParaRPr lang="en-US" sz="16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12</a:t>
            </a:fld>
            <a:endParaRPr lang="en-GB"/>
          </a:p>
        </p:txBody>
      </p:sp>
      <p:sp>
        <p:nvSpPr>
          <p:cNvPr id="4" name="Title 3"/>
          <p:cNvSpPr>
            <a:spLocks noGrp="1"/>
          </p:cNvSpPr>
          <p:nvPr>
            <p:ph type="title"/>
          </p:nvPr>
        </p:nvSpPr>
        <p:spPr/>
        <p:txBody>
          <a:bodyPr/>
          <a:lstStyle/>
          <a:p>
            <a:r>
              <a:rPr lang="en-US" sz="2800" dirty="0"/>
              <a:t>2020 </a:t>
            </a:r>
            <a:r>
              <a:rPr lang="en-US" sz="2800" dirty="0" err="1" smtClean="0"/>
              <a:t>WaaS</a:t>
            </a:r>
            <a:r>
              <a:rPr lang="en-US" sz="2800" dirty="0"/>
              <a:t>: evolution of 802.11 technology?</a:t>
            </a:r>
            <a:br>
              <a:rPr lang="en-US" sz="2800" dirty="0"/>
            </a:br>
            <a:r>
              <a:rPr lang="en-US" sz="1800" dirty="0" smtClean="0"/>
              <a:t>Integration </a:t>
            </a:r>
            <a:r>
              <a:rPr lang="en-US" sz="1800" dirty="0"/>
              <a:t>with cellular </a:t>
            </a:r>
            <a:r>
              <a:rPr lang="en-US" sz="1800" dirty="0" smtClean="0"/>
              <a:t>networks (1/2)</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2499665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748" y="1872071"/>
            <a:ext cx="8244916" cy="4113213"/>
          </a:xfrm>
        </p:spPr>
        <p:txBody>
          <a:bodyPr/>
          <a:lstStyle/>
          <a:p>
            <a:pPr marL="0" indent="0"/>
            <a:r>
              <a:rPr lang="en-US" sz="2000" dirty="0" smtClean="0"/>
              <a:t>An example: Throughput aggregation</a:t>
            </a:r>
          </a:p>
          <a:p>
            <a:pPr>
              <a:buFont typeface="Arial" panose="020B0604020202020204" pitchFamily="34" charset="0"/>
              <a:buChar char="•"/>
            </a:pPr>
            <a:r>
              <a:rPr lang="en-US" sz="1800" dirty="0" smtClean="0"/>
              <a:t>LWA (LTE-Wi-Fi aggregation) is under definition in </a:t>
            </a:r>
            <a:r>
              <a:rPr lang="en-US" sz="1800" dirty="0"/>
              <a:t>3GPP (RP-151114)</a:t>
            </a:r>
            <a:endParaRPr lang="en-US" sz="1800" dirty="0" smtClean="0"/>
          </a:p>
          <a:p>
            <a:pPr lvl="1">
              <a:buFont typeface="Arial" panose="020B0604020202020204" pitchFamily="34" charset="0"/>
              <a:buChar char="•"/>
            </a:pPr>
            <a:r>
              <a:rPr lang="en-US" sz="1600" dirty="0" smtClean="0"/>
              <a:t>For </a:t>
            </a:r>
            <a:r>
              <a:rPr lang="en-US" sz="1600" dirty="0" err="1" smtClean="0"/>
              <a:t>WiFi</a:t>
            </a:r>
            <a:r>
              <a:rPr lang="en-US" sz="1600" dirty="0" smtClean="0"/>
              <a:t> APs collocated or non-collocated with LTE small cells</a:t>
            </a:r>
          </a:p>
          <a:p>
            <a:pPr lvl="1">
              <a:buFont typeface="Arial" panose="020B0604020202020204" pitchFamily="34" charset="0"/>
              <a:buChar char="•"/>
            </a:pPr>
            <a:r>
              <a:rPr lang="en-US" sz="1600" dirty="0" smtClean="0"/>
              <a:t>In the latter case, </a:t>
            </a:r>
            <a:r>
              <a:rPr lang="en-US" sz="1600" dirty="0"/>
              <a:t>i</a:t>
            </a:r>
            <a:r>
              <a:rPr lang="en-US" sz="1600" dirty="0" smtClean="0"/>
              <a:t>t defines a </a:t>
            </a:r>
            <a:r>
              <a:rPr lang="en-US" sz="1600" dirty="0"/>
              <a:t>control plane interface </a:t>
            </a:r>
            <a:r>
              <a:rPr lang="en-US" sz="1600" dirty="0" err="1"/>
              <a:t>Xw</a:t>
            </a:r>
            <a:r>
              <a:rPr lang="en-US" sz="1600" dirty="0"/>
              <a:t> between </a:t>
            </a:r>
            <a:r>
              <a:rPr lang="en-US" sz="1600" dirty="0" err="1"/>
              <a:t>eNB</a:t>
            </a:r>
            <a:r>
              <a:rPr lang="en-US" sz="1600" dirty="0"/>
              <a:t> and WLAN Termination (WT</a:t>
            </a:r>
            <a:r>
              <a:rPr lang="en-US" sz="1600" dirty="0" smtClean="0"/>
              <a:t>) </a:t>
            </a:r>
            <a:r>
              <a:rPr lang="en-US" sz="1600" dirty="0"/>
              <a:t>integrated into AP, </a:t>
            </a:r>
            <a:r>
              <a:rPr lang="en-US" sz="1600" dirty="0" smtClean="0"/>
              <a:t>AC</a:t>
            </a:r>
            <a:endParaRPr lang="en-US" sz="1400" dirty="0" smtClean="0"/>
          </a:p>
          <a:p>
            <a:pPr>
              <a:buFont typeface="Arial" panose="020B0604020202020204" pitchFamily="34" charset="0"/>
              <a:buChar char="•"/>
            </a:pPr>
            <a:r>
              <a:rPr lang="en-US" sz="1800" dirty="0" smtClean="0"/>
              <a:t>By defining the </a:t>
            </a:r>
            <a:r>
              <a:rPr lang="en-US" sz="1800" dirty="0"/>
              <a:t>802.11 side of this </a:t>
            </a:r>
            <a:r>
              <a:rPr lang="en-US" sz="1800" dirty="0" smtClean="0"/>
              <a:t>interface, we could enable operators to quickly deploy such aggregation solution, even on neutral-host Wi-Fi networks (</a:t>
            </a:r>
            <a:r>
              <a:rPr lang="en-US" sz="1800" dirty="0" err="1" smtClean="0"/>
              <a:t>WaaS</a:t>
            </a:r>
            <a:r>
              <a:rPr lang="en-US" sz="1800" dirty="0" smtClean="0"/>
              <a:t>)</a:t>
            </a:r>
          </a:p>
          <a:p>
            <a:pPr lvl="1">
              <a:buFont typeface="Arial" panose="020B0604020202020204" pitchFamily="34" charset="0"/>
              <a:buChar char="•"/>
            </a:pPr>
            <a:r>
              <a:rPr lang="en-US" sz="1600" dirty="0" smtClean="0"/>
              <a:t>This would improve the services provided by </a:t>
            </a:r>
            <a:r>
              <a:rPr lang="en-US" sz="1600" dirty="0" err="1" smtClean="0"/>
              <a:t>WaaS</a:t>
            </a:r>
            <a:endParaRPr lang="en-US" sz="1800" dirty="0" smtClean="0"/>
          </a:p>
          <a:p>
            <a:pPr>
              <a:buFont typeface="Arial" panose="020B0604020202020204" pitchFamily="34" charset="0"/>
              <a:buChar char="•"/>
            </a:pPr>
            <a:r>
              <a:rPr lang="en-US" sz="1800" dirty="0" smtClean="0"/>
              <a:t>What would be needed:</a:t>
            </a:r>
            <a:endParaRPr lang="en-US" dirty="0" smtClean="0"/>
          </a:p>
          <a:p>
            <a:pPr lvl="1">
              <a:buFont typeface="Arial" panose="020B0604020202020204" pitchFamily="34" charset="0"/>
              <a:buChar char="•"/>
            </a:pPr>
            <a:r>
              <a:rPr lang="en-US" sz="1600" dirty="0" smtClean="0"/>
              <a:t>Monitoring for </a:t>
            </a:r>
            <a:r>
              <a:rPr lang="en-US" sz="1600" dirty="0"/>
              <a:t>flow control (load balancing between LTE and </a:t>
            </a:r>
            <a:r>
              <a:rPr lang="en-US" sz="1600" dirty="0" err="1"/>
              <a:t>WiFi</a:t>
            </a:r>
            <a:r>
              <a:rPr lang="en-US" sz="1600" dirty="0"/>
              <a:t>)</a:t>
            </a:r>
          </a:p>
          <a:p>
            <a:pPr lvl="1">
              <a:buFont typeface="Arial" panose="020B0604020202020204" pitchFamily="34" charset="0"/>
              <a:buChar char="•"/>
            </a:pPr>
            <a:r>
              <a:rPr lang="en-US" sz="1600" dirty="0"/>
              <a:t>Tools for discovery and metrics for </a:t>
            </a:r>
            <a:r>
              <a:rPr lang="en-US" sz="1600" dirty="0" err="1"/>
              <a:t>WiFi</a:t>
            </a:r>
            <a:r>
              <a:rPr lang="en-US" sz="1600" dirty="0"/>
              <a:t> network selection</a:t>
            </a:r>
          </a:p>
          <a:p>
            <a:pPr lvl="1">
              <a:buFont typeface="Arial" panose="020B0604020202020204" pitchFamily="34" charset="0"/>
              <a:buChar char="•"/>
            </a:pPr>
            <a:r>
              <a:rPr lang="en-US" sz="1600" dirty="0"/>
              <a:t>Non-duplicated association/security (security bootstrapping mechanism: PSK-like key is generated by the </a:t>
            </a:r>
            <a:r>
              <a:rPr lang="en-US" sz="1600" dirty="0" err="1"/>
              <a:t>eNB</a:t>
            </a:r>
            <a:r>
              <a:rPr lang="en-US" sz="1600" dirty="0"/>
              <a:t> and configured to UE and </a:t>
            </a:r>
            <a:r>
              <a:rPr lang="en-US" sz="1600" dirty="0" smtClean="0"/>
              <a:t>WT)</a:t>
            </a:r>
            <a:endParaRPr lang="en-US" sz="1600" dirty="0"/>
          </a:p>
          <a:p>
            <a:pPr lvl="1">
              <a:buFont typeface="Arial" panose="020B0604020202020204" pitchFamily="34" charset="0"/>
              <a:buChar char="•"/>
            </a:pPr>
            <a:endParaRPr lang="en-US" sz="1600" dirty="0" smtClean="0"/>
          </a:p>
          <a:p>
            <a:pPr lvl="1">
              <a:buFont typeface="Arial" panose="020B0604020202020204" pitchFamily="34" charset="0"/>
              <a:buChar char="•"/>
            </a:pPr>
            <a:endParaRPr lang="en-US" sz="1600" dirty="0"/>
          </a:p>
          <a:p>
            <a:pPr marL="968375" lvl="2" indent="-342900">
              <a:buFont typeface="Arial" panose="020B0604020202020204" pitchFamily="34" charset="0"/>
              <a:buChar char="•"/>
            </a:pPr>
            <a:endParaRPr lang="en-US" sz="1600" dirty="0" smtClean="0"/>
          </a:p>
          <a:p>
            <a:pPr marL="968375" lvl="2" indent="-342900">
              <a:buFont typeface="Arial" panose="020B0604020202020204" pitchFamily="34" charset="0"/>
              <a:buChar char="•"/>
            </a:pPr>
            <a:endParaRPr lang="en-US" sz="1600" dirty="0"/>
          </a:p>
          <a:p>
            <a:pPr marL="568325"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13</a:t>
            </a:fld>
            <a:endParaRPr lang="en-GB"/>
          </a:p>
        </p:txBody>
      </p:sp>
      <p:sp>
        <p:nvSpPr>
          <p:cNvPr id="4" name="Title 3"/>
          <p:cNvSpPr>
            <a:spLocks noGrp="1"/>
          </p:cNvSpPr>
          <p:nvPr>
            <p:ph type="title"/>
          </p:nvPr>
        </p:nvSpPr>
        <p:spPr/>
        <p:txBody>
          <a:bodyPr/>
          <a:lstStyle/>
          <a:p>
            <a:r>
              <a:rPr lang="en-US" sz="2800" dirty="0"/>
              <a:t>2020 </a:t>
            </a:r>
            <a:r>
              <a:rPr lang="en-US" sz="2800" dirty="0" err="1" smtClean="0"/>
              <a:t>WaaS</a:t>
            </a:r>
            <a:r>
              <a:rPr lang="en-US" sz="2800" dirty="0"/>
              <a:t>: evolution of 802.11 technology?</a:t>
            </a:r>
            <a:br>
              <a:rPr lang="en-US" sz="2800" dirty="0"/>
            </a:br>
            <a:r>
              <a:rPr lang="en-US" sz="1800" dirty="0"/>
              <a:t>Integration with cellular </a:t>
            </a:r>
            <a:r>
              <a:rPr lang="en-US" sz="1800" dirty="0" smtClean="0"/>
              <a:t>networks (2/2)</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95174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5556" y="1981200"/>
            <a:ext cx="8208912" cy="4113213"/>
          </a:xfrm>
        </p:spPr>
        <p:txBody>
          <a:bodyPr/>
          <a:lstStyle/>
          <a:p>
            <a:pPr>
              <a:buFont typeface="Arial" panose="020B0604020202020204" pitchFamily="34" charset="0"/>
              <a:buChar char="•"/>
            </a:pPr>
            <a:r>
              <a:rPr lang="en-US" sz="2000" dirty="0" smtClean="0"/>
              <a:t>This presentation has the objective to initiate the </a:t>
            </a:r>
            <a:r>
              <a:rPr lang="en-US" sz="2000" dirty="0"/>
              <a:t>work to better define the need and scope for this </a:t>
            </a:r>
            <a:r>
              <a:rPr lang="en-US" sz="2000" dirty="0" smtClean="0"/>
              <a:t>activity: 802.11 as a component of 5G</a:t>
            </a:r>
          </a:p>
          <a:p>
            <a:pPr lvl="1">
              <a:buFont typeface="Arial" panose="020B0604020202020204" pitchFamily="34" charset="0"/>
              <a:buChar char="•"/>
            </a:pPr>
            <a:r>
              <a:rPr lang="en-US" sz="1600" dirty="0" smtClean="0"/>
              <a:t>Starting from a very high-level analysis targeting mobile operator</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Studies are needed to:</a:t>
            </a:r>
          </a:p>
          <a:p>
            <a:pPr lvl="1">
              <a:buFont typeface="Arial" panose="020B0604020202020204" pitchFamily="34" charset="0"/>
              <a:buChar char="•"/>
            </a:pPr>
            <a:r>
              <a:rPr lang="en-US" sz="1600" dirty="0" smtClean="0"/>
              <a:t>better </a:t>
            </a:r>
            <a:r>
              <a:rPr lang="en-US" sz="1600" dirty="0"/>
              <a:t>understand 5G evolution and </a:t>
            </a:r>
            <a:r>
              <a:rPr lang="en-US" sz="1600" dirty="0" smtClean="0"/>
              <a:t>requirements, including the vision from other actors (OTT players, device vendors, cable operators…)</a:t>
            </a:r>
          </a:p>
          <a:p>
            <a:pPr lvl="1">
              <a:buFont typeface="Arial" panose="020B0604020202020204" pitchFamily="34" charset="0"/>
              <a:buChar char="•"/>
            </a:pPr>
            <a:r>
              <a:rPr lang="en-US" sz="1600" dirty="0"/>
              <a:t>Clarify the use cases and </a:t>
            </a:r>
            <a:r>
              <a:rPr lang="en-US" sz="1600" dirty="0" smtClean="0"/>
              <a:t>needs</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smtClean="0"/>
              <a:t>… to see if changes are needed in 802.11, and what changes</a:t>
            </a:r>
          </a:p>
          <a:p>
            <a:pPr lvl="1">
              <a:buFont typeface="Arial" panose="020B0604020202020204" pitchFamily="34" charset="0"/>
              <a:buChar char="•"/>
            </a:pPr>
            <a:endParaRPr lang="en-US" sz="1800" dirty="0"/>
          </a:p>
          <a:p>
            <a:pPr marL="0" indent="0"/>
            <a:endParaRPr lang="en-US" sz="20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14</a:t>
            </a:fld>
            <a:endParaRPr lang="en-GB"/>
          </a:p>
        </p:txBody>
      </p:sp>
      <p:sp>
        <p:nvSpPr>
          <p:cNvPr id="4" name="Title 3"/>
          <p:cNvSpPr>
            <a:spLocks noGrp="1"/>
          </p:cNvSpPr>
          <p:nvPr>
            <p:ph type="title"/>
          </p:nvPr>
        </p:nvSpPr>
        <p:spPr/>
        <p:txBody>
          <a:bodyPr/>
          <a:lstStyle/>
          <a:p>
            <a:r>
              <a:rPr lang="en-US" dirty="0" smtClean="0"/>
              <a:t>Conclusion</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1107555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GB" sz="2800" dirty="0" smtClean="0"/>
              <a:t>Motivation and purpose</a:t>
            </a:r>
            <a:endParaRPr lang="en-US" sz="2800"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a:t>
            </a:fld>
            <a:endParaRPr lang="en-GB" dirty="0"/>
          </a:p>
        </p:txBody>
      </p:sp>
      <p:sp>
        <p:nvSpPr>
          <p:cNvPr id="7" name="Rectangle 2"/>
          <p:cNvSpPr txBox="1">
            <a:spLocks noChangeArrowheads="1"/>
          </p:cNvSpPr>
          <p:nvPr/>
        </p:nvSpPr>
        <p:spPr bwMode="auto">
          <a:xfrm>
            <a:off x="541784" y="1750739"/>
            <a:ext cx="8134672" cy="419854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At the July meeting a tutorial titled “IEEE 802.11 as a ‘component’” was presented. A lot of feedback was received during the presentation and in offline conversations following the presentation. Straw polls at the end of the tutorial indicated interest and support. There were also requests for more details.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This contribution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Provides the first steps in our work to better define the </a:t>
            </a:r>
            <a:r>
              <a:rPr lang="en-US" sz="1800" dirty="0" smtClean="0"/>
              <a:t>need and scope for this activity,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attempts to answer some questions,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Highlights how this activity could benefit vendors of 802.11 implementations, end-users and service providers, in the incoming years (2020 and beyond)</a:t>
            </a:r>
            <a:endParaRPr lang="en-US" sz="18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smtClean="0"/>
          </a:p>
        </p:txBody>
      </p:sp>
      <p:sp>
        <p:nvSpPr>
          <p:cNvPr id="11" name="Date Placeholder 2"/>
          <p:cNvSpPr>
            <a:spLocks noGrp="1"/>
          </p:cNvSpPr>
          <p:nvPr>
            <p:ph type="dt" idx="13"/>
          </p:nvPr>
        </p:nvSpPr>
        <p:spPr>
          <a:xfrm>
            <a:off x="696912" y="333375"/>
            <a:ext cx="1874823" cy="273050"/>
          </a:xfrm>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274986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799" y="1952836"/>
            <a:ext cx="7770813" cy="4113213"/>
          </a:xfrm>
        </p:spPr>
        <p:txBody>
          <a:bodyPr/>
          <a:lstStyle/>
          <a:p>
            <a:pPr>
              <a:buFont typeface="Arial" panose="020B0604020202020204" pitchFamily="34" charset="0"/>
              <a:buChar char="•"/>
            </a:pPr>
            <a:r>
              <a:rPr lang="en-US" sz="1800" dirty="0" smtClean="0"/>
              <a:t>So far, 802.11 has done a great job in offering the right service to the right customers, hence becoming ubiquitous</a:t>
            </a:r>
          </a:p>
          <a:p>
            <a:pPr>
              <a:buFont typeface="Arial" panose="020B0604020202020204" pitchFamily="34" charset="0"/>
              <a:buChar char="•"/>
            </a:pPr>
            <a:endParaRPr lang="en-US" sz="1800" dirty="0"/>
          </a:p>
          <a:p>
            <a:pPr>
              <a:buFont typeface="Arial" panose="020B0604020202020204" pitchFamily="34" charset="0"/>
              <a:buChar char="•"/>
            </a:pPr>
            <a:r>
              <a:rPr lang="en-US" sz="1800" dirty="0" smtClean="0"/>
              <a:t>Thanks to this, in times where densification is an important driver of network deployments, 802.11 is more than ever the solid incumbent:</a:t>
            </a:r>
          </a:p>
          <a:p>
            <a:pPr lvl="1">
              <a:buFont typeface="Arial" panose="020B0604020202020204" pitchFamily="34" charset="0"/>
              <a:buChar char="•"/>
            </a:pPr>
            <a:r>
              <a:rPr lang="en-US" sz="1600" dirty="0" smtClean="0"/>
              <a:t>Home, enterprise and most venues already provide access to the inter/intranet over 802.11 from any device and satisfy the end-user needs</a:t>
            </a:r>
          </a:p>
          <a:p>
            <a:pPr>
              <a:buFontTx/>
              <a:buChar char="-"/>
            </a:pPr>
            <a:endParaRPr lang="en-US" sz="1800" dirty="0" smtClean="0"/>
          </a:p>
          <a:p>
            <a:pPr marL="285750" indent="-285750">
              <a:buFont typeface="Arial" panose="020B0604020202020204" pitchFamily="34" charset="0"/>
              <a:buChar char="•"/>
            </a:pPr>
            <a:r>
              <a:rPr lang="en-US" sz="1800" dirty="0" smtClean="0"/>
              <a:t>In that sense, 802.11 is definitely an integral part of current wireless networks.</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The objective of this activity is to ensure that 802.11 technology will remain and continue to grow as the wireless technology of choice in the incoming years.</a:t>
            </a:r>
          </a:p>
          <a:p>
            <a:pPr>
              <a:buFontTx/>
              <a:buChar char="-"/>
            </a:pPr>
            <a:endParaRPr lang="en-US" sz="1800" dirty="0" smtClean="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3</a:t>
            </a:fld>
            <a:endParaRPr lang="en-GB"/>
          </a:p>
        </p:txBody>
      </p:sp>
      <p:sp>
        <p:nvSpPr>
          <p:cNvPr id="4" name="Title 3"/>
          <p:cNvSpPr>
            <a:spLocks noGrp="1"/>
          </p:cNvSpPr>
          <p:nvPr>
            <p:ph type="title"/>
          </p:nvPr>
        </p:nvSpPr>
        <p:spPr/>
        <p:txBody>
          <a:bodyPr/>
          <a:lstStyle/>
          <a:p>
            <a:r>
              <a:rPr lang="en-US" dirty="0" smtClean="0"/>
              <a:t>802.11 </a:t>
            </a:r>
            <a:r>
              <a:rPr lang="en-US" dirty="0"/>
              <a:t>as a ‘component</a:t>
            </a:r>
            <a:r>
              <a:rPr lang="en-US" dirty="0" smtClean="0"/>
              <a:t>’</a:t>
            </a:r>
            <a:br>
              <a:rPr lang="en-US" dirty="0" smtClean="0"/>
            </a:br>
            <a:r>
              <a:rPr lang="en-US" sz="2800" dirty="0" smtClean="0"/>
              <a:t>General objective</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3845334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08" y="1916832"/>
            <a:ext cx="8748972" cy="4428492"/>
          </a:xfrm>
        </p:spPr>
        <p:txBody>
          <a:bodyPr/>
          <a:lstStyle/>
          <a:p>
            <a:pPr>
              <a:buFont typeface="Arial" panose="020B0604020202020204" pitchFamily="34" charset="0"/>
              <a:buChar char="•"/>
            </a:pPr>
            <a:r>
              <a:rPr lang="en-US" sz="2000" dirty="0" smtClean="0"/>
              <a:t>5G carries different meanings in different context</a:t>
            </a:r>
          </a:p>
          <a:p>
            <a:pPr lvl="1">
              <a:buFont typeface="Arial" panose="020B0604020202020204" pitchFamily="34" charset="0"/>
              <a:buChar char="•"/>
            </a:pPr>
            <a:r>
              <a:rPr lang="en-US" sz="1800" dirty="0" smtClean="0"/>
              <a:t>It is linked to cellular/mobile networks evolution (follow-up of 4G), and cellular operators are the most vocal in trying to define its requirements (NGMN, …) </a:t>
            </a:r>
          </a:p>
          <a:p>
            <a:pPr lvl="1">
              <a:buFont typeface="Arial" panose="020B0604020202020204" pitchFamily="34" charset="0"/>
              <a:buChar char="•"/>
            </a:pPr>
            <a:r>
              <a:rPr lang="en-US" sz="1800" dirty="0" smtClean="0"/>
              <a:t>But it can </a:t>
            </a:r>
            <a:r>
              <a:rPr lang="en-US" sz="1800" dirty="0"/>
              <a:t>be perceived to refer to a wider concept, a general evolution of wireless networks, inclusive of all actors</a:t>
            </a:r>
            <a:endParaRPr lang="en-US" sz="18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Even if 5G documentations are still evolving, it is a good source of information for evolution of </a:t>
            </a:r>
            <a:r>
              <a:rPr lang="en-US" sz="2000" dirty="0"/>
              <a:t>wireless networks, services, and requirements for 2020 and beyond</a:t>
            </a:r>
            <a:r>
              <a:rPr lang="en-US" sz="2000" dirty="0" smtClean="0"/>
              <a:t>.</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In this presentation, we focus more on cellular operator perspective, having in mind that similar analysis should be initiated for all other actors, especially the ones relying strongly on 802.11 technology</a:t>
            </a:r>
          </a:p>
          <a:p>
            <a:pPr>
              <a:buFont typeface="Arial" panose="020B0604020202020204" pitchFamily="34" charset="0"/>
              <a:buChar char="•"/>
            </a:pPr>
            <a:endParaRPr lang="en-US" sz="2000" dirty="0" smtClean="0"/>
          </a:p>
          <a:p>
            <a:endParaRPr lang="en-US" sz="20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4</a:t>
            </a:fld>
            <a:endParaRPr lang="en-GB"/>
          </a:p>
        </p:txBody>
      </p:sp>
      <p:sp>
        <p:nvSpPr>
          <p:cNvPr id="4" name="Title 3"/>
          <p:cNvSpPr>
            <a:spLocks noGrp="1"/>
          </p:cNvSpPr>
          <p:nvPr>
            <p:ph type="title"/>
          </p:nvPr>
        </p:nvSpPr>
        <p:spPr/>
        <p:txBody>
          <a:bodyPr/>
          <a:lstStyle/>
          <a:p>
            <a:r>
              <a:rPr lang="en-US" dirty="0" smtClean="0"/>
              <a:t>“5G” terminology to describe the evolution of wireless networks in the incoming years </a:t>
            </a:r>
            <a:endParaRPr lang="en-US"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7"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2629893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95936" y="3284984"/>
            <a:ext cx="5040560" cy="2989758"/>
          </a:xfrm>
          <a:prstGeom prst="rect">
            <a:avLst/>
          </a:prstGeom>
        </p:spPr>
      </p:pic>
      <p:sp>
        <p:nvSpPr>
          <p:cNvPr id="5" name="Content Placeholder 4"/>
          <p:cNvSpPr>
            <a:spLocks noGrp="1"/>
          </p:cNvSpPr>
          <p:nvPr>
            <p:ph idx="1"/>
          </p:nvPr>
        </p:nvSpPr>
        <p:spPr>
          <a:xfrm>
            <a:off x="685800" y="1952836"/>
            <a:ext cx="7770813" cy="4113213"/>
          </a:xfrm>
        </p:spPr>
        <p:txBody>
          <a:bodyPr/>
          <a:lstStyle/>
          <a:p>
            <a:r>
              <a:rPr lang="en-US" sz="2000" dirty="0" smtClean="0"/>
              <a:t>High-level objectives compared to 4G:</a:t>
            </a:r>
          </a:p>
          <a:p>
            <a:pPr>
              <a:buFont typeface="Arial" panose="020B0604020202020204" pitchFamily="34" charset="0"/>
              <a:buChar char="•"/>
            </a:pPr>
            <a:r>
              <a:rPr lang="en-US" sz="1800" i="1" dirty="0" smtClean="0"/>
              <a:t>Higher throughput (10X), lower latency, support higher user density (100X), available everywhere…</a:t>
            </a:r>
          </a:p>
          <a:p>
            <a:pPr>
              <a:buFont typeface="Arial" panose="020B0604020202020204" pitchFamily="34" charset="0"/>
              <a:buChar char="•"/>
            </a:pPr>
            <a:r>
              <a:rPr lang="en-US" sz="1800" i="1" dirty="0" smtClean="0"/>
              <a:t>Lower cost, better energy efficiency…</a:t>
            </a:r>
          </a:p>
          <a:p>
            <a:pPr>
              <a:buFont typeface="Arial" panose="020B0604020202020204" pitchFamily="34" charset="0"/>
              <a:buChar char="•"/>
            </a:pPr>
            <a:r>
              <a:rPr lang="en-US" sz="1800" i="1" dirty="0" smtClean="0"/>
              <a:t>Able to support a wider range of services…</a:t>
            </a:r>
            <a:endParaRPr lang="en-US" sz="1800" i="1" dirty="0"/>
          </a:p>
        </p:txBody>
      </p:sp>
      <p:sp>
        <p:nvSpPr>
          <p:cNvPr id="3" name="Slide Number Placeholder 2"/>
          <p:cNvSpPr>
            <a:spLocks noGrp="1"/>
          </p:cNvSpPr>
          <p:nvPr>
            <p:ph type="sldNum" idx="12"/>
          </p:nvPr>
        </p:nvSpPr>
        <p:spPr/>
        <p:txBody>
          <a:bodyPr/>
          <a:lstStyle/>
          <a:p>
            <a:fld id="{EE2556C5-CE8C-6547-B838-EA80C61A4AF7}" type="slidenum">
              <a:rPr lang="en-US" smtClean="0"/>
              <a:pPr/>
              <a:t>5</a:t>
            </a:fld>
            <a:endParaRPr lang="en-US"/>
          </a:p>
        </p:txBody>
      </p:sp>
      <p:sp>
        <p:nvSpPr>
          <p:cNvPr id="2" name="Title 1"/>
          <p:cNvSpPr>
            <a:spLocks noGrp="1"/>
          </p:cNvSpPr>
          <p:nvPr>
            <p:ph type="title"/>
          </p:nvPr>
        </p:nvSpPr>
        <p:spPr/>
        <p:txBody>
          <a:bodyPr/>
          <a:lstStyle/>
          <a:p>
            <a:r>
              <a:rPr lang="en-US" dirty="0" smtClean="0"/>
              <a:t>“Cellular” 5G Objectives</a:t>
            </a:r>
            <a:endParaRPr lang="en-US" dirty="0"/>
          </a:p>
        </p:txBody>
      </p:sp>
      <p:sp>
        <p:nvSpPr>
          <p:cNvPr id="7"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4233672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6</a:t>
            </a:fld>
            <a:endParaRPr lang="en-GB"/>
          </a:p>
        </p:txBody>
      </p:sp>
      <p:sp>
        <p:nvSpPr>
          <p:cNvPr id="4" name="Title 3"/>
          <p:cNvSpPr>
            <a:spLocks noGrp="1"/>
          </p:cNvSpPr>
          <p:nvPr>
            <p:ph type="title"/>
          </p:nvPr>
        </p:nvSpPr>
        <p:spPr/>
        <p:txBody>
          <a:bodyPr/>
          <a:lstStyle/>
          <a:p>
            <a:r>
              <a:rPr lang="en-US" dirty="0" smtClean="0"/>
              <a:t>A big part of “Cellular” 5G objectives will be met with </a:t>
            </a:r>
            <a:r>
              <a:rPr lang="en-US" i="1" dirty="0" smtClean="0"/>
              <a:t>densification</a:t>
            </a:r>
            <a:endParaRPr lang="en-US" i="1" dirty="0"/>
          </a:p>
        </p:txBody>
      </p:sp>
      <p:sp>
        <p:nvSpPr>
          <p:cNvPr id="5" name="Date Placeholder 4"/>
          <p:cNvSpPr>
            <a:spLocks noGrp="1"/>
          </p:cNvSpPr>
          <p:nvPr>
            <p:ph type="dt" idx="13"/>
          </p:nvPr>
        </p:nvSpPr>
        <p:spPr/>
        <p:txBody>
          <a:bodyPr/>
          <a:lstStyle/>
          <a:p>
            <a:r>
              <a:rPr lang="en-US" altLang="ja-JP" smtClean="0"/>
              <a:t>Sep 2015</a:t>
            </a:r>
            <a:endParaRPr lang="en-GB" dirty="0"/>
          </a:p>
        </p:txBody>
      </p:sp>
      <p:pic>
        <p:nvPicPr>
          <p:cNvPr id="29" name="Picture 28"/>
          <p:cNvPicPr>
            <a:picLocks noChangeAspect="1"/>
          </p:cNvPicPr>
          <p:nvPr/>
        </p:nvPicPr>
        <p:blipFill>
          <a:blip r:embed="rId3"/>
          <a:stretch>
            <a:fillRect/>
          </a:stretch>
        </p:blipFill>
        <p:spPr>
          <a:xfrm>
            <a:off x="580272" y="2456892"/>
            <a:ext cx="7962066" cy="3487214"/>
          </a:xfrm>
          <a:prstGeom prst="rect">
            <a:avLst/>
          </a:prstGeom>
        </p:spPr>
      </p:pic>
      <p:sp>
        <p:nvSpPr>
          <p:cNvPr id="2" name="TextBox 1"/>
          <p:cNvSpPr txBox="1"/>
          <p:nvPr/>
        </p:nvSpPr>
        <p:spPr>
          <a:xfrm>
            <a:off x="467544" y="5913276"/>
            <a:ext cx="8426346" cy="369332"/>
          </a:xfrm>
          <a:prstGeom prst="rect">
            <a:avLst/>
          </a:prstGeom>
          <a:noFill/>
        </p:spPr>
        <p:txBody>
          <a:bodyPr wrap="none" rtlCol="0">
            <a:spAutoFit/>
          </a:bodyPr>
          <a:lstStyle/>
          <a:p>
            <a:r>
              <a:rPr lang="en-US" sz="1800" dirty="0" smtClean="0">
                <a:solidFill>
                  <a:schemeClr val="tx1"/>
                </a:solidFill>
              </a:rPr>
              <a:t>Illustration of the different categories of improvements that will help reach the objectives</a:t>
            </a:r>
            <a:endParaRPr lang="en-US" sz="1800" dirty="0">
              <a:solidFill>
                <a:schemeClr val="tx1"/>
              </a:solidFill>
            </a:endParaRPr>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972375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52836"/>
            <a:ext cx="7770813" cy="4113213"/>
          </a:xfrm>
        </p:spPr>
        <p:txBody>
          <a:bodyPr/>
          <a:lstStyle/>
          <a:p>
            <a:pPr>
              <a:buFont typeface="Arial" panose="020B0604020202020204" pitchFamily="34" charset="0"/>
              <a:buChar char="•"/>
            </a:pPr>
            <a:r>
              <a:rPr lang="en-US" sz="1600" dirty="0"/>
              <a:t>Wi-Fi AP to </a:t>
            </a:r>
            <a:r>
              <a:rPr lang="en-US" sz="1600" dirty="0" smtClean="0"/>
              <a:t>Macro </a:t>
            </a:r>
            <a:r>
              <a:rPr lang="en-US" sz="1600" dirty="0"/>
              <a:t>cell ratios is </a:t>
            </a:r>
            <a:r>
              <a:rPr lang="en-US" sz="1600" dirty="0" smtClean="0"/>
              <a:t>already roughly </a:t>
            </a:r>
            <a:r>
              <a:rPr lang="en-US" sz="1600" dirty="0"/>
              <a:t>50:1, approaching 5G required </a:t>
            </a:r>
            <a:r>
              <a:rPr lang="en-US" sz="1600" dirty="0" smtClean="0"/>
              <a:t>ratio</a:t>
            </a:r>
          </a:p>
          <a:p>
            <a:pPr marL="0" indent="0"/>
            <a:endParaRPr lang="en-US" sz="16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7</a:t>
            </a:fld>
            <a:endParaRPr lang="en-GB"/>
          </a:p>
        </p:txBody>
      </p:sp>
      <p:sp>
        <p:nvSpPr>
          <p:cNvPr id="4" name="Title 3"/>
          <p:cNvSpPr>
            <a:spLocks noGrp="1"/>
          </p:cNvSpPr>
          <p:nvPr>
            <p:ph type="title"/>
          </p:nvPr>
        </p:nvSpPr>
        <p:spPr>
          <a:xfrm>
            <a:off x="467544" y="620688"/>
            <a:ext cx="8388932" cy="1065213"/>
          </a:xfrm>
        </p:spPr>
        <p:txBody>
          <a:bodyPr/>
          <a:lstStyle/>
          <a:p>
            <a:r>
              <a:rPr lang="en-US" sz="2800" dirty="0" smtClean="0"/>
              <a:t>Wi-Fi </a:t>
            </a:r>
            <a:r>
              <a:rPr lang="en-US" sz="2800" dirty="0"/>
              <a:t>w</a:t>
            </a:r>
            <a:r>
              <a:rPr lang="en-US" sz="2800" dirty="0" smtClean="0"/>
              <a:t>ould easily achieve “cellular” 5G densification target…</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pic>
        <p:nvPicPr>
          <p:cNvPr id="7" name="Picture 6"/>
          <p:cNvPicPr>
            <a:picLocks noChangeAspect="1"/>
          </p:cNvPicPr>
          <p:nvPr/>
        </p:nvPicPr>
        <p:blipFill>
          <a:blip r:embed="rId3"/>
          <a:stretch>
            <a:fillRect/>
          </a:stretch>
        </p:blipFill>
        <p:spPr>
          <a:xfrm>
            <a:off x="316228" y="3209334"/>
            <a:ext cx="4253239" cy="2628292"/>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2451574210"/>
              </p:ext>
            </p:extLst>
          </p:nvPr>
        </p:nvGraphicFramePr>
        <p:xfrm>
          <a:off x="4634110" y="3271352"/>
          <a:ext cx="4078350" cy="2569916"/>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07348" y="5862754"/>
            <a:ext cx="3576620" cy="338554"/>
          </a:xfrm>
          <a:prstGeom prst="rect">
            <a:avLst/>
          </a:prstGeom>
          <a:noFill/>
        </p:spPr>
        <p:txBody>
          <a:bodyPr wrap="none" rtlCol="0">
            <a:spAutoFit/>
          </a:bodyPr>
          <a:lstStyle/>
          <a:p>
            <a:r>
              <a:rPr lang="en-US" sz="1600" dirty="0" smtClean="0">
                <a:solidFill>
                  <a:schemeClr val="tx1"/>
                </a:solidFill>
              </a:rPr>
              <a:t>ABI: Installed </a:t>
            </a:r>
            <a:r>
              <a:rPr lang="en-US" sz="1600" dirty="0" err="1" smtClean="0">
                <a:solidFill>
                  <a:schemeClr val="tx1"/>
                </a:solidFill>
              </a:rPr>
              <a:t>macrocells</a:t>
            </a:r>
            <a:r>
              <a:rPr lang="en-US" sz="1600" dirty="0" smtClean="0">
                <a:solidFill>
                  <a:schemeClr val="tx1"/>
                </a:solidFill>
              </a:rPr>
              <a:t> and small cells</a:t>
            </a:r>
            <a:endParaRPr lang="en-US" sz="1600" dirty="0">
              <a:solidFill>
                <a:schemeClr val="tx1"/>
              </a:solidFill>
            </a:endParaRPr>
          </a:p>
        </p:txBody>
      </p:sp>
      <p:sp>
        <p:nvSpPr>
          <p:cNvPr id="11" name="TextBox 10"/>
          <p:cNvSpPr txBox="1"/>
          <p:nvPr/>
        </p:nvSpPr>
        <p:spPr>
          <a:xfrm>
            <a:off x="5112060" y="5877272"/>
            <a:ext cx="3173433" cy="338554"/>
          </a:xfrm>
          <a:prstGeom prst="rect">
            <a:avLst/>
          </a:prstGeom>
          <a:noFill/>
        </p:spPr>
        <p:txBody>
          <a:bodyPr wrap="none" rtlCol="0">
            <a:spAutoFit/>
          </a:bodyPr>
          <a:lstStyle/>
          <a:p>
            <a:r>
              <a:rPr lang="en-US" sz="1600" dirty="0" smtClean="0">
                <a:solidFill>
                  <a:schemeClr val="tx1"/>
                </a:solidFill>
              </a:rPr>
              <a:t>ABI: </a:t>
            </a:r>
            <a:r>
              <a:rPr lang="en-US" sz="1600" dirty="0" err="1" smtClean="0">
                <a:solidFill>
                  <a:schemeClr val="tx1"/>
                </a:solidFill>
              </a:rPr>
              <a:t>WiFi</a:t>
            </a:r>
            <a:r>
              <a:rPr lang="en-US" sz="1600" dirty="0" smtClean="0">
                <a:solidFill>
                  <a:schemeClr val="tx1"/>
                </a:solidFill>
              </a:rPr>
              <a:t> APs deployed worldwide</a:t>
            </a:r>
            <a:endParaRPr lang="en-US" sz="1600" dirty="0">
              <a:solidFill>
                <a:schemeClr val="tx1"/>
              </a:solidFill>
            </a:endParaRPr>
          </a:p>
        </p:txBody>
      </p:sp>
      <p:sp>
        <p:nvSpPr>
          <p:cNvPr id="13"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4120190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540" y="1700164"/>
            <a:ext cx="8460940" cy="4645160"/>
          </a:xfrm>
        </p:spPr>
        <p:txBody>
          <a:bodyPr/>
          <a:lstStyle/>
          <a:p>
            <a:pPr>
              <a:buFont typeface="Arial" panose="020B0604020202020204" pitchFamily="34" charset="0"/>
              <a:buChar char="•"/>
            </a:pPr>
            <a:r>
              <a:rPr lang="en-US" sz="1800" dirty="0" smtClean="0"/>
              <a:t>Reaching this level of densification is challenging for operators:</a:t>
            </a:r>
          </a:p>
          <a:p>
            <a:pPr lvl="1">
              <a:buFont typeface="Arial" panose="020B0604020202020204" pitchFamily="34" charset="0"/>
              <a:buChar char="•"/>
            </a:pPr>
            <a:r>
              <a:rPr lang="en-US" sz="1600" dirty="0" smtClean="0"/>
              <a:t>cost, installation (especially indoors - negotiation with venue owners), management, …</a:t>
            </a:r>
          </a:p>
          <a:p>
            <a:pPr>
              <a:buFont typeface="Arial" panose="020B0604020202020204" pitchFamily="34" charset="0"/>
              <a:buChar char="•"/>
            </a:pPr>
            <a:r>
              <a:rPr lang="en-US" sz="1800" dirty="0" smtClean="0"/>
              <a:t>Some key facilitators:</a:t>
            </a:r>
          </a:p>
          <a:p>
            <a:pPr lvl="1">
              <a:buFont typeface="Arial" panose="020B0604020202020204" pitchFamily="34" charset="0"/>
              <a:buChar char="•"/>
            </a:pPr>
            <a:r>
              <a:rPr lang="en-US" sz="1600" dirty="0" smtClean="0"/>
              <a:t>Use of unlicensed spectrum facilitates this at the cost of spectrum control</a:t>
            </a:r>
          </a:p>
          <a:p>
            <a:pPr lvl="1">
              <a:buFont typeface="Arial" panose="020B0604020202020204" pitchFamily="34" charset="0"/>
              <a:buChar char="•"/>
            </a:pPr>
            <a:r>
              <a:rPr lang="en-US" sz="1600" dirty="0" smtClean="0"/>
              <a:t>Use of neutral-host small cells deployed locally (Small cell as a service (</a:t>
            </a:r>
            <a:r>
              <a:rPr lang="en-US" sz="1600" dirty="0" err="1" smtClean="0"/>
              <a:t>SCaaS</a:t>
            </a:r>
            <a:r>
              <a:rPr lang="en-US" sz="1600" dirty="0" smtClean="0"/>
              <a:t>)) facilitates this at the cost of network ownership for operators</a:t>
            </a:r>
            <a:endParaRPr lang="en-US" sz="1800" dirty="0" smtClean="0"/>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WLAN as a service (</a:t>
            </a:r>
            <a:r>
              <a:rPr lang="en-US" sz="1800" dirty="0" err="1" smtClean="0"/>
              <a:t>WaaS</a:t>
            </a:r>
            <a:r>
              <a:rPr lang="en-US" sz="1800" dirty="0" smtClean="0"/>
              <a:t>) combines these facilitators and is therefore a very competitive solution to help operators reach this level of densification</a:t>
            </a:r>
            <a:endParaRPr lang="en-US" sz="1800" i="1" dirty="0" smtClean="0">
              <a:solidFill>
                <a:srgbClr val="0070C0"/>
              </a:solidFill>
            </a:endParaRPr>
          </a:p>
          <a:p>
            <a:pPr lvl="1">
              <a:buFont typeface="Arial" panose="020B0604020202020204" pitchFamily="34" charset="0"/>
              <a:buChar char="•"/>
            </a:pPr>
            <a:r>
              <a:rPr lang="en-US" sz="1600" dirty="0" smtClean="0"/>
              <a:t>It consists of a venue-driven deployment, managed by a neutral host, which supports multiple operators, each using this </a:t>
            </a:r>
            <a:r>
              <a:rPr lang="en-US" sz="1600" dirty="0" err="1" smtClean="0"/>
              <a:t>WiFi</a:t>
            </a:r>
            <a:r>
              <a:rPr lang="en-US" sz="1600" dirty="0" smtClean="0"/>
              <a:t> network as a </a:t>
            </a:r>
            <a:r>
              <a:rPr lang="en-US" sz="1600" dirty="0" err="1" smtClean="0"/>
              <a:t>BlackBox</a:t>
            </a:r>
            <a:endParaRPr lang="en-US" sz="1400" dirty="0" smtClean="0"/>
          </a:p>
          <a:p>
            <a:pPr lvl="1">
              <a:buFont typeface="Arial" panose="020B0604020202020204" pitchFamily="34" charset="0"/>
              <a:buChar char="•"/>
            </a:pPr>
            <a:r>
              <a:rPr lang="en-US" sz="1600" dirty="0" smtClean="0">
                <a:solidFill>
                  <a:schemeClr val="tx1"/>
                </a:solidFill>
              </a:rPr>
              <a:t>Benefits:</a:t>
            </a:r>
          </a:p>
          <a:p>
            <a:pPr lvl="2">
              <a:buFont typeface="Arial" panose="020B0604020202020204" pitchFamily="34" charset="0"/>
              <a:buChar char="•"/>
            </a:pPr>
            <a:r>
              <a:rPr lang="en-US" sz="1600" dirty="0" smtClean="0">
                <a:solidFill>
                  <a:schemeClr val="tx1"/>
                </a:solidFill>
              </a:rPr>
              <a:t>Fast </a:t>
            </a:r>
            <a:r>
              <a:rPr lang="en-US" sz="1600" dirty="0">
                <a:solidFill>
                  <a:schemeClr val="tx1"/>
                </a:solidFill>
              </a:rPr>
              <a:t>deployment of services, low cost for all </a:t>
            </a:r>
            <a:r>
              <a:rPr lang="en-US" sz="1600" dirty="0" smtClean="0">
                <a:solidFill>
                  <a:schemeClr val="tx1"/>
                </a:solidFill>
              </a:rPr>
              <a:t>actors, </a:t>
            </a:r>
          </a:p>
          <a:p>
            <a:pPr lvl="2">
              <a:buFont typeface="Arial" panose="020B0604020202020204" pitchFamily="34" charset="0"/>
              <a:buChar char="•"/>
            </a:pPr>
            <a:r>
              <a:rPr lang="en-US" sz="1600" dirty="0" smtClean="0">
                <a:solidFill>
                  <a:schemeClr val="tx1"/>
                </a:solidFill>
              </a:rPr>
              <a:t>beneficial </a:t>
            </a:r>
            <a:r>
              <a:rPr lang="en-US" sz="1600" dirty="0">
                <a:solidFill>
                  <a:schemeClr val="tx1"/>
                </a:solidFill>
              </a:rPr>
              <a:t>for venue-owner, </a:t>
            </a:r>
            <a:r>
              <a:rPr lang="en-US" sz="1600" dirty="0" smtClean="0">
                <a:solidFill>
                  <a:schemeClr val="tx1"/>
                </a:solidFill>
              </a:rPr>
              <a:t>and for any types of operators, …</a:t>
            </a:r>
          </a:p>
          <a:p>
            <a:pPr lvl="2">
              <a:buFont typeface="Arial" panose="020B0604020202020204" pitchFamily="34" charset="0"/>
              <a:buChar char="•"/>
            </a:pPr>
            <a:endParaRPr lang="en-US" dirty="0" smtClean="0"/>
          </a:p>
        </p:txBody>
      </p:sp>
      <p:sp>
        <p:nvSpPr>
          <p:cNvPr id="3" name="Slide Number Placeholder 2"/>
          <p:cNvSpPr>
            <a:spLocks noGrp="1"/>
          </p:cNvSpPr>
          <p:nvPr>
            <p:ph type="sldNum" idx="12"/>
          </p:nvPr>
        </p:nvSpPr>
        <p:spPr/>
        <p:txBody>
          <a:bodyPr/>
          <a:lstStyle/>
          <a:p>
            <a:r>
              <a:rPr lang="en-GB" dirty="0" smtClean="0"/>
              <a:t>Slide </a:t>
            </a:r>
            <a:fld id="{D09C756B-EB39-4236-ADBB-73052B179AE4}" type="slidenum">
              <a:rPr lang="en-GB" smtClean="0"/>
              <a:pPr/>
              <a:t>8</a:t>
            </a:fld>
            <a:endParaRPr lang="en-GB" dirty="0"/>
          </a:p>
        </p:txBody>
      </p:sp>
      <p:sp>
        <p:nvSpPr>
          <p:cNvPr id="4" name="Title 3"/>
          <p:cNvSpPr>
            <a:spLocks noGrp="1"/>
          </p:cNvSpPr>
          <p:nvPr>
            <p:ph type="title"/>
          </p:nvPr>
        </p:nvSpPr>
        <p:spPr>
          <a:xfrm>
            <a:off x="647564" y="620688"/>
            <a:ext cx="7770813" cy="1065213"/>
          </a:xfrm>
        </p:spPr>
        <p:txBody>
          <a:bodyPr/>
          <a:lstStyle/>
          <a:p>
            <a:r>
              <a:rPr lang="en-US" sz="2800" dirty="0"/>
              <a:t>Wi-Fi would easily achieve “cellular” 5G densification target</a:t>
            </a:r>
            <a:r>
              <a:rPr lang="en-US" sz="2800" dirty="0" smtClean="0"/>
              <a:t>…</a:t>
            </a:r>
            <a:endParaRPr lang="en-US" sz="2800" dirty="0"/>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1054592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sz="1800" dirty="0" err="1" smtClean="0"/>
              <a:t>WaaS</a:t>
            </a:r>
            <a:r>
              <a:rPr lang="en-US" sz="1800" dirty="0"/>
              <a:t> </a:t>
            </a:r>
            <a:r>
              <a:rPr lang="en-US" sz="1800" dirty="0" smtClean="0"/>
              <a:t>solutions exist today</a:t>
            </a:r>
          </a:p>
          <a:p>
            <a:pPr lvl="1">
              <a:buFont typeface="Arial" panose="020B0604020202020204" pitchFamily="34" charset="0"/>
              <a:buChar char="•"/>
            </a:pPr>
            <a:r>
              <a:rPr lang="en-US" sz="1600" dirty="0" smtClean="0"/>
              <a:t>As a </a:t>
            </a:r>
            <a:r>
              <a:rPr lang="en-US" sz="1600" dirty="0" err="1" smtClean="0"/>
              <a:t>blackBox</a:t>
            </a:r>
            <a:r>
              <a:rPr lang="en-US" sz="1600" dirty="0" smtClean="0"/>
              <a:t> without much interface</a:t>
            </a:r>
          </a:p>
          <a:p>
            <a:pPr marL="0" indent="0"/>
            <a:endParaRPr lang="en-US" sz="1800" dirty="0" smtClean="0"/>
          </a:p>
          <a:p>
            <a:pPr>
              <a:buFont typeface="Arial" panose="020B0604020202020204" pitchFamily="34" charset="0"/>
              <a:buChar char="•"/>
            </a:pPr>
            <a:r>
              <a:rPr lang="en-US" sz="1800" dirty="0" smtClean="0"/>
              <a:t>Do </a:t>
            </a:r>
            <a:r>
              <a:rPr lang="en-US" sz="1800" dirty="0"/>
              <a:t>we need to make modifications to 802.11 to consolidate </a:t>
            </a:r>
            <a:r>
              <a:rPr lang="en-US" sz="1800" dirty="0" smtClean="0"/>
              <a:t>this </a:t>
            </a:r>
            <a:r>
              <a:rPr lang="en-US" sz="1800" dirty="0"/>
              <a:t>model for 2020 and beyond?</a:t>
            </a:r>
          </a:p>
          <a:p>
            <a:pPr lvl="1">
              <a:buFont typeface="Arial" panose="020B0604020202020204" pitchFamily="34" charset="0"/>
              <a:buChar char="•"/>
            </a:pPr>
            <a:r>
              <a:rPr lang="en-US" sz="1600" b="1" dirty="0"/>
              <a:t>What </a:t>
            </a:r>
            <a:r>
              <a:rPr lang="en-US" sz="1600" b="1" dirty="0" smtClean="0"/>
              <a:t>will be </a:t>
            </a:r>
            <a:r>
              <a:rPr lang="en-US" sz="1600" b="1" dirty="0"/>
              <a:t>the </a:t>
            </a:r>
            <a:r>
              <a:rPr lang="en-US" sz="1600" b="1" dirty="0" smtClean="0"/>
              <a:t>right balance </a:t>
            </a:r>
            <a:r>
              <a:rPr lang="en-US" sz="1600" b="1" dirty="0"/>
              <a:t>between what stays in the </a:t>
            </a:r>
            <a:r>
              <a:rPr lang="en-US" sz="1600" b="1" dirty="0" err="1"/>
              <a:t>BlackBox</a:t>
            </a:r>
            <a:r>
              <a:rPr lang="en-US" sz="1600" b="1" dirty="0"/>
              <a:t> and what is exposed/open</a:t>
            </a:r>
            <a:r>
              <a:rPr lang="en-US" sz="1600" b="1" dirty="0" smtClean="0"/>
              <a:t>?</a:t>
            </a:r>
          </a:p>
          <a:p>
            <a:pPr lvl="1">
              <a:buFont typeface="Arial" panose="020B0604020202020204" pitchFamily="34" charset="0"/>
              <a:buChar char="•"/>
            </a:pPr>
            <a:r>
              <a:rPr lang="en-US" sz="1600" b="1" dirty="0" smtClean="0"/>
              <a:t>What is needed to enable added-value for operators?</a:t>
            </a:r>
            <a:endParaRPr lang="en-US" sz="1600" b="1" dirty="0"/>
          </a:p>
          <a:p>
            <a:pPr lvl="1">
              <a:buFont typeface="Arial" panose="020B0604020202020204" pitchFamily="34" charset="0"/>
              <a:buChar char="•"/>
            </a:pPr>
            <a:endParaRPr lang="en-US" sz="1400" dirty="0"/>
          </a:p>
          <a:p>
            <a:pPr>
              <a:buFont typeface="Arial" panose="020B0604020202020204" pitchFamily="34" charset="0"/>
              <a:buChar char="•"/>
            </a:pPr>
            <a:r>
              <a:rPr lang="en-US" sz="1800" dirty="0" smtClean="0"/>
              <a:t>In order to meet </a:t>
            </a:r>
            <a:r>
              <a:rPr lang="en-US" sz="1800" dirty="0"/>
              <a:t>the requirements:</a:t>
            </a:r>
          </a:p>
          <a:p>
            <a:pPr lvl="1">
              <a:buFont typeface="Arial" panose="020B0604020202020204" pitchFamily="34" charset="0"/>
              <a:buChar char="•"/>
            </a:pPr>
            <a:r>
              <a:rPr lang="en-US" sz="1600" dirty="0"/>
              <a:t>Simple, seamless, secure access</a:t>
            </a:r>
          </a:p>
          <a:p>
            <a:pPr lvl="1">
              <a:buFont typeface="Arial" panose="020B0604020202020204" pitchFamily="34" charset="0"/>
              <a:buChar char="•"/>
            </a:pPr>
            <a:r>
              <a:rPr lang="en-US" sz="1600" dirty="0"/>
              <a:t>With features and flexibility to support new services</a:t>
            </a:r>
          </a:p>
          <a:p>
            <a:pPr lvl="1">
              <a:buFont typeface="Arial" panose="020B0604020202020204" pitchFamily="34" charset="0"/>
              <a:buChar char="•"/>
            </a:pPr>
            <a:r>
              <a:rPr lang="en-US" sz="1600" dirty="0"/>
              <a:t>With the right level of integration with each operator’s network</a:t>
            </a:r>
          </a:p>
          <a:p>
            <a:endParaRPr lang="en-US" sz="2800"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9</a:t>
            </a:fld>
            <a:endParaRPr lang="en-GB"/>
          </a:p>
        </p:txBody>
      </p:sp>
      <p:sp>
        <p:nvSpPr>
          <p:cNvPr id="4" name="Title 3"/>
          <p:cNvSpPr>
            <a:spLocks noGrp="1"/>
          </p:cNvSpPr>
          <p:nvPr>
            <p:ph type="title"/>
          </p:nvPr>
        </p:nvSpPr>
        <p:spPr/>
        <p:txBody>
          <a:bodyPr/>
          <a:lstStyle/>
          <a:p>
            <a:r>
              <a:rPr lang="en-US" sz="2800" dirty="0"/>
              <a:t>… assuming it can easily be accessed and reaches the level of flexibility needed for future services</a:t>
            </a:r>
          </a:p>
        </p:txBody>
      </p:sp>
      <p:sp>
        <p:nvSpPr>
          <p:cNvPr id="5" name="Date Placeholder 4"/>
          <p:cNvSpPr>
            <a:spLocks noGrp="1"/>
          </p:cNvSpPr>
          <p:nvPr>
            <p:ph type="dt" idx="13"/>
          </p:nvPr>
        </p:nvSpPr>
        <p:spPr/>
        <p:txBody>
          <a:bodyPr/>
          <a:lstStyle/>
          <a:p>
            <a:r>
              <a:rPr lang="en-US" altLang="ja-JP" smtClean="0"/>
              <a:t>Sep 2015</a:t>
            </a:r>
            <a:endParaRPr lang="en-GB" dirty="0"/>
          </a:p>
        </p:txBody>
      </p:sp>
      <p:sp>
        <p:nvSpPr>
          <p:cNvPr id="8" name="Footer Placeholder 5"/>
          <p:cNvSpPr>
            <a:spLocks noGrp="1"/>
          </p:cNvSpPr>
          <p:nvPr>
            <p:ph type="ftr" idx="14"/>
          </p:nvPr>
        </p:nvSpPr>
        <p:spPr>
          <a:xfrm>
            <a:off x="5357818" y="6475413"/>
            <a:ext cx="3184520" cy="180975"/>
          </a:xfrm>
        </p:spPr>
        <p:txBody>
          <a:bodyPr/>
          <a:lstStyle/>
          <a:p>
            <a:r>
              <a:rPr lang="en-GB" dirty="0" smtClean="0"/>
              <a:t>Laurent Cariou (Intel)</a:t>
            </a:r>
            <a:endParaRPr lang="en-GB" dirty="0"/>
          </a:p>
        </p:txBody>
      </p:sp>
    </p:spTree>
    <p:extLst>
      <p:ext uri="{BB962C8B-B14F-4D97-AF65-F5344CB8AC3E}">
        <p14:creationId xmlns:p14="http://schemas.microsoft.com/office/powerpoint/2010/main" val="1382700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39921</TotalTime>
  <Words>1530</Words>
  <Application>Microsoft Office PowerPoint</Application>
  <PresentationFormat>On-screen Show (4:3)</PresentationFormat>
  <Paragraphs>205</Paragraphs>
  <Slides>14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Arial</vt:lpstr>
      <vt:lpstr>Helvetica</vt:lpstr>
      <vt:lpstr>Times New Roman</vt:lpstr>
      <vt:lpstr>802-11-Submission</vt:lpstr>
      <vt:lpstr>Document</vt:lpstr>
      <vt:lpstr>Follow-up on IEEE 802.11 as a “component”</vt:lpstr>
      <vt:lpstr>Motivation and purpose</vt:lpstr>
      <vt:lpstr>802.11 as a ‘component’ General objective</vt:lpstr>
      <vt:lpstr>“5G” terminology to describe the evolution of wireless networks in the incoming years </vt:lpstr>
      <vt:lpstr>“Cellular” 5G Objectives</vt:lpstr>
      <vt:lpstr>A big part of “Cellular” 5G objectives will be met with densification</vt:lpstr>
      <vt:lpstr>Wi-Fi would easily achieve “cellular” 5G densification target…</vt:lpstr>
      <vt:lpstr>Wi-Fi would easily achieve “cellular” 5G densification target…</vt:lpstr>
      <vt:lpstr>… assuming it can easily be accessed and reaches the level of flexibility needed for future services</vt:lpstr>
      <vt:lpstr>2020 WaaS: evolution of 802.11 technology? Simple, Seamless, Secure access</vt:lpstr>
      <vt:lpstr>2020 WaaS: evolution of 802.11 technology? Support new services and new network functionalities</vt:lpstr>
      <vt:lpstr>2020 WaaS: evolution of 802.11 technology? Integration with cellular networks (1/2)</vt:lpstr>
      <vt:lpstr>2020 WaaS: evolution of 802.11 technology? Integration with cellular networks (2/2)</vt:lpstr>
      <vt:lpstr>Conclusion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Next Gen. Positioning</dc:title>
  <dc:creator>Jonathan Segev</dc:creator>
  <cp:lastModifiedBy>Cariou, Laurent</cp:lastModifiedBy>
  <cp:revision>697</cp:revision>
  <cp:lastPrinted>2013-03-13T01:06:54Z</cp:lastPrinted>
  <dcterms:created xsi:type="dcterms:W3CDTF">2013-02-25T08:14:14Z</dcterms:created>
  <dcterms:modified xsi:type="dcterms:W3CDTF">2015-09-15T02:20:03Z</dcterms:modified>
</cp:coreProperties>
</file>