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8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9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22" r:id="rId2"/>
    <p:sldId id="473" r:id="rId3"/>
    <p:sldId id="454" r:id="rId4"/>
    <p:sldId id="462" r:id="rId5"/>
    <p:sldId id="463" r:id="rId6"/>
    <p:sldId id="491" r:id="rId7"/>
    <p:sldId id="477" r:id="rId8"/>
    <p:sldId id="503" r:id="rId9"/>
    <p:sldId id="485" r:id="rId10"/>
    <p:sldId id="486" r:id="rId11"/>
    <p:sldId id="487" r:id="rId12"/>
    <p:sldId id="489" r:id="rId13"/>
    <p:sldId id="484" r:id="rId14"/>
    <p:sldId id="483" r:id="rId15"/>
    <p:sldId id="518" r:id="rId16"/>
    <p:sldId id="516" r:id="rId17"/>
    <p:sldId id="504" r:id="rId18"/>
    <p:sldId id="442" r:id="rId19"/>
    <p:sldId id="507" r:id="rId20"/>
    <p:sldId id="508" r:id="rId21"/>
    <p:sldId id="509" r:id="rId22"/>
    <p:sldId id="510" r:id="rId23"/>
    <p:sldId id="511" r:id="rId24"/>
    <p:sldId id="512" r:id="rId25"/>
    <p:sldId id="513" r:id="rId26"/>
    <p:sldId id="514" r:id="rId27"/>
    <p:sldId id="515" r:id="rId28"/>
  </p:sldIdLst>
  <p:sldSz cx="9144000" cy="6858000" type="screen4x3"/>
  <p:notesSz cx="6934200" cy="9280525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63D"/>
    <a:srgbClr val="006C31"/>
    <a:srgbClr val="168420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263" autoAdjust="0"/>
    <p:restoredTop sz="75116" autoAdjust="0"/>
  </p:normalViewPr>
  <p:slideViewPr>
    <p:cSldViewPr>
      <p:cViewPr varScale="1">
        <p:scale>
          <a:sx n="70" d="100"/>
          <a:sy n="70" d="100"/>
        </p:scale>
        <p:origin x="121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adbd!$A$1:$A$25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adbd!$B$1:$B$25</c:f>
              <c:numCache>
                <c:formatCode>General</c:formatCode>
                <c:ptCount val="25"/>
                <c:pt idx="0">
                  <c:v>5.9002999999999997</c:v>
                </c:pt>
                <c:pt idx="1">
                  <c:v>6.1276000000000002</c:v>
                </c:pt>
                <c:pt idx="2">
                  <c:v>5.5793999999999997</c:v>
                </c:pt>
                <c:pt idx="3">
                  <c:v>6.0140000000000002</c:v>
                </c:pt>
                <c:pt idx="4">
                  <c:v>5.8224</c:v>
                </c:pt>
                <c:pt idx="5">
                  <c:v>5.3764000000000003</c:v>
                </c:pt>
                <c:pt idx="6">
                  <c:v>5.7633000000000001</c:v>
                </c:pt>
                <c:pt idx="7">
                  <c:v>5.59</c:v>
                </c:pt>
                <c:pt idx="8">
                  <c:v>6.2781000000000002</c:v>
                </c:pt>
                <c:pt idx="9">
                  <c:v>5.7655000000000003</c:v>
                </c:pt>
                <c:pt idx="10">
                  <c:v>5.4687999999999999</c:v>
                </c:pt>
                <c:pt idx="11">
                  <c:v>6.3140000000000001</c:v>
                </c:pt>
                <c:pt idx="12">
                  <c:v>5.2491000000000003</c:v>
                </c:pt>
                <c:pt idx="13">
                  <c:v>6.1687000000000003</c:v>
                </c:pt>
                <c:pt idx="16">
                  <c:v>4.0875000000000004</c:v>
                </c:pt>
                <c:pt idx="17">
                  <c:v>5.3319999999999999</c:v>
                </c:pt>
                <c:pt idx="18">
                  <c:v>4.5201000000000002</c:v>
                </c:pt>
                <c:pt idx="19">
                  <c:v>6.0168999999999997</c:v>
                </c:pt>
                <c:pt idx="20">
                  <c:v>25.912299999999998</c:v>
                </c:pt>
                <c:pt idx="21">
                  <c:v>26.026800000000001</c:v>
                </c:pt>
                <c:pt idx="22">
                  <c:v>25.8215</c:v>
                </c:pt>
                <c:pt idx="24">
                  <c:v>26.013000000000002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473520"/>
        <c:axId val="305471952"/>
      </c:barChart>
      <c:catAx>
        <c:axId val="30547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05471952"/>
        <c:crosses val="autoZero"/>
        <c:auto val="1"/>
        <c:lblAlgn val="ctr"/>
        <c:lblOffset val="100"/>
        <c:noMultiLvlLbl val="0"/>
      </c:catAx>
      <c:valAx>
        <c:axId val="30547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0547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PER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6.9182852143482063E-2"/>
          <c:y val="3.4523809523809512E-2"/>
          <c:w val="0.88637270341207353"/>
          <c:h val="0.832050524934383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Sheet4!$B$1:$B$30</c:f>
              <c:numCache>
                <c:formatCode>General</c:formatCode>
                <c:ptCount val="30"/>
                <c:pt idx="0">
                  <c:v>8.8700000000000001E-2</c:v>
                </c:pt>
                <c:pt idx="1">
                  <c:v>6.6199999999999995E-2</c:v>
                </c:pt>
                <c:pt idx="2">
                  <c:v>6.54E-2</c:v>
                </c:pt>
                <c:pt idx="3">
                  <c:v>6.1499999999999999E-2</c:v>
                </c:pt>
                <c:pt idx="4">
                  <c:v>9.6100000000000005E-2</c:v>
                </c:pt>
                <c:pt idx="5">
                  <c:v>0.1043</c:v>
                </c:pt>
                <c:pt idx="6">
                  <c:v>2.0400000000000001E-2</c:v>
                </c:pt>
                <c:pt idx="7">
                  <c:v>0.1178</c:v>
                </c:pt>
                <c:pt idx="8">
                  <c:v>6.2799999999999995E-2</c:v>
                </c:pt>
                <c:pt idx="9">
                  <c:v>8.5199999999999998E-2</c:v>
                </c:pt>
                <c:pt idx="10">
                  <c:v>0.14779999999999999</c:v>
                </c:pt>
                <c:pt idx="11">
                  <c:v>9.3799999999999994E-2</c:v>
                </c:pt>
                <c:pt idx="12">
                  <c:v>3.0599999999999999E-2</c:v>
                </c:pt>
                <c:pt idx="13">
                  <c:v>2.7099999999999999E-2</c:v>
                </c:pt>
                <c:pt idx="16">
                  <c:v>7.5800000000000006E-2</c:v>
                </c:pt>
                <c:pt idx="17">
                  <c:v>0.1135</c:v>
                </c:pt>
                <c:pt idx="18">
                  <c:v>0.1041</c:v>
                </c:pt>
                <c:pt idx="19">
                  <c:v>4.07E-2</c:v>
                </c:pt>
                <c:pt idx="20">
                  <c:v>4.5400000000000003E-2</c:v>
                </c:pt>
                <c:pt idx="21">
                  <c:v>8.5000000000000006E-2</c:v>
                </c:pt>
                <c:pt idx="22">
                  <c:v>2.6100000000000002E-2</c:v>
                </c:pt>
                <c:pt idx="24">
                  <c:v>4.6100000000000002E-2</c:v>
                </c:pt>
                <c:pt idx="25">
                  <c:v>2.1700000000000001E-2</c:v>
                </c:pt>
                <c:pt idx="26">
                  <c:v>5.9200000000000003E-2</c:v>
                </c:pt>
                <c:pt idx="27">
                  <c:v>4.7399999999999998E-2</c:v>
                </c:pt>
                <c:pt idx="29">
                  <c:v>5.45E-2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918368"/>
        <c:axId val="365046136"/>
      </c:barChart>
      <c:catAx>
        <c:axId val="3659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046136"/>
        <c:crosses val="autoZero"/>
        <c:auto val="1"/>
        <c:lblAlgn val="ctr"/>
        <c:lblOffset val="100"/>
        <c:noMultiLvlLbl val="0"/>
      </c:catAx>
      <c:valAx>
        <c:axId val="365046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91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Sheet3!$B$1:$B$30</c:f>
              <c:numCache>
                <c:formatCode>General</c:formatCode>
                <c:ptCount val="30"/>
                <c:pt idx="0">
                  <c:v>0.48699999999999999</c:v>
                </c:pt>
                <c:pt idx="1">
                  <c:v>0.32969999999999999</c:v>
                </c:pt>
                <c:pt idx="2">
                  <c:v>0.32629999999999998</c:v>
                </c:pt>
                <c:pt idx="3">
                  <c:v>0.4209</c:v>
                </c:pt>
                <c:pt idx="4">
                  <c:v>0.47970000000000002</c:v>
                </c:pt>
                <c:pt idx="5">
                  <c:v>0.37069999999999997</c:v>
                </c:pt>
                <c:pt idx="14">
                  <c:v>0.37990000000000002</c:v>
                </c:pt>
                <c:pt idx="15">
                  <c:v>0.36980000000000002</c:v>
                </c:pt>
                <c:pt idx="16">
                  <c:v>0.3634</c:v>
                </c:pt>
                <c:pt idx="17">
                  <c:v>0.39629999999999999</c:v>
                </c:pt>
                <c:pt idx="18">
                  <c:v>0.35149999999999998</c:v>
                </c:pt>
                <c:pt idx="19">
                  <c:v>0.40179999999999999</c:v>
                </c:pt>
                <c:pt idx="20">
                  <c:v>0.4748</c:v>
                </c:pt>
                <c:pt idx="23">
                  <c:v>0.17730000000000001</c:v>
                </c:pt>
                <c:pt idx="24">
                  <c:v>0.18049999999999999</c:v>
                </c:pt>
                <c:pt idx="25">
                  <c:v>0.15129999999999999</c:v>
                </c:pt>
                <c:pt idx="28">
                  <c:v>0.51259999999999994</c:v>
                </c:pt>
                <c:pt idx="29">
                  <c:v>0.1991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087792"/>
        <c:axId val="366086616"/>
      </c:barChart>
      <c:catAx>
        <c:axId val="36608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086616"/>
        <c:crosses val="autoZero"/>
        <c:auto val="1"/>
        <c:lblAlgn val="ctr"/>
        <c:lblOffset val="100"/>
        <c:noMultiLvlLbl val="0"/>
      </c:catAx>
      <c:valAx>
        <c:axId val="36608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08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Throughput (Mbps)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Sheet3!$B$1:$B$30</c:f>
              <c:numCache>
                <c:formatCode>General</c:formatCode>
                <c:ptCount val="30"/>
                <c:pt idx="0">
                  <c:v>2.5691999999999999</c:v>
                </c:pt>
                <c:pt idx="1">
                  <c:v>5.2225000000000001</c:v>
                </c:pt>
                <c:pt idx="2">
                  <c:v>9.3173999999999992</c:v>
                </c:pt>
                <c:pt idx="3">
                  <c:v>5.5864000000000003</c:v>
                </c:pt>
                <c:pt idx="4">
                  <c:v>4.3532000000000002</c:v>
                </c:pt>
                <c:pt idx="5">
                  <c:v>6.8856000000000002</c:v>
                </c:pt>
                <c:pt idx="14">
                  <c:v>10.4201</c:v>
                </c:pt>
                <c:pt idx="15">
                  <c:v>6.4995000000000003</c:v>
                </c:pt>
                <c:pt idx="16">
                  <c:v>1.9538</c:v>
                </c:pt>
                <c:pt idx="17">
                  <c:v>2.327</c:v>
                </c:pt>
                <c:pt idx="18">
                  <c:v>4.96</c:v>
                </c:pt>
                <c:pt idx="19">
                  <c:v>6.1680999999999999</c:v>
                </c:pt>
                <c:pt idx="20">
                  <c:v>13.005699999999999</c:v>
                </c:pt>
                <c:pt idx="23">
                  <c:v>41.370800000000003</c:v>
                </c:pt>
                <c:pt idx="24">
                  <c:v>37.306399999999996</c:v>
                </c:pt>
                <c:pt idx="25">
                  <c:v>56.004100000000001</c:v>
                </c:pt>
                <c:pt idx="28">
                  <c:v>6.7443</c:v>
                </c:pt>
                <c:pt idx="29">
                  <c:v>32.828200000000002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086224"/>
        <c:axId val="366084656"/>
      </c:barChart>
      <c:catAx>
        <c:axId val="36608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084656"/>
        <c:crosses val="autoZero"/>
        <c:auto val="1"/>
        <c:lblAlgn val="ctr"/>
        <c:lblOffset val="100"/>
        <c:noMultiLvlLbl val="0"/>
      </c:catAx>
      <c:valAx>
        <c:axId val="36608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08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adbd!$A$1:$A$25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adbd!$E$1:$E$25</c:f>
              <c:numCache>
                <c:formatCode>General</c:formatCode>
                <c:ptCount val="25"/>
                <c:pt idx="0">
                  <c:v>8.6499999999999994E-2</c:v>
                </c:pt>
                <c:pt idx="1">
                  <c:v>9.3299999999999994E-2</c:v>
                </c:pt>
                <c:pt idx="2">
                  <c:v>2.0199999999999999E-2</c:v>
                </c:pt>
                <c:pt idx="3">
                  <c:v>6.4899999999999999E-2</c:v>
                </c:pt>
                <c:pt idx="4">
                  <c:v>4.1000000000000002E-2</c:v>
                </c:pt>
                <c:pt idx="5">
                  <c:v>9.6100000000000005E-2</c:v>
                </c:pt>
                <c:pt idx="6">
                  <c:v>1.77E-2</c:v>
                </c:pt>
                <c:pt idx="7">
                  <c:v>0.10440000000000001</c:v>
                </c:pt>
                <c:pt idx="8">
                  <c:v>3.6200000000000003E-2</c:v>
                </c:pt>
                <c:pt idx="9">
                  <c:v>9.7699999999999995E-2</c:v>
                </c:pt>
                <c:pt idx="10">
                  <c:v>9.7600000000000006E-2</c:v>
                </c:pt>
                <c:pt idx="11">
                  <c:v>9.1499999999999998E-2</c:v>
                </c:pt>
                <c:pt idx="12">
                  <c:v>5.2600000000000001E-2</c:v>
                </c:pt>
                <c:pt idx="13">
                  <c:v>3.1300000000000001E-2</c:v>
                </c:pt>
                <c:pt idx="16">
                  <c:v>6.4600000000000005E-2</c:v>
                </c:pt>
                <c:pt idx="17">
                  <c:v>9.8900000000000002E-2</c:v>
                </c:pt>
                <c:pt idx="18">
                  <c:v>7.7700000000000005E-2</c:v>
                </c:pt>
                <c:pt idx="19">
                  <c:v>5.6300000000000003E-2</c:v>
                </c:pt>
                <c:pt idx="20">
                  <c:v>9.8000000000000004E-2</c:v>
                </c:pt>
                <c:pt idx="21">
                  <c:v>7.4399999999999994E-2</c:v>
                </c:pt>
                <c:pt idx="22">
                  <c:v>2.63E-2</c:v>
                </c:pt>
                <c:pt idx="24">
                  <c:v>6.7299999999999999E-2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085048"/>
        <c:axId val="366085440"/>
      </c:barChart>
      <c:catAx>
        <c:axId val="36608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085440"/>
        <c:crosses val="autoZero"/>
        <c:auto val="1"/>
        <c:lblAlgn val="ctr"/>
        <c:lblOffset val="100"/>
        <c:noMultiLvlLbl val="0"/>
      </c:catAx>
      <c:valAx>
        <c:axId val="36608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085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adbd!$A$1:$A$25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adbd!$F$1:$F$25</c:f>
              <c:numCache>
                <c:formatCode>General</c:formatCode>
                <c:ptCount val="25"/>
                <c:pt idx="0">
                  <c:v>5.2106000000000003</c:v>
                </c:pt>
                <c:pt idx="1">
                  <c:v>5.4427000000000003</c:v>
                </c:pt>
                <c:pt idx="2">
                  <c:v>3.4319000000000002</c:v>
                </c:pt>
                <c:pt idx="3">
                  <c:v>7.7481</c:v>
                </c:pt>
                <c:pt idx="4">
                  <c:v>7.3734000000000002</c:v>
                </c:pt>
                <c:pt idx="5">
                  <c:v>5.3720999999999997</c:v>
                </c:pt>
                <c:pt idx="6">
                  <c:v>5.7813999999999997</c:v>
                </c:pt>
                <c:pt idx="7">
                  <c:v>5.4558</c:v>
                </c:pt>
                <c:pt idx="8">
                  <c:v>4.7576000000000001</c:v>
                </c:pt>
                <c:pt idx="9">
                  <c:v>4.5034000000000001</c:v>
                </c:pt>
                <c:pt idx="10">
                  <c:v>5.4484000000000004</c:v>
                </c:pt>
                <c:pt idx="11">
                  <c:v>4.6078999999999999</c:v>
                </c:pt>
                <c:pt idx="12">
                  <c:v>4.1092000000000004</c:v>
                </c:pt>
                <c:pt idx="13">
                  <c:v>5.0362999999999998</c:v>
                </c:pt>
                <c:pt idx="16">
                  <c:v>5.4054000000000002</c:v>
                </c:pt>
                <c:pt idx="17">
                  <c:v>7.4034000000000004</c:v>
                </c:pt>
                <c:pt idx="18">
                  <c:v>5.5119999999999996</c:v>
                </c:pt>
                <c:pt idx="19">
                  <c:v>4.5303000000000004</c:v>
                </c:pt>
                <c:pt idx="20">
                  <c:v>21.811399999999999</c:v>
                </c:pt>
                <c:pt idx="21">
                  <c:v>21.818000000000001</c:v>
                </c:pt>
                <c:pt idx="22">
                  <c:v>28.1313</c:v>
                </c:pt>
                <c:pt idx="24">
                  <c:v>26.741299999999999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713184"/>
        <c:axId val="365712792"/>
      </c:barChart>
      <c:catAx>
        <c:axId val="36571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712792"/>
        <c:crosses val="autoZero"/>
        <c:auto val="1"/>
        <c:lblAlgn val="ctr"/>
        <c:lblOffset val="100"/>
        <c:noMultiLvlLbl val="0"/>
      </c:catAx>
      <c:valAx>
        <c:axId val="365712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71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82852143482063E-2"/>
          <c:y val="0.10666666666666667"/>
          <c:w val="0.88637270341207353"/>
          <c:h val="0.781255643044619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adbd!$A$1:$A$25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aubu!$D$1:$D$25</c:f>
              <c:numCache>
                <c:formatCode>General</c:formatCode>
                <c:ptCount val="25"/>
                <c:pt idx="0">
                  <c:v>0.3619</c:v>
                </c:pt>
                <c:pt idx="1">
                  <c:v>0.40300000000000002</c:v>
                </c:pt>
                <c:pt idx="2">
                  <c:v>0.37490000000000001</c:v>
                </c:pt>
                <c:pt idx="3">
                  <c:v>0.41310000000000002</c:v>
                </c:pt>
                <c:pt idx="4">
                  <c:v>0.42109999999999997</c:v>
                </c:pt>
                <c:pt idx="5">
                  <c:v>0.37140000000000001</c:v>
                </c:pt>
                <c:pt idx="14">
                  <c:v>0.34910000000000002</c:v>
                </c:pt>
                <c:pt idx="15">
                  <c:v>0.35539999999999999</c:v>
                </c:pt>
                <c:pt idx="16">
                  <c:v>0.35199999999999998</c:v>
                </c:pt>
                <c:pt idx="17">
                  <c:v>0.3468</c:v>
                </c:pt>
                <c:pt idx="18">
                  <c:v>0.37640000000000001</c:v>
                </c:pt>
                <c:pt idx="19">
                  <c:v>0.30980000000000002</c:v>
                </c:pt>
                <c:pt idx="20">
                  <c:v>0.44019999999999998</c:v>
                </c:pt>
                <c:pt idx="23">
                  <c:v>0.17510000000000001</c:v>
                </c:pt>
                <c:pt idx="24">
                  <c:v>0.2296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713576"/>
        <c:axId val="365710440"/>
      </c:barChart>
      <c:catAx>
        <c:axId val="36571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710440"/>
        <c:crosses val="autoZero"/>
        <c:auto val="1"/>
        <c:lblAlgn val="ctr"/>
        <c:lblOffset val="100"/>
        <c:noMultiLvlLbl val="0"/>
      </c:catAx>
      <c:valAx>
        <c:axId val="36571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713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adbd!$A$1:$A$25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aubu!$D$1:$D$25</c:f>
              <c:numCache>
                <c:formatCode>General</c:formatCode>
                <c:ptCount val="25"/>
                <c:pt idx="0">
                  <c:v>11.971</c:v>
                </c:pt>
                <c:pt idx="1">
                  <c:v>7.0808</c:v>
                </c:pt>
                <c:pt idx="2">
                  <c:v>5.7571000000000003</c:v>
                </c:pt>
                <c:pt idx="3">
                  <c:v>7.5590999999999999</c:v>
                </c:pt>
                <c:pt idx="4">
                  <c:v>7.0437000000000003</c:v>
                </c:pt>
                <c:pt idx="5">
                  <c:v>10.657999999999999</c:v>
                </c:pt>
                <c:pt idx="14">
                  <c:v>7.7092999999999998</c:v>
                </c:pt>
                <c:pt idx="15">
                  <c:v>7.9779999999999998</c:v>
                </c:pt>
                <c:pt idx="16">
                  <c:v>6.7270000000000003</c:v>
                </c:pt>
                <c:pt idx="17">
                  <c:v>11.0387</c:v>
                </c:pt>
                <c:pt idx="18">
                  <c:v>10.8307</c:v>
                </c:pt>
                <c:pt idx="19">
                  <c:v>13.7738</c:v>
                </c:pt>
                <c:pt idx="20">
                  <c:v>4.5186999999999999</c:v>
                </c:pt>
                <c:pt idx="23">
                  <c:v>32.880299999999998</c:v>
                </c:pt>
                <c:pt idx="24">
                  <c:v>23.956700000000001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712008"/>
        <c:axId val="365711224"/>
      </c:barChart>
      <c:catAx>
        <c:axId val="36571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711224"/>
        <c:crosses val="autoZero"/>
        <c:auto val="1"/>
        <c:lblAlgn val="ctr"/>
        <c:lblOffset val="100"/>
        <c:noMultiLvlLbl val="0"/>
      </c:catAx>
      <c:valAx>
        <c:axId val="36571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712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adbd!$A$1:$A$25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adbu!$B$1:$B$25</c:f>
              <c:numCache>
                <c:formatCode>General</c:formatCode>
                <c:ptCount val="25"/>
                <c:pt idx="0">
                  <c:v>3.6503000000000001</c:v>
                </c:pt>
                <c:pt idx="1">
                  <c:v>2.8999000000000001</c:v>
                </c:pt>
                <c:pt idx="2">
                  <c:v>3.6930999999999998</c:v>
                </c:pt>
                <c:pt idx="3">
                  <c:v>3.3936000000000002</c:v>
                </c:pt>
                <c:pt idx="4">
                  <c:v>2.4636</c:v>
                </c:pt>
                <c:pt idx="5">
                  <c:v>3.2231999999999998</c:v>
                </c:pt>
                <c:pt idx="6">
                  <c:v>2.9287000000000001</c:v>
                </c:pt>
                <c:pt idx="7">
                  <c:v>4.0589000000000004</c:v>
                </c:pt>
                <c:pt idx="8">
                  <c:v>3.4897</c:v>
                </c:pt>
                <c:pt idx="9">
                  <c:v>3.2589999999999999</c:v>
                </c:pt>
                <c:pt idx="10">
                  <c:v>4.0182000000000002</c:v>
                </c:pt>
                <c:pt idx="11">
                  <c:v>2.8382999999999998</c:v>
                </c:pt>
                <c:pt idx="12">
                  <c:v>3.8252999999999999</c:v>
                </c:pt>
                <c:pt idx="13">
                  <c:v>3.6705000000000001</c:v>
                </c:pt>
                <c:pt idx="16">
                  <c:v>4.0194000000000001</c:v>
                </c:pt>
                <c:pt idx="17">
                  <c:v>3.6806999999999999</c:v>
                </c:pt>
                <c:pt idx="18">
                  <c:v>2.8504999999999998</c:v>
                </c:pt>
                <c:pt idx="19">
                  <c:v>3.5131999999999999</c:v>
                </c:pt>
                <c:pt idx="20">
                  <c:v>37.106999999999999</c:v>
                </c:pt>
                <c:pt idx="23">
                  <c:v>48.317700000000002</c:v>
                </c:pt>
                <c:pt idx="24">
                  <c:v>37.373199999999997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712400"/>
        <c:axId val="366873144"/>
      </c:barChart>
      <c:catAx>
        <c:axId val="3657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873144"/>
        <c:crosses val="autoZero"/>
        <c:auto val="1"/>
        <c:lblAlgn val="ctr"/>
        <c:lblOffset val="100"/>
        <c:noMultiLvlLbl val="0"/>
      </c:catAx>
      <c:valAx>
        <c:axId val="36687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7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adbd!$A$1:$A$25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adbu!$C$1:$C$25</c:f>
              <c:numCache>
                <c:formatCode>General</c:formatCode>
                <c:ptCount val="25"/>
                <c:pt idx="0">
                  <c:v>8.09E-2</c:v>
                </c:pt>
                <c:pt idx="1">
                  <c:v>6.3500000000000001E-2</c:v>
                </c:pt>
                <c:pt idx="2">
                  <c:v>1.4200000000000001E-2</c:v>
                </c:pt>
                <c:pt idx="3">
                  <c:v>6.0999999999999999E-2</c:v>
                </c:pt>
                <c:pt idx="4">
                  <c:v>3.3700000000000001E-2</c:v>
                </c:pt>
                <c:pt idx="5">
                  <c:v>8.0600000000000005E-2</c:v>
                </c:pt>
                <c:pt idx="6">
                  <c:v>1E-3</c:v>
                </c:pt>
                <c:pt idx="7">
                  <c:v>8.7599999999999997E-2</c:v>
                </c:pt>
                <c:pt idx="8">
                  <c:v>3.0000000000000001E-3</c:v>
                </c:pt>
                <c:pt idx="9">
                  <c:v>6.5199999999999994E-2</c:v>
                </c:pt>
                <c:pt idx="10">
                  <c:v>8.9700000000000002E-2</c:v>
                </c:pt>
                <c:pt idx="11">
                  <c:v>5.2400000000000002E-2</c:v>
                </c:pt>
                <c:pt idx="12">
                  <c:v>6.1000000000000004E-3</c:v>
                </c:pt>
                <c:pt idx="13">
                  <c:v>1.9E-3</c:v>
                </c:pt>
                <c:pt idx="16">
                  <c:v>6.5500000000000003E-2</c:v>
                </c:pt>
                <c:pt idx="17">
                  <c:v>0.1318</c:v>
                </c:pt>
                <c:pt idx="18">
                  <c:v>1.7500000000000002E-2</c:v>
                </c:pt>
                <c:pt idx="19">
                  <c:v>5.62E-2</c:v>
                </c:pt>
                <c:pt idx="20">
                  <c:v>0.27500000000000002</c:v>
                </c:pt>
                <c:pt idx="23">
                  <c:v>0.16470000000000001</c:v>
                </c:pt>
                <c:pt idx="24">
                  <c:v>0.2288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873536"/>
        <c:axId val="366870400"/>
      </c:barChart>
      <c:catAx>
        <c:axId val="36687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870400"/>
        <c:crosses val="autoZero"/>
        <c:auto val="1"/>
        <c:lblAlgn val="ctr"/>
        <c:lblOffset val="100"/>
        <c:noMultiLvlLbl val="0"/>
      </c:catAx>
      <c:valAx>
        <c:axId val="36687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87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adbd!$A$1:$A$25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aubd!$C$1:$C$24</c:f>
              <c:numCache>
                <c:formatCode>General</c:formatCode>
                <c:ptCount val="24"/>
                <c:pt idx="0">
                  <c:v>0.3886</c:v>
                </c:pt>
                <c:pt idx="1">
                  <c:v>0.38879999999999998</c:v>
                </c:pt>
                <c:pt idx="2">
                  <c:v>0.38879999999999998</c:v>
                </c:pt>
                <c:pt idx="3">
                  <c:v>0.37040000000000001</c:v>
                </c:pt>
                <c:pt idx="4">
                  <c:v>0.32919999999999999</c:v>
                </c:pt>
                <c:pt idx="5">
                  <c:v>0.35149999999999998</c:v>
                </c:pt>
                <c:pt idx="13">
                  <c:v>0.4244</c:v>
                </c:pt>
                <c:pt idx="14">
                  <c:v>0.40699999999999997</c:v>
                </c:pt>
                <c:pt idx="15">
                  <c:v>0.40489999999999998</c:v>
                </c:pt>
                <c:pt idx="16">
                  <c:v>0.31359999999999999</c:v>
                </c:pt>
                <c:pt idx="17">
                  <c:v>0.3664</c:v>
                </c:pt>
                <c:pt idx="18">
                  <c:v>0.33979999999999999</c:v>
                </c:pt>
                <c:pt idx="19">
                  <c:v>0.13669999999999999</c:v>
                </c:pt>
                <c:pt idx="20">
                  <c:v>0.12529999999999999</c:v>
                </c:pt>
                <c:pt idx="21">
                  <c:v>2.4199999999999999E-2</c:v>
                </c:pt>
                <c:pt idx="23">
                  <c:v>0.15629999999999999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871968"/>
        <c:axId val="366872752"/>
      </c:barChart>
      <c:catAx>
        <c:axId val="36687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872752"/>
        <c:crosses val="autoZero"/>
        <c:auto val="1"/>
        <c:lblAlgn val="ctr"/>
        <c:lblOffset val="100"/>
        <c:noMultiLvlLbl val="0"/>
      </c:catAx>
      <c:valAx>
        <c:axId val="36687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87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adbd!$A$1:$A$25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adbd!$C$1:$C$25</c:f>
              <c:numCache>
                <c:formatCode>General</c:formatCode>
                <c:ptCount val="25"/>
                <c:pt idx="0">
                  <c:v>9.2899999999999996E-2</c:v>
                </c:pt>
                <c:pt idx="1">
                  <c:v>9.0499999999999997E-2</c:v>
                </c:pt>
                <c:pt idx="2">
                  <c:v>1.9900000000000001E-2</c:v>
                </c:pt>
                <c:pt idx="3">
                  <c:v>6.6600000000000006E-2</c:v>
                </c:pt>
                <c:pt idx="4">
                  <c:v>6.8500000000000005E-2</c:v>
                </c:pt>
                <c:pt idx="5">
                  <c:v>8.4099999999999994E-2</c:v>
                </c:pt>
                <c:pt idx="6">
                  <c:v>2.46E-2</c:v>
                </c:pt>
                <c:pt idx="7">
                  <c:v>7.3999999999999996E-2</c:v>
                </c:pt>
                <c:pt idx="8">
                  <c:v>5.7000000000000002E-2</c:v>
                </c:pt>
                <c:pt idx="9">
                  <c:v>8.4500000000000006E-2</c:v>
                </c:pt>
                <c:pt idx="10">
                  <c:v>9.5399999999999999E-2</c:v>
                </c:pt>
                <c:pt idx="11">
                  <c:v>5.3900000000000003E-2</c:v>
                </c:pt>
                <c:pt idx="12">
                  <c:v>3.44E-2</c:v>
                </c:pt>
                <c:pt idx="13">
                  <c:v>2.4899999999999999E-2</c:v>
                </c:pt>
                <c:pt idx="16">
                  <c:v>4.0899999999999999E-2</c:v>
                </c:pt>
                <c:pt idx="17">
                  <c:v>9.7900000000000001E-2</c:v>
                </c:pt>
                <c:pt idx="18">
                  <c:v>7.4200000000000002E-2</c:v>
                </c:pt>
                <c:pt idx="19">
                  <c:v>5.2499999999999998E-2</c:v>
                </c:pt>
                <c:pt idx="20">
                  <c:v>8.1500000000000003E-2</c:v>
                </c:pt>
                <c:pt idx="21">
                  <c:v>7.8100000000000003E-2</c:v>
                </c:pt>
                <c:pt idx="22">
                  <c:v>3.5900000000000001E-2</c:v>
                </c:pt>
                <c:pt idx="24">
                  <c:v>6.9800000000000001E-2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472736"/>
        <c:axId val="305473912"/>
      </c:barChart>
      <c:catAx>
        <c:axId val="30547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05473912"/>
        <c:crosses val="autoZero"/>
        <c:auto val="1"/>
        <c:lblAlgn val="ctr"/>
        <c:lblOffset val="100"/>
        <c:noMultiLvlLbl val="0"/>
      </c:catAx>
      <c:valAx>
        <c:axId val="30547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0547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adbd!$A$1:$A$25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aubd!$B$1:$B$24</c:f>
              <c:numCache>
                <c:formatCode>General</c:formatCode>
                <c:ptCount val="24"/>
                <c:pt idx="0">
                  <c:v>10.3916</c:v>
                </c:pt>
                <c:pt idx="1">
                  <c:v>9.0416000000000007</c:v>
                </c:pt>
                <c:pt idx="2">
                  <c:v>9.6350999999999996</c:v>
                </c:pt>
                <c:pt idx="3">
                  <c:v>12.299899999999999</c:v>
                </c:pt>
                <c:pt idx="4">
                  <c:v>14.680999999999999</c:v>
                </c:pt>
                <c:pt idx="5">
                  <c:v>14.4192</c:v>
                </c:pt>
                <c:pt idx="13">
                  <c:v>7.8216999999999999</c:v>
                </c:pt>
                <c:pt idx="14">
                  <c:v>9.0058000000000007</c:v>
                </c:pt>
                <c:pt idx="15">
                  <c:v>9.9699000000000009</c:v>
                </c:pt>
                <c:pt idx="16">
                  <c:v>9.7432999999999996</c:v>
                </c:pt>
                <c:pt idx="17">
                  <c:v>10.245900000000001</c:v>
                </c:pt>
                <c:pt idx="18">
                  <c:v>18.368099999999998</c:v>
                </c:pt>
                <c:pt idx="19">
                  <c:v>6.3837000000000002</c:v>
                </c:pt>
                <c:pt idx="20">
                  <c:v>5.7889999999999997</c:v>
                </c:pt>
                <c:pt idx="21">
                  <c:v>6.5227000000000004</c:v>
                </c:pt>
                <c:pt idx="23">
                  <c:v>4.6962000000000002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873928"/>
        <c:axId val="368139208"/>
      </c:barChart>
      <c:catAx>
        <c:axId val="36687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139208"/>
        <c:crosses val="autoZero"/>
        <c:auto val="1"/>
        <c:lblAlgn val="ctr"/>
        <c:lblOffset val="100"/>
        <c:noMultiLvlLbl val="0"/>
      </c:catAx>
      <c:valAx>
        <c:axId val="368139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873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Throughput (Mbps)</a:t>
            </a:r>
            <a:endParaRPr lang="en-US" dirty="0" smtClean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54064629535987E-2"/>
          <c:y val="0.20055555555555554"/>
          <c:w val="0.94777396518095791"/>
          <c:h val="0.678268591426071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Sheet4!$B$1:$B$30</c:f>
              <c:numCache>
                <c:formatCode>General</c:formatCode>
                <c:ptCount val="30"/>
                <c:pt idx="0">
                  <c:v>3.3176000000000001</c:v>
                </c:pt>
                <c:pt idx="1">
                  <c:v>3.3856000000000002</c:v>
                </c:pt>
                <c:pt idx="2">
                  <c:v>3.5366</c:v>
                </c:pt>
                <c:pt idx="3">
                  <c:v>2.9365000000000001</c:v>
                </c:pt>
                <c:pt idx="4">
                  <c:v>2.5657000000000001</c:v>
                </c:pt>
                <c:pt idx="5">
                  <c:v>3.6503000000000001</c:v>
                </c:pt>
                <c:pt idx="6">
                  <c:v>3.4514999999999998</c:v>
                </c:pt>
                <c:pt idx="7">
                  <c:v>3.5049999999999999</c:v>
                </c:pt>
                <c:pt idx="8">
                  <c:v>3.5554000000000001</c:v>
                </c:pt>
                <c:pt idx="9">
                  <c:v>3.5554000000000001</c:v>
                </c:pt>
                <c:pt idx="10">
                  <c:v>3.0131999999999999</c:v>
                </c:pt>
                <c:pt idx="11">
                  <c:v>3.2707999999999999</c:v>
                </c:pt>
                <c:pt idx="12">
                  <c:v>3.6273</c:v>
                </c:pt>
                <c:pt idx="13">
                  <c:v>3.1524000000000001</c:v>
                </c:pt>
                <c:pt idx="16">
                  <c:v>3.4996</c:v>
                </c:pt>
                <c:pt idx="17">
                  <c:v>2.2911000000000001</c:v>
                </c:pt>
                <c:pt idx="18">
                  <c:v>3.1105</c:v>
                </c:pt>
                <c:pt idx="19">
                  <c:v>3.2816000000000001</c:v>
                </c:pt>
                <c:pt idx="20">
                  <c:v>14.576000000000001</c:v>
                </c:pt>
                <c:pt idx="21">
                  <c:v>19.354900000000001</c:v>
                </c:pt>
                <c:pt idx="22">
                  <c:v>19.2546</c:v>
                </c:pt>
                <c:pt idx="24">
                  <c:v>19.133600000000001</c:v>
                </c:pt>
                <c:pt idx="25">
                  <c:v>18.514399999999998</c:v>
                </c:pt>
                <c:pt idx="26">
                  <c:v>15.417999999999999</c:v>
                </c:pt>
                <c:pt idx="27">
                  <c:v>14.5838</c:v>
                </c:pt>
                <c:pt idx="29">
                  <c:v>17.1099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134112"/>
        <c:axId val="368138032"/>
      </c:barChart>
      <c:catAx>
        <c:axId val="36813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138032"/>
        <c:crosses val="autoZero"/>
        <c:auto val="1"/>
        <c:lblAlgn val="ctr"/>
        <c:lblOffset val="100"/>
        <c:noMultiLvlLbl val="0"/>
      </c:catAx>
      <c:valAx>
        <c:axId val="36813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13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Sheet4!$B$1:$B$30</c:f>
              <c:numCache>
                <c:formatCode>General</c:formatCode>
                <c:ptCount val="30"/>
                <c:pt idx="0">
                  <c:v>0.1023</c:v>
                </c:pt>
                <c:pt idx="1">
                  <c:v>0.10290000000000001</c:v>
                </c:pt>
                <c:pt idx="2">
                  <c:v>6.8599999999999994E-2</c:v>
                </c:pt>
                <c:pt idx="3">
                  <c:v>7.0900000000000005E-2</c:v>
                </c:pt>
                <c:pt idx="4">
                  <c:v>7.9000000000000001E-2</c:v>
                </c:pt>
                <c:pt idx="5">
                  <c:v>0.1381</c:v>
                </c:pt>
                <c:pt idx="6">
                  <c:v>1.66E-2</c:v>
                </c:pt>
                <c:pt idx="7">
                  <c:v>0.1096</c:v>
                </c:pt>
                <c:pt idx="8">
                  <c:v>6.3799999999999996E-2</c:v>
                </c:pt>
                <c:pt idx="9">
                  <c:v>0.1198</c:v>
                </c:pt>
                <c:pt idx="10">
                  <c:v>7.7899999999999997E-2</c:v>
                </c:pt>
                <c:pt idx="11">
                  <c:v>7.8299999999999995E-2</c:v>
                </c:pt>
                <c:pt idx="12">
                  <c:v>7.5300000000000006E-2</c:v>
                </c:pt>
                <c:pt idx="13">
                  <c:v>2.46E-2</c:v>
                </c:pt>
                <c:pt idx="16">
                  <c:v>0.10050000000000001</c:v>
                </c:pt>
                <c:pt idx="17">
                  <c:v>0.1032</c:v>
                </c:pt>
                <c:pt idx="18">
                  <c:v>7.22E-2</c:v>
                </c:pt>
                <c:pt idx="19">
                  <c:v>5.0099999999999999E-2</c:v>
                </c:pt>
                <c:pt idx="20">
                  <c:v>4.9099999999999998E-2</c:v>
                </c:pt>
                <c:pt idx="21">
                  <c:v>7.4399999999999994E-2</c:v>
                </c:pt>
                <c:pt idx="22">
                  <c:v>2.1600000000000001E-2</c:v>
                </c:pt>
                <c:pt idx="24">
                  <c:v>7.9899999999999999E-2</c:v>
                </c:pt>
                <c:pt idx="25">
                  <c:v>4.1500000000000002E-2</c:v>
                </c:pt>
                <c:pt idx="26">
                  <c:v>5.7700000000000001E-2</c:v>
                </c:pt>
                <c:pt idx="27">
                  <c:v>0.1067</c:v>
                </c:pt>
                <c:pt idx="29">
                  <c:v>8.4699999999999998E-2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136464"/>
        <c:axId val="368132936"/>
      </c:barChart>
      <c:catAx>
        <c:axId val="36813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132936"/>
        <c:crosses val="autoZero"/>
        <c:auto val="1"/>
        <c:lblAlgn val="ctr"/>
        <c:lblOffset val="100"/>
        <c:noMultiLvlLbl val="0"/>
      </c:catAx>
      <c:valAx>
        <c:axId val="36813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13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rgbClr val="FF0000"/>
                </a:solidFill>
              </a:rPr>
              <a:t>Throughput</a:t>
            </a:r>
            <a:r>
              <a:rPr lang="en-US" dirty="0" smtClean="0"/>
              <a:t> (Mbps)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2.9384305771419747E-2"/>
          <c:y val="3.2278807890949134E-2"/>
          <c:w val="0.94472048723768998"/>
          <c:h val="0.859954279908559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Sheet3!$B$1:$B$30</c:f>
              <c:numCache>
                <c:formatCode>General</c:formatCode>
                <c:ptCount val="30"/>
                <c:pt idx="0">
                  <c:v>7.3638000000000003</c:v>
                </c:pt>
                <c:pt idx="1">
                  <c:v>4.5857999999999999</c:v>
                </c:pt>
                <c:pt idx="2">
                  <c:v>8.4145000000000003</c:v>
                </c:pt>
                <c:pt idx="3">
                  <c:v>9.7170000000000005</c:v>
                </c:pt>
                <c:pt idx="4">
                  <c:v>3.0691000000000002</c:v>
                </c:pt>
                <c:pt idx="5">
                  <c:v>5.8898000000000001</c:v>
                </c:pt>
                <c:pt idx="14">
                  <c:v>5.2393000000000001</c:v>
                </c:pt>
                <c:pt idx="15">
                  <c:v>6.9682000000000004</c:v>
                </c:pt>
                <c:pt idx="16">
                  <c:v>7.5678000000000001</c:v>
                </c:pt>
                <c:pt idx="17">
                  <c:v>4.1387</c:v>
                </c:pt>
                <c:pt idx="18">
                  <c:v>5.7887000000000004</c:v>
                </c:pt>
                <c:pt idx="19">
                  <c:v>7.8612000000000002</c:v>
                </c:pt>
                <c:pt idx="20">
                  <c:v>22.3888</c:v>
                </c:pt>
                <c:pt idx="23">
                  <c:v>18.063300000000002</c:v>
                </c:pt>
                <c:pt idx="24">
                  <c:v>30.629799999999999</c:v>
                </c:pt>
                <c:pt idx="25">
                  <c:v>41.164700000000003</c:v>
                </c:pt>
                <c:pt idx="28">
                  <c:v>6.4726999999999997</c:v>
                </c:pt>
                <c:pt idx="29">
                  <c:v>24.6282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137640"/>
        <c:axId val="368133720"/>
      </c:barChart>
      <c:catAx>
        <c:axId val="36813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133720"/>
        <c:crosses val="autoZero"/>
        <c:auto val="1"/>
        <c:lblAlgn val="ctr"/>
        <c:lblOffset val="100"/>
        <c:noMultiLvlLbl val="0"/>
      </c:catAx>
      <c:valAx>
        <c:axId val="368133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137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</a:t>
            </a:r>
            <a:r>
              <a:rPr lang="en-US" baseline="0" dirty="0" smtClean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6682852143482065E-2"/>
          <c:y val="0.27400000000000002"/>
          <c:w val="0.89887270341207348"/>
          <c:h val="0.613922309711286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Sheet3!$B$1:$B$30</c:f>
              <c:numCache>
                <c:formatCode>General</c:formatCode>
                <c:ptCount val="30"/>
                <c:pt idx="0">
                  <c:v>0.3896</c:v>
                </c:pt>
                <c:pt idx="1">
                  <c:v>0.4037</c:v>
                </c:pt>
                <c:pt idx="2">
                  <c:v>0.44369999999999998</c:v>
                </c:pt>
                <c:pt idx="3">
                  <c:v>0.35699999999999998</c:v>
                </c:pt>
                <c:pt idx="4">
                  <c:v>0.53869999999999996</c:v>
                </c:pt>
                <c:pt idx="5">
                  <c:v>0.35570000000000002</c:v>
                </c:pt>
                <c:pt idx="14">
                  <c:v>0.42620000000000002</c:v>
                </c:pt>
                <c:pt idx="15">
                  <c:v>0.48659999999999998</c:v>
                </c:pt>
                <c:pt idx="16">
                  <c:v>0.45829999999999999</c:v>
                </c:pt>
                <c:pt idx="17">
                  <c:v>0.44350000000000001</c:v>
                </c:pt>
                <c:pt idx="18">
                  <c:v>0.4874</c:v>
                </c:pt>
                <c:pt idx="19">
                  <c:v>0.37690000000000001</c:v>
                </c:pt>
                <c:pt idx="20">
                  <c:v>0.36399999999999999</c:v>
                </c:pt>
                <c:pt idx="23">
                  <c:v>0.29920000000000002</c:v>
                </c:pt>
                <c:pt idx="24">
                  <c:v>0.2155</c:v>
                </c:pt>
                <c:pt idx="25">
                  <c:v>0.22239999999999999</c:v>
                </c:pt>
                <c:pt idx="28">
                  <c:v>0.64300000000000002</c:v>
                </c:pt>
                <c:pt idx="29">
                  <c:v>0.25869999999999999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138424"/>
        <c:axId val="368134896"/>
      </c:barChart>
      <c:catAx>
        <c:axId val="36813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134896"/>
        <c:crosses val="autoZero"/>
        <c:auto val="1"/>
        <c:lblAlgn val="ctr"/>
        <c:lblOffset val="100"/>
        <c:noMultiLvlLbl val="0"/>
      </c:catAx>
      <c:valAx>
        <c:axId val="36813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138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61100283256672E-2"/>
          <c:y val="9.4198974937138871E-2"/>
          <c:w val="0.94363724955172679"/>
          <c:h val="0.806823491889245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adbd!$A$1:$A$25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aubu!$E$1:$E$25</c:f>
              <c:numCache>
                <c:formatCode>General</c:formatCode>
                <c:ptCount val="25"/>
                <c:pt idx="0">
                  <c:v>8.3068000000000008</c:v>
                </c:pt>
                <c:pt idx="1">
                  <c:v>14.817299999999999</c:v>
                </c:pt>
                <c:pt idx="2">
                  <c:v>10.1053</c:v>
                </c:pt>
                <c:pt idx="3">
                  <c:v>7.6336000000000004</c:v>
                </c:pt>
                <c:pt idx="4">
                  <c:v>6.1974</c:v>
                </c:pt>
                <c:pt idx="5">
                  <c:v>13.3711</c:v>
                </c:pt>
                <c:pt idx="14">
                  <c:v>11.664300000000001</c:v>
                </c:pt>
                <c:pt idx="15">
                  <c:v>7.7904</c:v>
                </c:pt>
                <c:pt idx="16">
                  <c:v>11.373900000000001</c:v>
                </c:pt>
                <c:pt idx="17">
                  <c:v>11.358000000000001</c:v>
                </c:pt>
                <c:pt idx="18">
                  <c:v>4.7133000000000003</c:v>
                </c:pt>
                <c:pt idx="19">
                  <c:v>16.4819</c:v>
                </c:pt>
                <c:pt idx="20">
                  <c:v>8.7322000000000006</c:v>
                </c:pt>
                <c:pt idx="23">
                  <c:v>24.721900000000002</c:v>
                </c:pt>
                <c:pt idx="24">
                  <c:v>20.255199999999999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475088"/>
        <c:axId val="304112216"/>
      </c:barChart>
      <c:catAx>
        <c:axId val="3054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04112216"/>
        <c:crosses val="autoZero"/>
        <c:auto val="1"/>
        <c:lblAlgn val="ctr"/>
        <c:lblOffset val="100"/>
        <c:noMultiLvlLbl val="0"/>
      </c:catAx>
      <c:valAx>
        <c:axId val="304112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0547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adbd!$A$1:$A$25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aubu!$D$1:$D$25</c:f>
              <c:numCache>
                <c:formatCode>General</c:formatCode>
                <c:ptCount val="25"/>
                <c:pt idx="0">
                  <c:v>0.29630000000000001</c:v>
                </c:pt>
                <c:pt idx="1">
                  <c:v>0.31680000000000003</c:v>
                </c:pt>
                <c:pt idx="2">
                  <c:v>0.435</c:v>
                </c:pt>
                <c:pt idx="3">
                  <c:v>0.39600000000000002</c:v>
                </c:pt>
                <c:pt idx="4">
                  <c:v>0.47089999999999999</c:v>
                </c:pt>
                <c:pt idx="5">
                  <c:v>0.29649999999999999</c:v>
                </c:pt>
                <c:pt idx="14">
                  <c:v>0.37</c:v>
                </c:pt>
                <c:pt idx="15">
                  <c:v>0.39129999999999998</c:v>
                </c:pt>
                <c:pt idx="16">
                  <c:v>0.3735</c:v>
                </c:pt>
                <c:pt idx="17">
                  <c:v>0.33510000000000001</c:v>
                </c:pt>
                <c:pt idx="18">
                  <c:v>0.48530000000000001</c:v>
                </c:pt>
                <c:pt idx="19">
                  <c:v>0.30809999999999998</c:v>
                </c:pt>
                <c:pt idx="20">
                  <c:v>0.32200000000000001</c:v>
                </c:pt>
                <c:pt idx="23">
                  <c:v>0.2082</c:v>
                </c:pt>
                <c:pt idx="24">
                  <c:v>0.23089999999999999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047704"/>
        <c:axId val="365047312"/>
      </c:barChart>
      <c:catAx>
        <c:axId val="36504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047312"/>
        <c:crosses val="autoZero"/>
        <c:auto val="1"/>
        <c:lblAlgn val="ctr"/>
        <c:lblOffset val="100"/>
        <c:noMultiLvlLbl val="0"/>
      </c:catAx>
      <c:valAx>
        <c:axId val="36504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047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adbd!$A$1:$A$25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adbu!$B$1:$B$25</c:f>
              <c:numCache>
                <c:formatCode>General</c:formatCode>
                <c:ptCount val="25"/>
                <c:pt idx="0">
                  <c:v>3.2869999999999999</c:v>
                </c:pt>
                <c:pt idx="1">
                  <c:v>3.7955999999999999</c:v>
                </c:pt>
                <c:pt idx="2">
                  <c:v>3.8279999999999998</c:v>
                </c:pt>
                <c:pt idx="3">
                  <c:v>3.2467000000000001</c:v>
                </c:pt>
                <c:pt idx="4">
                  <c:v>3.9266000000000001</c:v>
                </c:pt>
                <c:pt idx="5">
                  <c:v>3.3483999999999998</c:v>
                </c:pt>
                <c:pt idx="6">
                  <c:v>3.6621000000000001</c:v>
                </c:pt>
                <c:pt idx="7">
                  <c:v>4.0910000000000002</c:v>
                </c:pt>
                <c:pt idx="8">
                  <c:v>4.5057</c:v>
                </c:pt>
                <c:pt idx="9">
                  <c:v>3.4260999999999999</c:v>
                </c:pt>
                <c:pt idx="10">
                  <c:v>3.9756</c:v>
                </c:pt>
                <c:pt idx="11">
                  <c:v>3.9060999999999999</c:v>
                </c:pt>
                <c:pt idx="12">
                  <c:v>4.2140000000000004</c:v>
                </c:pt>
                <c:pt idx="13">
                  <c:v>4.2625999999999999</c:v>
                </c:pt>
                <c:pt idx="16">
                  <c:v>3.2385000000000002</c:v>
                </c:pt>
                <c:pt idx="17">
                  <c:v>3.7764000000000002</c:v>
                </c:pt>
                <c:pt idx="18">
                  <c:v>3.0642</c:v>
                </c:pt>
                <c:pt idx="19">
                  <c:v>3.6629999999999998</c:v>
                </c:pt>
                <c:pt idx="20">
                  <c:v>33.8932</c:v>
                </c:pt>
                <c:pt idx="23">
                  <c:v>53.617600000000003</c:v>
                </c:pt>
                <c:pt idx="24">
                  <c:v>38.654699999999998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048096"/>
        <c:axId val="365048488"/>
      </c:barChart>
      <c:catAx>
        <c:axId val="36504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048488"/>
        <c:crosses val="autoZero"/>
        <c:auto val="1"/>
        <c:lblAlgn val="ctr"/>
        <c:lblOffset val="100"/>
        <c:noMultiLvlLbl val="0"/>
      </c:catAx>
      <c:valAx>
        <c:axId val="365048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04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adbd!$A$1:$A$25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adbu!$D$1:$D$25</c:f>
              <c:numCache>
                <c:formatCode>General</c:formatCode>
                <c:ptCount val="25"/>
                <c:pt idx="0">
                  <c:v>5.6599999999999998E-2</c:v>
                </c:pt>
                <c:pt idx="1">
                  <c:v>8.09E-2</c:v>
                </c:pt>
                <c:pt idx="2">
                  <c:v>1.26E-2</c:v>
                </c:pt>
                <c:pt idx="3">
                  <c:v>5.0099999999999999E-2</c:v>
                </c:pt>
                <c:pt idx="4">
                  <c:v>4.2299999999999997E-2</c:v>
                </c:pt>
                <c:pt idx="5">
                  <c:v>5.2900000000000003E-2</c:v>
                </c:pt>
                <c:pt idx="6">
                  <c:v>1.6000000000000001E-3</c:v>
                </c:pt>
                <c:pt idx="7">
                  <c:v>7.22E-2</c:v>
                </c:pt>
                <c:pt idx="8">
                  <c:v>1.95E-2</c:v>
                </c:pt>
                <c:pt idx="9">
                  <c:v>5.33E-2</c:v>
                </c:pt>
                <c:pt idx="10">
                  <c:v>5.5899999999999998E-2</c:v>
                </c:pt>
                <c:pt idx="11">
                  <c:v>6.5600000000000006E-2</c:v>
                </c:pt>
                <c:pt idx="12">
                  <c:v>7.1000000000000004E-3</c:v>
                </c:pt>
                <c:pt idx="13">
                  <c:v>1.1000000000000001E-3</c:v>
                </c:pt>
                <c:pt idx="16">
                  <c:v>3.7900000000000003E-2</c:v>
                </c:pt>
                <c:pt idx="17">
                  <c:v>0.1222</c:v>
                </c:pt>
                <c:pt idx="18">
                  <c:v>1.4800000000000001E-2</c:v>
                </c:pt>
                <c:pt idx="19">
                  <c:v>5.3499999999999999E-2</c:v>
                </c:pt>
                <c:pt idx="20">
                  <c:v>0.22420000000000001</c:v>
                </c:pt>
                <c:pt idx="23">
                  <c:v>0.1502</c:v>
                </c:pt>
                <c:pt idx="24">
                  <c:v>0.22570000000000001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045744"/>
        <c:axId val="365048880"/>
      </c:barChart>
      <c:catAx>
        <c:axId val="36504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048880"/>
        <c:crosses val="autoZero"/>
        <c:auto val="1"/>
        <c:lblAlgn val="ctr"/>
        <c:lblOffset val="100"/>
        <c:noMultiLvlLbl val="0"/>
      </c:catAx>
      <c:valAx>
        <c:axId val="36504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04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adbd!$A$1:$A$25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aubd!$D$1:$D$24</c:f>
              <c:numCache>
                <c:formatCode>General</c:formatCode>
                <c:ptCount val="24"/>
                <c:pt idx="0">
                  <c:v>13.695</c:v>
                </c:pt>
                <c:pt idx="1">
                  <c:v>13.3963</c:v>
                </c:pt>
                <c:pt idx="2">
                  <c:v>10.1686</c:v>
                </c:pt>
                <c:pt idx="3">
                  <c:v>11.144500000000001</c:v>
                </c:pt>
                <c:pt idx="4">
                  <c:v>12.1721</c:v>
                </c:pt>
                <c:pt idx="5">
                  <c:v>14.258699999999999</c:v>
                </c:pt>
                <c:pt idx="13">
                  <c:v>9.5923999999999996</c:v>
                </c:pt>
                <c:pt idx="14">
                  <c:v>12.410500000000001</c:v>
                </c:pt>
                <c:pt idx="15">
                  <c:v>9.6969999999999992</c:v>
                </c:pt>
                <c:pt idx="16">
                  <c:v>12.282500000000001</c:v>
                </c:pt>
                <c:pt idx="17">
                  <c:v>10.644399999999999</c:v>
                </c:pt>
                <c:pt idx="18">
                  <c:v>13.0982</c:v>
                </c:pt>
                <c:pt idx="19">
                  <c:v>3.7982999999999998</c:v>
                </c:pt>
                <c:pt idx="20">
                  <c:v>2.8974000000000002</c:v>
                </c:pt>
                <c:pt idx="21">
                  <c:v>9.3630999999999993</c:v>
                </c:pt>
                <c:pt idx="23">
                  <c:v>7.8789999999999996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914840"/>
        <c:axId val="365916800"/>
      </c:barChart>
      <c:catAx>
        <c:axId val="36591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916800"/>
        <c:crosses val="autoZero"/>
        <c:auto val="1"/>
        <c:lblAlgn val="ctr"/>
        <c:lblOffset val="100"/>
        <c:noMultiLvlLbl val="0"/>
      </c:catAx>
      <c:valAx>
        <c:axId val="36591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914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adbd!$A$1:$A$25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aubd!$E$1:$E$24</c:f>
              <c:numCache>
                <c:formatCode>General</c:formatCode>
                <c:ptCount val="24"/>
                <c:pt idx="0">
                  <c:v>0.29320000000000002</c:v>
                </c:pt>
                <c:pt idx="1">
                  <c:v>0.31380000000000002</c:v>
                </c:pt>
                <c:pt idx="2">
                  <c:v>0.36509999999999998</c:v>
                </c:pt>
                <c:pt idx="3">
                  <c:v>0.37019999999999997</c:v>
                </c:pt>
                <c:pt idx="4">
                  <c:v>0.32590000000000002</c:v>
                </c:pt>
                <c:pt idx="5">
                  <c:v>0.27779999999999999</c:v>
                </c:pt>
                <c:pt idx="13">
                  <c:v>0.38090000000000002</c:v>
                </c:pt>
                <c:pt idx="14">
                  <c:v>0.33550000000000002</c:v>
                </c:pt>
                <c:pt idx="15">
                  <c:v>0.37140000000000001</c:v>
                </c:pt>
                <c:pt idx="16">
                  <c:v>0.27189999999999998</c:v>
                </c:pt>
                <c:pt idx="17">
                  <c:v>0.33079999999999998</c:v>
                </c:pt>
                <c:pt idx="18">
                  <c:v>0.35949999999999999</c:v>
                </c:pt>
                <c:pt idx="19">
                  <c:v>0.12130000000000001</c:v>
                </c:pt>
                <c:pt idx="20">
                  <c:v>8.3500000000000005E-2</c:v>
                </c:pt>
                <c:pt idx="21">
                  <c:v>2.92E-2</c:v>
                </c:pt>
                <c:pt idx="23">
                  <c:v>0.13950000000000001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915232"/>
        <c:axId val="365917976"/>
      </c:barChart>
      <c:catAx>
        <c:axId val="36591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917976"/>
        <c:crosses val="autoZero"/>
        <c:auto val="1"/>
        <c:lblAlgn val="ctr"/>
        <c:lblOffset val="100"/>
        <c:noMultiLvlLbl val="0"/>
      </c:catAx>
      <c:valAx>
        <c:axId val="365917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91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Throughput (Mbps)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8593044619422569E-2"/>
          <c:y val="2.7680664916885388E-2"/>
          <c:w val="0.9430736220472441"/>
          <c:h val="0.878921259842519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Sheet4!$B$1:$B$30</c:f>
              <c:numCache>
                <c:formatCode>General</c:formatCode>
                <c:ptCount val="30"/>
                <c:pt idx="0">
                  <c:v>2.5567000000000002</c:v>
                </c:pt>
                <c:pt idx="1">
                  <c:v>2.7753999999999999</c:v>
                </c:pt>
                <c:pt idx="2">
                  <c:v>2.2783000000000002</c:v>
                </c:pt>
                <c:pt idx="3">
                  <c:v>3.0028000000000001</c:v>
                </c:pt>
                <c:pt idx="4">
                  <c:v>2.4571000000000001</c:v>
                </c:pt>
                <c:pt idx="5">
                  <c:v>2.6398000000000001</c:v>
                </c:pt>
                <c:pt idx="6">
                  <c:v>2.4232999999999998</c:v>
                </c:pt>
                <c:pt idx="7">
                  <c:v>2.4337</c:v>
                </c:pt>
                <c:pt idx="8">
                  <c:v>2.7536999999999998</c:v>
                </c:pt>
                <c:pt idx="9">
                  <c:v>2.9554</c:v>
                </c:pt>
                <c:pt idx="10">
                  <c:v>2.8231999999999999</c:v>
                </c:pt>
                <c:pt idx="11">
                  <c:v>2.9336000000000002</c:v>
                </c:pt>
                <c:pt idx="12">
                  <c:v>1.7775000000000001</c:v>
                </c:pt>
                <c:pt idx="13">
                  <c:v>2.6539999999999999</c:v>
                </c:pt>
                <c:pt idx="16">
                  <c:v>2.9129999999999998</c:v>
                </c:pt>
                <c:pt idx="17">
                  <c:v>2.7130999999999998</c:v>
                </c:pt>
                <c:pt idx="18">
                  <c:v>2.7669000000000001</c:v>
                </c:pt>
                <c:pt idx="19">
                  <c:v>2.8147000000000002</c:v>
                </c:pt>
                <c:pt idx="20">
                  <c:v>15.786300000000001</c:v>
                </c:pt>
                <c:pt idx="21">
                  <c:v>18.387699999999999</c:v>
                </c:pt>
                <c:pt idx="22">
                  <c:v>17.337399999999999</c:v>
                </c:pt>
                <c:pt idx="24">
                  <c:v>18.209800000000001</c:v>
                </c:pt>
                <c:pt idx="25">
                  <c:v>24.544699999999999</c:v>
                </c:pt>
                <c:pt idx="26">
                  <c:v>24.421399999999998</c:v>
                </c:pt>
                <c:pt idx="27">
                  <c:v>21.2226</c:v>
                </c:pt>
                <c:pt idx="29">
                  <c:v>20.4709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915624"/>
        <c:axId val="365916408"/>
      </c:barChart>
      <c:catAx>
        <c:axId val="36591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916408"/>
        <c:crosses val="autoZero"/>
        <c:auto val="1"/>
        <c:lblAlgn val="ctr"/>
        <c:lblOffset val="100"/>
        <c:noMultiLvlLbl val="0"/>
      </c:catAx>
      <c:valAx>
        <c:axId val="365916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915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latinLnBrk="0" hangingPunct="0">
              <a:defRPr kumimoji="0"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r>
              <a:rPr lang="en-US" altLang="ko-KR" dirty="0"/>
              <a:t>Page </a:t>
            </a:r>
            <a:fld id="{C43590C4-3697-4EC2-8357-E81FF6A05F9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  <a:cs typeface="Arial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33450" eaLnBrk="0" latinLnBrk="0" hangingPunct="0">
              <a:defRPr/>
            </a:pPr>
            <a:r>
              <a:rPr kumimoji="0" lang="en-US" altLang="ko-KR" dirty="0">
                <a:ea typeface="굴림" charset="-127"/>
                <a:cs typeface="Arial" charset="0"/>
              </a:rPr>
              <a:t>Submission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38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latinLnBrk="0" hangingPunct="0">
              <a:defRPr kumimoji="0"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r>
              <a:rPr lang="en-US" altLang="ko-KR" dirty="0"/>
              <a:t>Page </a:t>
            </a:r>
            <a:fld id="{F4372D0E-F525-43F0-B7D1-5350600E4337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dirty="0">
                <a:ea typeface="굴림" charset="-127"/>
                <a:cs typeface="Arial" charset="0"/>
              </a:rPr>
              <a:t>Submission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  <a:cs typeface="Arial" charset="0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2839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r>
              <a:rPr lang="en-US" altLang="zh-CN" sz="1200" b="0" dirty="0" smtClean="0"/>
              <a:t>[1] 11-15/0849r3 simulation-results-for-box5-calibration;</a:t>
            </a:r>
          </a:p>
          <a:p>
            <a:pPr>
              <a:buNone/>
            </a:pPr>
            <a:r>
              <a:rPr lang="en-US" altLang="ko-KR" sz="1200" b="0" dirty="0" smtClean="0">
                <a:ea typeface="굴림" pitchFamily="50" charset="-127"/>
              </a:rPr>
              <a:t>[2] 11-15/0680r3 Reference Box5 Calibration Assumptions and Parameters</a:t>
            </a:r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doc.: IEEE 802.11-yy/xxxxr0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Month Year</a:t>
            </a:r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18439" name="슬라이드 번호 개체 틀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Page </a:t>
            </a:r>
            <a:fld id="{317F7852-5E61-41E9-8E68-1923EAA1ED08}" type="slidenum">
              <a:rPr lang="en-US" altLang="ko-KR" smtClean="0">
                <a:ea typeface="굴림" pitchFamily="50" charset="-127"/>
              </a:rPr>
              <a:pPr/>
              <a:t>2</a:t>
            </a:fld>
            <a:endParaRPr lang="en-US" altLang="ko-KR" dirty="0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022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Page </a:t>
            </a:r>
            <a:fld id="{F4372D0E-F525-43F0-B7D1-5350600E4337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2626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Page </a:t>
            </a:r>
            <a:fld id="{F4372D0E-F525-43F0-B7D1-5350600E4337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51971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Page </a:t>
            </a:r>
            <a:fld id="{F4372D0E-F525-43F0-B7D1-5350600E4337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9269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Page </a:t>
            </a:r>
            <a:fld id="{F4372D0E-F525-43F0-B7D1-5350600E4337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15353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Page </a:t>
            </a:r>
            <a:fld id="{F4372D0E-F525-43F0-B7D1-5350600E4337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30105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Page </a:t>
            </a:r>
            <a:fld id="{F4372D0E-F525-43F0-B7D1-5350600E4337}" type="slidenum">
              <a:rPr lang="en-US" altLang="ko-KR" smtClean="0"/>
              <a:pPr>
                <a:defRPr/>
              </a:pPr>
              <a:t>22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57351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Page </a:t>
            </a:r>
            <a:fld id="{F4372D0E-F525-43F0-B7D1-5350600E4337}" type="slidenum">
              <a:rPr lang="en-US" altLang="ko-KR" smtClean="0"/>
              <a:pPr>
                <a:defRPr/>
              </a:pPr>
              <a:t>26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0390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Page </a:t>
            </a:r>
            <a:fld id="{F4372D0E-F525-43F0-B7D1-5350600E4337}" type="slidenum">
              <a:rPr lang="en-US" altLang="ko-KR" smtClean="0"/>
              <a:pPr>
                <a:defRPr/>
              </a:pPr>
              <a:t>27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4338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Sep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Slide </a:t>
            </a:r>
            <a:fld id="{304D7070-97A2-4A1D-9135-FF1D8EC0CFF2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>
            <a:lvl4pPr>
              <a:buFont typeface="Wingdings" pitchFamily="2" charset="2"/>
              <a:buChar char="Ø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Sep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Slide </a:t>
            </a:r>
            <a:fld id="{CCB49AE9-619C-4334-85C5-834ADF792607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 smtClean="0"/>
              <a:t>Sep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13945" y="6475413"/>
            <a:ext cx="62998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latinLnBrk="0" hangingPunct="0">
              <a:defRPr kumimoji="0"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r>
              <a:rPr lang="en-US" altLang="ko-KR" dirty="0"/>
              <a:t>Slide </a:t>
            </a:r>
            <a:fld id="{998DCE6B-DB11-4301-AFDA-6878F0659B5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405953" y="382173"/>
            <a:ext cx="3052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marL="457200" lvl="4" algn="r" eaLnBrk="0" latinLnBrk="0" hangingPunct="0">
              <a:defRPr/>
            </a:pPr>
            <a:r>
              <a:rPr kumimoji="0" lang="en-US" altLang="ko-KR" sz="1800" b="1" dirty="0">
                <a:ea typeface="굴림" charset="-127"/>
                <a:cs typeface="Arial" charset="0"/>
              </a:rPr>
              <a:t>doc.: IEEE </a:t>
            </a:r>
            <a:r>
              <a:rPr kumimoji="0" lang="en-US" altLang="ko-KR" sz="1800" b="1" dirty="0" smtClean="0">
                <a:ea typeface="굴림" charset="-127"/>
                <a:cs typeface="Arial" charset="0"/>
              </a:rPr>
              <a:t>802.11-15/1149</a:t>
            </a:r>
            <a:endParaRPr kumimoji="0" lang="en-US" altLang="ko-KR" sz="1800" b="1" dirty="0">
              <a:ea typeface="굴림" charset="-127"/>
              <a:cs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dirty="0">
                <a:ea typeface="굴림" charset="-127"/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4" y="6475413"/>
            <a:ext cx="62998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1028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Slide </a:t>
            </a:r>
            <a:fld id="{4E1F7105-4DE4-408A-A941-8206A0DD0047}" type="slidenum">
              <a:rPr lang="en-US" altLang="ko-KR" smtClean="0">
                <a:ea typeface="굴림" pitchFamily="50" charset="-127"/>
              </a:rPr>
              <a:pPr/>
              <a:t>1</a:t>
            </a:fld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81000" y="609600"/>
            <a:ext cx="8305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latinLnBrk="0" hangingPunct="0">
              <a:defRPr/>
            </a:pPr>
            <a:r>
              <a:rPr kumimoji="0" lang="en-US" altLang="ko-KR" sz="4000" b="1" kern="0" dirty="0" smtClean="0">
                <a:latin typeface="+mj-lt"/>
                <a:cs typeface="+mj-cs"/>
              </a:rPr>
              <a:t>Updated Simulation Results </a:t>
            </a:r>
            <a:r>
              <a:rPr kumimoji="0" lang="en-US" altLang="zh-CN" sz="4000" b="1" kern="0" dirty="0" smtClean="0">
                <a:latin typeface="+mj-lt"/>
                <a:cs typeface="+mj-cs"/>
              </a:rPr>
              <a:t>for Box5 Calibration</a:t>
            </a:r>
            <a:endParaRPr kumimoji="0" lang="en-US" altLang="ko-KR" sz="4000" b="1" kern="0" dirty="0">
              <a:latin typeface="+mj-lt"/>
              <a:cs typeface="+mj-cs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85800" y="21336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latinLnBrk="0" hangingPunct="0">
              <a:spcBef>
                <a:spcPct val="20000"/>
              </a:spcBef>
              <a:defRPr/>
            </a:pPr>
            <a:r>
              <a:rPr kumimoji="0" lang="en-US" altLang="ko-KR" sz="2000" b="1" kern="0" dirty="0">
                <a:latin typeface="+mn-lt"/>
              </a:rPr>
              <a:t>Date</a:t>
            </a:r>
            <a:r>
              <a:rPr kumimoji="0" lang="en-US" altLang="ko-KR" sz="2000" b="1" kern="0">
                <a:latin typeface="+mn-lt"/>
              </a:rPr>
              <a:t>:</a:t>
            </a:r>
            <a:r>
              <a:rPr kumimoji="0" lang="en-US" altLang="ko-KR" sz="2000" kern="0">
                <a:latin typeface="+mn-lt"/>
              </a:rPr>
              <a:t> </a:t>
            </a:r>
            <a:r>
              <a:rPr kumimoji="0" lang="en-US" altLang="ko-KR" sz="2000" kern="0" smtClean="0">
                <a:latin typeface="+mn-lt"/>
              </a:rPr>
              <a:t>2015-09-</a:t>
            </a:r>
            <a:r>
              <a:rPr kumimoji="0" lang="en-US" altLang="zh-CN" sz="2000" kern="0" smtClean="0">
                <a:latin typeface="+mn-lt"/>
              </a:rPr>
              <a:t>14</a:t>
            </a:r>
            <a:endParaRPr kumimoji="0" lang="en-US" altLang="ko-KR" sz="2000" kern="0" dirty="0">
              <a:latin typeface="+mn-lt"/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7432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latinLnBrk="0" hangingPunct="0">
              <a:spcBef>
                <a:spcPct val="20000"/>
              </a:spcBef>
            </a:pPr>
            <a:r>
              <a:rPr kumimoji="0" lang="en-US" altLang="ko-KR" sz="2000" b="1" dirty="0"/>
              <a:t>Authors:</a:t>
            </a:r>
            <a:endParaRPr kumimoji="0" lang="en-US" altLang="ko-KR" sz="200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87844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Sep 2015</a:t>
            </a:r>
            <a:endParaRPr lang="en-US" altLang="ko-KR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811186"/>
              </p:ext>
            </p:extLst>
          </p:nvPr>
        </p:nvGraphicFramePr>
        <p:xfrm>
          <a:off x="762000" y="3276600"/>
          <a:ext cx="751580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" name="Document" r:id="rId4" imgW="9882124" imgH="1805316" progId="Word.Document.8">
                  <p:embed/>
                </p:oleObj>
              </mc:Choice>
              <mc:Fallback>
                <p:oleObj name="Document" r:id="rId4" imgW="9882124" imgH="18053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76600"/>
                        <a:ext cx="7515808" cy="1371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/>
              <a:t>UL-Only(Max.64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Sep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347084"/>
              </p:ext>
            </p:extLst>
          </p:nvPr>
        </p:nvGraphicFramePr>
        <p:xfrm>
          <a:off x="864290" y="1600200"/>
          <a:ext cx="7696200" cy="215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74699"/>
              </p:ext>
            </p:extLst>
          </p:nvPr>
        </p:nvGraphicFramePr>
        <p:xfrm>
          <a:off x="868845" y="3730729"/>
          <a:ext cx="7696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072749" y="1905000"/>
            <a:ext cx="1604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</a:rPr>
              <a:t>Throughput (Mbps)</a:t>
            </a:r>
            <a:endParaRPr lang="en-US" altLang="zh-CN" sz="105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9109" y="4967511"/>
            <a:ext cx="513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</a:rPr>
              <a:t>PER</a:t>
            </a:r>
          </a:p>
        </p:txBody>
      </p:sp>
    </p:spTree>
    <p:extLst>
      <p:ext uri="{BB962C8B-B14F-4D97-AF65-F5344CB8AC3E}">
        <p14:creationId xmlns:p14="http://schemas.microsoft.com/office/powerpoint/2010/main" val="23163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 smtClean="0"/>
              <a:t>A-DL / B – UL (</a:t>
            </a:r>
            <a:r>
              <a:rPr lang="en-US" altLang="zh-CN" dirty="0"/>
              <a:t>Max.64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Sep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289627"/>
              </p:ext>
            </p:extLst>
          </p:nvPr>
        </p:nvGraphicFramePr>
        <p:xfrm>
          <a:off x="763174" y="1751013"/>
          <a:ext cx="7608887" cy="206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230117"/>
              </p:ext>
            </p:extLst>
          </p:nvPr>
        </p:nvGraphicFramePr>
        <p:xfrm>
          <a:off x="685800" y="4191000"/>
          <a:ext cx="7696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072749" y="2083887"/>
            <a:ext cx="1604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</a:rPr>
              <a:t>Throughput (Mbps)</a:t>
            </a:r>
            <a:endParaRPr lang="en-US" altLang="zh-CN" sz="105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1931" y="4213771"/>
            <a:ext cx="513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</a:rPr>
              <a:t>PER</a:t>
            </a:r>
          </a:p>
        </p:txBody>
      </p:sp>
    </p:spTree>
    <p:extLst>
      <p:ext uri="{BB962C8B-B14F-4D97-AF65-F5344CB8AC3E}">
        <p14:creationId xmlns:p14="http://schemas.microsoft.com/office/powerpoint/2010/main" val="6127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 smtClean="0"/>
              <a:t>A-UL / B - </a:t>
            </a:r>
            <a:r>
              <a:rPr lang="en-US" altLang="zh-CN" dirty="0"/>
              <a:t>DL(Max.64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Sep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574962"/>
              </p:ext>
            </p:extLst>
          </p:nvPr>
        </p:nvGraphicFramePr>
        <p:xfrm>
          <a:off x="609600" y="1981200"/>
          <a:ext cx="8001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860304"/>
              </p:ext>
            </p:extLst>
          </p:nvPr>
        </p:nvGraphicFramePr>
        <p:xfrm>
          <a:off x="613065" y="4343400"/>
          <a:ext cx="7997536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429000" y="2286000"/>
            <a:ext cx="1604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</a:rPr>
              <a:t>Throughput (Mbps)</a:t>
            </a:r>
            <a:endParaRPr lang="en-US" altLang="zh-CN" sz="105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1654" y="4299346"/>
            <a:ext cx="513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</a:rPr>
              <a:t>PER</a:t>
            </a:r>
          </a:p>
        </p:txBody>
      </p:sp>
    </p:spTree>
    <p:extLst>
      <p:ext uri="{BB962C8B-B14F-4D97-AF65-F5344CB8AC3E}">
        <p14:creationId xmlns:p14="http://schemas.microsoft.com/office/powerpoint/2010/main" val="15474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 BSS DL-Only Simulation Results</a:t>
            </a:r>
            <a:br>
              <a:rPr lang="en-US" altLang="zh-CN" dirty="0"/>
            </a:br>
            <a:r>
              <a:rPr lang="en-US" altLang="zh-CN" sz="1800" dirty="0"/>
              <a:t>(Max.64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Sep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546331"/>
              </p:ext>
            </p:extLst>
          </p:nvPr>
        </p:nvGraphicFramePr>
        <p:xfrm>
          <a:off x="685800" y="1600200"/>
          <a:ext cx="7620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097930"/>
              </p:ext>
            </p:extLst>
          </p:nvPr>
        </p:nvGraphicFramePr>
        <p:xfrm>
          <a:off x="457661" y="4068416"/>
          <a:ext cx="8076277" cy="224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31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 </a:t>
            </a:r>
            <a:r>
              <a:rPr lang="en-US" altLang="zh-CN" dirty="0"/>
              <a:t>BSS </a:t>
            </a:r>
            <a:r>
              <a:rPr lang="en-US" altLang="zh-CN" dirty="0" smtClean="0"/>
              <a:t>UL-Only Simulation </a:t>
            </a:r>
            <a:r>
              <a:rPr lang="en-US" altLang="zh-CN" dirty="0"/>
              <a:t>Results</a:t>
            </a:r>
            <a:br>
              <a:rPr lang="en-US" altLang="zh-CN" dirty="0"/>
            </a:br>
            <a:r>
              <a:rPr lang="en-US" altLang="zh-CN" sz="2000" dirty="0"/>
              <a:t>(Max.64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Sep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208212"/>
              </p:ext>
            </p:extLst>
          </p:nvPr>
        </p:nvGraphicFramePr>
        <p:xfrm>
          <a:off x="609600" y="3733800"/>
          <a:ext cx="7696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456751"/>
              </p:ext>
            </p:extLst>
          </p:nvPr>
        </p:nvGraphicFramePr>
        <p:xfrm>
          <a:off x="696913" y="1524000"/>
          <a:ext cx="7608887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71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799"/>
            <a:ext cx="7772400" cy="1068387"/>
          </a:xfrm>
        </p:spPr>
        <p:txBody>
          <a:bodyPr/>
          <a:lstStyle/>
          <a:p>
            <a:r>
              <a:rPr lang="en-US" altLang="zh-CN" dirty="0" smtClean="0"/>
              <a:t>IEEE 802.11ax Simulation Scenarios Calibration Discussion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altLang="zh-CN" dirty="0" smtClean="0"/>
              <a:t>We initially </a:t>
            </a:r>
            <a:r>
              <a:rPr lang="en-US" altLang="zh-CN" dirty="0"/>
              <a:t>used Box5 </a:t>
            </a:r>
            <a:r>
              <a:rPr lang="en-US" altLang="zh-CN" dirty="0" smtClean="0"/>
              <a:t>calibration parameters setting to compare two IEEE 802.11ax simulation scenarios defined in [3]:</a:t>
            </a:r>
          </a:p>
          <a:p>
            <a:pPr lvl="1"/>
            <a:r>
              <a:rPr lang="en-US" altLang="zh-CN" dirty="0" smtClean="0"/>
              <a:t>Parameters Setting: Box5 setting with Max.64 MPDU aggregation;</a:t>
            </a:r>
          </a:p>
          <a:p>
            <a:pPr lvl="1"/>
            <a:r>
              <a:rPr lang="en-US" altLang="zh-CN" dirty="0" smtClean="0"/>
              <a:t>Scenarios: </a:t>
            </a:r>
          </a:p>
          <a:p>
            <a:pPr lvl="2"/>
            <a:r>
              <a:rPr lang="en-US" altLang="zh-CN" dirty="0" smtClean="0"/>
              <a:t>Indoor Small BSSs vs. Outdoor Large BSSs scenarios</a:t>
            </a:r>
          </a:p>
          <a:p>
            <a:pPr lvl="2"/>
            <a:r>
              <a:rPr lang="en-US" altLang="zh-CN" dirty="0" smtClean="0"/>
              <a:t>Box5 settings </a:t>
            </a:r>
            <a:r>
              <a:rPr lang="en-US" altLang="zh-CN" dirty="0"/>
              <a:t>were applied to scenarios</a:t>
            </a:r>
            <a:r>
              <a:rPr lang="en-US" altLang="zh-CN" dirty="0" smtClean="0"/>
              <a:t>’ default setting values </a:t>
            </a:r>
          </a:p>
          <a:p>
            <a:pPr lvl="1"/>
            <a:r>
              <a:rPr lang="en-US" altLang="zh-CN" dirty="0" smtClean="0"/>
              <a:t>CDF of throughput distributions were presented as the first step; 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676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533400"/>
          </a:xfrm>
        </p:spPr>
        <p:txBody>
          <a:bodyPr/>
          <a:lstStyle/>
          <a:p>
            <a:r>
              <a:rPr lang="en-US" altLang="zh-CN" sz="2800" dirty="0" smtClean="0"/>
              <a:t>Indoor vs. Outdoor Results with Box5 Configuration</a:t>
            </a:r>
            <a:endParaRPr lang="zh-CN" alt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905000"/>
            <a:ext cx="4694176" cy="3434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907" y="1905000"/>
            <a:ext cx="4694176" cy="34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Observation and Suggestions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543800" cy="4419600"/>
          </a:xfrm>
        </p:spPr>
        <p:txBody>
          <a:bodyPr/>
          <a:lstStyle/>
          <a:p>
            <a:r>
              <a:rPr lang="en-US" altLang="zh-CN" dirty="0" smtClean="0"/>
              <a:t>Observation: </a:t>
            </a:r>
          </a:p>
          <a:p>
            <a:pPr lvl="1"/>
            <a:r>
              <a:rPr lang="en-US" altLang="zh-CN" dirty="0" smtClean="0"/>
              <a:t>For any outdoor </a:t>
            </a:r>
            <a:r>
              <a:rPr lang="en-US" altLang="zh-CN" dirty="0"/>
              <a:t>scenario or in the case </a:t>
            </a:r>
            <a:r>
              <a:rPr lang="en-US" altLang="zh-CN" dirty="0" smtClean="0"/>
              <a:t>of large number STAs in indoor scenarios, high ratio of STAs would be nearly 0 throughput due to Box5’s fixed MCS level setting.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Suggestion: </a:t>
            </a:r>
            <a:endParaRPr lang="en-US" altLang="zh-CN" dirty="0"/>
          </a:p>
          <a:p>
            <a:pPr lvl="1"/>
            <a:r>
              <a:rPr lang="en-US" altLang="zh-CN" dirty="0"/>
              <a:t>Fixed MCS is not </a:t>
            </a:r>
            <a:r>
              <a:rPr lang="en-US" altLang="zh-CN" dirty="0" smtClean="0"/>
              <a:t>recommended in </a:t>
            </a:r>
            <a:r>
              <a:rPr lang="en-US" altLang="zh-CN" dirty="0" err="1" smtClean="0"/>
              <a:t>TGax</a:t>
            </a:r>
            <a:r>
              <a:rPr lang="en-US" altLang="zh-CN" dirty="0" smtClean="0"/>
              <a:t> simulation scenarios </a:t>
            </a:r>
            <a:r>
              <a:rPr lang="en-US" altLang="zh-CN" dirty="0"/>
              <a:t>due to high ratio of 0 throughput;</a:t>
            </a:r>
          </a:p>
          <a:p>
            <a:pPr lvl="1"/>
            <a:r>
              <a:rPr lang="en-US" altLang="zh-CN" dirty="0" smtClean="0"/>
              <a:t>Before IEEE 802.11ax scenarios calibration process, the link adaptation algorithm should be aligned</a:t>
            </a:r>
            <a:r>
              <a:rPr lang="en-US" altLang="zh-CN" dirty="0" smtClean="0">
                <a:solidFill>
                  <a:srgbClr val="FF0000"/>
                </a:solidFill>
              </a:rPr>
              <a:t>.</a:t>
            </a:r>
            <a:endParaRPr lang="en-US" altLang="zh-CN" dirty="0">
              <a:solidFill>
                <a:srgbClr val="FF0000"/>
              </a:solidFill>
            </a:endParaRPr>
          </a:p>
          <a:p>
            <a:pPr marL="57150" indent="0">
              <a:buNone/>
            </a:pP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Sep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764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Reference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16387" name="내용 개체 틀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581400"/>
          </a:xfrm>
        </p:spPr>
        <p:txBody>
          <a:bodyPr/>
          <a:lstStyle/>
          <a:p>
            <a:pPr>
              <a:buNone/>
            </a:pPr>
            <a:r>
              <a:rPr lang="en-US" altLang="zh-CN" sz="1800" b="0" dirty="0"/>
              <a:t>[1] 11-15/0849r3 simulation-results-for-box5-calibration;</a:t>
            </a:r>
          </a:p>
          <a:p>
            <a:pPr>
              <a:buNone/>
            </a:pPr>
            <a:r>
              <a:rPr lang="en-US" altLang="ko-KR" sz="1800" b="0" dirty="0">
                <a:ea typeface="굴림" pitchFamily="50" charset="-127"/>
              </a:rPr>
              <a:t>[2] 11-15/0680r3 Reference Box5 Calibration Assumptions and </a:t>
            </a:r>
            <a:r>
              <a:rPr lang="en-US" altLang="ko-KR" sz="1800" b="0" dirty="0" smtClean="0">
                <a:ea typeface="굴림" pitchFamily="50" charset="-127"/>
              </a:rPr>
              <a:t>Parameters</a:t>
            </a:r>
          </a:p>
          <a:p>
            <a:pPr>
              <a:buNone/>
            </a:pPr>
            <a:r>
              <a:rPr lang="en-US" altLang="ko-KR" sz="1800" b="0" dirty="0" smtClean="0">
                <a:ea typeface="굴림" pitchFamily="50" charset="-127"/>
              </a:rPr>
              <a:t>[3] 11-15/0980r10 </a:t>
            </a:r>
            <a:r>
              <a:rPr lang="en-US" altLang="ko-KR" sz="1800" b="0" dirty="0" err="1" smtClean="0">
                <a:ea typeface="굴림" pitchFamily="50" charset="-127"/>
              </a:rPr>
              <a:t>TGax</a:t>
            </a:r>
            <a:r>
              <a:rPr lang="en-US" altLang="ko-KR" sz="1800" b="0" dirty="0" smtClean="0">
                <a:ea typeface="굴림" pitchFamily="50" charset="-127"/>
              </a:rPr>
              <a:t> Simulation Scenarios</a:t>
            </a:r>
            <a:endParaRPr lang="en-US" altLang="ko-KR" sz="1800" b="0" dirty="0">
              <a:ea typeface="굴림" pitchFamily="50" charset="-127"/>
            </a:endParaRPr>
          </a:p>
          <a:p>
            <a:pPr>
              <a:buNone/>
            </a:pPr>
            <a:endParaRPr lang="en-US" altLang="zh-CN" sz="1800" b="0" dirty="0">
              <a:ea typeface="굴림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Intel Corp</a:t>
            </a:r>
          </a:p>
        </p:txBody>
      </p:sp>
      <p:sp>
        <p:nvSpPr>
          <p:cNvPr id="16389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Slide </a:t>
            </a:r>
            <a:fld id="{8D1AFD1A-FC46-4005-8A34-E70AEE570761}" type="slidenum">
              <a:rPr lang="en-US" altLang="ko-KR" smtClean="0">
                <a:ea typeface="굴림" pitchFamily="50" charset="-127"/>
              </a:rPr>
              <a:pPr/>
              <a:t>18</a:t>
            </a:fld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87844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Sep 2015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3400" y="2282825"/>
            <a:ext cx="8153400" cy="2060575"/>
          </a:xfrm>
        </p:spPr>
        <p:txBody>
          <a:bodyPr/>
          <a:lstStyle/>
          <a:p>
            <a:r>
              <a:rPr lang="en-US" altLang="zh-CN" dirty="0" smtClean="0"/>
              <a:t>Backup - </a:t>
            </a:r>
            <a:br>
              <a:rPr lang="en-US" altLang="zh-CN" dirty="0" smtClean="0"/>
            </a:br>
            <a:r>
              <a:rPr lang="en-US" altLang="zh-CN" dirty="0" smtClean="0"/>
              <a:t>Intel Results of </a:t>
            </a:r>
            <a:r>
              <a:rPr lang="en-US" altLang="zh-CN" dirty="0"/>
              <a:t>max </a:t>
            </a:r>
            <a:r>
              <a:rPr lang="en-US" altLang="zh-CN" dirty="0" smtClean="0"/>
              <a:t>32 MPDU </a:t>
            </a:r>
            <a:r>
              <a:rPr lang="en-US" altLang="zh-CN" dirty="0"/>
              <a:t>per A-MPDU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Sep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976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>
          <a:xfrm>
            <a:off x="685800" y="685799"/>
            <a:ext cx="7772400" cy="959921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Abstract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pPr lvl="0"/>
            <a:r>
              <a:rPr lang="en-US" altLang="ko-KR" sz="2000" b="0" dirty="0" smtClean="0">
                <a:ea typeface="굴림" pitchFamily="50" charset="-127"/>
              </a:rPr>
              <a:t>During </a:t>
            </a:r>
            <a:r>
              <a:rPr lang="en-US" altLang="zh-CN" sz="2000" b="0" dirty="0" smtClean="0">
                <a:ea typeface="굴림" pitchFamily="50" charset="-127"/>
              </a:rPr>
              <a:t>IEEE 802.11 July meeting, </a:t>
            </a:r>
            <a:r>
              <a:rPr lang="en-GB" altLang="zh-CN" sz="2000" b="0" dirty="0" smtClean="0">
                <a:solidFill>
                  <a:srgbClr val="000000"/>
                </a:solidFill>
              </a:rPr>
              <a:t>we provided </a:t>
            </a:r>
            <a:r>
              <a:rPr lang="en-GB" altLang="zh-CN" sz="2000" b="0" dirty="0">
                <a:solidFill>
                  <a:srgbClr val="000000"/>
                </a:solidFill>
              </a:rPr>
              <a:t>two set</a:t>
            </a:r>
            <a:r>
              <a:rPr lang="en-US" altLang="zh-CN" sz="2000" b="0" dirty="0">
                <a:solidFill>
                  <a:srgbClr val="000000"/>
                </a:solidFill>
              </a:rPr>
              <a:t>s</a:t>
            </a:r>
            <a:r>
              <a:rPr lang="en-GB" altLang="zh-CN" sz="2000" b="0" dirty="0">
                <a:solidFill>
                  <a:srgbClr val="000000"/>
                </a:solidFill>
              </a:rPr>
              <a:t> of test results from the Box5 test </a:t>
            </a:r>
            <a:r>
              <a:rPr lang="en-GB" altLang="zh-CN" sz="2000" b="0" dirty="0" smtClean="0">
                <a:solidFill>
                  <a:srgbClr val="000000"/>
                </a:solidFill>
              </a:rPr>
              <a:t>cases [1]:</a:t>
            </a:r>
            <a:endParaRPr lang="en-GB" altLang="zh-CN" sz="2000" b="0" dirty="0">
              <a:solidFill>
                <a:srgbClr val="000000"/>
              </a:solidFill>
            </a:endParaRPr>
          </a:p>
          <a:p>
            <a:pPr lvl="1"/>
            <a:r>
              <a:rPr lang="en-US" altLang="zh-CN" sz="1600" dirty="0"/>
              <a:t>Results of max 64 MPDU per A-MPDU to be presented in the </a:t>
            </a:r>
            <a:r>
              <a:rPr lang="en-US" altLang="zh-CN" sz="1600" dirty="0" smtClean="0"/>
              <a:t>contribution [1];</a:t>
            </a:r>
            <a:endParaRPr lang="en-US" altLang="zh-CN" sz="1600" dirty="0"/>
          </a:p>
          <a:p>
            <a:pPr lvl="1"/>
            <a:r>
              <a:rPr lang="en-US" altLang="zh-CN" sz="1600" dirty="0"/>
              <a:t>Results of max 32 MPDU per A-MPDU was combined into the joint-contribution </a:t>
            </a:r>
            <a:r>
              <a:rPr lang="en-US" altLang="zh-CN" sz="1600" dirty="0" smtClean="0"/>
              <a:t>11-15/0802</a:t>
            </a:r>
            <a:endParaRPr lang="en-GB" altLang="zh-CN" sz="2000" b="0" dirty="0" smtClean="0"/>
          </a:p>
          <a:p>
            <a:pPr lvl="0"/>
            <a:endParaRPr lang="en-GB" altLang="zh-CN" sz="2000" b="0" dirty="0" smtClean="0">
              <a:solidFill>
                <a:srgbClr val="000000"/>
              </a:solidFill>
            </a:endParaRPr>
          </a:p>
          <a:p>
            <a:pPr lvl="0"/>
            <a:r>
              <a:rPr lang="en-GB" altLang="zh-CN" sz="2000" b="0" dirty="0" smtClean="0">
                <a:solidFill>
                  <a:srgbClr val="000000"/>
                </a:solidFill>
              </a:rPr>
              <a:t>In July meeting, some updated simulation conditions</a:t>
            </a:r>
            <a:r>
              <a:rPr lang="en-GB" altLang="zh-CN" sz="2000" b="0" dirty="0">
                <a:solidFill>
                  <a:srgbClr val="000000"/>
                </a:solidFill>
              </a:rPr>
              <a:t> </a:t>
            </a:r>
            <a:r>
              <a:rPr lang="en-GB" altLang="zh-CN" sz="2000" b="0" dirty="0" smtClean="0">
                <a:solidFill>
                  <a:srgbClr val="000000"/>
                </a:solidFill>
              </a:rPr>
              <a:t>were summarized </a:t>
            </a:r>
            <a:r>
              <a:rPr lang="en-GB" altLang="zh-CN" sz="2000" b="0" dirty="0"/>
              <a:t>in [2]. I</a:t>
            </a:r>
            <a:r>
              <a:rPr lang="en-GB" altLang="ko-KR" sz="2000" b="0" dirty="0"/>
              <a:t>n this contribution</a:t>
            </a:r>
            <a:r>
              <a:rPr lang="en-GB" altLang="ko-KR" sz="2000" b="0" dirty="0" smtClean="0"/>
              <a:t>, we present the updated results for:</a:t>
            </a:r>
          </a:p>
          <a:p>
            <a:pPr lvl="1"/>
            <a:r>
              <a:rPr lang="en-GB" altLang="ko-KR" sz="1600" dirty="0" smtClean="0"/>
              <a:t>New added test case of single BSS with 5 uplink STAs</a:t>
            </a:r>
          </a:p>
          <a:p>
            <a:pPr lvl="1"/>
            <a:r>
              <a:rPr lang="en-GB" altLang="ko-KR" sz="1600" b="0" dirty="0" smtClean="0"/>
              <a:t>2 BSS results with defined traffic flow;</a:t>
            </a:r>
          </a:p>
          <a:p>
            <a:pPr lvl="1"/>
            <a:r>
              <a:rPr lang="en-GB" altLang="ko-KR" sz="1600" dirty="0" smtClean="0"/>
              <a:t>Initial results (CDF) of the selected IEEE 802.11ax simulation scenarios and some discussion;</a:t>
            </a:r>
            <a:endParaRPr lang="en-GB" altLang="ko-KR" sz="1600" b="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Intel Corp</a:t>
            </a:r>
          </a:p>
        </p:txBody>
      </p:sp>
      <p:sp>
        <p:nvSpPr>
          <p:cNvPr id="5125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Slide </a:t>
            </a:r>
            <a:fld id="{9DCA01A7-D322-4496-A4F7-04D99FA034D6}" type="slidenum">
              <a:rPr lang="en-US" altLang="ko-KR" smtClean="0">
                <a:ea typeface="굴림" pitchFamily="50" charset="-127"/>
              </a:rPr>
              <a:pPr/>
              <a:t>2</a:t>
            </a:fld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87844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Sep 2015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zh-CN" dirty="0" smtClean="0"/>
              <a:t>Single BSS Simulation Results</a:t>
            </a:r>
            <a:br>
              <a:rPr lang="en-US" altLang="zh-CN" dirty="0" smtClean="0"/>
            </a:br>
            <a:r>
              <a:rPr lang="en-US" altLang="zh-CN" sz="1800" dirty="0" smtClean="0"/>
              <a:t>(max 32 MPDU per A-MPDU)</a:t>
            </a:r>
            <a:endParaRPr lang="zh-CN" altLang="en-US" sz="1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84213" y="1447800"/>
          <a:ext cx="777240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STA#3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STA#9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STA#15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STA#21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STA#27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Sum</a:t>
                      </a: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 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DL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39.73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38.61</a:t>
                      </a:r>
                      <a:endParaRPr lang="zh-CN" altLang="en-US" sz="1200" dirty="0" smtClean="0"/>
                    </a:p>
                    <a:p>
                      <a:pPr algn="ctr"/>
                      <a:endParaRPr lang="zh-CN" alt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39.13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38.02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40.28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195.76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UL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-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One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STA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Only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L w="12700" cmpd="sng">
                      <a:noFill/>
                    </a:lnL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99.77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98.03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98.03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99.77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UL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-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Two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STA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93.77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93.12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186.89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93.13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95.62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188.75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93.63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93.35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186.98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Sep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0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zh-CN" dirty="0" smtClean="0"/>
              <a:t>Single BSS Simulation Results (cont</a:t>
            </a:r>
            <a:r>
              <a:rPr lang="en-US" altLang="zh-CN" dirty="0"/>
              <a:t>.)</a:t>
            </a:r>
            <a:br>
              <a:rPr lang="en-US" altLang="zh-CN" dirty="0"/>
            </a:br>
            <a:r>
              <a:rPr lang="en-US" altLang="zh-CN" sz="1800" dirty="0"/>
              <a:t>(max </a:t>
            </a:r>
            <a:r>
              <a:rPr lang="en-US" altLang="zh-CN" sz="1800" dirty="0" smtClean="0"/>
              <a:t>32 MPDU </a:t>
            </a:r>
            <a:r>
              <a:rPr lang="en-US" altLang="zh-CN" sz="1800" dirty="0"/>
              <a:t>per A-MPDU)</a:t>
            </a:r>
            <a:endParaRPr lang="zh-CN" alt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169528"/>
              </p:ext>
            </p:extLst>
          </p:nvPr>
        </p:nvGraphicFramePr>
        <p:xfrm>
          <a:off x="228600" y="1676398"/>
          <a:ext cx="8915401" cy="3562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  <a:gridCol w="574590"/>
                <a:gridCol w="682711"/>
                <a:gridCol w="742950"/>
                <a:gridCol w="742950"/>
                <a:gridCol w="742950"/>
                <a:gridCol w="742950"/>
                <a:gridCol w="742950"/>
                <a:gridCol w="742950"/>
                <a:gridCol w="742950"/>
                <a:gridCol w="742950"/>
                <a:gridCol w="742950"/>
                <a:gridCol w="742950"/>
              </a:tblGrid>
              <a:tr h="388170">
                <a:tc rowSpan="2" gridSpan="2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STA#3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STA#9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STA#15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STA#21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STA#27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Sum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(Mbps)</a:t>
                      </a:r>
                      <a:endParaRPr lang="zh-CN" altLang="en-US" sz="1400" dirty="0"/>
                    </a:p>
                  </a:txBody>
                  <a:tcPr/>
                </a:tc>
              </a:tr>
              <a:tr h="512830">
                <a:tc gridSpan="2"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 (Mbps)</a:t>
                      </a:r>
                      <a:endParaRPr lang="zh-CN" altLang="en-US" sz="11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1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1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1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1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1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1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1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1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54680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UL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-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3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STA</a:t>
                      </a:r>
                    </a:p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60.46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0.17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59.23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0.17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61.47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0.16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181.16</a:t>
                      </a:r>
                      <a:endParaRPr lang="zh-CN" altLang="en-US" sz="1400" dirty="0"/>
                    </a:p>
                  </a:txBody>
                  <a:tcPr/>
                </a:tc>
              </a:tr>
              <a:tr h="457200">
                <a:tc gridSpan="2"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54.62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63.26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0.17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63.21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0.16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181.09</a:t>
                      </a:r>
                      <a:endParaRPr lang="zh-CN" altLang="en-US" sz="1400" dirty="0"/>
                    </a:p>
                  </a:txBody>
                  <a:tcPr/>
                </a:tc>
              </a:tr>
              <a:tr h="440773">
                <a:tc rowSpan="3">
                  <a:txBody>
                    <a:bodyPr/>
                    <a:lstStyle/>
                    <a:p>
                      <a:pPr algn="ctr"/>
                      <a:endParaRPr lang="en-US" altLang="zh-CN" sz="1400" dirty="0" smtClean="0"/>
                    </a:p>
                    <a:p>
                      <a:pPr algn="ctr"/>
                      <a:r>
                        <a:rPr lang="en-US" altLang="zh-CN" sz="1400" dirty="0" smtClean="0"/>
                        <a:t>5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S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TA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UL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35.44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0.24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35.20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0.24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31.99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0.26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34.79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0.25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33.10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0.26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170.52</a:t>
                      </a:r>
                      <a:endParaRPr lang="zh-CN" altLang="en-US" sz="1400" dirty="0"/>
                    </a:p>
                  </a:txBody>
                  <a:tcPr/>
                </a:tc>
              </a:tr>
              <a:tr h="525885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M&amp;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UL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31.31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29.76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0.23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29.43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0.25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31.22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0.24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27.07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0.27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148.78</a:t>
                      </a:r>
                      <a:endParaRPr lang="zh-CN" altLang="en-US" sz="1400" dirty="0"/>
                    </a:p>
                  </a:txBody>
                  <a:tcPr/>
                </a:tc>
              </a:tr>
              <a:tr h="536439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M&amp;DL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5.66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5.73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0.26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5.70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0.20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5.68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0.23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5.83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0.26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28.61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Sep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13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/>
              <a:t>DL-Only </a:t>
            </a:r>
            <a:r>
              <a:rPr lang="en-US" altLang="zh-CN" dirty="0" smtClean="0"/>
              <a:t>(Max.32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Sep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470417"/>
              </p:ext>
            </p:extLst>
          </p:nvPr>
        </p:nvGraphicFramePr>
        <p:xfrm>
          <a:off x="762000" y="4267200"/>
          <a:ext cx="7781923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657236"/>
              </p:ext>
            </p:extLst>
          </p:nvPr>
        </p:nvGraphicFramePr>
        <p:xfrm>
          <a:off x="761999" y="2057400"/>
          <a:ext cx="7781923" cy="2135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85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 smtClean="0"/>
              <a:t>UL-Only(Max.32 </a:t>
            </a:r>
            <a:r>
              <a:rPr lang="en-US" altLang="zh-CN" dirty="0"/>
              <a:t>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Sep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23</a:t>
            </a:fld>
            <a:endParaRPr lang="en-US" altLang="ko-KR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767639"/>
              </p:ext>
            </p:extLst>
          </p:nvPr>
        </p:nvGraphicFramePr>
        <p:xfrm>
          <a:off x="728086" y="4189412"/>
          <a:ext cx="7501514" cy="2135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533941"/>
              </p:ext>
            </p:extLst>
          </p:nvPr>
        </p:nvGraphicFramePr>
        <p:xfrm>
          <a:off x="990600" y="2057400"/>
          <a:ext cx="7086600" cy="2132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23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 smtClean="0"/>
              <a:t>A-DL / B – UL (Max.32 </a:t>
            </a:r>
            <a:r>
              <a:rPr lang="en-US" altLang="zh-CN" dirty="0"/>
              <a:t>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Sep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24</a:t>
            </a:fld>
            <a:endParaRPr lang="en-US" altLang="ko-KR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074275"/>
              </p:ext>
            </p:extLst>
          </p:nvPr>
        </p:nvGraphicFramePr>
        <p:xfrm>
          <a:off x="661555" y="2057400"/>
          <a:ext cx="7796645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677933"/>
              </p:ext>
            </p:extLst>
          </p:nvPr>
        </p:nvGraphicFramePr>
        <p:xfrm>
          <a:off x="533400" y="4191000"/>
          <a:ext cx="7924799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50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 smtClean="0"/>
              <a:t>A-UL / B - DL(Max.32 </a:t>
            </a:r>
            <a:r>
              <a:rPr lang="en-US" altLang="zh-CN" dirty="0"/>
              <a:t>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Sep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25</a:t>
            </a:fld>
            <a:endParaRPr lang="en-US" altLang="ko-KR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515194"/>
              </p:ext>
            </p:extLst>
          </p:nvPr>
        </p:nvGraphicFramePr>
        <p:xfrm>
          <a:off x="299749" y="4190999"/>
          <a:ext cx="8244176" cy="232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601828"/>
              </p:ext>
            </p:extLst>
          </p:nvPr>
        </p:nvGraphicFramePr>
        <p:xfrm>
          <a:off x="457200" y="2057400"/>
          <a:ext cx="8001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72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 BSS DL-Only Simulation Results</a:t>
            </a:r>
            <a:br>
              <a:rPr lang="en-US" altLang="zh-CN" dirty="0"/>
            </a:br>
            <a:r>
              <a:rPr lang="en-US" altLang="zh-CN" sz="1800" dirty="0"/>
              <a:t>(</a:t>
            </a:r>
            <a:r>
              <a:rPr lang="en-US" altLang="zh-CN" sz="1800" dirty="0" smtClean="0"/>
              <a:t>Max.32 </a:t>
            </a:r>
            <a:r>
              <a:rPr lang="en-US" altLang="zh-CN" sz="1800" dirty="0"/>
              <a:t>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Sep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26</a:t>
            </a:fld>
            <a:endParaRPr lang="en-US" altLang="ko-KR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577951"/>
              </p:ext>
            </p:extLst>
          </p:nvPr>
        </p:nvGraphicFramePr>
        <p:xfrm>
          <a:off x="533400" y="1447800"/>
          <a:ext cx="8305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609600" y="3810000"/>
          <a:ext cx="8382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97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 </a:t>
            </a:r>
            <a:r>
              <a:rPr lang="en-US" altLang="zh-CN" dirty="0"/>
              <a:t>BSS </a:t>
            </a:r>
            <a:r>
              <a:rPr lang="en-US" altLang="zh-CN" dirty="0" smtClean="0"/>
              <a:t>UL-Only Simulation </a:t>
            </a:r>
            <a:r>
              <a:rPr lang="en-US" altLang="zh-CN" dirty="0"/>
              <a:t>Results</a:t>
            </a:r>
            <a:br>
              <a:rPr lang="en-US" altLang="zh-CN" dirty="0"/>
            </a:br>
            <a:r>
              <a:rPr lang="en-US" altLang="zh-CN" sz="2000" dirty="0"/>
              <a:t>(</a:t>
            </a:r>
            <a:r>
              <a:rPr lang="en-US" altLang="zh-CN" sz="2000" dirty="0" smtClean="0"/>
              <a:t>Max.32 </a:t>
            </a:r>
            <a:r>
              <a:rPr lang="en-US" altLang="zh-CN" sz="2000" dirty="0"/>
              <a:t>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Sep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27</a:t>
            </a:fld>
            <a:endParaRPr lang="en-US" altLang="ko-KR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624082"/>
              </p:ext>
            </p:extLst>
          </p:nvPr>
        </p:nvGraphicFramePr>
        <p:xfrm>
          <a:off x="838200" y="1600200"/>
          <a:ext cx="7847012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762000" y="4267200"/>
          <a:ext cx="7924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59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PHY Parameters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Intel Corp</a:t>
            </a:r>
          </a:p>
        </p:txBody>
      </p:sp>
      <p:sp>
        <p:nvSpPr>
          <p:cNvPr id="6148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Slide </a:t>
            </a:r>
            <a:fld id="{79F763B2-AF1A-4143-ADB2-A2A4A39F5402}" type="slidenum">
              <a:rPr lang="en-US" altLang="ko-KR" smtClean="0">
                <a:ea typeface="굴림" pitchFamily="50" charset="-127"/>
              </a:rPr>
              <a:pPr/>
              <a:t>3</a:t>
            </a:fld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87844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Sep 2015</a:t>
            </a:r>
            <a:endParaRPr lang="en-US" altLang="ko-KR" dirty="0"/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47800"/>
            <a:ext cx="7381875" cy="4848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MAC Parameters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Intel Corp</a:t>
            </a:r>
          </a:p>
        </p:txBody>
      </p:sp>
      <p:sp>
        <p:nvSpPr>
          <p:cNvPr id="7172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Slide </a:t>
            </a:r>
            <a:fld id="{A2026584-524E-4C06-9E16-34728C1FB8EA}" type="slidenum">
              <a:rPr lang="en-US" altLang="ko-KR" smtClean="0">
                <a:ea typeface="굴림" pitchFamily="50" charset="-127"/>
              </a:rPr>
              <a:pPr/>
              <a:t>4</a:t>
            </a:fld>
            <a:endParaRPr lang="en-US" altLang="ko-KR" smtClean="0">
              <a:ea typeface="굴림" pitchFamily="50" charset="-127"/>
            </a:endParaRPr>
          </a:p>
        </p:txBody>
      </p:sp>
      <p:graphicFrame>
        <p:nvGraphicFramePr>
          <p:cNvPr id="8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679412"/>
              </p:ext>
            </p:extLst>
          </p:nvPr>
        </p:nvGraphicFramePr>
        <p:xfrm>
          <a:off x="457200" y="1600200"/>
          <a:ext cx="8305800" cy="3840480"/>
        </p:xfrm>
        <a:graphic>
          <a:graphicData uri="http://schemas.openxmlformats.org/drawingml/2006/table">
            <a:tbl>
              <a:tblPr/>
              <a:tblGrid>
                <a:gridCol w="2198688"/>
                <a:gridCol w="6107112"/>
              </a:tblGrid>
              <a:tr h="0">
                <a:tc gridSpan="2"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MAC parameters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Access protocol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[EDCA, 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AC_BE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 with default parameters] 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[</a:t>
                      </a: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CWmin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  = 15, </a:t>
                      </a: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CWmax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 = 1023, </a:t>
                      </a: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AIFSn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=3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]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Queue length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A single queue for each traffic link is set inside AP/STA sized of 2000 packets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Traffic type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UDP CBR with rate 10^8bps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Random start time during a 10ms interval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MPDU size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1544 Bytes (1472 Data + 28 IP header + 8  LLC header + 30 MAC header + 4 delimiter + 2 padding)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33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Aggregation 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[A-MPDU / max aggregation size / BA window size, No  A-MSDU, immediate BA without explicit request], Max aggregation: </a:t>
                      </a: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32 or 64 MPDUs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Max number of retries 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Beacon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Disabled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RTS/CTS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OFF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Running time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20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0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 per drop, 30 drops per data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Output metric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-CDF or Histogram of per non-AP STA throughput (received bits/overall simulation time)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-PER of all AP/STA (1 - # of success </a:t>
                      </a:r>
                      <a:r>
                        <a:rPr kumimoji="0" lang="en-US" altLang="ko-KR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subframes</a:t>
                      </a: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/ # of transmitted </a:t>
                      </a:r>
                      <a:r>
                        <a:rPr kumimoji="0" lang="en-US" altLang="ko-KR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subframes</a:t>
                      </a: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87844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Sep 2015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11ac Scenario 6 – OBSS Enterprise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Intel Corp</a:t>
            </a:r>
          </a:p>
        </p:txBody>
      </p:sp>
      <p:sp>
        <p:nvSpPr>
          <p:cNvPr id="8196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Slide </a:t>
            </a:r>
            <a:fld id="{EDE8CFC3-9E28-4D6D-ADE4-1AA9CB7F3967}" type="slidenum">
              <a:rPr lang="en-US" altLang="ko-KR" smtClean="0">
                <a:ea typeface="굴림" pitchFamily="50" charset="-127"/>
              </a:rPr>
              <a:pPr/>
              <a:t>5</a:t>
            </a:fld>
            <a:endParaRPr lang="en-US" altLang="ko-KR" dirty="0" smtClean="0">
              <a:ea typeface="굴림" pitchFamily="50" charset="-127"/>
            </a:endParaRPr>
          </a:p>
        </p:txBody>
      </p:sp>
      <p:pic>
        <p:nvPicPr>
          <p:cNvPr id="8197" name="图片 6"/>
          <p:cNvPicPr>
            <a:picLocks noChangeAspect="1" noChangeArrowheads="1"/>
          </p:cNvPicPr>
          <p:nvPr/>
        </p:nvPicPr>
        <p:blipFill>
          <a:blip r:embed="rId2" cstate="print"/>
          <a:srcRect l="7692" t="10417" r="7692" b="11546"/>
          <a:stretch>
            <a:fillRect/>
          </a:stretch>
        </p:blipFill>
        <p:spPr bwMode="auto">
          <a:xfrm>
            <a:off x="533400" y="1828800"/>
            <a:ext cx="49911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表格 7"/>
          <p:cNvGraphicFramePr>
            <a:graphicFrameLocks noGrp="1"/>
          </p:cNvGraphicFramePr>
          <p:nvPr/>
        </p:nvGraphicFramePr>
        <p:xfrm>
          <a:off x="838200" y="5105400"/>
          <a:ext cx="1371600" cy="5715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AP 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(0,0)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AP 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(40,20)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AP 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(-40,-20)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表格 8"/>
          <p:cNvGraphicFramePr>
            <a:graphicFrameLocks noGrp="1"/>
          </p:cNvGraphicFramePr>
          <p:nvPr/>
        </p:nvGraphicFramePr>
        <p:xfrm>
          <a:off x="2590800" y="5105400"/>
          <a:ext cx="1841500" cy="952500"/>
        </p:xfrm>
        <a:graphic>
          <a:graphicData uri="http://schemas.openxmlformats.org/drawingml/2006/table">
            <a:tbl>
              <a:tblPr/>
              <a:tblGrid>
                <a:gridCol w="698500"/>
                <a:gridCol w="1143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STA3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(7.5+xb, ‑9.5+yb)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STA9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(7+xb, -7.5+yb)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STA15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(3+xb, -0.5+yb)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STA21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(-6.5+xb, -3+yb)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STA27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(‑6+xb, 2.5+yb)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9"/>
          <p:cNvGraphicFramePr>
            <a:graphicFrameLocks noGrp="1"/>
          </p:cNvGraphicFramePr>
          <p:nvPr/>
        </p:nvGraphicFramePr>
        <p:xfrm>
          <a:off x="4724400" y="5105400"/>
          <a:ext cx="1841500" cy="952500"/>
        </p:xfrm>
        <a:graphic>
          <a:graphicData uri="http://schemas.openxmlformats.org/drawingml/2006/table">
            <a:tbl>
              <a:tblPr/>
              <a:tblGrid>
                <a:gridCol w="685800"/>
                <a:gridCol w="11557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(-5.5+xc,4.5+yc)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(7+xc,7+yc)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(10+xc,0.5+yc)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(3+xc,2.5+yc)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(9.5+xc,3.5+yc)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表格 10"/>
          <p:cNvGraphicFramePr>
            <a:graphicFrameLocks noGrp="1"/>
          </p:cNvGraphicFramePr>
          <p:nvPr/>
        </p:nvGraphicFramePr>
        <p:xfrm>
          <a:off x="6781800" y="2209800"/>
          <a:ext cx="1371600" cy="38100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(5,-9.5)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(3.5,7.5)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(-4.5,0.5)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(-1.5,6)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(-9,-5)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(-8.5,8.5)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(-3,0.5)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(-0.5,8)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(-4,-4)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(7.5,-1)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(8,-6)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(0,-7.5)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(-2.5,-4.5)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(0.5,-2)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(0,-4.5)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(-1.5,7)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(3.5,-5)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(9,9.5)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(-8,-5.5)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STA29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(1.5,3.5)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38800" y="1828800"/>
            <a:ext cx="2514600" cy="276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chemeClr val="bg1"/>
                </a:solidFill>
              </a:rPr>
              <a:t>Fixed Location and Association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87844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Sep 2015</a:t>
            </a:r>
            <a:endParaRPr lang="en-US" altLang="ko-KR" dirty="0"/>
          </a:p>
        </p:txBody>
      </p:sp>
      <p:sp>
        <p:nvSpPr>
          <p:cNvPr id="8319" name="타원 13"/>
          <p:cNvSpPr>
            <a:spLocks noChangeArrowheads="1"/>
          </p:cNvSpPr>
          <p:nvPr/>
        </p:nvSpPr>
        <p:spPr bwMode="auto">
          <a:xfrm>
            <a:off x="4343400" y="1981200"/>
            <a:ext cx="1219200" cy="1219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latinLnBrk="0" hangingPunct="0"/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11ac SS6 Traffic Flow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4213" y="1643050"/>
            <a:ext cx="7772400" cy="511168"/>
          </a:xfrm>
        </p:spPr>
        <p:txBody>
          <a:bodyPr/>
          <a:lstStyle/>
          <a:p>
            <a:pPr lvl="0"/>
            <a:r>
              <a:rPr lang="en-US" altLang="zh-CN" b="0" dirty="0" smtClean="0"/>
              <a:t>DL/UL traffic assigned for each STA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570D9FA-82F7-425B-B8CA-145DC9A8CCB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14400" y="2214554"/>
          <a:ext cx="7391400" cy="353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900"/>
                <a:gridCol w="1231900"/>
                <a:gridCol w="1231900"/>
                <a:gridCol w="1231900"/>
                <a:gridCol w="1231900"/>
                <a:gridCol w="1231900"/>
              </a:tblGrid>
              <a:tr h="21748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STA</a:t>
                      </a:r>
                      <a:endParaRPr lang="zh-CN" alt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DL</a:t>
                      </a:r>
                      <a:endParaRPr lang="zh-CN" alt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UL</a:t>
                      </a:r>
                      <a:endParaRPr lang="zh-CN" alt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STA</a:t>
                      </a:r>
                      <a:endParaRPr lang="zh-CN" alt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DL</a:t>
                      </a:r>
                      <a:endParaRPr lang="zh-CN" alt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UL</a:t>
                      </a:r>
                      <a:endParaRPr lang="zh-CN" altLang="en-US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Times New Roman"/>
                        </a:rPr>
                        <a:t>STA23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Times New Roman"/>
                        </a:rPr>
                        <a:t>STA25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Times New Roman"/>
                        </a:rPr>
                        <a:t>STA26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Times New Roman"/>
                        </a:rPr>
                        <a:t>STA28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Times New Roman"/>
                        </a:rPr>
                        <a:t>STA29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STA6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STA12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STA18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STA24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STA30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内容占位符 2"/>
          <p:cNvSpPr txBox="1">
            <a:spLocks/>
          </p:cNvSpPr>
          <p:nvPr/>
        </p:nvSpPr>
        <p:spPr bwMode="auto">
          <a:xfrm>
            <a:off x="857224" y="5989666"/>
            <a:ext cx="7558086" cy="36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altLang="zh-CN" sz="2400" kern="0" dirty="0" smtClean="0">
                <a:latin typeface="+mn-lt"/>
                <a:ea typeface="+mn-ea"/>
              </a:rPr>
              <a:t>“y” means having DL/UL traffic flow;  “n” means not having DL/UL traffic flow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87844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Sep 2015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892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685800" y="685799"/>
            <a:ext cx="7772400" cy="839787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Test Cases for</a:t>
            </a:r>
            <a:br>
              <a:rPr lang="en-US" altLang="ko-KR" dirty="0" smtClean="0">
                <a:ea typeface="굴림" pitchFamily="50" charset="-127"/>
              </a:rPr>
            </a:br>
            <a:r>
              <a:rPr lang="en-US" altLang="ko-KR" dirty="0" smtClean="0">
                <a:ea typeface="굴림" pitchFamily="50" charset="-127"/>
              </a:rPr>
              <a:t>Step-by-Step Calibration of 11ac SS6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9219" name="내용 개체 틀 2"/>
          <p:cNvSpPr>
            <a:spLocks noGrp="1"/>
          </p:cNvSpPr>
          <p:nvPr>
            <p:ph idx="1"/>
          </p:nvPr>
        </p:nvSpPr>
        <p:spPr>
          <a:xfrm>
            <a:off x="685800" y="1752600"/>
            <a:ext cx="5715000" cy="449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ko-KR" sz="2000" dirty="0">
                <a:ea typeface="SimSun" pitchFamily="2" charset="-122"/>
              </a:rPr>
              <a:t>1 BSS (upper-right corner BSS B)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>
                <a:ea typeface="굴림" pitchFamily="50" charset="-127"/>
              </a:rPr>
              <a:t>DL only case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>
                <a:ea typeface="굴림" pitchFamily="50" charset="-127"/>
              </a:rPr>
              <a:t>UL only case</a:t>
            </a:r>
          </a:p>
          <a:p>
            <a:pPr lvl="2">
              <a:spcBef>
                <a:spcPts val="0"/>
              </a:spcBef>
            </a:pPr>
            <a:r>
              <a:rPr lang="en-US" altLang="zh-CN" sz="1600" dirty="0">
                <a:ea typeface="굴림" pitchFamily="50" charset="-127"/>
              </a:rPr>
              <a:t>1 STA: each STA-AP</a:t>
            </a:r>
          </a:p>
          <a:p>
            <a:pPr lvl="2">
              <a:spcBef>
                <a:spcPts val="0"/>
              </a:spcBef>
            </a:pPr>
            <a:r>
              <a:rPr lang="en-US" altLang="ko-KR" sz="1600" dirty="0">
                <a:ea typeface="굴림" pitchFamily="50" charset="-127"/>
              </a:rPr>
              <a:t>2 STAs: 3+9, 3+15, 3+27</a:t>
            </a:r>
          </a:p>
          <a:p>
            <a:pPr lvl="2">
              <a:spcBef>
                <a:spcPts val="0"/>
              </a:spcBef>
            </a:pPr>
            <a:r>
              <a:rPr lang="en-US" altLang="ko-KR" sz="1600" dirty="0">
                <a:ea typeface="굴림" pitchFamily="50" charset="-127"/>
              </a:rPr>
              <a:t>3 STAs: 3+9+15, 3+9+27</a:t>
            </a:r>
          </a:p>
          <a:p>
            <a:pPr lvl="2">
              <a:spcBef>
                <a:spcPts val="0"/>
              </a:spcBef>
            </a:pPr>
            <a:r>
              <a:rPr lang="en-US" altLang="ko-KR" sz="1600" dirty="0">
                <a:solidFill>
                  <a:srgbClr val="FF0000"/>
                </a:solidFill>
                <a:ea typeface="굴림" pitchFamily="50" charset="-127"/>
              </a:rPr>
              <a:t>5 STAs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>
                <a:solidFill>
                  <a:srgbClr val="FF0000"/>
                </a:solidFill>
                <a:ea typeface="굴림" pitchFamily="50" charset="-127"/>
              </a:rPr>
              <a:t>DL &amp; UL case</a:t>
            </a:r>
          </a:p>
          <a:p>
            <a:pPr lvl="0">
              <a:spcBef>
                <a:spcPts val="0"/>
              </a:spcBef>
            </a:pPr>
            <a:r>
              <a:rPr lang="en-US" altLang="ko-KR" sz="2000" dirty="0">
                <a:solidFill>
                  <a:srgbClr val="000000"/>
                </a:solidFill>
                <a:ea typeface="SimSun" pitchFamily="2" charset="-122"/>
              </a:rPr>
              <a:t>2 BSS (</a:t>
            </a:r>
            <a:r>
              <a:rPr lang="en-US" altLang="ko-KR" sz="1800" dirty="0">
                <a:solidFill>
                  <a:srgbClr val="000000"/>
                </a:solidFill>
                <a:ea typeface="SimSun" pitchFamily="2" charset="-122"/>
              </a:rPr>
              <a:t>A+B)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/>
              <a:t>Both DL only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/>
              <a:t>Both UL only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/>
              <a:t>A DL and B UL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>
                <a:solidFill>
                  <a:srgbClr val="FF0000"/>
                </a:solidFill>
              </a:rPr>
              <a:t>A</a:t>
            </a:r>
            <a:r>
              <a:rPr lang="en-US" altLang="ko-KR" sz="1800" dirty="0"/>
              <a:t> UL and </a:t>
            </a:r>
            <a:r>
              <a:rPr lang="en-US" altLang="ko-KR" sz="1800" dirty="0">
                <a:solidFill>
                  <a:srgbClr val="FF0000"/>
                </a:solidFill>
              </a:rPr>
              <a:t>B</a:t>
            </a:r>
            <a:r>
              <a:rPr lang="en-US" altLang="ko-KR" sz="1800" dirty="0"/>
              <a:t> DL</a:t>
            </a:r>
          </a:p>
          <a:p>
            <a:pPr lvl="0">
              <a:spcBef>
                <a:spcPts val="0"/>
              </a:spcBef>
            </a:pPr>
            <a:r>
              <a:rPr lang="en-US" altLang="ko-KR" sz="2000" dirty="0">
                <a:solidFill>
                  <a:srgbClr val="000000"/>
                </a:solidFill>
                <a:ea typeface="SimSun" pitchFamily="2" charset="-122"/>
              </a:rPr>
              <a:t>3 BSS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/>
              <a:t>DL only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/>
              <a:t>UL only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/>
              <a:t>Mixed DL &amp; UL</a:t>
            </a:r>
          </a:p>
          <a:p>
            <a:pPr lvl="2">
              <a:spcBef>
                <a:spcPts val="0"/>
              </a:spcBef>
              <a:buNone/>
            </a:pPr>
            <a:endParaRPr lang="en-US" altLang="ko-KR" sz="1600" dirty="0" smtClean="0">
              <a:ea typeface="굴림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Intel Corp</a:t>
            </a:r>
          </a:p>
        </p:txBody>
      </p:sp>
      <p:sp>
        <p:nvSpPr>
          <p:cNvPr id="9221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Slide </a:t>
            </a:r>
            <a:fld id="{068426A7-6859-4722-9B2F-705798DE0E15}" type="slidenum">
              <a:rPr lang="en-US" altLang="ko-KR" smtClean="0">
                <a:ea typeface="굴림" pitchFamily="50" charset="-127"/>
              </a:rPr>
              <a:pPr/>
              <a:t>7</a:t>
            </a:fld>
            <a:endParaRPr lang="en-US" altLang="ko-KR" smtClean="0">
              <a:ea typeface="굴림" pitchFamily="50" charset="-127"/>
            </a:endParaRP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87844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Sep 2015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zh-CN" dirty="0" smtClean="0"/>
              <a:t>Single BSS Simulation Results</a:t>
            </a:r>
            <a:br>
              <a:rPr lang="en-US" altLang="zh-CN" dirty="0" smtClean="0"/>
            </a:br>
            <a:r>
              <a:rPr lang="en-US" altLang="zh-CN" sz="1800" dirty="0" smtClean="0"/>
              <a:t>(max 64 MPDU per A-MPDU)</a:t>
            </a:r>
            <a:endParaRPr lang="zh-CN" altLang="en-US" sz="1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690566"/>
              </p:ext>
            </p:extLst>
          </p:nvPr>
        </p:nvGraphicFramePr>
        <p:xfrm>
          <a:off x="685800" y="1371600"/>
          <a:ext cx="8002584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  <a:gridCol w="219141"/>
                <a:gridCol w="219141"/>
                <a:gridCol w="666882"/>
                <a:gridCol w="666882"/>
                <a:gridCol w="666882"/>
                <a:gridCol w="666882"/>
                <a:gridCol w="666882"/>
                <a:gridCol w="666882"/>
                <a:gridCol w="666882"/>
                <a:gridCol w="666882"/>
                <a:gridCol w="666882"/>
                <a:gridCol w="666882"/>
                <a:gridCol w="666882"/>
              </a:tblGrid>
              <a:tr h="0">
                <a:tc rowSpan="2" gridSpan="3"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STA#3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STA#9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STA#15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STA#21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STA#27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Sum</a:t>
                      </a: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/>
                    </a:p>
                  </a:txBody>
                  <a:tcPr/>
                </a:tc>
              </a:tr>
              <a:tr h="433135">
                <a:tc gridSpan="3"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 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433135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DL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41.12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42.03</a:t>
                      </a:r>
                      <a:endParaRPr lang="zh-CN" altLang="en-US" sz="1200" dirty="0" smtClean="0"/>
                    </a:p>
                    <a:p>
                      <a:pPr algn="ctr"/>
                      <a:endParaRPr lang="zh-CN" alt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41.16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42.05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42.03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208.39</a:t>
                      </a:r>
                      <a:endParaRPr lang="zh-CN" altLang="en-US" sz="1200" dirty="0"/>
                    </a:p>
                  </a:txBody>
                  <a:tcPr/>
                </a:tc>
              </a:tr>
              <a:tr h="259881">
                <a:tc rowSpan="5" gridSpan="3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UL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-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One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STA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Only</a:t>
                      </a:r>
                      <a:endParaRPr lang="zh-CN" altLang="en-US" sz="1200" dirty="0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99.97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L w="12700" cmpd="sng">
                      <a:noFill/>
                    </a:lnL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99.97</a:t>
                      </a:r>
                      <a:endParaRPr lang="zh-CN" altLang="en-US" sz="1200" dirty="0"/>
                    </a:p>
                  </a:txBody>
                  <a:tcPr/>
                </a:tc>
              </a:tr>
              <a:tr h="259881">
                <a:tc gridSpan="3"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99.98</a:t>
                      </a:r>
                      <a:endParaRPr lang="zh-CN" altLang="en-US" sz="12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99.98</a:t>
                      </a:r>
                      <a:endParaRPr lang="zh-CN" altLang="en-US" sz="1200" dirty="0"/>
                    </a:p>
                  </a:txBody>
                  <a:tcPr/>
                </a:tc>
              </a:tr>
              <a:tr h="259881">
                <a:tc gridSpan="3"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</a:tr>
              <a:tr h="259881">
                <a:tc gridSpan="3"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97.94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97.94</a:t>
                      </a:r>
                      <a:endParaRPr lang="zh-CN" altLang="en-US" sz="1200" dirty="0"/>
                    </a:p>
                  </a:txBody>
                  <a:tcPr/>
                </a:tc>
              </a:tr>
              <a:tr h="259881">
                <a:tc gridSpan="3"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</a:tr>
              <a:tr h="259881">
                <a:tc rowSpan="3" gridSpan="3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UL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-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Two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STA</a:t>
                      </a:r>
                      <a:endParaRPr lang="zh-CN" altLang="en-US" sz="1200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98.64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97.38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</a:rPr>
                        <a:t>196.02</a:t>
                      </a:r>
                      <a:endParaRPr lang="zh-CN" alt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59881">
                <a:tc gridSpan="3"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98.75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97.65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196.40</a:t>
                      </a:r>
                      <a:endParaRPr lang="zh-CN" altLang="en-US" sz="1200" dirty="0"/>
                    </a:p>
                  </a:txBody>
                  <a:tcPr/>
                </a:tc>
              </a:tr>
              <a:tr h="259881">
                <a:tc gridSpan="3"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98.80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97.34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196.14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4006">
                <a:tc rowSpan="2" gridSpan="3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UL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-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3 STA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60.00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60.63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60.19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180.82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4006">
                <a:tc gridSpan="3" vMerge="1"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65.71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62.83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60.23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188.77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336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5STA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/>
                        <a:t>UL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34.80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37.41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37.59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36.70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33.21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179.71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3360">
                <a:tc vMerge="1">
                  <a:txBody>
                    <a:bodyPr/>
                    <a:lstStyle/>
                    <a:p>
                      <a:pPr algn="ctr"/>
                      <a:endParaRPr lang="en-US" altLang="zh-CN" sz="1200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/>
                        <a:t>MIX</a:t>
                      </a:r>
                      <a:endParaRPr lang="en-US" altLang="zh-CN" sz="8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UL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6.15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6.11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5.94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5.93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0.24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5.83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29.97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3360">
                <a:tc vMerge="1">
                  <a:txBody>
                    <a:bodyPr/>
                    <a:lstStyle/>
                    <a:p>
                      <a:pPr algn="ctr"/>
                      <a:endParaRPr lang="en-US" altLang="zh-CN" sz="12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CN" sz="8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DL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28.68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28.41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26.56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28.23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26.90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138.78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Sep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60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/>
              <a:t>DL-Only </a:t>
            </a:r>
            <a:r>
              <a:rPr lang="en-US" altLang="zh-CN" dirty="0" smtClean="0"/>
              <a:t>(Max.64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Sep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181898"/>
              </p:ext>
            </p:extLst>
          </p:nvPr>
        </p:nvGraphicFramePr>
        <p:xfrm>
          <a:off x="915065" y="1828800"/>
          <a:ext cx="7466935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020755"/>
              </p:ext>
            </p:extLst>
          </p:nvPr>
        </p:nvGraphicFramePr>
        <p:xfrm>
          <a:off x="838200" y="3810000"/>
          <a:ext cx="7543800" cy="2276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344988" y="2069422"/>
            <a:ext cx="1604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</a:rPr>
              <a:t>Throughput (Mbps)</a:t>
            </a:r>
            <a:endParaRPr lang="en-US" altLang="zh-CN" sz="105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90810" y="4640424"/>
            <a:ext cx="513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</a:rPr>
              <a:t>PER</a:t>
            </a:r>
          </a:p>
        </p:txBody>
      </p:sp>
    </p:spTree>
    <p:extLst>
      <p:ext uri="{BB962C8B-B14F-4D97-AF65-F5344CB8AC3E}">
        <p14:creationId xmlns:p14="http://schemas.microsoft.com/office/powerpoint/2010/main" val="35129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63277</TotalTime>
  <Words>1586</Words>
  <Application>Microsoft Office PowerPoint</Application>
  <PresentationFormat>On-screen Show (4:3)</PresentationFormat>
  <Paragraphs>670</Paragraphs>
  <Slides>27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굴림</vt:lpstr>
      <vt:lpstr>맑은 고딕</vt:lpstr>
      <vt:lpstr>宋体</vt:lpstr>
      <vt:lpstr>宋体</vt:lpstr>
      <vt:lpstr>Arial</vt:lpstr>
      <vt:lpstr>Times New Roman</vt:lpstr>
      <vt:lpstr>Wingdings</vt:lpstr>
      <vt:lpstr>802-11-Submission</vt:lpstr>
      <vt:lpstr>Document</vt:lpstr>
      <vt:lpstr>PowerPoint Presentation</vt:lpstr>
      <vt:lpstr>Abstract</vt:lpstr>
      <vt:lpstr>PHY Parameters</vt:lpstr>
      <vt:lpstr>MAC Parameters</vt:lpstr>
      <vt:lpstr>11ac Scenario 6 – OBSS Enterprise</vt:lpstr>
      <vt:lpstr>11ac SS6 Traffic Flow Model</vt:lpstr>
      <vt:lpstr>Test Cases for Step-by-Step Calibration of 11ac SS6</vt:lpstr>
      <vt:lpstr>Single BSS Simulation Results (max 64 MPDU per A-MPDU)</vt:lpstr>
      <vt:lpstr>2 BSS (A+B) Simulation Results DL-Only (Max.64 MPDU)</vt:lpstr>
      <vt:lpstr>2 BSS (A+B) Simulation Results UL-Only(Max.64 MPDU)</vt:lpstr>
      <vt:lpstr>2 BSS (A+B) Simulation Results A-DL / B – UL (Max.64 MPDU)</vt:lpstr>
      <vt:lpstr>2 BSS (A+B) Simulation Results A-UL / B - DL(Max.64 MPDU)</vt:lpstr>
      <vt:lpstr>3 BSS DL-Only Simulation Results (Max.64 MPDU)</vt:lpstr>
      <vt:lpstr>3 BSS UL-Only Simulation Results (Max.64 MPDU)</vt:lpstr>
      <vt:lpstr>IEEE 802.11ax Simulation Scenarios Calibration Discussion</vt:lpstr>
      <vt:lpstr>Indoor vs. Outdoor Results with Box5 Configuration</vt:lpstr>
      <vt:lpstr>Observation and Suggestions </vt:lpstr>
      <vt:lpstr>Reference</vt:lpstr>
      <vt:lpstr>Backup -  Intel Results of max 32 MPDU per A-MPDU</vt:lpstr>
      <vt:lpstr>Single BSS Simulation Results (max 32 MPDU per A-MPDU)</vt:lpstr>
      <vt:lpstr>Single BSS Simulation Results (cont.) (max 32 MPDU per A-MPDU)</vt:lpstr>
      <vt:lpstr>2 BSS (A+B) Simulation Results DL-Only (Max.32 MPDU)</vt:lpstr>
      <vt:lpstr>2 BSS (A+B) Simulation Results UL-Only(Max.32 MPDU)</vt:lpstr>
      <vt:lpstr>2 BSS (A+B) Simulation Results A-DL / B – UL (Max.32 MPDU)</vt:lpstr>
      <vt:lpstr>2 BSS (A+B) Simulation Results A-UL / B - DL(Max.32 MPDU)</vt:lpstr>
      <vt:lpstr>3 BSS DL-Only Simulation Results (Max.32 MPDU)</vt:lpstr>
      <vt:lpstr>3 BSS UL-Only Simulation Results (Max.32 MPDU)</vt:lpstr>
    </vt:vector>
  </TitlesOfParts>
  <Company>Intel Corp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Information update procedure</dc:title>
  <dc:creator>Rongzhen Yang</dc:creator>
  <cp:lastModifiedBy>Yang, Rongzhen</cp:lastModifiedBy>
  <cp:revision>2339</cp:revision>
  <cp:lastPrinted>1998-02-10T13:28:06Z</cp:lastPrinted>
  <dcterms:created xsi:type="dcterms:W3CDTF">2007-05-21T21:00:37Z</dcterms:created>
  <dcterms:modified xsi:type="dcterms:W3CDTF">2015-09-14T07:16:15Z</dcterms:modified>
</cp:coreProperties>
</file>