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9" r:id="rId1"/>
  </p:sldMasterIdLst>
  <p:notesMasterIdLst>
    <p:notesMasterId r:id="rId14"/>
  </p:notesMasterIdLst>
  <p:sldIdLst>
    <p:sldId id="312" r:id="rId2"/>
    <p:sldId id="311" r:id="rId3"/>
    <p:sldId id="313" r:id="rId4"/>
    <p:sldId id="322" r:id="rId5"/>
    <p:sldId id="321" r:id="rId6"/>
    <p:sldId id="320" r:id="rId7"/>
    <p:sldId id="319" r:id="rId8"/>
    <p:sldId id="323" r:id="rId9"/>
    <p:sldId id="324" r:id="rId10"/>
    <p:sldId id="325" r:id="rId11"/>
    <p:sldId id="326" r:id="rId12"/>
    <p:sldId id="327" r:id="rId13"/>
  </p:sldIdLst>
  <p:sldSz cx="9144000" cy="6858000" type="screen4x3"/>
  <p:notesSz cx="6934200" cy="92805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7C797083-F9EE-4C0E-ABDD-26BC668D070A}">
  <a:tblStyle styleId="{7C797083-F9EE-4C0E-ABDD-26BC668D070A}" styleName="Table_0">
    <a:wholeTbl>
      <a:tcTxStyle b="off" i="off">
        <a:font>
          <a:latin typeface="Times New Roman"/>
          <a:ea typeface="Times New Roman"/>
          <a:cs typeface="Times New Roman"/>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7FAF5"/>
          </a:solidFill>
        </a:fill>
      </a:tcStyle>
    </a:wholeTbl>
    <a:band1H>
      <a:tcStyle>
        <a:tcBdr/>
        <a:fill>
          <a:solidFill>
            <a:srgbClr val="CBF4EA"/>
          </a:solidFill>
        </a:fill>
      </a:tcStyle>
    </a:band1H>
    <a:band1V>
      <a:tcStyle>
        <a:tcBdr/>
        <a:fill>
          <a:solidFill>
            <a:srgbClr val="CBF4EA"/>
          </a:solidFill>
        </a:fill>
      </a:tcStyle>
    </a:band1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Times New Roman"/>
          <a:ea typeface="Times New Roman"/>
          <a:cs typeface="Times New Roman"/>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7DEFE1F0-23D1-467C-B1D0-CCCE52E34E7B}" styleName="Table_1">
    <a:wholeTbl>
      <a:tcTxStyle b="off" i="off">
        <a:font>
          <a:latin typeface="Times New Roman"/>
          <a:ea typeface="Times New Roman"/>
          <a:cs typeface="Times New Roman"/>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7FAF5"/>
          </a:solidFill>
        </a:fill>
      </a:tcStyle>
    </a:wholeTbl>
    <a:band1H>
      <a:tcStyle>
        <a:tcBdr/>
        <a:fill>
          <a:solidFill>
            <a:srgbClr val="CBF4EA"/>
          </a:solidFill>
        </a:fill>
      </a:tcStyle>
    </a:band1H>
    <a:band1V>
      <a:tcStyle>
        <a:tcBdr/>
        <a:fill>
          <a:solidFill>
            <a:srgbClr val="CBF4EA"/>
          </a:solidFill>
        </a:fill>
      </a:tcStyle>
    </a:band1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Times New Roman"/>
          <a:ea typeface="Times New Roman"/>
          <a:cs typeface="Times New Roman"/>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76D8E0FC-F2F0-4C2D-AB19-AB96CCA464D3}" styleName="Table_2">
    <a:wholeTbl>
      <a:tcTxStyle b="off" i="off">
        <a:font>
          <a:latin typeface="Times New Roman"/>
          <a:ea typeface="Times New Roman"/>
          <a:cs typeface="Times New Roman"/>
        </a:font>
        <a:schemeClr val="dk1"/>
      </a:tcTxStyle>
      <a:tcStyle>
        <a:tcBdr>
          <a:left>
            <a:ln w="12700" cap="flat">
              <a:solidFill>
                <a:schemeClr val="dk1"/>
              </a:solidFill>
              <a:prstDash val="solid"/>
              <a:round/>
              <a:headEnd type="none" w="med" len="med"/>
              <a:tailEnd type="none" w="med" len="med"/>
            </a:ln>
          </a:left>
          <a:right>
            <a:ln w="12700" cap="flat">
              <a:solidFill>
                <a:schemeClr val="dk1"/>
              </a:solidFill>
              <a:prstDash val="solid"/>
              <a:round/>
              <a:headEnd type="none" w="med" len="med"/>
              <a:tailEnd type="none" w="med" len="med"/>
            </a:ln>
          </a:right>
          <a:top>
            <a:ln w="12700" cap="flat">
              <a:solidFill>
                <a:schemeClr val="dk1"/>
              </a:solidFill>
              <a:prstDash val="solid"/>
              <a:round/>
              <a:headEnd type="none" w="med" len="med"/>
              <a:tailEnd type="none" w="med" len="med"/>
            </a:ln>
          </a:top>
          <a:bottom>
            <a:ln w="12700" cap="flat">
              <a:solidFill>
                <a:schemeClr val="dk1"/>
              </a:solidFill>
              <a:prstDash val="solid"/>
              <a:round/>
              <a:headEnd type="none" w="med" len="med"/>
              <a:tailEnd type="none" w="med" len="med"/>
            </a:ln>
          </a:bottom>
          <a:insideH>
            <a:ln w="12700" cap="flat">
              <a:solidFill>
                <a:schemeClr val="dk1"/>
              </a:solidFill>
              <a:prstDash val="solid"/>
              <a:round/>
              <a:headEnd type="none" w="med" len="med"/>
              <a:tailEnd type="none" w="med" len="med"/>
            </a:ln>
          </a:insideH>
          <a:insideV>
            <a:ln w="12700" cap="flat">
              <a:solidFill>
                <a:schemeClr val="dk1"/>
              </a:solidFill>
              <a:prstDash val="solid"/>
              <a:round/>
              <a:headEnd type="none" w="med" len="med"/>
              <a:tailEnd type="none" w="med" len="med"/>
            </a:ln>
          </a:insideV>
        </a:tcBdr>
        <a:fill>
          <a:solidFill>
            <a:srgbClr val="FFFFFF">
              <a:alpha val="0"/>
            </a:srgbClr>
          </a:solidFill>
        </a:fill>
      </a:tcStyle>
    </a:wholeTbl>
  </a:tblStyle>
  <a:tblStyle styleId="{03C6F5E2-FF9E-4968-86D7-54FDBC47BEC5}" styleName="Table_3"/>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47" autoAdjust="0"/>
    <p:restoredTop sz="93728" autoAdjust="0"/>
  </p:normalViewPr>
  <p:slideViewPr>
    <p:cSldViewPr>
      <p:cViewPr varScale="1">
        <p:scale>
          <a:sx n="69" d="100"/>
          <a:sy n="69" d="100"/>
        </p:scale>
        <p:origin x="-1170" y="-102"/>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3264"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5640387" y="98425"/>
            <a:ext cx="641350" cy="212724"/>
          </a:xfrm>
          <a:prstGeom prst="rect">
            <a:avLst/>
          </a:prstGeom>
          <a:noFill/>
          <a:ln>
            <a:noFill/>
          </a:ln>
        </p:spPr>
        <p:txBody>
          <a:bodyPr lIns="91425" tIns="91425" rIns="91425" bIns="91425" anchor="b" anchorCtr="0"/>
          <a:lstStyle>
            <a:lvl1pPr marL="0" marR="0" indent="0" algn="r"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dirty="0"/>
          </a:p>
        </p:txBody>
      </p:sp>
      <p:sp>
        <p:nvSpPr>
          <p:cNvPr id="3" name="Shape 3"/>
          <p:cNvSpPr txBox="1">
            <a:spLocks noGrp="1"/>
          </p:cNvSpPr>
          <p:nvPr>
            <p:ph type="dt" idx="10"/>
          </p:nvPr>
        </p:nvSpPr>
        <p:spPr>
          <a:xfrm>
            <a:off x="654050" y="98425"/>
            <a:ext cx="827088" cy="212724"/>
          </a:xfrm>
          <a:prstGeom prst="rect">
            <a:avLst/>
          </a:prstGeom>
          <a:noFill/>
          <a:ln>
            <a:noFill/>
          </a:ln>
        </p:spPr>
        <p:txBody>
          <a:bodyPr lIns="91425" tIns="91425" rIns="91425" bIns="91425" anchor="b"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dirty="0"/>
          </a:p>
        </p:txBody>
      </p:sp>
      <p:sp>
        <p:nvSpPr>
          <p:cNvPr id="4" name="Shape 4"/>
          <p:cNvSpPr>
            <a:spLocks noGrp="1" noRot="1" noChangeAspect="1"/>
          </p:cNvSpPr>
          <p:nvPr>
            <p:ph type="sldImg" idx="3"/>
          </p:nvPr>
        </p:nvSpPr>
        <p:spPr>
          <a:xfrm>
            <a:off x="1152525" y="701675"/>
            <a:ext cx="4629150" cy="34686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chemeClr val="dk1"/>
            </a:solidFill>
            <a:prstDash val="solid"/>
            <a:miter/>
            <a:headEnd type="none" w="med" len="med"/>
            <a:tailEnd type="none" w="med" len="med"/>
          </a:ln>
        </p:spPr>
      </p:sp>
      <p:sp>
        <p:nvSpPr>
          <p:cNvPr id="5" name="Shape 5"/>
          <p:cNvSpPr txBox="1">
            <a:spLocks noGrp="1"/>
          </p:cNvSpPr>
          <p:nvPr>
            <p:ph type="body" idx="1"/>
          </p:nvPr>
        </p:nvSpPr>
        <p:spPr>
          <a:xfrm>
            <a:off x="923925" y="4408487"/>
            <a:ext cx="5086349" cy="4176711"/>
          </a:xfrm>
          <a:prstGeom prst="rect">
            <a:avLst/>
          </a:prstGeom>
          <a:noFill/>
          <a:ln>
            <a:noFill/>
          </a:ln>
        </p:spPr>
        <p:txBody>
          <a:bodyPr lIns="91425" tIns="91425" rIns="91425" bIns="91425" anchor="t" anchorCtr="0"/>
          <a:lstStyle>
            <a:lvl1pPr marL="0" marR="0" indent="0" algn="l" rtl="0">
              <a:spcBef>
                <a:spcPts val="360"/>
              </a:spcBef>
              <a:spcAft>
                <a:spcPts val="0"/>
              </a:spcAft>
              <a:defRPr/>
            </a:lvl1pPr>
            <a:lvl2pPr marL="114300" marR="0" indent="0" algn="l" rtl="0">
              <a:spcBef>
                <a:spcPts val="360"/>
              </a:spcBef>
              <a:spcAft>
                <a:spcPts val="0"/>
              </a:spcAft>
              <a:defRPr/>
            </a:lvl2pPr>
            <a:lvl3pPr marL="228600" marR="0" indent="0" algn="l" rtl="0">
              <a:spcBef>
                <a:spcPts val="360"/>
              </a:spcBef>
              <a:spcAft>
                <a:spcPts val="0"/>
              </a:spcAft>
              <a:defRPr/>
            </a:lvl3pPr>
            <a:lvl4pPr marL="342900" marR="0" indent="0" algn="l" rtl="0">
              <a:spcBef>
                <a:spcPts val="360"/>
              </a:spcBef>
              <a:spcAft>
                <a:spcPts val="0"/>
              </a:spcAft>
              <a:defRPr/>
            </a:lvl4pPr>
            <a:lvl5pPr marL="457200" marR="0" indent="0" algn="l" rtl="0">
              <a:spcBef>
                <a:spcPts val="36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5357812" y="8985250"/>
            <a:ext cx="923924" cy="182563"/>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457200" marR="0" indent="0" algn="r"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dirty="0"/>
          </a:p>
        </p:txBody>
      </p:sp>
      <p:sp>
        <p:nvSpPr>
          <p:cNvPr id="7" name="Shape 7"/>
          <p:cNvSpPr txBox="1">
            <a:spLocks noGrp="1"/>
          </p:cNvSpPr>
          <p:nvPr>
            <p:ph type="sldNum" idx="12"/>
          </p:nvPr>
        </p:nvSpPr>
        <p:spPr>
          <a:xfrm>
            <a:off x="3222625" y="8985250"/>
            <a:ext cx="512762" cy="182563"/>
          </a:xfrm>
          <a:prstGeom prst="rect">
            <a:avLst/>
          </a:prstGeom>
          <a:noFill/>
          <a:ln>
            <a:noFill/>
          </a:ln>
        </p:spPr>
        <p:txBody>
          <a:bodyPr lIns="0" tIns="0" rIns="0" bIns="0" anchor="t" anchorCtr="0">
            <a:noAutofit/>
          </a:bodyPr>
          <a:lstStyle>
            <a:lvl1pPr marL="0" marR="0" indent="0" algn="r" rtl="0">
              <a:spcBef>
                <a:spcPts val="0"/>
              </a:spcBef>
              <a:spcAft>
                <a:spcPts val="0"/>
              </a:spcAft>
              <a:buNone/>
              <a:defRPr sz="12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r>
              <a:rPr lang="en-US" dirty="0"/>
              <a:t>Page </a:t>
            </a:r>
            <a:fld id="{00000000-1234-1234-1234-123412341234}" type="slidenum">
              <a:rPr lang="en-US"/>
              <a:pPr marL="0" lvl="0" indent="0">
                <a:spcBef>
                  <a:spcPts val="0"/>
                </a:spcBef>
                <a:buSzPct val="25000"/>
                <a:buNone/>
              </a:pPr>
              <a:t>‹#›</a:t>
            </a:fld>
            <a:endParaRPr lang="en-US" dirty="0"/>
          </a:p>
        </p:txBody>
      </p:sp>
      <p:sp>
        <p:nvSpPr>
          <p:cNvPr id="8" name="Shape 8"/>
          <p:cNvSpPr/>
          <p:nvPr/>
        </p:nvSpPr>
        <p:spPr>
          <a:xfrm>
            <a:off x="723900" y="8985250"/>
            <a:ext cx="711200" cy="182563"/>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1200" b="0" i="0" u="none" strike="noStrike" cap="none" baseline="0" dirty="0">
                <a:solidFill>
                  <a:schemeClr val="dk1"/>
                </a:solidFill>
                <a:latin typeface="Times New Roman"/>
                <a:ea typeface="Times New Roman"/>
                <a:cs typeface="Times New Roman"/>
                <a:sym typeface="Times New Roman"/>
              </a:rPr>
              <a:t>Submission</a:t>
            </a:r>
          </a:p>
        </p:txBody>
      </p:sp>
      <p:cxnSp>
        <p:nvCxnSpPr>
          <p:cNvPr id="9" name="Shape 9"/>
          <p:cNvCxnSpPr/>
          <p:nvPr/>
        </p:nvCxnSpPr>
        <p:spPr>
          <a:xfrm>
            <a:off x="723900" y="8983663"/>
            <a:ext cx="5486399" cy="0"/>
          </a:xfrm>
          <a:prstGeom prst="straightConnector1">
            <a:avLst/>
          </a:prstGeom>
          <a:noFill/>
          <a:ln w="12700" cap="flat">
            <a:solidFill>
              <a:schemeClr val="dk1"/>
            </a:solidFill>
            <a:prstDash val="solid"/>
            <a:round/>
            <a:headEnd type="none" w="med" len="med"/>
            <a:tailEnd type="none" w="med" len="med"/>
          </a:ln>
        </p:spPr>
      </p:cxnSp>
      <p:cxnSp>
        <p:nvCxnSpPr>
          <p:cNvPr id="10" name="Shape 10"/>
          <p:cNvCxnSpPr/>
          <p:nvPr/>
        </p:nvCxnSpPr>
        <p:spPr>
          <a:xfrm>
            <a:off x="647700" y="296862"/>
            <a:ext cx="5638800" cy="0"/>
          </a:xfrm>
          <a:prstGeom prst="straightConnector1">
            <a:avLst/>
          </a:prstGeom>
          <a:noFill/>
          <a:ln w="12700" cap="flat">
            <a:solidFill>
              <a:schemeClr val="dk1"/>
            </a:solidFill>
            <a:prstDash val="solid"/>
            <a:round/>
            <a:headEnd type="none" w="med" len="med"/>
            <a:tailEnd type="none" w="med" len="med"/>
          </a:ln>
        </p:spPr>
      </p:cxnSp>
    </p:spTree>
    <p:extLst>
      <p:ext uri="{BB962C8B-B14F-4D97-AF65-F5344CB8AC3E}">
        <p14:creationId xmlns:p14="http://schemas.microsoft.com/office/powerpoint/2010/main" val="144588696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en-GB" sz="2400" kern="1200">
              <a:solidFill>
                <a:srgbClr val="FFFFFF"/>
              </a:solidFill>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429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en-GB" sz="2400" kern="1200">
              <a:solidFill>
                <a:srgbClr val="FFFFFF"/>
              </a:solidFill>
              <a:latin typeface="Times New Roman" pitchFamily="16" charset="0"/>
              <a:ea typeface="MS Gothic"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102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Kerstin Johnsson,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240040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Kerstin Johnsson,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Tree>
    <p:extLst>
      <p:ext uri="{BB962C8B-B14F-4D97-AF65-F5344CB8AC3E}">
        <p14:creationId xmlns:p14="http://schemas.microsoft.com/office/powerpoint/2010/main" val="5019400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Kerstin Johnsson,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42498024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Kerstin Johnsson,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959756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Kerstin Johnsson,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4849660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Kerstin Johnsson,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6199064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Kerstin Johnsson,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1008009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US" kern="1200" dirty="0" smtClean="0">
                <a:latin typeface="Times New Roman" pitchFamily="16" charset="0"/>
                <a:ea typeface="MS Gothic" charset="-128"/>
              </a:rPr>
              <a:t>Sep 2015</a:t>
            </a:r>
            <a:endParaRPr lang="en-GB" kern="1200" dirty="0">
              <a:latin typeface="Times New Roman" pitchFamily="16" charset="0"/>
              <a:ea typeface="MS Gothic" charset="-128"/>
            </a:endParaRP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kern="1200" dirty="0" smtClean="0">
                <a:latin typeface="Times New Roman" pitchFamily="16" charset="0"/>
                <a:ea typeface="MS Gothic" charset="-128"/>
              </a:rPr>
              <a:t>Kerstin Johnsson, Intel</a:t>
            </a:r>
            <a:endParaRPr lang="en-GB" kern="1200" dirty="0">
              <a:latin typeface="Times New Roman" pitchFamily="16" charset="0"/>
              <a:ea typeface="MS Gothic" charset="-128"/>
            </a:endParaRP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kern="1200">
                <a:latin typeface="Times New Roman" pitchFamily="16" charset="0"/>
                <a:ea typeface="MS Gothic" charset="-128"/>
              </a:rPr>
              <a:t>Slide </a:t>
            </a:r>
            <a:fld id="{D09C756B-EB39-4236-ADBB-73052B179AE4}" type="slidenum">
              <a:rPr lang="en-GB" kern="1200">
                <a:latin typeface="Times New Roman" pitchFamily="16" charset="0"/>
                <a:ea typeface="MS Gothic" charset="-128"/>
              </a:rPr>
              <a:pPr defTabSz="449263" eaLnBrk="0" fontAlgn="base" hangingPunct="0">
                <a:spcBef>
                  <a:spcPct val="0"/>
                </a:spcBef>
                <a:spcAft>
                  <a:spcPct val="0"/>
                </a:spcAft>
                <a:buClr>
                  <a:srgbClr val="000000"/>
                </a:buClr>
                <a:buSzPct val="100000"/>
                <a:buFont typeface="Times New Roman" pitchFamily="16" charset="0"/>
                <a:buNone/>
              </a:pPr>
              <a:t>‹#›</a:t>
            </a:fld>
            <a:endParaRPr lang="en-GB" kern="1200">
              <a:latin typeface="Times New Roman" pitchFamily="16" charset="0"/>
              <a:ea typeface="MS Gothic" charset="-128"/>
            </a:endParaRPr>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kern="1200">
              <a:solidFill>
                <a:srgbClr val="FFFFFF"/>
              </a:solidFill>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kern="1200" dirty="0">
                <a:latin typeface="Times New Roman" pitchFamily="16" charset="0"/>
                <a:ea typeface="MS Gothic" charset="-128"/>
                <a:cs typeface="+mn-cs"/>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kern="1200">
              <a:solidFill>
                <a:srgbClr val="FFFFFF"/>
              </a:solidFill>
              <a:latin typeface="Times New Roman" pitchFamily="16" charset="0"/>
              <a:ea typeface="MS Gothic" charset="-128"/>
              <a:cs typeface="+mn-cs"/>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kern="1200" dirty="0" smtClean="0">
                <a:latin typeface="Times New Roman" pitchFamily="16" charset="0"/>
                <a:ea typeface="MS Gothic" charset="-128"/>
                <a:cs typeface="Arial Unicode MS" charset="0"/>
              </a:rPr>
              <a:t>doc.: IEEE </a:t>
            </a:r>
            <a:r>
              <a:rPr lang="en-GB" sz="1800" b="1" kern="1200" dirty="0" smtClean="0">
                <a:latin typeface="Times New Roman" pitchFamily="16" charset="0"/>
                <a:ea typeface="MS Gothic" charset="-128"/>
                <a:cs typeface="Arial Unicode MS" charset="0"/>
              </a:rPr>
              <a:t>802.11-2015/1146r0</a:t>
            </a:r>
            <a:endParaRPr lang="en-GB" sz="1800" b="1" kern="1200" dirty="0" smtClean="0">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64394636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Kerstin Johnsson,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Merge of Simulation Scenarios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45211453"/>
              </p:ext>
            </p:extLst>
          </p:nvPr>
        </p:nvGraphicFramePr>
        <p:xfrm>
          <a:off x="517525" y="2960786"/>
          <a:ext cx="8089900" cy="2484438"/>
        </p:xfrm>
        <a:graphic>
          <a:graphicData uri="http://schemas.openxmlformats.org/presentationml/2006/ole">
            <mc:AlternateContent xmlns:mc="http://schemas.openxmlformats.org/markup-compatibility/2006">
              <mc:Choice xmlns:v="urn:schemas-microsoft-com:vml" Requires="v">
                <p:oleObj spid="_x0000_s1041" name="Document" r:id="rId5" imgW="8267030" imgH="2534496" progId="Word.Document.8">
                  <p:embed/>
                </p:oleObj>
              </mc:Choice>
              <mc:Fallback>
                <p:oleObj name="Document" r:id="rId5" imgW="8267030" imgH="2534496" progId="Word.Document.8">
                  <p:embed/>
                  <p:pic>
                    <p:nvPicPr>
                      <p:cNvPr id="0" name=""/>
                      <p:cNvPicPr>
                        <a:picLocks noChangeAspect="1" noChangeArrowheads="1"/>
                      </p:cNvPicPr>
                      <p:nvPr/>
                    </p:nvPicPr>
                    <p:blipFill>
                      <a:blip r:embed="rId6"/>
                      <a:srcRect/>
                      <a:stretch>
                        <a:fillRect/>
                      </a:stretch>
                    </p:blipFill>
                    <p:spPr bwMode="auto">
                      <a:xfrm>
                        <a:off x="517525" y="2960786"/>
                        <a:ext cx="8089900" cy="24844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defTabSz="449263" eaLnBrk="0" fontAlgn="base"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kern="1200" dirty="0">
                <a:latin typeface="Times New Roman" pitchFamily="16" charset="0"/>
                <a:ea typeface="MS Gothic" charset="-128"/>
                <a:cs typeface="+mn-cs"/>
              </a:rPr>
              <a:t>Authors:</a:t>
            </a:r>
          </a:p>
        </p:txBody>
      </p:sp>
    </p:spTree>
    <p:extLst>
      <p:ext uri="{BB962C8B-B14F-4D97-AF65-F5344CB8AC3E}">
        <p14:creationId xmlns:p14="http://schemas.microsoft.com/office/powerpoint/2010/main" val="3217990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lvl="0">
              <a:buSzPct val="25000"/>
            </a:pPr>
            <a:r>
              <a:rPr lang="en-US" sz="2000" b="1" dirty="0">
                <a:ea typeface="宋体" pitchFamily="2" charset="-122"/>
                <a:sym typeface="Times New Roman"/>
              </a:rPr>
              <a:t>Usage Model 8: Wireless Backhauling </a:t>
            </a:r>
          </a:p>
        </p:txBody>
      </p:sp>
      <p:sp>
        <p:nvSpPr>
          <p:cNvPr id="8" name="Shape 277"/>
          <p:cNvSpPr txBox="1"/>
          <p:nvPr/>
        </p:nvSpPr>
        <p:spPr>
          <a:xfrm>
            <a:off x="685800" y="1613223"/>
            <a:ext cx="7918648" cy="5032374"/>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lvl="0">
              <a:spcAft>
                <a:spcPts val="600"/>
              </a:spcAft>
              <a:buSzPct val="25000"/>
            </a:pPr>
            <a:r>
              <a:rPr lang="en-US" altLang="zh-CN" dirty="0" smtClean="0">
                <a:solidFill>
                  <a:schemeClr val="tx1"/>
                </a:solidFill>
                <a:ea typeface="MS PGothic" pitchFamily="34" charset="-128"/>
              </a:rPr>
              <a:t>Forwarding mixed traffic from fixed AP to fixed AP outdoors at large range.</a:t>
            </a: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Requirements: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20 </a:t>
            </a:r>
            <a:r>
              <a:rPr lang="en-US" altLang="zh-CN" dirty="0" err="1">
                <a:solidFill>
                  <a:schemeClr val="tx1"/>
                </a:solidFill>
                <a:ea typeface="MS PGothic" pitchFamily="34" charset="-128"/>
              </a:rPr>
              <a:t>Gbps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P2P/P2MP links </a:t>
            </a:r>
            <a:r>
              <a:rPr lang="en-US" altLang="zh-CN" dirty="0">
                <a:solidFill>
                  <a:schemeClr val="tx1"/>
                </a:solidFill>
                <a:ea typeface="MS PGothic" pitchFamily="34" charset="-128"/>
              </a:rPr>
              <a:t>&lt; </a:t>
            </a:r>
            <a:r>
              <a:rPr lang="en-US" altLang="zh-CN" dirty="0" smtClean="0">
                <a:solidFill>
                  <a:schemeClr val="tx1"/>
                </a:solidFill>
                <a:ea typeface="MS PGothic" pitchFamily="34" charset="-128"/>
              </a:rPr>
              <a:t>1000 m</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Latency &lt; 35 </a:t>
            </a:r>
            <a:r>
              <a:rPr lang="en-US" altLang="zh-CN" dirty="0" err="1" smtClean="0">
                <a:solidFill>
                  <a:schemeClr val="tx1"/>
                </a:solidFill>
                <a:ea typeface="MS PGothic" pitchFamily="34" charset="-128"/>
              </a:rPr>
              <a:t>ms</a:t>
            </a:r>
            <a:endParaRPr lang="en-US" altLang="zh-CN" dirty="0">
              <a:solidFill>
                <a:schemeClr val="tx1"/>
              </a:solidFill>
              <a:ea typeface="MS PGothic" pitchFamily="34" charset="-128"/>
            </a:endParaRP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ea typeface="MS PGothic" pitchFamily="34" charset="-128"/>
              </a:rPr>
              <a:t>Advantages:</a:t>
            </a:r>
          </a:p>
          <a:p>
            <a:pPr marL="285750" indent="-285750">
              <a:lnSpc>
                <a:spcPct val="95000"/>
              </a:lnSpc>
              <a:buFont typeface="Arial" panose="020B0604020202020204" pitchFamily="34" charset="0"/>
              <a:buChar char="•"/>
            </a:pPr>
            <a:r>
              <a:rPr lang="en-US" altLang="zh-CN" dirty="0" smtClean="0">
                <a:ea typeface="MS PGothic" pitchFamily="34" charset="-128"/>
              </a:rPr>
              <a:t>LOS</a:t>
            </a:r>
          </a:p>
          <a:p>
            <a:pPr marL="285750" indent="-285750">
              <a:lnSpc>
                <a:spcPct val="95000"/>
              </a:lnSpc>
              <a:buFont typeface="Arial" panose="020B0604020202020204" pitchFamily="34" charset="0"/>
              <a:buChar char="•"/>
            </a:pPr>
            <a:r>
              <a:rPr lang="en-US" altLang="zh-CN" dirty="0" smtClean="0">
                <a:ea typeface="MS PGothic" pitchFamily="34" charset="-128"/>
              </a:rPr>
              <a:t>Stationary devices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Low/no interference</a:t>
            </a: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Challenges: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Potential multi-hop</a:t>
            </a:r>
            <a:endParaRPr lang="en-US" altLang="zh-CN" dirty="0">
              <a:solidFill>
                <a:schemeClr val="tx1"/>
              </a:solidFill>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Evaluation </a:t>
            </a:r>
            <a:r>
              <a:rPr lang="en-US" altLang="zh-CN" b="1" u="sng" dirty="0" smtClean="0">
                <a:solidFill>
                  <a:schemeClr val="tx1"/>
                </a:solidFill>
                <a:ea typeface="MS PGothic" pitchFamily="34" charset="-128"/>
              </a:rPr>
              <a:t>Methodology:  </a:t>
            </a:r>
            <a:r>
              <a:rPr lang="en-US" altLang="zh-CN" b="1" u="sng" dirty="0">
                <a:solidFill>
                  <a:srgbClr val="00B050"/>
                </a:solidFill>
                <a:ea typeface="MS PGothic" pitchFamily="34" charset="-128"/>
              </a:rPr>
              <a:t>S</a:t>
            </a:r>
            <a:r>
              <a:rPr lang="en-US" altLang="zh-CN" b="1" u="sng" dirty="0" smtClean="0">
                <a:solidFill>
                  <a:srgbClr val="00B050"/>
                </a:solidFill>
                <a:ea typeface="MS PGothic" pitchFamily="34" charset="-128"/>
              </a:rPr>
              <a:t>LS</a:t>
            </a:r>
          </a:p>
          <a:p>
            <a:pPr lvl="0">
              <a:lnSpc>
                <a:spcPct val="95000"/>
              </a:lnSpc>
            </a:pPr>
            <a:r>
              <a:rPr lang="en-US" altLang="zh-CN" dirty="0" smtClean="0">
                <a:solidFill>
                  <a:schemeClr val="tx1"/>
                </a:solidFill>
                <a:ea typeface="MS PGothic" pitchFamily="34" charset="-128"/>
              </a:rPr>
              <a:t>While there is little/no interference and no mobility, this usage model should be modeled in an SLS due to the potential for multi-hop.</a:t>
            </a:r>
          </a:p>
          <a:p>
            <a:pPr lvl="0">
              <a:lnSpc>
                <a:spcPct val="95000"/>
              </a:lnSpc>
            </a:pPr>
            <a:endParaRPr lang="en-US" altLang="zh-CN" dirty="0">
              <a:solidFill>
                <a:schemeClr val="tx1"/>
              </a:solidFill>
              <a:ea typeface="MS PGothic" pitchFamily="34" charset="-128"/>
            </a:endParaRPr>
          </a:p>
          <a:p>
            <a:pPr>
              <a:lnSpc>
                <a:spcPct val="95000"/>
              </a:lnSpc>
            </a:pPr>
            <a:endParaRPr lang="en-US" altLang="zh-CN" b="1" u="sng" dirty="0">
              <a:solidFill>
                <a:schemeClr val="tx1"/>
              </a:solidFill>
              <a:ea typeface="MS PGothic" pitchFamily="34" charset="-128"/>
            </a:endParaRPr>
          </a:p>
          <a:p>
            <a:pPr>
              <a:lnSpc>
                <a:spcPct val="95000"/>
              </a:lnSpc>
            </a:pPr>
            <a:endParaRPr lang="en-US" altLang="zh-CN" b="1" u="sng" dirty="0">
              <a:solidFill>
                <a:srgbClr val="00B050"/>
              </a:solidFill>
              <a:ea typeface="MS PGothic" pitchFamily="34" charset="-128"/>
            </a:endParaRPr>
          </a:p>
        </p:txBody>
      </p:sp>
    </p:spTree>
    <p:extLst>
      <p:ext uri="{BB962C8B-B14F-4D97-AF65-F5344CB8AC3E}">
        <p14:creationId xmlns:p14="http://schemas.microsoft.com/office/powerpoint/2010/main" val="2447373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lvl="0">
              <a:buSzPct val="25000"/>
            </a:pPr>
            <a:r>
              <a:rPr lang="en-US" sz="2000" b="1" dirty="0">
                <a:ea typeface="宋体" pitchFamily="2" charset="-122"/>
                <a:sym typeface="Times New Roman"/>
              </a:rPr>
              <a:t>Usage Model </a:t>
            </a:r>
            <a:r>
              <a:rPr lang="en-US" sz="2000" b="1" dirty="0" smtClean="0">
                <a:ea typeface="宋体" pitchFamily="2" charset="-122"/>
                <a:sym typeface="Times New Roman"/>
              </a:rPr>
              <a:t>9: Docking Station</a:t>
            </a:r>
            <a:endParaRPr lang="en-US" sz="2000" b="1" dirty="0">
              <a:ea typeface="宋体" pitchFamily="2" charset="-122"/>
              <a:sym typeface="Times New Roman"/>
            </a:endParaRPr>
          </a:p>
        </p:txBody>
      </p:sp>
      <p:sp>
        <p:nvSpPr>
          <p:cNvPr id="8" name="Shape 277"/>
          <p:cNvSpPr txBox="1"/>
          <p:nvPr/>
        </p:nvSpPr>
        <p:spPr>
          <a:xfrm>
            <a:off x="685800" y="1613223"/>
            <a:ext cx="7918648" cy="5032374"/>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lvl="0">
              <a:spcAft>
                <a:spcPts val="600"/>
              </a:spcAft>
              <a:buSzPct val="25000"/>
            </a:pPr>
            <a:r>
              <a:rPr lang="en-US" altLang="zh-CN" dirty="0" smtClean="0">
                <a:solidFill>
                  <a:schemeClr val="tx1"/>
                </a:solidFill>
                <a:ea typeface="MS PGothic" pitchFamily="34" charset="-128"/>
              </a:rPr>
              <a:t>Sending mixed traffic between fixed docking station and fixed peripherals, indoors at short range.</a:t>
            </a: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Requirements: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20 </a:t>
            </a:r>
            <a:r>
              <a:rPr lang="en-US" altLang="zh-CN" dirty="0" err="1">
                <a:solidFill>
                  <a:schemeClr val="tx1"/>
                </a:solidFill>
                <a:ea typeface="MS PGothic" pitchFamily="34" charset="-128"/>
              </a:rPr>
              <a:t>Gbps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P2P/P2MP links </a:t>
            </a:r>
            <a:r>
              <a:rPr lang="en-US" altLang="zh-CN" dirty="0">
                <a:solidFill>
                  <a:schemeClr val="tx1"/>
                </a:solidFill>
                <a:ea typeface="MS PGothic" pitchFamily="34" charset="-128"/>
              </a:rPr>
              <a:t>&lt; 2</a:t>
            </a:r>
            <a:r>
              <a:rPr lang="en-US" altLang="zh-CN" dirty="0" smtClean="0">
                <a:solidFill>
                  <a:schemeClr val="tx1"/>
                </a:solidFill>
                <a:ea typeface="MS PGothic" pitchFamily="34" charset="-128"/>
              </a:rPr>
              <a:t> m</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Latency &lt; 35 </a:t>
            </a:r>
            <a:r>
              <a:rPr lang="en-US" altLang="zh-CN" dirty="0" err="1" smtClean="0">
                <a:solidFill>
                  <a:schemeClr val="tx1"/>
                </a:solidFill>
                <a:ea typeface="MS PGothic" pitchFamily="34" charset="-128"/>
              </a:rPr>
              <a:t>ms</a:t>
            </a:r>
            <a:endParaRPr lang="en-US" altLang="zh-CN" dirty="0">
              <a:solidFill>
                <a:schemeClr val="tx1"/>
              </a:solidFill>
              <a:ea typeface="MS PGothic" pitchFamily="34" charset="-128"/>
            </a:endParaRP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Challenges</a:t>
            </a:r>
            <a:r>
              <a:rPr lang="en-US" altLang="zh-CN" b="1" u="sng" dirty="0" smtClean="0">
                <a:solidFill>
                  <a:schemeClr val="tx1"/>
                </a:solidFill>
                <a:ea typeface="MS PGothic" pitchFamily="34" charset="-128"/>
              </a:rPr>
              <a:t>:</a:t>
            </a:r>
            <a:endParaRPr lang="en-US" altLang="zh-CN" b="1" u="sng" dirty="0">
              <a:solidFill>
                <a:schemeClr val="tx1"/>
              </a:solidFill>
              <a:ea typeface="MS PGothic" pitchFamily="34" charset="-128"/>
            </a:endParaRP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NLOS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Heavy interference</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Moving (pedestrian speeds)</a:t>
            </a:r>
            <a:endParaRPr lang="en-US" altLang="zh-CN" dirty="0">
              <a:solidFill>
                <a:schemeClr val="tx1"/>
              </a:solidFill>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Evaluation </a:t>
            </a:r>
            <a:r>
              <a:rPr lang="en-US" altLang="zh-CN" b="1" u="sng" dirty="0" smtClean="0">
                <a:solidFill>
                  <a:schemeClr val="tx1"/>
                </a:solidFill>
                <a:ea typeface="MS PGothic" pitchFamily="34" charset="-128"/>
              </a:rPr>
              <a:t>Methodology:</a:t>
            </a:r>
            <a:endParaRPr lang="en-US" altLang="zh-CN" b="1" u="sng" dirty="0" smtClean="0">
              <a:solidFill>
                <a:srgbClr val="00B050"/>
              </a:solidFill>
              <a:ea typeface="MS PGothic" pitchFamily="34" charset="-128"/>
            </a:endParaRPr>
          </a:p>
          <a:p>
            <a:pPr lvl="0">
              <a:lnSpc>
                <a:spcPct val="95000"/>
              </a:lnSpc>
            </a:pPr>
            <a:r>
              <a:rPr lang="en-US" altLang="zh-CN" dirty="0" smtClean="0">
                <a:solidFill>
                  <a:schemeClr val="tx1"/>
                </a:solidFill>
                <a:ea typeface="MS PGothic" pitchFamily="34" charset="-128"/>
              </a:rPr>
              <a:t>This usage model requires SLS evaluation given the potential for heavy interference and moving devices. </a:t>
            </a:r>
          </a:p>
          <a:p>
            <a:pPr lvl="0">
              <a:lnSpc>
                <a:spcPct val="95000"/>
              </a:lnSpc>
            </a:pPr>
            <a:endParaRPr lang="en-US" altLang="zh-CN" dirty="0">
              <a:solidFill>
                <a:schemeClr val="tx1"/>
              </a:solidFill>
              <a:ea typeface="MS PGothic" pitchFamily="34" charset="-128"/>
            </a:endParaRPr>
          </a:p>
          <a:p>
            <a:pPr lvl="0">
              <a:lnSpc>
                <a:spcPct val="95000"/>
              </a:lnSpc>
            </a:pPr>
            <a:r>
              <a:rPr lang="en-US" altLang="zh-CN" dirty="0" smtClean="0">
                <a:solidFill>
                  <a:srgbClr val="00B050"/>
                </a:solidFill>
                <a:ea typeface="MS PGothic" pitchFamily="34" charset="-128"/>
              </a:rPr>
              <a:t>However, the requirements and challenges of this usage model will be met if the requirements and challenges of Usage Model 3 (VR/AR) are met. Thus, it can be subsumed by Usage Model 3.</a:t>
            </a:r>
          </a:p>
          <a:p>
            <a:pPr lvl="0">
              <a:lnSpc>
                <a:spcPct val="95000"/>
              </a:lnSpc>
            </a:pPr>
            <a:endParaRPr lang="en-US" altLang="zh-CN" dirty="0">
              <a:solidFill>
                <a:schemeClr val="tx1"/>
              </a:solidFill>
              <a:ea typeface="MS PGothic" pitchFamily="34" charset="-128"/>
            </a:endParaRPr>
          </a:p>
          <a:p>
            <a:pPr>
              <a:lnSpc>
                <a:spcPct val="95000"/>
              </a:lnSpc>
            </a:pPr>
            <a:endParaRPr lang="en-US" altLang="zh-CN" b="1" u="sng" dirty="0">
              <a:solidFill>
                <a:schemeClr val="tx1"/>
              </a:solidFill>
              <a:ea typeface="MS PGothic" pitchFamily="34" charset="-128"/>
            </a:endParaRPr>
          </a:p>
          <a:p>
            <a:pPr>
              <a:lnSpc>
                <a:spcPct val="95000"/>
              </a:lnSpc>
            </a:pPr>
            <a:endParaRPr lang="en-US" altLang="zh-CN" b="1" u="sng" dirty="0">
              <a:solidFill>
                <a:srgbClr val="00B050"/>
              </a:solidFill>
              <a:ea typeface="MS PGothic" pitchFamily="34" charset="-128"/>
            </a:endParaRPr>
          </a:p>
        </p:txBody>
      </p:sp>
    </p:spTree>
    <p:extLst>
      <p:ext uri="{BB962C8B-B14F-4D97-AF65-F5344CB8AC3E}">
        <p14:creationId xmlns:p14="http://schemas.microsoft.com/office/powerpoint/2010/main" val="838491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8"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lvl="0">
              <a:buSzPct val="25000"/>
            </a:pPr>
            <a:r>
              <a:rPr lang="en-US" sz="2000" b="1" dirty="0" smtClean="0">
                <a:ea typeface="宋体" pitchFamily="2" charset="-122"/>
                <a:sym typeface="Times New Roman"/>
              </a:rPr>
              <a:t>Potential MAC Simulation Scenarios</a:t>
            </a:r>
            <a:endParaRPr lang="en-US" sz="2000" b="1" dirty="0">
              <a:ea typeface="宋体" pitchFamily="2" charset="-122"/>
              <a:sym typeface="Times New Roman"/>
            </a:endParaRPr>
          </a:p>
        </p:txBody>
      </p:sp>
      <p:sp>
        <p:nvSpPr>
          <p:cNvPr id="9" name="Shape 277"/>
          <p:cNvSpPr txBox="1"/>
          <p:nvPr/>
        </p:nvSpPr>
        <p:spPr>
          <a:xfrm>
            <a:off x="685800" y="1556792"/>
            <a:ext cx="7918648" cy="5088805"/>
          </a:xfrm>
          <a:prstGeom prst="rect">
            <a:avLst/>
          </a:prstGeom>
          <a:noFill/>
          <a:ln>
            <a:noFill/>
          </a:ln>
        </p:spPr>
        <p:txBody>
          <a:bodyPr lIns="91425" tIns="45700" rIns="91425" bIns="45700" anchor="t" anchorCtr="0">
            <a:noAutofit/>
          </a:bodyPr>
          <a:lstStyle/>
          <a:p>
            <a:pPr marL="342900" indent="-342900">
              <a:lnSpc>
                <a:spcPct val="95000"/>
              </a:lnSpc>
              <a:spcBef>
                <a:spcPts val="600"/>
              </a:spcBef>
              <a:spcAft>
                <a:spcPts val="600"/>
              </a:spcAft>
              <a:buAutoNum type="arabicPeriod"/>
            </a:pPr>
            <a:r>
              <a:rPr lang="en-US" altLang="zh-CN" dirty="0" smtClean="0">
                <a:solidFill>
                  <a:srgbClr val="00B050"/>
                </a:solidFill>
                <a:ea typeface="MS PGothic" pitchFamily="34" charset="-128"/>
              </a:rPr>
              <a:t>SLS for AR/VR commuter </a:t>
            </a:r>
            <a:r>
              <a:rPr lang="en-US" altLang="zh-CN" dirty="0" smtClean="0">
                <a:solidFill>
                  <a:schemeClr val="tx1"/>
                </a:solidFill>
                <a:ea typeface="MS PGothic" pitchFamily="34" charset="-128"/>
              </a:rPr>
              <a:t>usage model to evaluate MAC performance (throughput, latency, jitter, PER) in </a:t>
            </a:r>
            <a:r>
              <a:rPr lang="en-US" altLang="zh-CN" u="sng" dirty="0" smtClean="0">
                <a:solidFill>
                  <a:schemeClr val="tx1"/>
                </a:solidFill>
                <a:ea typeface="MS PGothic" pitchFamily="34" charset="-128"/>
              </a:rPr>
              <a:t>high densities of mobile, NLOS, short range P2P links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This SLS incorporates the MAC challenges and requirements of </a:t>
            </a:r>
            <a:r>
              <a:rPr lang="en-US" altLang="zh-CN" dirty="0" smtClean="0">
                <a:solidFill>
                  <a:srgbClr val="00B050"/>
                </a:solidFill>
                <a:ea typeface="MS PGothic" pitchFamily="34" charset="-128"/>
              </a:rPr>
              <a:t>8K </a:t>
            </a:r>
            <a:r>
              <a:rPr lang="en-US" altLang="zh-CN" dirty="0">
                <a:solidFill>
                  <a:srgbClr val="00B050"/>
                </a:solidFill>
                <a:ea typeface="MS PGothic" pitchFamily="34" charset="-128"/>
              </a:rPr>
              <a:t>UHD and Docking </a:t>
            </a:r>
            <a:r>
              <a:rPr lang="en-US" altLang="zh-CN" dirty="0" smtClean="0">
                <a:solidFill>
                  <a:srgbClr val="00B050"/>
                </a:solidFill>
                <a:ea typeface="MS PGothic" pitchFamily="34" charset="-128"/>
              </a:rPr>
              <a:t>Station </a:t>
            </a:r>
            <a:r>
              <a:rPr lang="en-US" altLang="zh-CN" dirty="0" smtClean="0">
                <a:solidFill>
                  <a:schemeClr val="tx1"/>
                </a:solidFill>
                <a:ea typeface="MS PGothic" pitchFamily="34" charset="-128"/>
              </a:rPr>
              <a:t>usage models.</a:t>
            </a:r>
          </a:p>
          <a:p>
            <a:pPr marL="342900" indent="-342900">
              <a:lnSpc>
                <a:spcPct val="95000"/>
              </a:lnSpc>
              <a:spcBef>
                <a:spcPts val="600"/>
              </a:spcBef>
              <a:spcAft>
                <a:spcPts val="600"/>
              </a:spcAft>
              <a:buAutoNum type="arabicPeriod"/>
            </a:pPr>
            <a:r>
              <a:rPr lang="en-US" altLang="zh-CN" dirty="0" smtClean="0">
                <a:solidFill>
                  <a:srgbClr val="00B050"/>
                </a:solidFill>
                <a:ea typeface="MS PGothic" pitchFamily="34" charset="-128"/>
              </a:rPr>
              <a:t>SLS for Offloading </a:t>
            </a:r>
            <a:r>
              <a:rPr lang="en-US" altLang="zh-CN" dirty="0" smtClean="0">
                <a:solidFill>
                  <a:schemeClr val="tx1"/>
                </a:solidFill>
                <a:ea typeface="MS PGothic" pitchFamily="34" charset="-128"/>
              </a:rPr>
              <a:t>usage model to evaluate MAC performance (throughput, latency, PER) in </a:t>
            </a:r>
            <a:r>
              <a:rPr lang="en-US" altLang="zh-CN" u="sng" dirty="0" smtClean="0">
                <a:solidFill>
                  <a:schemeClr val="tx1"/>
                </a:solidFill>
                <a:ea typeface="MS PGothic" pitchFamily="34" charset="-128"/>
              </a:rPr>
              <a:t>high densities of mobile, NLOS, long range P2MP links</a:t>
            </a:r>
            <a:r>
              <a:rPr lang="en-US" altLang="zh-CN" dirty="0" smtClean="0">
                <a:solidFill>
                  <a:schemeClr val="tx1"/>
                </a:solidFill>
                <a:ea typeface="MS PGothic" pitchFamily="34" charset="-128"/>
              </a:rPr>
              <a:t>.  This SLS incorporates the MAC challenges and </a:t>
            </a:r>
            <a:r>
              <a:rPr lang="en-US" altLang="zh-CN" dirty="0">
                <a:solidFill>
                  <a:schemeClr val="tx1"/>
                </a:solidFill>
                <a:ea typeface="MS PGothic" pitchFamily="34" charset="-128"/>
              </a:rPr>
              <a:t>requirements </a:t>
            </a:r>
            <a:r>
              <a:rPr lang="en-US" altLang="zh-CN" dirty="0" smtClean="0">
                <a:solidFill>
                  <a:schemeClr val="tx1"/>
                </a:solidFill>
                <a:ea typeface="MS PGothic" pitchFamily="34" charset="-128"/>
              </a:rPr>
              <a:t>of </a:t>
            </a:r>
            <a:r>
              <a:rPr lang="en-US" altLang="zh-CN" dirty="0" smtClean="0">
                <a:solidFill>
                  <a:srgbClr val="00B050"/>
                </a:solidFill>
                <a:ea typeface="MS PGothic" pitchFamily="34" charset="-128"/>
              </a:rPr>
              <a:t>Mass Distribution </a:t>
            </a:r>
            <a:r>
              <a:rPr lang="en-US" altLang="zh-CN" dirty="0" smtClean="0">
                <a:solidFill>
                  <a:schemeClr val="tx1"/>
                </a:solidFill>
                <a:ea typeface="MS PGothic" pitchFamily="34" charset="-128"/>
              </a:rPr>
              <a:t>usage model. </a:t>
            </a:r>
          </a:p>
          <a:p>
            <a:pPr marL="342900" indent="-342900">
              <a:lnSpc>
                <a:spcPct val="95000"/>
              </a:lnSpc>
              <a:spcBef>
                <a:spcPts val="600"/>
              </a:spcBef>
              <a:spcAft>
                <a:spcPts val="600"/>
              </a:spcAft>
              <a:buAutoNum type="arabicPeriod"/>
            </a:pPr>
            <a:r>
              <a:rPr lang="en-US" altLang="zh-CN" dirty="0" smtClean="0">
                <a:solidFill>
                  <a:srgbClr val="00B050"/>
                </a:solidFill>
                <a:ea typeface="MS PGothic" pitchFamily="34" charset="-128"/>
              </a:rPr>
              <a:t>SLS for Backhauling </a:t>
            </a:r>
            <a:r>
              <a:rPr lang="en-US" altLang="zh-CN" dirty="0" smtClean="0">
                <a:solidFill>
                  <a:schemeClr val="tx1"/>
                </a:solidFill>
                <a:ea typeface="MS PGothic" pitchFamily="34" charset="-128"/>
              </a:rPr>
              <a:t>usage model to evaluate MAC performance (throughput, latency) in </a:t>
            </a:r>
            <a:r>
              <a:rPr lang="en-US" altLang="zh-CN" u="sng" dirty="0" smtClean="0">
                <a:solidFill>
                  <a:schemeClr val="tx1"/>
                </a:solidFill>
                <a:ea typeface="MS PGothic" pitchFamily="34" charset="-128"/>
              </a:rPr>
              <a:t>multi-hop, LOS, very long range P2MP links. </a:t>
            </a:r>
            <a:r>
              <a:rPr lang="en-US" altLang="zh-CN" dirty="0" smtClean="0">
                <a:solidFill>
                  <a:schemeClr val="tx1"/>
                </a:solidFill>
                <a:ea typeface="MS PGothic" pitchFamily="34" charset="-128"/>
              </a:rPr>
              <a:t>This SLS incorporates the MAC challenges and requirements of </a:t>
            </a:r>
            <a:r>
              <a:rPr lang="en-US" altLang="zh-CN" dirty="0" smtClean="0">
                <a:solidFill>
                  <a:srgbClr val="00B050"/>
                </a:solidFill>
                <a:ea typeface="MS PGothic" pitchFamily="34" charset="-128"/>
              </a:rPr>
              <a:t>Data </a:t>
            </a:r>
            <a:r>
              <a:rPr lang="en-US" altLang="zh-CN" dirty="0">
                <a:solidFill>
                  <a:srgbClr val="00B050"/>
                </a:solidFill>
                <a:ea typeface="MS PGothic" pitchFamily="34" charset="-128"/>
              </a:rPr>
              <a:t>Center and </a:t>
            </a:r>
            <a:r>
              <a:rPr lang="en-US" altLang="zh-CN" dirty="0" err="1" smtClean="0">
                <a:solidFill>
                  <a:srgbClr val="00B050"/>
                </a:solidFill>
                <a:ea typeface="MS PGothic" pitchFamily="34" charset="-128"/>
              </a:rPr>
              <a:t>Fronthauling</a:t>
            </a:r>
            <a:r>
              <a:rPr lang="en-US" altLang="zh-CN" dirty="0">
                <a:solidFill>
                  <a:srgbClr val="00B050"/>
                </a:solidFill>
                <a:ea typeface="MS PGothic" pitchFamily="34" charset="-128"/>
              </a:rPr>
              <a:t> </a:t>
            </a:r>
            <a:r>
              <a:rPr lang="en-US" altLang="zh-CN" dirty="0" smtClean="0">
                <a:solidFill>
                  <a:schemeClr val="tx1"/>
                </a:solidFill>
                <a:ea typeface="MS PGothic" pitchFamily="34" charset="-128"/>
              </a:rPr>
              <a:t>usage models.</a:t>
            </a:r>
            <a:endParaRPr lang="en-US" altLang="zh-CN" u="sng" dirty="0" smtClean="0">
              <a:solidFill>
                <a:schemeClr val="tx1"/>
              </a:solidFill>
              <a:ea typeface="MS PGothic" pitchFamily="34" charset="-128"/>
            </a:endParaRPr>
          </a:p>
          <a:p>
            <a:pPr marL="342900" indent="-342900">
              <a:lnSpc>
                <a:spcPct val="95000"/>
              </a:lnSpc>
              <a:buAutoNum type="arabicPeriod"/>
            </a:pPr>
            <a:endParaRPr lang="en-US" altLang="zh-CN" dirty="0" smtClean="0">
              <a:solidFill>
                <a:schemeClr val="tx1"/>
              </a:solidFill>
              <a:ea typeface="MS PGothic" pitchFamily="34" charset="-128"/>
            </a:endParaRPr>
          </a:p>
          <a:p>
            <a:pPr>
              <a:lnSpc>
                <a:spcPct val="95000"/>
              </a:lnSpc>
            </a:pPr>
            <a:endParaRPr lang="en-US" altLang="zh-CN" dirty="0">
              <a:solidFill>
                <a:schemeClr val="tx1"/>
              </a:solidFill>
              <a:ea typeface="MS PGothic" pitchFamily="34" charset="-128"/>
            </a:endParaRPr>
          </a:p>
        </p:txBody>
      </p:sp>
    </p:spTree>
    <p:extLst>
      <p:ext uri="{BB962C8B-B14F-4D97-AF65-F5344CB8AC3E}">
        <p14:creationId xmlns:p14="http://schemas.microsoft.com/office/powerpoint/2010/main" val="974883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685800" y="1981200"/>
            <a:ext cx="7772400" cy="4114800"/>
          </a:xfrm>
          <a:ln/>
        </p:spPr>
        <p:txBody>
          <a:bodyPr/>
          <a:lstStyle/>
          <a:p>
            <a:pPr marL="0" indent="0">
              <a:tabLst>
                <a:tab pos="914400"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discusses the simulation requirements for 11ay usage models and suggests some potential merges for the required simulation scenarios.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a:t>Kerstin Johnsson, Intel</a:t>
            </a:r>
          </a:p>
        </p:txBody>
      </p:sp>
      <p:sp>
        <p:nvSpPr>
          <p:cNvPr id="4" name="Date Placeholder 3"/>
          <p:cNvSpPr>
            <a:spLocks noGrp="1"/>
          </p:cNvSpPr>
          <p:nvPr>
            <p:ph type="dt" idx="15"/>
          </p:nvPr>
        </p:nvSpPr>
        <p:spPr>
          <a:xfrm>
            <a:off x="696912" y="333375"/>
            <a:ext cx="2589203" cy="273050"/>
          </a:xfrm>
        </p:spPr>
        <p:txBody>
          <a:bodyPr/>
          <a:lstStyle/>
          <a:p>
            <a:r>
              <a:rPr lang="en-US" dirty="0" smtClean="0"/>
              <a:t>Sep 2015</a:t>
            </a:r>
            <a:endParaRPr lang="en-GB" dirty="0"/>
          </a:p>
        </p:txBody>
      </p:sp>
    </p:spTree>
    <p:extLst>
      <p:ext uri="{BB962C8B-B14F-4D97-AF65-F5344CB8AC3E}">
        <p14:creationId xmlns:p14="http://schemas.microsoft.com/office/powerpoint/2010/main" val="15068440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9" name="Rectangle 2"/>
          <p:cNvSpPr>
            <a:spLocks noGrp="1" noChangeArrowheads="1"/>
          </p:cNvSpPr>
          <p:nvPr>
            <p:ph type="title" idx="4294967295"/>
          </p:nvPr>
        </p:nvSpPr>
        <p:spPr>
          <a:xfrm>
            <a:off x="179512" y="686650"/>
            <a:ext cx="8784976" cy="750887"/>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zh-CN" sz="2000" b="1" dirty="0">
                <a:ea typeface="宋体" pitchFamily="2" charset="-122"/>
              </a:rPr>
              <a:t>Usage Model </a:t>
            </a:r>
            <a:r>
              <a:rPr lang="en-US" altLang="zh-CN" sz="2000" b="1" dirty="0" smtClean="0">
                <a:ea typeface="宋体" pitchFamily="2" charset="-122"/>
              </a:rPr>
              <a:t>1: </a:t>
            </a:r>
            <a:r>
              <a:rPr lang="en-US" altLang="zh-CN" sz="2000" b="1" dirty="0">
                <a:ea typeface="宋体" pitchFamily="2" charset="-122"/>
              </a:rPr>
              <a:t>Ultra Short Range (USR) Communications</a:t>
            </a:r>
          </a:p>
        </p:txBody>
      </p:sp>
      <p:sp>
        <p:nvSpPr>
          <p:cNvPr id="10" name="Text Box 5"/>
          <p:cNvSpPr txBox="1">
            <a:spLocks noChangeArrowheads="1"/>
          </p:cNvSpPr>
          <p:nvPr/>
        </p:nvSpPr>
        <p:spPr bwMode="auto">
          <a:xfrm>
            <a:off x="683568" y="1437537"/>
            <a:ext cx="7920880" cy="479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lnSpc>
                <a:spcPct val="95000"/>
              </a:lnSpc>
            </a:pPr>
            <a:r>
              <a:rPr lang="en-US" altLang="zh-CN" sz="1400" b="1" u="sng" dirty="0" smtClean="0">
                <a:latin typeface="+mn-lt"/>
                <a:ea typeface="MS PGothic" pitchFamily="34" charset="-128"/>
              </a:rPr>
              <a:t>Summary:</a:t>
            </a:r>
            <a:r>
              <a:rPr lang="en-US" altLang="zh-CN" sz="1400" dirty="0" smtClean="0">
                <a:latin typeface="+mn-lt"/>
                <a:ea typeface="MS PGothic" pitchFamily="34" charset="-128"/>
              </a:rPr>
              <a:t>  </a:t>
            </a:r>
            <a:endParaRPr lang="en-US" altLang="zh-CN" sz="1400" dirty="0">
              <a:latin typeface="+mn-lt"/>
              <a:ea typeface="MS PGothic" pitchFamily="34" charset="-128"/>
            </a:endParaRPr>
          </a:p>
          <a:p>
            <a:pPr>
              <a:lnSpc>
                <a:spcPct val="95000"/>
              </a:lnSpc>
            </a:pPr>
            <a:r>
              <a:rPr lang="en-US" altLang="zh-CN" sz="1400" dirty="0" smtClean="0">
                <a:latin typeface="+mn-lt"/>
                <a:ea typeface="MS PGothic" pitchFamily="34" charset="-128"/>
              </a:rPr>
              <a:t>User downloads mass data from a fixed source device to a semi-stationary sink device indoors, at very short range.</a:t>
            </a:r>
          </a:p>
          <a:p>
            <a:pPr>
              <a:lnSpc>
                <a:spcPct val="95000"/>
              </a:lnSpc>
            </a:pPr>
            <a:endParaRPr lang="en-US" altLang="zh-CN" sz="1400" dirty="0">
              <a:latin typeface="+mn-lt"/>
              <a:ea typeface="MS PGothic" pitchFamily="34" charset="-128"/>
            </a:endParaRPr>
          </a:p>
          <a:p>
            <a:pPr>
              <a:lnSpc>
                <a:spcPct val="95000"/>
              </a:lnSpc>
            </a:pPr>
            <a:r>
              <a:rPr lang="en-US" altLang="zh-CN" sz="1400" b="1" u="sng" dirty="0">
                <a:latin typeface="+mn-lt"/>
                <a:ea typeface="MS PGothic" pitchFamily="34" charset="-128"/>
              </a:rPr>
              <a:t>Requirements:</a:t>
            </a: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10 </a:t>
            </a:r>
            <a:r>
              <a:rPr lang="en-US" altLang="zh-CN" sz="1400" dirty="0" err="1" smtClean="0">
                <a:latin typeface="+mn-lt"/>
                <a:ea typeface="MS PGothic" pitchFamily="34" charset="-128"/>
              </a:rPr>
              <a:t>Gbps</a:t>
            </a:r>
            <a:r>
              <a:rPr lang="en-US" altLang="zh-CN" sz="1400" dirty="0" smtClean="0">
                <a:latin typeface="+mn-lt"/>
                <a:ea typeface="MS PGothic" pitchFamily="34" charset="-128"/>
              </a:rPr>
              <a:t> P2P link &lt; 10 cm</a:t>
            </a: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Latency &lt; 100 </a:t>
            </a:r>
            <a:r>
              <a:rPr lang="en-US" altLang="zh-CN" sz="1400" dirty="0" err="1" smtClean="0">
                <a:latin typeface="+mn-lt"/>
                <a:ea typeface="MS PGothic" pitchFamily="34" charset="-128"/>
              </a:rPr>
              <a:t>ms</a:t>
            </a:r>
            <a:endParaRPr lang="en-US" altLang="zh-CN" sz="1400" dirty="0" smtClean="0">
              <a:latin typeface="+mn-lt"/>
              <a:ea typeface="MS PGothic" pitchFamily="34" charset="-128"/>
            </a:endParaRP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Power &lt; 400 </a:t>
            </a:r>
            <a:r>
              <a:rPr lang="en-US" altLang="zh-CN" sz="1400" dirty="0" err="1" smtClean="0">
                <a:latin typeface="+mn-lt"/>
                <a:ea typeface="MS PGothic" pitchFamily="34" charset="-128"/>
              </a:rPr>
              <a:t>mW</a:t>
            </a:r>
            <a:endParaRPr lang="en-US" altLang="zh-CN" sz="1400" dirty="0" smtClean="0">
              <a:latin typeface="+mn-lt"/>
              <a:ea typeface="MS PGothic" pitchFamily="34" charset="-128"/>
            </a:endParaRPr>
          </a:p>
          <a:p>
            <a:pPr>
              <a:lnSpc>
                <a:spcPct val="95000"/>
              </a:lnSpc>
            </a:pPr>
            <a:endParaRPr lang="en-US" altLang="zh-CN" sz="1400" dirty="0" smtClean="0">
              <a:latin typeface="+mn-lt"/>
              <a:ea typeface="MS PGothic" pitchFamily="34" charset="-128"/>
            </a:endParaRPr>
          </a:p>
          <a:p>
            <a:pPr>
              <a:lnSpc>
                <a:spcPct val="95000"/>
              </a:lnSpc>
            </a:pPr>
            <a:r>
              <a:rPr lang="en-US" altLang="zh-CN" sz="1400" b="1" u="sng" dirty="0">
                <a:latin typeface="+mn-lt"/>
                <a:ea typeface="MS PGothic" pitchFamily="34" charset="-128"/>
              </a:rPr>
              <a:t>Advantages:</a:t>
            </a: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LOS</a:t>
            </a: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Stationary </a:t>
            </a:r>
          </a:p>
          <a:p>
            <a:pPr marL="285750" indent="-285750">
              <a:lnSpc>
                <a:spcPct val="95000"/>
              </a:lnSpc>
              <a:buFont typeface="Arial" panose="020B0604020202020204" pitchFamily="34" charset="0"/>
              <a:buChar char="•"/>
            </a:pPr>
            <a:r>
              <a:rPr lang="en-US" altLang="zh-CN" sz="1400" dirty="0" smtClean="0">
                <a:latin typeface="+mn-lt"/>
                <a:ea typeface="MS PGothic" pitchFamily="34" charset="-128"/>
              </a:rPr>
              <a:t>Low/no interference</a:t>
            </a:r>
          </a:p>
          <a:p>
            <a:pPr>
              <a:lnSpc>
                <a:spcPct val="95000"/>
              </a:lnSpc>
            </a:pPr>
            <a:endParaRPr lang="en-US" altLang="zh-CN" sz="1400" dirty="0">
              <a:latin typeface="+mn-lt"/>
              <a:ea typeface="MS PGothic" pitchFamily="34" charset="-128"/>
            </a:endParaRPr>
          </a:p>
          <a:p>
            <a:pPr>
              <a:lnSpc>
                <a:spcPct val="95000"/>
              </a:lnSpc>
            </a:pPr>
            <a:r>
              <a:rPr lang="en-US" altLang="zh-CN" sz="1400" b="1" u="sng" dirty="0">
                <a:latin typeface="+mn-lt"/>
                <a:ea typeface="MS PGothic" pitchFamily="34" charset="-128"/>
              </a:rPr>
              <a:t>Evaluation Methodology</a:t>
            </a:r>
            <a:r>
              <a:rPr lang="en-US" altLang="zh-CN" sz="1400" b="1" u="sng" dirty="0" smtClean="0">
                <a:latin typeface="+mn-lt"/>
                <a:ea typeface="MS PGothic" pitchFamily="34" charset="-128"/>
              </a:rPr>
              <a:t>:  </a:t>
            </a:r>
            <a:r>
              <a:rPr lang="en-US" altLang="zh-CN" sz="1400" b="1" u="sng" dirty="0" smtClean="0">
                <a:solidFill>
                  <a:srgbClr val="00B050"/>
                </a:solidFill>
                <a:latin typeface="+mn-lt"/>
                <a:ea typeface="MS PGothic" pitchFamily="34" charset="-128"/>
              </a:rPr>
              <a:t>LLS</a:t>
            </a:r>
          </a:p>
          <a:p>
            <a:pPr>
              <a:lnSpc>
                <a:spcPct val="95000"/>
              </a:lnSpc>
            </a:pPr>
            <a:r>
              <a:rPr lang="en-US" altLang="zh-CN" sz="1400" dirty="0" smtClean="0">
                <a:latin typeface="+mn-lt"/>
                <a:ea typeface="MS PGothic" pitchFamily="34" charset="-128"/>
              </a:rPr>
              <a:t>Given that the P2P link is LOS, short, and potentially protected, chances are there is little/no interference.  Also, since the sink device is stationary, there is no significant change with respect to the environment.</a:t>
            </a:r>
            <a:endParaRPr lang="en-US" altLang="zh-CN" sz="1400" dirty="0">
              <a:latin typeface="+mn-lt"/>
              <a:ea typeface="MS PGothic" pitchFamily="34" charset="-128"/>
            </a:endParaRPr>
          </a:p>
          <a:p>
            <a:pPr>
              <a:lnSpc>
                <a:spcPct val="95000"/>
              </a:lnSpc>
            </a:pPr>
            <a:endParaRPr lang="en-US" altLang="zh-CN" sz="1400" dirty="0" smtClean="0">
              <a:latin typeface="+mn-lt"/>
              <a:ea typeface="MS PGothic" pitchFamily="34" charset="-128"/>
            </a:endParaRPr>
          </a:p>
          <a:p>
            <a:pPr>
              <a:lnSpc>
                <a:spcPct val="95000"/>
              </a:lnSpc>
            </a:pPr>
            <a:r>
              <a:rPr lang="en-US" altLang="zh-CN" sz="1400" dirty="0" smtClean="0">
                <a:latin typeface="+mn-lt"/>
                <a:ea typeface="MS PGothic" pitchFamily="34" charset="-128"/>
              </a:rPr>
              <a:t>When there is not interaction with other users (e.g. interference) or the environment (e.g. blocking), there is no need for an SLS.  </a:t>
            </a:r>
          </a:p>
          <a:p>
            <a:pPr>
              <a:lnSpc>
                <a:spcPct val="95000"/>
              </a:lnSpc>
            </a:pPr>
            <a:endParaRPr lang="en-US" altLang="zh-CN" sz="1400" dirty="0">
              <a:latin typeface="+mn-lt"/>
              <a:ea typeface="MS PGothic" pitchFamily="34" charset="-128"/>
            </a:endParaRPr>
          </a:p>
          <a:p>
            <a:pPr>
              <a:lnSpc>
                <a:spcPct val="95000"/>
              </a:lnSpc>
            </a:pPr>
            <a:r>
              <a:rPr lang="en-US" altLang="zh-CN" sz="1400" dirty="0" smtClean="0">
                <a:latin typeface="+mn-lt"/>
                <a:ea typeface="MS PGothic" pitchFamily="34" charset="-128"/>
              </a:rPr>
              <a:t>This usage model can be evaluated using a simple LLS to test data rate, latency, and power.</a:t>
            </a:r>
            <a:endParaRPr lang="en-US" altLang="zh-CN" sz="1400" dirty="0">
              <a:latin typeface="+mn-lt"/>
              <a:ea typeface="MS PGothic" pitchFamily="34" charset="-128"/>
            </a:endParaRPr>
          </a:p>
          <a:p>
            <a:pPr>
              <a:lnSpc>
                <a:spcPct val="95000"/>
              </a:lnSpc>
            </a:pPr>
            <a:endParaRPr lang="en-US" altLang="zh-CN" sz="1400" b="1" u="sng" dirty="0">
              <a:latin typeface="+mn-lt"/>
              <a:ea typeface="MS PGothic" pitchFamily="34" charset="-128"/>
            </a:endParaRPr>
          </a:p>
        </p:txBody>
      </p:sp>
    </p:spTree>
    <p:extLst>
      <p:ext uri="{BB962C8B-B14F-4D97-AF65-F5344CB8AC3E}">
        <p14:creationId xmlns:p14="http://schemas.microsoft.com/office/powerpoint/2010/main" val="567858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Rectangle 2"/>
          <p:cNvSpPr>
            <a:spLocks noGrp="1" noChangeArrowheads="1"/>
          </p:cNvSpPr>
          <p:nvPr>
            <p:ph type="title"/>
          </p:nvPr>
        </p:nvSpPr>
        <p:spPr>
          <a:xfrm>
            <a:off x="685800" y="620688"/>
            <a:ext cx="7772400" cy="870992"/>
          </a:xfrm>
          <a:noFill/>
          <a:ln/>
        </p:spPr>
        <p:txBody>
          <a:bodyPr/>
          <a:lstStyle/>
          <a:p>
            <a:pPr latinLnBrk="0"/>
            <a:r>
              <a:rPr lang="en-US" altLang="zh-CN" sz="2400" dirty="0" smtClean="0"/>
              <a:t> </a:t>
            </a:r>
            <a:r>
              <a:rPr lang="en-US" altLang="zh-CN" sz="2000" b="1" dirty="0">
                <a:ea typeface="宋体" pitchFamily="2" charset="-122"/>
              </a:rPr>
              <a:t>Usage Model 2: 8K UHD Wireless Transfer at Smart Home</a:t>
            </a:r>
            <a:endParaRPr lang="en-CA" altLang="zh-CN" sz="2000" b="1" dirty="0">
              <a:ea typeface="宋体" pitchFamily="2" charset="-122"/>
            </a:endParaRPr>
          </a:p>
        </p:txBody>
      </p:sp>
      <p:sp>
        <p:nvSpPr>
          <p:cNvPr id="8" name="Rectangle 3"/>
          <p:cNvSpPr txBox="1">
            <a:spLocks noChangeArrowheads="1"/>
          </p:cNvSpPr>
          <p:nvPr/>
        </p:nvSpPr>
        <p:spPr bwMode="auto">
          <a:xfrm>
            <a:off x="636629" y="1491680"/>
            <a:ext cx="7967819" cy="50405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marL="0" marR="0" lvl="0" indent="0" algn="l" defTabSz="449263" rtl="0" eaLnBrk="1" fontAlgn="base" latinLnBrk="1" hangingPunct="1">
              <a:lnSpc>
                <a:spcPct val="90000"/>
              </a:lnSpc>
              <a:spcBef>
                <a:spcPts val="600"/>
              </a:spcBef>
              <a:spcAft>
                <a:spcPct val="0"/>
              </a:spcAft>
              <a:buClr>
                <a:srgbClr val="000000"/>
              </a:buClr>
              <a:buSzPct val="100000"/>
              <a:buFont typeface="Times New Roman" pitchFamily="16" charset="0"/>
              <a:buNone/>
              <a:tabLst/>
              <a:defRPr/>
            </a:pPr>
            <a:r>
              <a:rPr kumimoji="0" lang="en-US" b="1" i="0" u="sng" strike="noStrike" kern="0" cap="none" spc="0" normalizeH="0" baseline="0" noProof="0" dirty="0" smtClean="0">
                <a:ln>
                  <a:noFill/>
                </a:ln>
                <a:solidFill>
                  <a:srgbClr val="000000"/>
                </a:solidFill>
                <a:effectLst/>
                <a:uLnTx/>
                <a:uFillTx/>
                <a:latin typeface="+mn-lt"/>
                <a:ea typeface="+mn-ea"/>
                <a:cs typeface="+mn-cs"/>
              </a:rPr>
              <a:t>Summary:  </a:t>
            </a:r>
          </a:p>
          <a:p>
            <a:pPr marL="0" lvl="0" indent="0" defTabSz="449263" eaLnBrk="0" fontAlgn="base" latinLnBrk="1" hangingPunct="0">
              <a:lnSpc>
                <a:spcPct val="95000"/>
              </a:lnSpc>
              <a:buClr>
                <a:srgbClr val="000000"/>
              </a:buClr>
              <a:buSzPct val="100000"/>
              <a:tabLst/>
              <a:defRPr/>
            </a:pPr>
            <a:r>
              <a:rPr lang="en-US" altLang="ko-KR" dirty="0" smtClean="0">
                <a:solidFill>
                  <a:schemeClr val="tx1"/>
                </a:solidFill>
                <a:latin typeface="+mn-lt"/>
                <a:ea typeface="MS PGothic" pitchFamily="34" charset="-128"/>
              </a:rPr>
              <a:t>User streams 8K UHD from a fixed source device to a semi-stationary sink device indoors, at moderate range.</a:t>
            </a:r>
          </a:p>
          <a:p>
            <a:pPr marL="0" lvl="0" indent="0" defTabSz="449263" eaLnBrk="0" fontAlgn="base" latinLnBrk="1" hangingPunct="0">
              <a:lnSpc>
                <a:spcPct val="95000"/>
              </a:lnSpc>
              <a:buClr>
                <a:srgbClr val="000000"/>
              </a:buClr>
              <a:buSzPct val="100000"/>
              <a:tabLst/>
              <a:defRPr/>
            </a:pPr>
            <a:endParaRPr lang="en-US" dirty="0">
              <a:solidFill>
                <a:schemeClr val="tx1"/>
              </a:solidFill>
              <a:latin typeface="+mn-lt"/>
              <a:ea typeface="MS PGothic" pitchFamily="34" charset="-128"/>
            </a:endParaRPr>
          </a:p>
          <a:p>
            <a:pPr>
              <a:lnSpc>
                <a:spcPct val="95000"/>
              </a:lnSpc>
            </a:pPr>
            <a:r>
              <a:rPr lang="en-US" altLang="zh-CN" b="1" u="sng" dirty="0">
                <a:ea typeface="MS PGothic" pitchFamily="34" charset="-128"/>
              </a:rPr>
              <a:t>Requirements:</a:t>
            </a:r>
          </a:p>
          <a:p>
            <a:pPr marL="285750" indent="-285750">
              <a:lnSpc>
                <a:spcPct val="95000"/>
              </a:lnSpc>
              <a:buFont typeface="Arial" panose="020B0604020202020204" pitchFamily="34" charset="0"/>
              <a:buChar char="•"/>
            </a:pPr>
            <a:r>
              <a:rPr lang="en-US" altLang="zh-CN" dirty="0" smtClean="0">
                <a:ea typeface="MS PGothic" pitchFamily="34" charset="-128"/>
              </a:rPr>
              <a:t>28 </a:t>
            </a:r>
            <a:r>
              <a:rPr lang="en-US" altLang="zh-CN" dirty="0" err="1">
                <a:ea typeface="MS PGothic" pitchFamily="34" charset="-128"/>
              </a:rPr>
              <a:t>Gbps</a:t>
            </a:r>
            <a:r>
              <a:rPr lang="en-US" altLang="zh-CN" dirty="0">
                <a:ea typeface="MS PGothic" pitchFamily="34" charset="-128"/>
              </a:rPr>
              <a:t> P2P link </a:t>
            </a:r>
            <a:r>
              <a:rPr lang="en-US" altLang="zh-CN" dirty="0" smtClean="0">
                <a:ea typeface="MS PGothic" pitchFamily="34" charset="-128"/>
              </a:rPr>
              <a:t>&lt; 20 m</a:t>
            </a:r>
            <a:endParaRPr lang="en-US" altLang="zh-CN" dirty="0">
              <a:ea typeface="MS PGothic" pitchFamily="34" charset="-128"/>
            </a:endParaRPr>
          </a:p>
          <a:p>
            <a:pPr marL="285750" indent="-285750">
              <a:lnSpc>
                <a:spcPct val="95000"/>
              </a:lnSpc>
              <a:buFont typeface="Arial" panose="020B0604020202020204" pitchFamily="34" charset="0"/>
              <a:buChar char="•"/>
            </a:pPr>
            <a:r>
              <a:rPr lang="en-US" altLang="zh-CN" dirty="0" smtClean="0">
                <a:ea typeface="MS PGothic" pitchFamily="34" charset="-128"/>
              </a:rPr>
              <a:t>Latency and jitter &lt; 5 </a:t>
            </a:r>
            <a:r>
              <a:rPr lang="en-US" altLang="zh-CN" dirty="0" err="1" smtClean="0">
                <a:ea typeface="MS PGothic" pitchFamily="34" charset="-128"/>
              </a:rPr>
              <a:t>ms</a:t>
            </a:r>
            <a:endParaRPr lang="en-US" altLang="zh-CN" dirty="0" smtClean="0">
              <a:ea typeface="MS PGothic" pitchFamily="34" charset="-128"/>
            </a:endParaRPr>
          </a:p>
          <a:p>
            <a:pPr>
              <a:lnSpc>
                <a:spcPct val="95000"/>
              </a:lnSpc>
            </a:pPr>
            <a:endParaRPr lang="en-US" altLang="zh-CN" dirty="0">
              <a:ea typeface="MS PGothic" pitchFamily="34" charset="-128"/>
            </a:endParaRPr>
          </a:p>
          <a:p>
            <a:pPr>
              <a:lnSpc>
                <a:spcPct val="95000"/>
              </a:lnSpc>
            </a:pPr>
            <a:r>
              <a:rPr lang="en-US" altLang="zh-CN" b="1" u="sng" dirty="0">
                <a:ea typeface="MS PGothic" pitchFamily="34" charset="-128"/>
              </a:rPr>
              <a:t>Challenges:</a:t>
            </a:r>
          </a:p>
          <a:p>
            <a:pPr marL="285750" indent="-285750">
              <a:lnSpc>
                <a:spcPct val="95000"/>
              </a:lnSpc>
              <a:buFont typeface="Arial" panose="020B0604020202020204" pitchFamily="34" charset="0"/>
              <a:buChar char="•"/>
            </a:pPr>
            <a:r>
              <a:rPr lang="en-US" altLang="zh-CN" dirty="0">
                <a:ea typeface="MS PGothic" pitchFamily="34" charset="-128"/>
              </a:rPr>
              <a:t>NLOS</a:t>
            </a:r>
          </a:p>
          <a:p>
            <a:pPr marL="285750" indent="-285750">
              <a:lnSpc>
                <a:spcPct val="95000"/>
              </a:lnSpc>
              <a:buFont typeface="Arial" panose="020B0604020202020204" pitchFamily="34" charset="0"/>
              <a:buChar char="•"/>
            </a:pPr>
            <a:r>
              <a:rPr lang="en-US" dirty="0" smtClean="0">
                <a:ea typeface="MS PGothic" pitchFamily="34" charset="-128"/>
              </a:rPr>
              <a:t>Moving </a:t>
            </a:r>
            <a:r>
              <a:rPr lang="en-US" dirty="0">
                <a:ea typeface="MS PGothic" pitchFamily="34" charset="-128"/>
              </a:rPr>
              <a:t>(pedestrian speeds</a:t>
            </a:r>
            <a:r>
              <a:rPr lang="en-US" dirty="0" smtClean="0">
                <a:ea typeface="MS PGothic" pitchFamily="34" charset="-128"/>
              </a:rPr>
              <a:t>)</a:t>
            </a:r>
          </a:p>
          <a:p>
            <a:pPr>
              <a:lnSpc>
                <a:spcPct val="95000"/>
              </a:lnSpc>
            </a:pPr>
            <a:endParaRPr lang="en-US" altLang="zh-CN" dirty="0">
              <a:ea typeface="MS PGothic" pitchFamily="34" charset="-128"/>
            </a:endParaRPr>
          </a:p>
          <a:p>
            <a:pPr>
              <a:lnSpc>
                <a:spcPct val="95000"/>
              </a:lnSpc>
            </a:pPr>
            <a:r>
              <a:rPr lang="en-US" altLang="zh-CN" b="1" u="sng" dirty="0">
                <a:ea typeface="MS PGothic" pitchFamily="34" charset="-128"/>
              </a:rPr>
              <a:t>Advantages:</a:t>
            </a:r>
          </a:p>
          <a:p>
            <a:pPr marL="285750" indent="-285750">
              <a:lnSpc>
                <a:spcPct val="95000"/>
              </a:lnSpc>
              <a:buFont typeface="Arial" panose="020B0604020202020204" pitchFamily="34" charset="0"/>
              <a:buChar char="•"/>
            </a:pPr>
            <a:r>
              <a:rPr lang="en-US" altLang="zh-CN" dirty="0" smtClean="0">
                <a:ea typeface="MS PGothic" pitchFamily="34" charset="-128"/>
              </a:rPr>
              <a:t>Low/no interference</a:t>
            </a:r>
          </a:p>
          <a:p>
            <a:pPr lvl="0" defTabSz="449263" eaLnBrk="0" fontAlgn="base" latinLnBrk="1" hangingPunct="0">
              <a:lnSpc>
                <a:spcPct val="95000"/>
              </a:lnSpc>
              <a:buClr>
                <a:srgbClr val="000000"/>
              </a:buClr>
              <a:buSzPct val="100000"/>
              <a:tabLst/>
              <a:defRPr/>
            </a:pPr>
            <a:endParaRPr lang="en-US" altLang="ko-KR" dirty="0">
              <a:solidFill>
                <a:schemeClr val="tx1"/>
              </a:solidFill>
              <a:latin typeface="+mn-lt"/>
              <a:ea typeface="MS PGothic" pitchFamily="34" charset="-128"/>
            </a:endParaRPr>
          </a:p>
          <a:p>
            <a:pPr>
              <a:lnSpc>
                <a:spcPct val="95000"/>
              </a:lnSpc>
            </a:pPr>
            <a:r>
              <a:rPr lang="en-US" altLang="zh-CN" b="1" u="sng" dirty="0">
                <a:ea typeface="MS PGothic" pitchFamily="34" charset="-128"/>
              </a:rPr>
              <a:t>Evaluation Methodology</a:t>
            </a:r>
            <a:r>
              <a:rPr lang="en-US" altLang="zh-CN" b="1" u="sng" dirty="0" smtClean="0">
                <a:ea typeface="MS PGothic" pitchFamily="34" charset="-128"/>
              </a:rPr>
              <a:t>:</a:t>
            </a:r>
            <a:endParaRPr lang="en-US" altLang="zh-CN" b="1" u="sng" dirty="0" smtClean="0">
              <a:solidFill>
                <a:srgbClr val="00B050"/>
              </a:solidFill>
              <a:ea typeface="MS PGothic" pitchFamily="34" charset="-128"/>
            </a:endParaRPr>
          </a:p>
          <a:p>
            <a:pPr>
              <a:lnSpc>
                <a:spcPct val="95000"/>
              </a:lnSpc>
            </a:pPr>
            <a:r>
              <a:rPr lang="en-US" altLang="zh-CN" dirty="0" smtClean="0">
                <a:ea typeface="MS PGothic" pitchFamily="34" charset="-128"/>
              </a:rPr>
              <a:t>While there is little/no interference from other devices, the sink device could be moving, thus there may be significant interaction with the environment.  As a result, this usage model is best evaluated in an SLS. </a:t>
            </a:r>
          </a:p>
          <a:p>
            <a:pPr>
              <a:lnSpc>
                <a:spcPct val="95000"/>
              </a:lnSpc>
            </a:pPr>
            <a:endParaRPr lang="en-US" altLang="zh-CN" dirty="0" smtClean="0">
              <a:ea typeface="MS PGothic" pitchFamily="34" charset="-128"/>
            </a:endParaRPr>
          </a:p>
          <a:p>
            <a:pPr lvl="0">
              <a:lnSpc>
                <a:spcPct val="95000"/>
              </a:lnSpc>
            </a:pPr>
            <a:r>
              <a:rPr lang="en-US" altLang="zh-CN" dirty="0">
                <a:solidFill>
                  <a:srgbClr val="00B050"/>
                </a:solidFill>
                <a:ea typeface="MS PGothic" pitchFamily="34" charset="-128"/>
              </a:rPr>
              <a:t>However, the requirements and challenges of this usage model will be met if the requirements and challenges of Usage Model 3 (VR/AR) are met. Thus, it can be subsumed by Usage Model 3.</a:t>
            </a:r>
          </a:p>
          <a:p>
            <a:pPr lvl="0">
              <a:lnSpc>
                <a:spcPct val="95000"/>
              </a:lnSpc>
            </a:pPr>
            <a:endParaRPr lang="en-US" altLang="zh-CN" dirty="0">
              <a:solidFill>
                <a:schemeClr val="tx1"/>
              </a:solidFill>
              <a:ea typeface="MS PGothic" pitchFamily="34" charset="-128"/>
            </a:endParaRPr>
          </a:p>
          <a:p>
            <a:pPr>
              <a:lnSpc>
                <a:spcPct val="95000"/>
              </a:lnSpc>
            </a:pPr>
            <a:endParaRPr lang="en-US" altLang="zh-CN" b="1" u="sng" dirty="0">
              <a:ea typeface="MS PGothic" pitchFamily="34" charset="-128"/>
            </a:endParaRPr>
          </a:p>
        </p:txBody>
      </p:sp>
    </p:spTree>
    <p:extLst>
      <p:ext uri="{BB962C8B-B14F-4D97-AF65-F5344CB8AC3E}">
        <p14:creationId xmlns:p14="http://schemas.microsoft.com/office/powerpoint/2010/main" val="1700230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141"/>
          <p:cNvSpPr txBox="1">
            <a:spLocks noGrp="1"/>
          </p:cNvSpPr>
          <p:nvPr>
            <p:ph type="title" idx="4294967295"/>
          </p:nvPr>
        </p:nvSpPr>
        <p:spPr>
          <a:xfrm>
            <a:off x="0" y="692150"/>
            <a:ext cx="9144000" cy="584200"/>
          </a:xfrm>
          <a:prstGeom prst="rect">
            <a:avLst/>
          </a:prstGeom>
          <a:noFill/>
          <a:ln>
            <a:noFill/>
          </a:ln>
        </p:spPr>
        <p:txBody>
          <a:bodyPr lIns="91425" tIns="45700" rIns="91425" bIns="45700" anchor="ctr" anchorCtr="0">
            <a:noAutofit/>
          </a:bodyPr>
          <a:lstStyle/>
          <a:p>
            <a:pPr lvl="0">
              <a:buSzPct val="25000"/>
            </a:pPr>
            <a:r>
              <a:rPr lang="en-US" sz="2000" b="1" dirty="0">
                <a:ea typeface="宋体" pitchFamily="2" charset="-122"/>
                <a:sym typeface="Times New Roman"/>
              </a:rPr>
              <a:t>Usage Model 3:   Augmented Reality/Virtual Reality </a:t>
            </a:r>
            <a:r>
              <a:rPr lang="en-US" sz="2000" b="1" dirty="0" smtClean="0">
                <a:ea typeface="宋体" pitchFamily="2" charset="-122"/>
                <a:sym typeface="Times New Roman"/>
              </a:rPr>
              <a:t>Wearables</a:t>
            </a:r>
            <a:endParaRPr lang="en-US" sz="2000" b="1" dirty="0">
              <a:ea typeface="宋体" pitchFamily="2" charset="-122"/>
              <a:sym typeface="Times New Roman"/>
            </a:endParaRPr>
          </a:p>
        </p:txBody>
      </p:sp>
      <p:sp>
        <p:nvSpPr>
          <p:cNvPr id="8" name="Shape 143"/>
          <p:cNvSpPr txBox="1"/>
          <p:nvPr/>
        </p:nvSpPr>
        <p:spPr>
          <a:xfrm>
            <a:off x="683568" y="1412776"/>
            <a:ext cx="7848872" cy="5256584"/>
          </a:xfrm>
          <a:prstGeom prst="rect">
            <a:avLst/>
          </a:prstGeom>
          <a:noFill/>
          <a:ln>
            <a:noFill/>
          </a:ln>
        </p:spPr>
        <p:txBody>
          <a:bodyPr lIns="91425" tIns="45700" rIns="91425" bIns="45700" anchor="t" anchorCtr="0">
            <a:noAutofit/>
          </a:bodyPr>
          <a:lstStyle/>
          <a:p>
            <a:pPr marL="0" marR="0" lvl="0" indent="0" algn="l" rtl="0">
              <a:spcBef>
                <a:spcPts val="0"/>
              </a:spcBef>
              <a:spcAft>
                <a:spcPts val="600"/>
              </a:spcAft>
              <a:buSzPct val="25000"/>
              <a:buNone/>
            </a:pPr>
            <a:r>
              <a:rPr lang="en-US" b="1" u="sng" dirty="0" smtClean="0">
                <a:solidFill>
                  <a:schemeClr val="tx1"/>
                </a:solidFill>
                <a:latin typeface="+mn-lt"/>
                <a:ea typeface="MS PGothic" pitchFamily="34" charset="-128"/>
              </a:rPr>
              <a:t>Summary:</a:t>
            </a:r>
            <a:endParaRPr lang="en-US" b="1" u="sng" dirty="0">
              <a:solidFill>
                <a:schemeClr val="tx1"/>
              </a:solidFill>
              <a:latin typeface="+mn-lt"/>
              <a:ea typeface="MS PGothic" pitchFamily="34" charset="-128"/>
            </a:endParaRPr>
          </a:p>
          <a:p>
            <a:pPr>
              <a:buSzPct val="25000"/>
            </a:pPr>
            <a:r>
              <a:rPr lang="en-US" altLang="ko-KR" dirty="0" smtClean="0">
                <a:solidFill>
                  <a:schemeClr val="tx1"/>
                </a:solidFill>
                <a:ea typeface="MS PGothic" pitchFamily="34" charset="-128"/>
              </a:rPr>
              <a:t>AR/VR traffic between a fixed source and slowly moving sink device at moderate range, indoors, with little/no interference; OR between slowly moving source and sink devices at very short range, indoors, in heavy interference conditions.</a:t>
            </a:r>
            <a:endParaRPr lang="en-US" altLang="ko-KR" dirty="0">
              <a:solidFill>
                <a:schemeClr val="tx1"/>
              </a:solidFill>
              <a:ea typeface="MS PGothic" pitchFamily="34" charset="-128"/>
            </a:endParaRPr>
          </a:p>
          <a:p>
            <a:pPr marL="0" marR="0" lvl="0" indent="0" algn="l" rtl="0">
              <a:spcBef>
                <a:spcPts val="0"/>
              </a:spcBef>
              <a:spcAft>
                <a:spcPts val="600"/>
              </a:spcAft>
              <a:buSzPct val="25000"/>
              <a:buNone/>
            </a:pPr>
            <a:endParaRPr lang="en-US" altLang="zh-CN" dirty="0" smtClean="0">
              <a:solidFill>
                <a:schemeClr val="tx1"/>
              </a:solidFill>
              <a:latin typeface="+mn-lt"/>
              <a:ea typeface="MS PGothic" pitchFamily="34" charset="-128"/>
            </a:endParaRPr>
          </a:p>
          <a:p>
            <a:pPr>
              <a:lnSpc>
                <a:spcPct val="95000"/>
              </a:lnSpc>
            </a:pPr>
            <a:r>
              <a:rPr lang="en-US" altLang="zh-CN" b="1" u="sng" dirty="0">
                <a:ea typeface="MS PGothic" pitchFamily="34" charset="-128"/>
              </a:rPr>
              <a:t>Requirements:</a:t>
            </a:r>
          </a:p>
          <a:p>
            <a:pPr marL="285750" indent="-285750">
              <a:lnSpc>
                <a:spcPct val="95000"/>
              </a:lnSpc>
              <a:buFont typeface="Arial" panose="020B0604020202020204" pitchFamily="34" charset="0"/>
              <a:buChar char="•"/>
            </a:pPr>
            <a:r>
              <a:rPr lang="en-US" altLang="zh-CN" dirty="0" smtClean="0">
                <a:ea typeface="MS PGothic" pitchFamily="34" charset="-128"/>
              </a:rPr>
              <a:t>20 </a:t>
            </a:r>
            <a:r>
              <a:rPr lang="en-US" altLang="zh-CN" dirty="0" err="1">
                <a:ea typeface="MS PGothic" pitchFamily="34" charset="-128"/>
              </a:rPr>
              <a:t>Gbps</a:t>
            </a:r>
            <a:r>
              <a:rPr lang="en-US" altLang="zh-CN" dirty="0">
                <a:ea typeface="MS PGothic" pitchFamily="34" charset="-128"/>
              </a:rPr>
              <a:t> P2P link &lt; 20 m</a:t>
            </a:r>
          </a:p>
          <a:p>
            <a:pPr marL="285750" indent="-285750">
              <a:lnSpc>
                <a:spcPct val="95000"/>
              </a:lnSpc>
              <a:buFont typeface="Arial" panose="020B0604020202020204" pitchFamily="34" charset="0"/>
              <a:buChar char="•"/>
            </a:pPr>
            <a:r>
              <a:rPr lang="en-US" altLang="zh-CN" dirty="0">
                <a:ea typeface="MS PGothic" pitchFamily="34" charset="-128"/>
              </a:rPr>
              <a:t>Latency and jitter &lt; 5 </a:t>
            </a:r>
            <a:r>
              <a:rPr lang="en-US" altLang="zh-CN" dirty="0" err="1" smtClean="0">
                <a:ea typeface="MS PGothic" pitchFamily="34" charset="-128"/>
              </a:rPr>
              <a:t>ms</a:t>
            </a:r>
            <a:endParaRPr lang="en-US" altLang="zh-CN" dirty="0" smtClean="0">
              <a:ea typeface="MS PGothic" pitchFamily="34" charset="-128"/>
            </a:endParaRPr>
          </a:p>
          <a:p>
            <a:pPr marL="285750" indent="-285750">
              <a:lnSpc>
                <a:spcPct val="95000"/>
              </a:lnSpc>
              <a:buFont typeface="Arial" panose="020B0604020202020204" pitchFamily="34" charset="0"/>
              <a:buChar char="•"/>
            </a:pPr>
            <a:r>
              <a:rPr lang="en-US" altLang="zh-CN" dirty="0" smtClean="0">
                <a:ea typeface="MS PGothic" pitchFamily="34" charset="-128"/>
              </a:rPr>
              <a:t>PER &lt; 10E-2</a:t>
            </a:r>
          </a:p>
          <a:p>
            <a:pPr marL="285750" indent="-285750">
              <a:lnSpc>
                <a:spcPct val="95000"/>
              </a:lnSpc>
              <a:buFont typeface="Arial" panose="020B0604020202020204" pitchFamily="34" charset="0"/>
              <a:buChar char="•"/>
            </a:pPr>
            <a:endParaRPr lang="en-US" altLang="zh-CN" dirty="0">
              <a:ea typeface="MS PGothic" pitchFamily="34" charset="-128"/>
            </a:endParaRPr>
          </a:p>
          <a:p>
            <a:pPr>
              <a:lnSpc>
                <a:spcPct val="95000"/>
              </a:lnSpc>
            </a:pPr>
            <a:r>
              <a:rPr lang="en-US" altLang="zh-CN" b="1" u="sng" dirty="0">
                <a:ea typeface="MS PGothic" pitchFamily="34" charset="-128"/>
              </a:rPr>
              <a:t>Challenges</a:t>
            </a:r>
            <a:r>
              <a:rPr lang="en-US" altLang="zh-CN" b="1" u="sng" dirty="0" smtClean="0">
                <a:ea typeface="MS PGothic" pitchFamily="34" charset="-128"/>
              </a:rPr>
              <a:t>:</a:t>
            </a:r>
            <a:endParaRPr lang="en-US" altLang="zh-CN" dirty="0" smtClean="0">
              <a:ea typeface="MS PGothic" pitchFamily="34" charset="-128"/>
            </a:endParaRPr>
          </a:p>
          <a:p>
            <a:pPr marL="285750" indent="-285750">
              <a:lnSpc>
                <a:spcPct val="95000"/>
              </a:lnSpc>
              <a:buFont typeface="Arial" panose="020B0604020202020204" pitchFamily="34" charset="0"/>
              <a:buChar char="•"/>
            </a:pPr>
            <a:r>
              <a:rPr lang="en-US" altLang="zh-CN" dirty="0" smtClean="0">
                <a:ea typeface="MS PGothic" pitchFamily="34" charset="-128"/>
              </a:rPr>
              <a:t>NLOS</a:t>
            </a:r>
          </a:p>
          <a:p>
            <a:pPr marL="285750" indent="-285750">
              <a:lnSpc>
                <a:spcPct val="95000"/>
              </a:lnSpc>
              <a:buFont typeface="Arial" panose="020B0604020202020204" pitchFamily="34" charset="0"/>
              <a:buChar char="•"/>
            </a:pPr>
            <a:r>
              <a:rPr lang="en-US" altLang="zh-CN" dirty="0" smtClean="0">
                <a:ea typeface="MS PGothic" pitchFamily="34" charset="-128"/>
              </a:rPr>
              <a:t>Moving (pedestrian speeds)</a:t>
            </a:r>
          </a:p>
          <a:p>
            <a:pPr marL="285750" indent="-285750">
              <a:lnSpc>
                <a:spcPct val="95000"/>
              </a:lnSpc>
              <a:buFont typeface="Arial" panose="020B0604020202020204" pitchFamily="34" charset="0"/>
              <a:buChar char="•"/>
            </a:pPr>
            <a:r>
              <a:rPr lang="en-US" altLang="zh-CN" dirty="0" smtClean="0">
                <a:ea typeface="MS PGothic" pitchFamily="34" charset="-128"/>
              </a:rPr>
              <a:t>Heavy interference</a:t>
            </a:r>
            <a:endParaRPr lang="en-US" altLang="zh-CN" dirty="0">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ea typeface="MS PGothic" pitchFamily="34" charset="-128"/>
              </a:rPr>
              <a:t>Evaluation Methodology:  </a:t>
            </a:r>
            <a:r>
              <a:rPr lang="en-US" altLang="zh-CN" b="1" u="sng" dirty="0">
                <a:solidFill>
                  <a:srgbClr val="00B050"/>
                </a:solidFill>
                <a:ea typeface="MS PGothic" pitchFamily="34" charset="-128"/>
              </a:rPr>
              <a:t>SLS</a:t>
            </a:r>
          </a:p>
          <a:p>
            <a:pPr>
              <a:lnSpc>
                <a:spcPct val="95000"/>
              </a:lnSpc>
            </a:pPr>
            <a:r>
              <a:rPr lang="en-US" altLang="zh-CN" dirty="0" smtClean="0">
                <a:ea typeface="MS PGothic" pitchFamily="34" charset="-128"/>
              </a:rPr>
              <a:t>This usage model poses some of the toughest challenges of any in the group. Not only are the source and sink devices potentially moving, there exists the potential for very high interference in some environments (e.g. commuter).  Thus, </a:t>
            </a:r>
            <a:r>
              <a:rPr lang="en-US" altLang="zh-CN" dirty="0">
                <a:ea typeface="MS PGothic" pitchFamily="34" charset="-128"/>
              </a:rPr>
              <a:t>this usage model </a:t>
            </a:r>
            <a:r>
              <a:rPr lang="en-US" altLang="zh-CN" dirty="0" smtClean="0">
                <a:ea typeface="MS PGothic" pitchFamily="34" charset="-128"/>
              </a:rPr>
              <a:t>must be evaluated in an SLS. </a:t>
            </a:r>
          </a:p>
          <a:p>
            <a:pPr>
              <a:lnSpc>
                <a:spcPct val="95000"/>
              </a:lnSpc>
            </a:pPr>
            <a:endParaRPr lang="en-US" altLang="zh-CN" dirty="0">
              <a:ea typeface="MS PGothic" pitchFamily="34" charset="-128"/>
            </a:endParaRPr>
          </a:p>
          <a:p>
            <a:pPr marL="0" marR="0" lvl="0" indent="0" algn="l" rtl="0">
              <a:spcBef>
                <a:spcPts val="0"/>
              </a:spcBef>
              <a:spcAft>
                <a:spcPts val="0"/>
              </a:spcAft>
              <a:buSzPct val="25000"/>
              <a:buNone/>
            </a:pPr>
            <a:endParaRPr lang="en-US" dirty="0">
              <a:solidFill>
                <a:schemeClr val="tx1"/>
              </a:solidFill>
              <a:latin typeface="+mn-lt"/>
              <a:ea typeface="MS PGothic" pitchFamily="34" charset="-128"/>
            </a:endParaRPr>
          </a:p>
        </p:txBody>
      </p:sp>
    </p:spTree>
    <p:extLst>
      <p:ext uri="{BB962C8B-B14F-4D97-AF65-F5344CB8AC3E}">
        <p14:creationId xmlns:p14="http://schemas.microsoft.com/office/powerpoint/2010/main" val="241412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101"/>
          <p:cNvSpPr txBox="1">
            <a:spLocks noGrp="1"/>
          </p:cNvSpPr>
          <p:nvPr>
            <p:ph type="title" idx="4294967295"/>
          </p:nvPr>
        </p:nvSpPr>
        <p:spPr>
          <a:xfrm>
            <a:off x="0" y="620713"/>
            <a:ext cx="9144000" cy="798512"/>
          </a:xfrm>
          <a:prstGeom prst="rect">
            <a:avLst/>
          </a:prstGeom>
          <a:noFill/>
          <a:ln>
            <a:noFill/>
          </a:ln>
        </p:spPr>
        <p:txBody>
          <a:bodyPr lIns="91425" tIns="45700" rIns="91425" bIns="45700" anchor="ctr" anchorCtr="0">
            <a:noAutofit/>
          </a:bodyPr>
          <a:lstStyle/>
          <a:p>
            <a:pPr algn="ctr">
              <a:buSzPct val="25000"/>
            </a:pPr>
            <a:r>
              <a:rPr lang="en-US" sz="2000" b="1" dirty="0">
                <a:ea typeface="宋体" pitchFamily="2" charset="-122"/>
                <a:sym typeface="Times New Roman"/>
              </a:rPr>
              <a:t>Usage Model 4: Data Center 11ay Inter-Rack Connectivity</a:t>
            </a:r>
          </a:p>
        </p:txBody>
      </p:sp>
      <p:sp>
        <p:nvSpPr>
          <p:cNvPr id="8" name="Shape 103"/>
          <p:cNvSpPr txBox="1"/>
          <p:nvPr/>
        </p:nvSpPr>
        <p:spPr>
          <a:xfrm>
            <a:off x="683568" y="1556792"/>
            <a:ext cx="7776864" cy="4650273"/>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a:buSzPct val="25000"/>
            </a:pPr>
            <a:r>
              <a:rPr lang="en-US" altLang="ko-KR" dirty="0" smtClean="0">
                <a:solidFill>
                  <a:schemeClr val="tx1"/>
                </a:solidFill>
                <a:ea typeface="MS PGothic" pitchFamily="34" charset="-128"/>
              </a:rPr>
              <a:t>Mixed traffic between a fixed source device and one or more fixed sink devices, indoors at short range.</a:t>
            </a:r>
            <a:endParaRPr lang="en-US" altLang="ko-KR" dirty="0">
              <a:solidFill>
                <a:schemeClr val="tx1"/>
              </a:solidFill>
              <a:ea typeface="MS PGothic" pitchFamily="34" charset="-128"/>
            </a:endParaRP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ea typeface="MS PGothic" pitchFamily="34" charset="-128"/>
              </a:rPr>
              <a:t>Requirements</a:t>
            </a:r>
            <a:r>
              <a:rPr lang="en-US" altLang="zh-CN" b="1" u="sng" dirty="0" smtClean="0">
                <a:ea typeface="MS PGothic" pitchFamily="34" charset="-128"/>
              </a:rPr>
              <a:t>:</a:t>
            </a:r>
          </a:p>
          <a:p>
            <a:pPr marL="285750" indent="-285750">
              <a:lnSpc>
                <a:spcPct val="95000"/>
              </a:lnSpc>
              <a:buFont typeface="Arial" panose="020B0604020202020204" pitchFamily="34" charset="0"/>
              <a:buChar char="•"/>
            </a:pPr>
            <a:r>
              <a:rPr lang="en-US" altLang="zh-CN" dirty="0">
                <a:ea typeface="MS PGothic" pitchFamily="34" charset="-128"/>
              </a:rPr>
              <a:t>2</a:t>
            </a:r>
            <a:r>
              <a:rPr lang="en-US" altLang="zh-CN" dirty="0" smtClean="0">
                <a:ea typeface="MS PGothic" pitchFamily="34" charset="-128"/>
              </a:rPr>
              <a:t>0 </a:t>
            </a:r>
            <a:r>
              <a:rPr lang="en-US" altLang="zh-CN" dirty="0" err="1" smtClean="0">
                <a:ea typeface="MS PGothic" pitchFamily="34" charset="-128"/>
              </a:rPr>
              <a:t>Gbps</a:t>
            </a:r>
            <a:r>
              <a:rPr lang="en-US" altLang="zh-CN" dirty="0" smtClean="0">
                <a:ea typeface="MS PGothic" pitchFamily="34" charset="-128"/>
              </a:rPr>
              <a:t> P2P/P2MP links &lt; 2 m</a:t>
            </a:r>
          </a:p>
          <a:p>
            <a:pPr marL="285750" indent="-285750">
              <a:lnSpc>
                <a:spcPct val="95000"/>
              </a:lnSpc>
              <a:buFont typeface="Arial" panose="020B0604020202020204" pitchFamily="34" charset="0"/>
              <a:buChar char="•"/>
            </a:pPr>
            <a:r>
              <a:rPr lang="en-US" altLang="zh-CN" dirty="0" smtClean="0">
                <a:ea typeface="MS PGothic" pitchFamily="34" charset="-128"/>
              </a:rPr>
              <a:t>Latency &lt; 100 </a:t>
            </a:r>
            <a:r>
              <a:rPr lang="en-US" altLang="zh-CN" dirty="0" err="1" smtClean="0">
                <a:ea typeface="MS PGothic" pitchFamily="34" charset="-128"/>
              </a:rPr>
              <a:t>ms</a:t>
            </a:r>
            <a:endParaRPr lang="en-US" altLang="zh-CN" dirty="0" smtClean="0">
              <a:ea typeface="MS PGothic" pitchFamily="34" charset="-128"/>
            </a:endParaRPr>
          </a:p>
          <a:p>
            <a:pPr marL="285750" indent="-285750">
              <a:lnSpc>
                <a:spcPct val="95000"/>
              </a:lnSpc>
              <a:buFont typeface="Arial" panose="020B0604020202020204" pitchFamily="34" charset="0"/>
              <a:buChar char="•"/>
            </a:pPr>
            <a:r>
              <a:rPr lang="en-US" altLang="zh-CN" dirty="0" smtClean="0">
                <a:ea typeface="MS PGothic" pitchFamily="34" charset="-128"/>
              </a:rPr>
              <a:t>PER &lt; 10E-2</a:t>
            </a:r>
            <a:endParaRPr lang="en-US" altLang="zh-CN" dirty="0">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smtClean="0">
              <a:solidFill>
                <a:schemeClr val="tx1"/>
              </a:solidFill>
              <a:ea typeface="MS PGothic" pitchFamily="34" charset="-128"/>
            </a:endParaRPr>
          </a:p>
          <a:p>
            <a:pPr>
              <a:lnSpc>
                <a:spcPct val="95000"/>
              </a:lnSpc>
            </a:pPr>
            <a:r>
              <a:rPr lang="en-US" altLang="zh-CN" b="1" u="sng" dirty="0">
                <a:ea typeface="MS PGothic" pitchFamily="34" charset="-128"/>
              </a:rPr>
              <a:t>Advantages:</a:t>
            </a:r>
          </a:p>
          <a:p>
            <a:pPr marL="285750" indent="-285750">
              <a:lnSpc>
                <a:spcPct val="95000"/>
              </a:lnSpc>
              <a:buFont typeface="Arial" panose="020B0604020202020204" pitchFamily="34" charset="0"/>
              <a:buChar char="•"/>
            </a:pPr>
            <a:r>
              <a:rPr lang="en-US" altLang="zh-CN" dirty="0" smtClean="0">
                <a:ea typeface="MS PGothic" pitchFamily="34" charset="-128"/>
              </a:rPr>
              <a:t>LOS</a:t>
            </a:r>
          </a:p>
          <a:p>
            <a:pPr marL="285750" indent="-285750">
              <a:lnSpc>
                <a:spcPct val="95000"/>
              </a:lnSpc>
              <a:buFont typeface="Arial" panose="020B0604020202020204" pitchFamily="34" charset="0"/>
              <a:buChar char="•"/>
            </a:pPr>
            <a:r>
              <a:rPr lang="en-US" altLang="zh-CN" dirty="0" smtClean="0">
                <a:ea typeface="MS PGothic" pitchFamily="34" charset="-128"/>
              </a:rPr>
              <a:t>Stationary devices</a:t>
            </a: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ea typeface="MS PGothic" pitchFamily="34" charset="-128"/>
              </a:rPr>
              <a:t>Evaluation </a:t>
            </a:r>
            <a:r>
              <a:rPr lang="en-US" altLang="zh-CN" b="1" u="sng" dirty="0" smtClean="0">
                <a:ea typeface="MS PGothic" pitchFamily="34" charset="-128"/>
              </a:rPr>
              <a:t>Methodology:</a:t>
            </a:r>
          </a:p>
          <a:p>
            <a:pPr>
              <a:lnSpc>
                <a:spcPct val="95000"/>
              </a:lnSpc>
            </a:pPr>
            <a:r>
              <a:rPr lang="en-US" altLang="zh-CN" dirty="0" smtClean="0">
                <a:ea typeface="MS PGothic" pitchFamily="34" charset="-128"/>
              </a:rPr>
              <a:t>Due to the possibility of multi-hop configuration, this usage model needs an SLS for proper evaluation.</a:t>
            </a:r>
          </a:p>
          <a:p>
            <a:pPr>
              <a:lnSpc>
                <a:spcPct val="95000"/>
              </a:lnSpc>
            </a:pPr>
            <a:endParaRPr lang="en-US" altLang="zh-CN" dirty="0">
              <a:ea typeface="MS PGothic" pitchFamily="34" charset="-128"/>
            </a:endParaRPr>
          </a:p>
          <a:p>
            <a:pPr lvl="0">
              <a:lnSpc>
                <a:spcPct val="95000"/>
              </a:lnSpc>
            </a:pPr>
            <a:r>
              <a:rPr lang="en-US" altLang="zh-CN" dirty="0">
                <a:solidFill>
                  <a:srgbClr val="00B050"/>
                </a:solidFill>
                <a:ea typeface="MS PGothic" pitchFamily="34" charset="-128"/>
              </a:rPr>
              <a:t>However, the requirements and challenges of this usage model will be met if the requirements and challenges of Usage Model </a:t>
            </a:r>
            <a:r>
              <a:rPr lang="en-US" altLang="zh-CN" dirty="0" smtClean="0">
                <a:solidFill>
                  <a:srgbClr val="00B050"/>
                </a:solidFill>
                <a:ea typeface="MS PGothic" pitchFamily="34" charset="-128"/>
              </a:rPr>
              <a:t>8 (Backhauling) </a:t>
            </a:r>
            <a:r>
              <a:rPr lang="en-US" altLang="zh-CN" dirty="0">
                <a:solidFill>
                  <a:srgbClr val="00B050"/>
                </a:solidFill>
                <a:ea typeface="MS PGothic" pitchFamily="34" charset="-128"/>
              </a:rPr>
              <a:t>are met. Thus, it can be subsumed by Usage Model </a:t>
            </a:r>
            <a:r>
              <a:rPr lang="en-US" altLang="zh-CN" dirty="0" smtClean="0">
                <a:solidFill>
                  <a:srgbClr val="00B050"/>
                </a:solidFill>
                <a:ea typeface="MS PGothic" pitchFamily="34" charset="-128"/>
              </a:rPr>
              <a:t>8.</a:t>
            </a:r>
            <a:endParaRPr lang="en-US" altLang="zh-CN" dirty="0">
              <a:solidFill>
                <a:srgbClr val="00B050"/>
              </a:solidFill>
              <a:ea typeface="MS PGothic" pitchFamily="34" charset="-128"/>
            </a:endParaRPr>
          </a:p>
          <a:p>
            <a:pPr lvl="0">
              <a:lnSpc>
                <a:spcPct val="95000"/>
              </a:lnSpc>
            </a:pPr>
            <a:endParaRPr lang="en-US" altLang="zh-CN" dirty="0">
              <a:solidFill>
                <a:schemeClr val="tx1"/>
              </a:solidFill>
              <a:ea typeface="MS PGothic" pitchFamily="34" charset="-128"/>
            </a:endParaRPr>
          </a:p>
          <a:p>
            <a:pPr>
              <a:lnSpc>
                <a:spcPct val="95000"/>
              </a:lnSpc>
            </a:pPr>
            <a:endParaRPr lang="en-US" altLang="zh-CN" dirty="0" smtClean="0">
              <a:ea typeface="MS PGothic" pitchFamily="34" charset="-128"/>
            </a:endParaRPr>
          </a:p>
          <a:p>
            <a:pPr>
              <a:lnSpc>
                <a:spcPct val="95000"/>
              </a:lnSpc>
            </a:pPr>
            <a:endParaRPr lang="en-US" altLang="zh-CN" dirty="0">
              <a:ea typeface="MS PGothic" pitchFamily="34" charset="-128"/>
            </a:endParaRPr>
          </a:p>
          <a:p>
            <a:pPr>
              <a:lnSpc>
                <a:spcPct val="95000"/>
              </a:lnSpc>
            </a:pPr>
            <a:endParaRPr lang="en-US" altLang="zh-CN" dirty="0" smtClean="0">
              <a:ea typeface="MS PGothic" pitchFamily="34" charset="-128"/>
            </a:endParaRPr>
          </a:p>
          <a:p>
            <a:pPr>
              <a:lnSpc>
                <a:spcPct val="95000"/>
              </a:lnSpc>
            </a:pPr>
            <a:endParaRPr lang="en-US" altLang="zh-CN" dirty="0">
              <a:ea typeface="MS PGothic" pitchFamily="34" charset="-128"/>
            </a:endParaRPr>
          </a:p>
          <a:p>
            <a:pPr>
              <a:lnSpc>
                <a:spcPct val="95000"/>
              </a:lnSpc>
            </a:pPr>
            <a:endParaRPr lang="en-US" altLang="zh-CN" dirty="0">
              <a:ea typeface="MS PGothic" pitchFamily="34" charset="-128"/>
            </a:endParaRPr>
          </a:p>
        </p:txBody>
      </p:sp>
    </p:spTree>
    <p:extLst>
      <p:ext uri="{BB962C8B-B14F-4D97-AF65-F5344CB8AC3E}">
        <p14:creationId xmlns:p14="http://schemas.microsoft.com/office/powerpoint/2010/main" val="122100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2000" b="1" dirty="0">
                <a:ea typeface="宋体" pitchFamily="2" charset="-122"/>
                <a:sym typeface="Times New Roman"/>
              </a:rPr>
              <a:t>Usage Model </a:t>
            </a:r>
            <a:r>
              <a:rPr lang="en-US" sz="2000" b="1" dirty="0" smtClean="0">
                <a:ea typeface="宋体" pitchFamily="2" charset="-122"/>
                <a:sym typeface="Times New Roman"/>
              </a:rPr>
              <a:t>5: Mass Data </a:t>
            </a:r>
            <a:r>
              <a:rPr lang="en-US" sz="2000" b="1" dirty="0">
                <a:ea typeface="宋体" pitchFamily="2" charset="-122"/>
                <a:sym typeface="Times New Roman"/>
              </a:rPr>
              <a:t>Distribution/Video on </a:t>
            </a:r>
            <a:r>
              <a:rPr lang="en-US" sz="2000" b="1" dirty="0" smtClean="0">
                <a:ea typeface="宋体" pitchFamily="2" charset="-122"/>
                <a:sym typeface="Times New Roman"/>
              </a:rPr>
              <a:t>Demand</a:t>
            </a:r>
            <a:endParaRPr lang="en-US" sz="2000" b="1" dirty="0">
              <a:ea typeface="宋体" pitchFamily="2" charset="-122"/>
              <a:sym typeface="Times New Roman"/>
            </a:endParaRPr>
          </a:p>
        </p:txBody>
      </p:sp>
      <p:sp>
        <p:nvSpPr>
          <p:cNvPr id="8" name="Shape 277"/>
          <p:cNvSpPr txBox="1"/>
          <p:nvPr/>
        </p:nvSpPr>
        <p:spPr>
          <a:xfrm>
            <a:off x="611560" y="1613223"/>
            <a:ext cx="7848872" cy="5032374"/>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lvl="0">
              <a:spcAft>
                <a:spcPts val="600"/>
              </a:spcAft>
              <a:buSzPct val="25000"/>
            </a:pPr>
            <a:r>
              <a:rPr lang="en-US" altLang="zh-CN" dirty="0" smtClean="0">
                <a:solidFill>
                  <a:schemeClr val="tx1"/>
                </a:solidFill>
                <a:ea typeface="MS PGothic" pitchFamily="34" charset="-128"/>
              </a:rPr>
              <a:t>Mass data distribution between fixed source device and many semi-stationary sink devices, indoors at large range.</a:t>
            </a: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Requirements: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20 </a:t>
            </a:r>
            <a:r>
              <a:rPr lang="en-US" altLang="zh-CN" dirty="0" err="1">
                <a:solidFill>
                  <a:schemeClr val="tx1"/>
                </a:solidFill>
                <a:ea typeface="MS PGothic" pitchFamily="34" charset="-128"/>
              </a:rPr>
              <a:t>Gbps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P2P/P2MP links </a:t>
            </a:r>
            <a:r>
              <a:rPr lang="en-US" altLang="zh-CN" dirty="0">
                <a:solidFill>
                  <a:schemeClr val="tx1"/>
                </a:solidFill>
                <a:ea typeface="MS PGothic" pitchFamily="34" charset="-128"/>
              </a:rPr>
              <a:t>&lt; </a:t>
            </a:r>
            <a:r>
              <a:rPr lang="en-US" altLang="zh-CN" dirty="0" smtClean="0">
                <a:solidFill>
                  <a:schemeClr val="tx1"/>
                </a:solidFill>
                <a:ea typeface="MS PGothic" pitchFamily="34" charset="-128"/>
              </a:rPr>
              <a:t>100 </a:t>
            </a:r>
            <a:r>
              <a:rPr lang="en-US" altLang="zh-CN" dirty="0">
                <a:solidFill>
                  <a:schemeClr val="tx1"/>
                </a:solidFill>
                <a:ea typeface="MS PGothic" pitchFamily="34" charset="-128"/>
              </a:rPr>
              <a:t>m</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Latency </a:t>
            </a:r>
            <a:r>
              <a:rPr lang="en-US" altLang="zh-CN" dirty="0" smtClean="0">
                <a:solidFill>
                  <a:schemeClr val="tx1"/>
                </a:solidFill>
                <a:ea typeface="MS PGothic" pitchFamily="34" charset="-128"/>
              </a:rPr>
              <a:t>&lt; 100 </a:t>
            </a:r>
            <a:r>
              <a:rPr lang="en-US" altLang="zh-CN" dirty="0" err="1" smtClean="0">
                <a:solidFill>
                  <a:schemeClr val="tx1"/>
                </a:solidFill>
                <a:ea typeface="MS PGothic" pitchFamily="34" charset="-128"/>
              </a:rPr>
              <a:t>ms</a:t>
            </a:r>
            <a:endParaRPr lang="en-US" altLang="zh-CN" dirty="0">
              <a:solidFill>
                <a:schemeClr val="tx1"/>
              </a:solidFill>
              <a:ea typeface="MS PGothic" pitchFamily="34" charset="-128"/>
            </a:endParaRP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Challenges: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NLOS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Moving (pedestrian speeds)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Potentially heavy competition for channel resources</a:t>
            </a:r>
          </a:p>
          <a:p>
            <a:pPr marL="285750" indent="-285750">
              <a:lnSpc>
                <a:spcPct val="95000"/>
              </a:lnSpc>
              <a:buFont typeface="Arial" panose="020B0604020202020204" pitchFamily="34" charset="0"/>
              <a:buChar char="•"/>
            </a:pPr>
            <a:endParaRPr lang="en-US" altLang="zh-CN" dirty="0">
              <a:solidFill>
                <a:schemeClr val="tx1"/>
              </a:solidFill>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Evaluation Methodology: </a:t>
            </a:r>
            <a:endParaRPr lang="en-US" altLang="zh-CN" b="1" u="sng" dirty="0" smtClean="0">
              <a:solidFill>
                <a:srgbClr val="00B050"/>
              </a:solidFill>
              <a:ea typeface="MS PGothic" pitchFamily="34" charset="-128"/>
            </a:endParaRPr>
          </a:p>
          <a:p>
            <a:pPr>
              <a:lnSpc>
                <a:spcPct val="95000"/>
              </a:lnSpc>
            </a:pPr>
            <a:r>
              <a:rPr lang="en-US" altLang="zh-CN" dirty="0" smtClean="0">
                <a:solidFill>
                  <a:schemeClr val="tx1"/>
                </a:solidFill>
                <a:ea typeface="MS PGothic" pitchFamily="34" charset="-128"/>
              </a:rPr>
              <a:t>Due to the mobility of users and heavy competition for channel resources, this usage model must be evaluated in an SLS.</a:t>
            </a:r>
          </a:p>
          <a:p>
            <a:pPr>
              <a:lnSpc>
                <a:spcPct val="95000"/>
              </a:lnSpc>
            </a:pPr>
            <a:endParaRPr lang="en-US" altLang="zh-CN" dirty="0">
              <a:solidFill>
                <a:schemeClr val="tx1"/>
              </a:solidFill>
              <a:ea typeface="MS PGothic" pitchFamily="34" charset="-128"/>
            </a:endParaRPr>
          </a:p>
          <a:p>
            <a:pPr lvl="0">
              <a:lnSpc>
                <a:spcPct val="95000"/>
              </a:lnSpc>
            </a:pPr>
            <a:r>
              <a:rPr lang="en-US" altLang="zh-CN" dirty="0">
                <a:solidFill>
                  <a:srgbClr val="00B050"/>
                </a:solidFill>
                <a:ea typeface="MS PGothic" pitchFamily="34" charset="-128"/>
              </a:rPr>
              <a:t>However, the requirements and challenges of this usage model will be met if the requirements and challenges of Usage Model </a:t>
            </a:r>
            <a:r>
              <a:rPr lang="en-US" altLang="zh-CN" dirty="0" smtClean="0">
                <a:solidFill>
                  <a:srgbClr val="00B050"/>
                </a:solidFill>
                <a:ea typeface="MS PGothic" pitchFamily="34" charset="-128"/>
              </a:rPr>
              <a:t>6 (Offloading) </a:t>
            </a:r>
            <a:r>
              <a:rPr lang="en-US" altLang="zh-CN" dirty="0">
                <a:solidFill>
                  <a:srgbClr val="00B050"/>
                </a:solidFill>
                <a:ea typeface="MS PGothic" pitchFamily="34" charset="-128"/>
              </a:rPr>
              <a:t>are met. Thus, it can be subsumed by Usage Model </a:t>
            </a:r>
            <a:r>
              <a:rPr lang="en-US" altLang="zh-CN" dirty="0" smtClean="0">
                <a:solidFill>
                  <a:srgbClr val="00B050"/>
                </a:solidFill>
                <a:ea typeface="MS PGothic" pitchFamily="34" charset="-128"/>
              </a:rPr>
              <a:t>6.</a:t>
            </a:r>
            <a:endParaRPr lang="en-US" altLang="zh-CN" dirty="0">
              <a:solidFill>
                <a:srgbClr val="00B050"/>
              </a:solidFill>
              <a:ea typeface="MS PGothic" pitchFamily="34" charset="-128"/>
            </a:endParaRPr>
          </a:p>
          <a:p>
            <a:pPr>
              <a:lnSpc>
                <a:spcPct val="95000"/>
              </a:lnSpc>
            </a:pPr>
            <a:endParaRPr lang="en-US" altLang="zh-CN" b="1" u="sng" dirty="0">
              <a:solidFill>
                <a:schemeClr val="tx1"/>
              </a:solidFill>
              <a:ea typeface="MS PGothic" pitchFamily="34" charset="-128"/>
            </a:endParaRPr>
          </a:p>
          <a:p>
            <a:pPr>
              <a:lnSpc>
                <a:spcPct val="95000"/>
              </a:lnSpc>
            </a:pPr>
            <a:endParaRPr lang="en-US" altLang="zh-CN" b="1" u="sng" dirty="0">
              <a:solidFill>
                <a:srgbClr val="00B050"/>
              </a:solidFill>
              <a:ea typeface="MS PGothic" pitchFamily="34" charset="-128"/>
            </a:endParaRPr>
          </a:p>
        </p:txBody>
      </p:sp>
    </p:spTree>
    <p:extLst>
      <p:ext uri="{BB962C8B-B14F-4D97-AF65-F5344CB8AC3E}">
        <p14:creationId xmlns:p14="http://schemas.microsoft.com/office/powerpoint/2010/main" val="1909487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lvl="0">
              <a:buSzPct val="25000"/>
            </a:pPr>
            <a:r>
              <a:rPr lang="en-US" sz="2000" b="1" dirty="0">
                <a:ea typeface="宋体" pitchFamily="2" charset="-122"/>
                <a:sym typeface="Times New Roman"/>
              </a:rPr>
              <a:t>Usage Model 6: Mobile Offloading and Multi-Band </a:t>
            </a:r>
            <a:r>
              <a:rPr lang="en-US" sz="2000" b="1" dirty="0" smtClean="0">
                <a:ea typeface="宋体" pitchFamily="2" charset="-122"/>
                <a:sym typeface="Times New Roman"/>
              </a:rPr>
              <a:t>Operation</a:t>
            </a:r>
            <a:endParaRPr lang="en-US" sz="2000" b="1" dirty="0">
              <a:ea typeface="宋体" pitchFamily="2" charset="-122"/>
              <a:sym typeface="Times New Roman"/>
            </a:endParaRPr>
          </a:p>
        </p:txBody>
      </p:sp>
      <p:sp>
        <p:nvSpPr>
          <p:cNvPr id="8" name="Shape 277"/>
          <p:cNvSpPr txBox="1"/>
          <p:nvPr/>
        </p:nvSpPr>
        <p:spPr>
          <a:xfrm>
            <a:off x="685800" y="1613223"/>
            <a:ext cx="7918648" cy="5032374"/>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lvl="0">
              <a:spcAft>
                <a:spcPts val="600"/>
              </a:spcAft>
              <a:buSzPct val="25000"/>
            </a:pPr>
            <a:r>
              <a:rPr lang="en-US" altLang="zh-CN" dirty="0" smtClean="0">
                <a:solidFill>
                  <a:schemeClr val="tx1"/>
                </a:solidFill>
                <a:ea typeface="MS PGothic" pitchFamily="34" charset="-128"/>
              </a:rPr>
              <a:t>Offloading cellular traffic onto 60 GHz APs, indoors and outdoors at large range.</a:t>
            </a: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Requirements: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20 </a:t>
            </a:r>
            <a:r>
              <a:rPr lang="en-US" altLang="zh-CN" dirty="0" err="1">
                <a:solidFill>
                  <a:schemeClr val="tx1"/>
                </a:solidFill>
                <a:ea typeface="MS PGothic" pitchFamily="34" charset="-128"/>
              </a:rPr>
              <a:t>Gbps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P2P/P2MP links </a:t>
            </a:r>
            <a:r>
              <a:rPr lang="en-US" altLang="zh-CN" dirty="0">
                <a:solidFill>
                  <a:schemeClr val="tx1"/>
                </a:solidFill>
                <a:ea typeface="MS PGothic" pitchFamily="34" charset="-128"/>
              </a:rPr>
              <a:t>&lt; </a:t>
            </a:r>
            <a:r>
              <a:rPr lang="en-US" altLang="zh-CN" dirty="0" smtClean="0">
                <a:solidFill>
                  <a:schemeClr val="tx1"/>
                </a:solidFill>
                <a:ea typeface="MS PGothic" pitchFamily="34" charset="-128"/>
              </a:rPr>
              <a:t>100 </a:t>
            </a:r>
            <a:r>
              <a:rPr lang="en-US" altLang="zh-CN" dirty="0">
                <a:solidFill>
                  <a:schemeClr val="tx1"/>
                </a:solidFill>
                <a:ea typeface="MS PGothic" pitchFamily="34" charset="-128"/>
              </a:rPr>
              <a:t>m</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Latency </a:t>
            </a:r>
            <a:r>
              <a:rPr lang="en-US" altLang="zh-CN" dirty="0" smtClean="0">
                <a:solidFill>
                  <a:schemeClr val="tx1"/>
                </a:solidFill>
                <a:ea typeface="MS PGothic" pitchFamily="34" charset="-128"/>
              </a:rPr>
              <a:t>&lt; 100 </a:t>
            </a:r>
            <a:r>
              <a:rPr lang="en-US" altLang="zh-CN" dirty="0" err="1" smtClean="0">
                <a:solidFill>
                  <a:schemeClr val="tx1"/>
                </a:solidFill>
                <a:ea typeface="MS PGothic" pitchFamily="34" charset="-128"/>
              </a:rPr>
              <a:t>ms</a:t>
            </a:r>
            <a:endParaRPr lang="en-US" altLang="zh-CN" dirty="0" smtClean="0">
              <a:solidFill>
                <a:schemeClr val="tx1"/>
              </a:solidFill>
              <a:ea typeface="MS PGothic" pitchFamily="34" charset="-128"/>
            </a:endParaRP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PER &lt; 10E-2</a:t>
            </a:r>
            <a:endParaRPr lang="en-US" altLang="zh-CN" dirty="0">
              <a:solidFill>
                <a:schemeClr val="tx1"/>
              </a:solidFill>
              <a:ea typeface="MS PGothic" pitchFamily="34" charset="-128"/>
            </a:endParaRP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Challenges: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NLOS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Moving (pedestrian speeds)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Heavy interference</a:t>
            </a:r>
          </a:p>
          <a:p>
            <a:pPr marL="285750" indent="-285750">
              <a:lnSpc>
                <a:spcPct val="95000"/>
              </a:lnSpc>
              <a:buFont typeface="Arial" panose="020B0604020202020204" pitchFamily="34" charset="0"/>
              <a:buChar char="•"/>
            </a:pPr>
            <a:endParaRPr lang="en-US" altLang="zh-CN" dirty="0">
              <a:solidFill>
                <a:schemeClr val="tx1"/>
              </a:solidFill>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Evaluation Methodology:  </a:t>
            </a:r>
            <a:r>
              <a:rPr lang="en-US" altLang="zh-CN" b="1" u="sng" dirty="0" smtClean="0">
                <a:solidFill>
                  <a:srgbClr val="00B050"/>
                </a:solidFill>
                <a:ea typeface="MS PGothic" pitchFamily="34" charset="-128"/>
              </a:rPr>
              <a:t>SLS</a:t>
            </a:r>
          </a:p>
          <a:p>
            <a:pPr>
              <a:lnSpc>
                <a:spcPct val="95000"/>
              </a:lnSpc>
            </a:pPr>
            <a:r>
              <a:rPr lang="en-US" altLang="zh-CN" dirty="0" smtClean="0">
                <a:solidFill>
                  <a:schemeClr val="tx1"/>
                </a:solidFill>
                <a:ea typeface="MS PGothic" pitchFamily="34" charset="-128"/>
              </a:rPr>
              <a:t>Due to the heavy interference and mobility of users, this usage model requires evaluation via SLS.</a:t>
            </a:r>
          </a:p>
          <a:p>
            <a:pPr>
              <a:lnSpc>
                <a:spcPct val="95000"/>
              </a:lnSpc>
            </a:pPr>
            <a:endParaRPr lang="en-US" altLang="zh-CN" dirty="0" smtClean="0">
              <a:solidFill>
                <a:schemeClr val="tx1"/>
              </a:solidFill>
              <a:ea typeface="MS PGothic" pitchFamily="34" charset="-128"/>
            </a:endParaRPr>
          </a:p>
          <a:p>
            <a:pPr>
              <a:lnSpc>
                <a:spcPct val="95000"/>
              </a:lnSpc>
            </a:pPr>
            <a:endParaRPr lang="en-US" altLang="zh-CN" b="1" u="sng" dirty="0">
              <a:solidFill>
                <a:schemeClr val="tx1"/>
              </a:solidFill>
              <a:ea typeface="MS PGothic" pitchFamily="34" charset="-128"/>
            </a:endParaRPr>
          </a:p>
          <a:p>
            <a:pPr>
              <a:lnSpc>
                <a:spcPct val="95000"/>
              </a:lnSpc>
            </a:pPr>
            <a:endParaRPr lang="en-US" altLang="zh-CN" b="1" u="sng" dirty="0">
              <a:solidFill>
                <a:srgbClr val="00B050"/>
              </a:solidFill>
              <a:ea typeface="MS PGothic" pitchFamily="34" charset="-128"/>
            </a:endParaRPr>
          </a:p>
        </p:txBody>
      </p:sp>
    </p:spTree>
    <p:extLst>
      <p:ext uri="{BB962C8B-B14F-4D97-AF65-F5344CB8AC3E}">
        <p14:creationId xmlns:p14="http://schemas.microsoft.com/office/powerpoint/2010/main" val="3597570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Kerstin Johnsson, Intel</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Shape 275"/>
          <p:cNvSpPr txBox="1">
            <a:spLocks noGrp="1"/>
          </p:cNvSpPr>
          <p:nvPr>
            <p:ph type="title" idx="4294967295"/>
          </p:nvPr>
        </p:nvSpPr>
        <p:spPr>
          <a:xfrm>
            <a:off x="0" y="609600"/>
            <a:ext cx="9144000" cy="803275"/>
          </a:xfrm>
          <a:prstGeom prst="rect">
            <a:avLst/>
          </a:prstGeom>
          <a:noFill/>
          <a:ln>
            <a:noFill/>
          </a:ln>
        </p:spPr>
        <p:txBody>
          <a:bodyPr lIns="91425" tIns="45700" rIns="91425" bIns="45700" anchor="ctr" anchorCtr="0">
            <a:noAutofit/>
          </a:bodyPr>
          <a:lstStyle/>
          <a:p>
            <a:pPr lvl="0">
              <a:buSzPct val="25000"/>
            </a:pPr>
            <a:r>
              <a:rPr lang="en-US" sz="2000" b="1" dirty="0">
                <a:ea typeface="宋体" pitchFamily="2" charset="-122"/>
                <a:sym typeface="Times New Roman"/>
              </a:rPr>
              <a:t>Usage Model 7: Mobile </a:t>
            </a:r>
            <a:r>
              <a:rPr lang="en-US" sz="2000" b="1" dirty="0" err="1">
                <a:ea typeface="宋体" pitchFamily="2" charset="-122"/>
                <a:sym typeface="Times New Roman"/>
              </a:rPr>
              <a:t>Fronthauling</a:t>
            </a:r>
            <a:endParaRPr lang="en-US" sz="2000" b="1" dirty="0">
              <a:ea typeface="宋体" pitchFamily="2" charset="-122"/>
              <a:sym typeface="Times New Roman"/>
            </a:endParaRPr>
          </a:p>
        </p:txBody>
      </p:sp>
      <p:sp>
        <p:nvSpPr>
          <p:cNvPr id="8" name="Shape 277"/>
          <p:cNvSpPr txBox="1"/>
          <p:nvPr/>
        </p:nvSpPr>
        <p:spPr>
          <a:xfrm>
            <a:off x="685800" y="1613223"/>
            <a:ext cx="7918648" cy="5032374"/>
          </a:xfrm>
          <a:prstGeom prst="rect">
            <a:avLst/>
          </a:prstGeom>
          <a:noFill/>
          <a:ln>
            <a:noFill/>
          </a:ln>
        </p:spPr>
        <p:txBody>
          <a:bodyPr lIns="91425" tIns="45700" rIns="91425" bIns="45700" anchor="t" anchorCtr="0">
            <a:noAutofit/>
          </a:bodyPr>
          <a:lstStyle/>
          <a:p>
            <a:pPr lvl="0">
              <a:spcAft>
                <a:spcPts val="600"/>
              </a:spcAft>
              <a:buSzPct val="25000"/>
            </a:pPr>
            <a:r>
              <a:rPr lang="en-US" b="1" u="sng" dirty="0">
                <a:solidFill>
                  <a:schemeClr val="tx1"/>
                </a:solidFill>
                <a:ea typeface="MS PGothic" pitchFamily="34" charset="-128"/>
              </a:rPr>
              <a:t>Summary:</a:t>
            </a:r>
          </a:p>
          <a:p>
            <a:pPr lvl="0">
              <a:spcAft>
                <a:spcPts val="600"/>
              </a:spcAft>
              <a:buSzPct val="25000"/>
            </a:pPr>
            <a:r>
              <a:rPr lang="en-US" altLang="zh-CN" dirty="0" smtClean="0">
                <a:solidFill>
                  <a:schemeClr val="tx1"/>
                </a:solidFill>
                <a:ea typeface="MS PGothic" pitchFamily="34" charset="-128"/>
              </a:rPr>
              <a:t>Forwarding mixed traffic from fixed baseband unit to fixed remote radio heads, outdoors at large range.</a:t>
            </a:r>
          </a:p>
          <a:p>
            <a:pPr lvl="0">
              <a:spcAft>
                <a:spcPts val="600"/>
              </a:spcAft>
              <a:buSzPct val="25000"/>
            </a:pPr>
            <a:endParaRPr lang="en-US" altLang="zh-CN"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Requirements:</a:t>
            </a:r>
          </a:p>
          <a:p>
            <a:pPr marL="285750" indent="-285750">
              <a:lnSpc>
                <a:spcPct val="95000"/>
              </a:lnSpc>
              <a:buFont typeface="Arial" panose="020B0604020202020204" pitchFamily="34" charset="0"/>
              <a:buChar char="•"/>
            </a:pPr>
            <a:r>
              <a:rPr lang="en-US" altLang="zh-CN" dirty="0">
                <a:solidFill>
                  <a:schemeClr val="tx1"/>
                </a:solidFill>
                <a:ea typeface="MS PGothic" pitchFamily="34" charset="-128"/>
              </a:rPr>
              <a:t>20 </a:t>
            </a:r>
            <a:r>
              <a:rPr lang="en-US" altLang="zh-CN" dirty="0" err="1">
                <a:solidFill>
                  <a:schemeClr val="tx1"/>
                </a:solidFill>
                <a:ea typeface="MS PGothic" pitchFamily="34" charset="-128"/>
              </a:rPr>
              <a:t>Gbps</a:t>
            </a:r>
            <a:r>
              <a:rPr lang="en-US" altLang="zh-CN" dirty="0">
                <a:solidFill>
                  <a:schemeClr val="tx1"/>
                </a:solidFill>
                <a:ea typeface="MS PGothic" pitchFamily="34" charset="-128"/>
              </a:rPr>
              <a:t> </a:t>
            </a:r>
            <a:r>
              <a:rPr lang="en-US" altLang="zh-CN" dirty="0" smtClean="0">
                <a:solidFill>
                  <a:schemeClr val="tx1"/>
                </a:solidFill>
                <a:ea typeface="MS PGothic" pitchFamily="34" charset="-128"/>
              </a:rPr>
              <a:t>P2P/P2MP links </a:t>
            </a:r>
            <a:r>
              <a:rPr lang="en-US" altLang="zh-CN" dirty="0">
                <a:solidFill>
                  <a:schemeClr val="tx1"/>
                </a:solidFill>
                <a:ea typeface="MS PGothic" pitchFamily="34" charset="-128"/>
              </a:rPr>
              <a:t>&lt; 2</a:t>
            </a:r>
            <a:r>
              <a:rPr lang="en-US" altLang="zh-CN" dirty="0" smtClean="0">
                <a:solidFill>
                  <a:schemeClr val="tx1"/>
                </a:solidFill>
                <a:ea typeface="MS PGothic" pitchFamily="34" charset="-128"/>
              </a:rPr>
              <a:t>00 </a:t>
            </a:r>
            <a:r>
              <a:rPr lang="en-US" altLang="zh-CN" dirty="0">
                <a:solidFill>
                  <a:schemeClr val="tx1"/>
                </a:solidFill>
                <a:ea typeface="MS PGothic" pitchFamily="34" charset="-128"/>
              </a:rPr>
              <a:t>m</a:t>
            </a:r>
          </a:p>
          <a:p>
            <a:pPr>
              <a:lnSpc>
                <a:spcPct val="95000"/>
              </a:lnSpc>
            </a:pPr>
            <a:endParaRPr lang="en-US" altLang="zh-CN" dirty="0">
              <a:solidFill>
                <a:schemeClr val="tx1"/>
              </a:solidFill>
              <a:ea typeface="MS PGothic" pitchFamily="34" charset="-128"/>
            </a:endParaRPr>
          </a:p>
          <a:p>
            <a:pPr>
              <a:lnSpc>
                <a:spcPct val="95000"/>
              </a:lnSpc>
            </a:pPr>
            <a:r>
              <a:rPr lang="en-US" altLang="zh-CN" b="1" u="sng" dirty="0">
                <a:ea typeface="MS PGothic" pitchFamily="34" charset="-128"/>
              </a:rPr>
              <a:t>Advantages:</a:t>
            </a:r>
          </a:p>
          <a:p>
            <a:pPr marL="285750" indent="-285750">
              <a:lnSpc>
                <a:spcPct val="95000"/>
              </a:lnSpc>
              <a:buFont typeface="Arial" panose="020B0604020202020204" pitchFamily="34" charset="0"/>
              <a:buChar char="•"/>
            </a:pPr>
            <a:r>
              <a:rPr lang="en-US" altLang="zh-CN" dirty="0" smtClean="0">
                <a:ea typeface="MS PGothic" pitchFamily="34" charset="-128"/>
              </a:rPr>
              <a:t>LOS</a:t>
            </a:r>
          </a:p>
          <a:p>
            <a:pPr marL="285750" indent="-285750">
              <a:lnSpc>
                <a:spcPct val="95000"/>
              </a:lnSpc>
              <a:buFont typeface="Arial" panose="020B0604020202020204" pitchFamily="34" charset="0"/>
              <a:buChar char="•"/>
            </a:pPr>
            <a:r>
              <a:rPr lang="en-US" altLang="zh-CN" dirty="0" smtClean="0">
                <a:ea typeface="MS PGothic" pitchFamily="34" charset="-128"/>
              </a:rPr>
              <a:t>Stationary devices</a:t>
            </a:r>
          </a:p>
          <a:p>
            <a:pPr marL="285750" indent="-285750">
              <a:lnSpc>
                <a:spcPct val="95000"/>
              </a:lnSpc>
              <a:buFont typeface="Arial" panose="020B0604020202020204" pitchFamily="34" charset="0"/>
              <a:buChar char="•"/>
            </a:pPr>
            <a:r>
              <a:rPr lang="en-US" altLang="zh-CN" dirty="0" smtClean="0">
                <a:solidFill>
                  <a:schemeClr val="tx1"/>
                </a:solidFill>
                <a:ea typeface="MS PGothic" pitchFamily="34" charset="-128"/>
              </a:rPr>
              <a:t>Low/no interference</a:t>
            </a:r>
            <a:endParaRPr lang="en-US" altLang="zh-CN" dirty="0">
              <a:solidFill>
                <a:schemeClr val="tx1"/>
              </a:solidFill>
              <a:ea typeface="MS PGothic" pitchFamily="34" charset="-128"/>
            </a:endParaRPr>
          </a:p>
          <a:p>
            <a:pPr lvl="0" defTabSz="449263" eaLnBrk="0" fontAlgn="base" latinLnBrk="1" hangingPunct="0">
              <a:lnSpc>
                <a:spcPct val="95000"/>
              </a:lnSpc>
              <a:buClr>
                <a:srgbClr val="000000"/>
              </a:buClr>
              <a:buSzPct val="100000"/>
              <a:tabLst/>
              <a:defRPr/>
            </a:pPr>
            <a:endParaRPr lang="en-US" altLang="ko-KR" dirty="0">
              <a:solidFill>
                <a:schemeClr val="tx1"/>
              </a:solidFill>
              <a:ea typeface="MS PGothic" pitchFamily="34" charset="-128"/>
            </a:endParaRPr>
          </a:p>
          <a:p>
            <a:pPr>
              <a:lnSpc>
                <a:spcPct val="95000"/>
              </a:lnSpc>
            </a:pPr>
            <a:r>
              <a:rPr lang="en-US" altLang="zh-CN" b="1" u="sng" dirty="0">
                <a:solidFill>
                  <a:schemeClr val="tx1"/>
                </a:solidFill>
                <a:ea typeface="MS PGothic" pitchFamily="34" charset="-128"/>
              </a:rPr>
              <a:t>Evaluation </a:t>
            </a:r>
            <a:r>
              <a:rPr lang="en-US" altLang="zh-CN" b="1" u="sng" dirty="0" smtClean="0">
                <a:solidFill>
                  <a:schemeClr val="tx1"/>
                </a:solidFill>
                <a:ea typeface="MS PGothic" pitchFamily="34" charset="-128"/>
              </a:rPr>
              <a:t>Methodology:</a:t>
            </a:r>
            <a:endParaRPr lang="en-US" altLang="zh-CN" b="1" u="sng" dirty="0" smtClean="0">
              <a:solidFill>
                <a:srgbClr val="00B050"/>
              </a:solidFill>
              <a:ea typeface="MS PGothic" pitchFamily="34" charset="-128"/>
            </a:endParaRPr>
          </a:p>
          <a:p>
            <a:pPr>
              <a:lnSpc>
                <a:spcPct val="95000"/>
              </a:lnSpc>
            </a:pPr>
            <a:r>
              <a:rPr lang="en-US" altLang="zh-CN" dirty="0" smtClean="0">
                <a:solidFill>
                  <a:schemeClr val="tx1"/>
                </a:solidFill>
                <a:ea typeface="MS PGothic" pitchFamily="34" charset="-128"/>
              </a:rPr>
              <a:t>Since there is little/no interference and devices are stationary, there is no need to model the environment; an LLS should suffice for the purpose of evaluating range extension.</a:t>
            </a:r>
          </a:p>
          <a:p>
            <a:pPr>
              <a:lnSpc>
                <a:spcPct val="95000"/>
              </a:lnSpc>
            </a:pPr>
            <a:endParaRPr lang="en-US" altLang="zh-CN" dirty="0">
              <a:solidFill>
                <a:schemeClr val="tx1"/>
              </a:solidFill>
              <a:ea typeface="MS PGothic" pitchFamily="34" charset="-128"/>
            </a:endParaRPr>
          </a:p>
          <a:p>
            <a:pPr lvl="0">
              <a:lnSpc>
                <a:spcPct val="95000"/>
              </a:lnSpc>
            </a:pPr>
            <a:r>
              <a:rPr lang="en-US" altLang="zh-CN" dirty="0">
                <a:solidFill>
                  <a:srgbClr val="00B050"/>
                </a:solidFill>
                <a:ea typeface="MS PGothic" pitchFamily="34" charset="-128"/>
              </a:rPr>
              <a:t>However, the requirements and challenges of this usage model will be met if the requirements and challenges of Usage Model </a:t>
            </a:r>
            <a:r>
              <a:rPr lang="en-US" altLang="zh-CN" dirty="0" smtClean="0">
                <a:solidFill>
                  <a:srgbClr val="00B050"/>
                </a:solidFill>
                <a:ea typeface="MS PGothic" pitchFamily="34" charset="-128"/>
              </a:rPr>
              <a:t>8 (Backhauling) </a:t>
            </a:r>
            <a:r>
              <a:rPr lang="en-US" altLang="zh-CN" dirty="0">
                <a:solidFill>
                  <a:srgbClr val="00B050"/>
                </a:solidFill>
                <a:ea typeface="MS PGothic" pitchFamily="34" charset="-128"/>
              </a:rPr>
              <a:t>are met. Thus, it can be subsumed by Usage Model </a:t>
            </a:r>
            <a:r>
              <a:rPr lang="en-US" altLang="zh-CN" dirty="0" smtClean="0">
                <a:solidFill>
                  <a:srgbClr val="00B050"/>
                </a:solidFill>
                <a:ea typeface="MS PGothic" pitchFamily="34" charset="-128"/>
              </a:rPr>
              <a:t>8.</a:t>
            </a:r>
            <a:endParaRPr lang="en-US" altLang="zh-CN" dirty="0">
              <a:solidFill>
                <a:srgbClr val="00B050"/>
              </a:solidFill>
              <a:ea typeface="MS PGothic" pitchFamily="34" charset="-128"/>
            </a:endParaRPr>
          </a:p>
          <a:p>
            <a:pPr lvl="0">
              <a:lnSpc>
                <a:spcPct val="95000"/>
              </a:lnSpc>
            </a:pPr>
            <a:endParaRPr lang="en-US" altLang="zh-CN" dirty="0">
              <a:solidFill>
                <a:schemeClr val="tx1"/>
              </a:solidFill>
              <a:ea typeface="MS PGothic" pitchFamily="34" charset="-128"/>
            </a:endParaRPr>
          </a:p>
          <a:p>
            <a:pPr>
              <a:lnSpc>
                <a:spcPct val="95000"/>
              </a:lnSpc>
            </a:pPr>
            <a:endParaRPr lang="en-US" altLang="zh-CN" b="1" u="sng" dirty="0">
              <a:solidFill>
                <a:srgbClr val="00B050"/>
              </a:solidFill>
              <a:ea typeface="MS PGothic" pitchFamily="34" charset="-128"/>
            </a:endParaRPr>
          </a:p>
        </p:txBody>
      </p:sp>
    </p:spTree>
    <p:extLst>
      <p:ext uri="{BB962C8B-B14F-4D97-AF65-F5344CB8AC3E}">
        <p14:creationId xmlns:p14="http://schemas.microsoft.com/office/powerpoint/2010/main" val="4095932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18299</TotalTime>
  <Words>1324</Words>
  <Application>Microsoft Office PowerPoint</Application>
  <PresentationFormat>On-screen Show (4:3)</PresentationFormat>
  <Paragraphs>218</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1_Office Theme</vt:lpstr>
      <vt:lpstr>Document</vt:lpstr>
      <vt:lpstr>Proposed Merge of Simulation Scenarios</vt:lpstr>
      <vt:lpstr>Abstract</vt:lpstr>
      <vt:lpstr>Usage Model 1: Ultra Short Range (USR) Communications</vt:lpstr>
      <vt:lpstr> Usage Model 2: 8K UHD Wireless Transfer at Smart Home</vt:lpstr>
      <vt:lpstr>Usage Model 3:   Augmented Reality/Virtual Reality Wearables</vt:lpstr>
      <vt:lpstr>Usage Model 4: Data Center 11ay Inter-Rack Connectivity</vt:lpstr>
      <vt:lpstr>Usage Model 5: Mass Data Distribution/Video on Demand</vt:lpstr>
      <vt:lpstr>Usage Model 6: Mobile Offloading and Multi-Band Operation</vt:lpstr>
      <vt:lpstr>Usage Model 7: Mobile Fronthauling</vt:lpstr>
      <vt:lpstr>Usage Model 8: Wireless Backhauling </vt:lpstr>
      <vt:lpstr>Usage Model 9: Docking Station</vt:lpstr>
      <vt:lpstr>Potential MAC Simulation Scenarios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 60 Use Cases</dc:title>
  <dc:creator>Rob Sun. et al</dc:creator>
  <cp:lastModifiedBy>Cordeiro, Carlos 1</cp:lastModifiedBy>
  <cp:revision>192</cp:revision>
  <dcterms:modified xsi:type="dcterms:W3CDTF">2015-09-14T04:47:27Z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1425398538</vt:lpwstr>
  </property>
</Properties>
</file>