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88" r:id="rId4"/>
    <p:sldId id="289" r:id="rId5"/>
    <p:sldId id="290" r:id="rId6"/>
    <p:sldId id="298" r:id="rId7"/>
    <p:sldId id="300" r:id="rId8"/>
    <p:sldId id="299" r:id="rId9"/>
    <p:sldId id="301" r:id="rId10"/>
    <p:sldId id="305" r:id="rId11"/>
    <p:sldId id="297" r:id="rId12"/>
    <p:sldId id="304" r:id="rId13"/>
    <p:sldId id="274"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6" d="100"/>
          <a:sy n="66" d="100"/>
        </p:scale>
        <p:origin x="-472" y="-68"/>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802.11-15/XXXXr0</a:t>
            </a:r>
            <a:endParaRPr lang="en-US" alt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ru-RU" altLang="en-US" smtClean="0"/>
              <a:t>September 2015</a:t>
            </a:r>
            <a:endParaRPr lang="en-US" alt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smtClean="0"/>
              <a:t>Intel Corporation</a:t>
            </a:r>
            <a:endParaRPr lang="en-US" alt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ltLang="en-US"/>
              <a:t>Page </a:t>
            </a:r>
            <a:fld id="{308D0DB5-E65D-4027-A3D6-A770114E773D}" type="slidenum">
              <a:rPr lang="en-US" altLang="en-US"/>
              <a:pPr>
                <a:defRPr/>
              </a:pPr>
              <a:t>‹#›</a:t>
            </a:fld>
            <a:endParaRPr lang="en-US" altLang="en-US"/>
          </a:p>
        </p:txBody>
      </p:sp>
      <p:sp>
        <p:nvSpPr>
          <p:cNvPr id="1639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1639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802.11-15/XXXXr0</a:t>
            </a:r>
            <a:endParaRPr lang="en-US" alt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ru-RU" altLang="en-US" smtClean="0"/>
              <a:t>September 2015</a:t>
            </a:r>
            <a:endParaRPr lang="en-US" altLang="en-US"/>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smtClean="0"/>
              <a:t>Intel Corporation</a:t>
            </a:r>
            <a:endParaRPr lang="en-US" alt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141B13C-4ED3-422C-AA6B-C10F79265DEC}" type="slidenum">
              <a:rPr lang="en-US" altLang="en-US"/>
              <a:pPr>
                <a:defRPr/>
              </a:pPr>
              <a:t>‹#›</a:t>
            </a:fld>
            <a:endParaRPr lang="en-US" altLang="en-US"/>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ru-RU" altLang="en-US" sz="1400" smtClean="0"/>
              <a:t>September 2015</a:t>
            </a:r>
            <a:endParaRPr lang="en-US" altLang="en-US" sz="1400"/>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07FC9C9D-9E8C-45A0-A936-072F1228F988}" type="slidenum">
              <a:rPr lang="en-US" altLang="en-US"/>
              <a:pPr/>
              <a:t>1</a:t>
            </a:fld>
            <a:endParaRPr lang="en-US" alt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p:spPr>
        <p:txBody>
          <a:bodyPr/>
          <a:lstStyle/>
          <a:p>
            <a:endParaRPr lang="en-US" altLang="en-US" dirty="0" smtClean="0"/>
          </a:p>
        </p:txBody>
      </p:sp>
      <p:sp>
        <p:nvSpPr>
          <p:cNvPr id="2" name="Header Placeholder 1"/>
          <p:cNvSpPr>
            <a:spLocks noGrp="1"/>
          </p:cNvSpPr>
          <p:nvPr>
            <p:ph type="hdr" sz="quarter" idx="10"/>
          </p:nvPr>
        </p:nvSpPr>
        <p:spPr/>
        <p:txBody>
          <a:bodyPr/>
          <a:lstStyle/>
          <a:p>
            <a:pPr>
              <a:defRPr/>
            </a:pPr>
            <a:r>
              <a:rPr lang="en-US" altLang="en-US" smtClean="0"/>
              <a:t>doc.: IEEE 802.11-15/XXXXr0</a:t>
            </a:r>
            <a:endParaRPr lang="en-US" altLang="en-US"/>
          </a:p>
        </p:txBody>
      </p:sp>
    </p:spTree>
    <p:extLst>
      <p:ext uri="{BB962C8B-B14F-4D97-AF65-F5344CB8AC3E}">
        <p14:creationId xmlns:p14="http://schemas.microsoft.com/office/powerpoint/2010/main" val="3707976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ru-RU" altLang="en-US" sz="1400" smtClean="0"/>
              <a:t>September 2015</a:t>
            </a:r>
            <a:endParaRPr lang="en-US" altLang="en-US" sz="1400"/>
          </a:p>
        </p:txBody>
      </p:sp>
      <p:sp>
        <p:nvSpPr>
          <p:cNvPr id="133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33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74E849FB-5C5E-4FE0-8B80-56EA7C7FB443}" type="slidenum">
              <a:rPr lang="en-US" altLang="en-US"/>
              <a:pPr/>
              <a:t>2</a:t>
            </a:fld>
            <a:endParaRPr lang="en-US" alt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p:spPr>
        <p:txBody>
          <a:bodyPr lIns="95250" rIns="95250"/>
          <a:lstStyle/>
          <a:p>
            <a:endParaRPr lang="en-US" altLang="en-US" smtClean="0"/>
          </a:p>
        </p:txBody>
      </p:sp>
      <p:sp>
        <p:nvSpPr>
          <p:cNvPr id="2" name="Header Placeholder 1"/>
          <p:cNvSpPr>
            <a:spLocks noGrp="1"/>
          </p:cNvSpPr>
          <p:nvPr>
            <p:ph type="hdr" sz="quarter" idx="10"/>
          </p:nvPr>
        </p:nvSpPr>
        <p:spPr/>
        <p:txBody>
          <a:bodyPr/>
          <a:lstStyle/>
          <a:p>
            <a:pPr>
              <a:defRPr/>
            </a:pPr>
            <a:r>
              <a:rPr lang="en-US" altLang="en-US" smtClean="0"/>
              <a:t>doc.: IEEE 802.11-15/XXXXr0</a:t>
            </a:r>
            <a:endParaRPr lang="en-US" altLang="en-US"/>
          </a:p>
        </p:txBody>
      </p:sp>
    </p:spTree>
    <p:extLst>
      <p:ext uri="{BB962C8B-B14F-4D97-AF65-F5344CB8AC3E}">
        <p14:creationId xmlns:p14="http://schemas.microsoft.com/office/powerpoint/2010/main" val="3600571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672648-7DCA-4661-B892-3BDB8380A188}" type="slidenum">
              <a:rPr lang="en-US" altLang="en-US"/>
              <a:pPr>
                <a:defRPr/>
              </a:pPr>
              <a:t>‹#›</a:t>
            </a:fld>
            <a:endParaRPr lang="en-US" altLang="en-US"/>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EA09825-A2EA-4142-A0E2-E50DC4D3D576}" type="slidenum">
              <a:rPr lang="en-US" altLang="en-US"/>
              <a:pPr>
                <a:defRPr/>
              </a:pPr>
              <a:t>‹#›</a:t>
            </a:fld>
            <a:endParaRPr lang="en-US" altLang="en-US"/>
          </a:p>
        </p:txBody>
      </p:sp>
    </p:spTree>
    <p:extLst>
      <p:ext uri="{BB962C8B-B14F-4D97-AF65-F5344CB8AC3E}">
        <p14:creationId xmlns:p14="http://schemas.microsoft.com/office/powerpoint/2010/main" val="19552863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24DC951-9CD8-4722-8C76-3302E1A2B8B9}" type="slidenum">
              <a:rPr lang="en-US" altLang="en-US"/>
              <a:pPr>
                <a:defRPr/>
              </a:pPr>
              <a:t>‹#›</a:t>
            </a:fld>
            <a:endParaRPr lang="en-US" altLang="en-US"/>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391809B-2015-42AC-9A4A-427CE29EAC4D}" type="slidenum">
              <a:rPr lang="en-US" altLang="en-US"/>
              <a:pPr>
                <a:defRPr/>
              </a:pPr>
              <a:t>‹#›</a:t>
            </a:fld>
            <a:endParaRPr lang="en-US" altLang="en-US"/>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0F6E6CE-8ABD-4955-BA38-BB3D0CE062DF}" type="slidenum">
              <a:rPr lang="en-US" altLang="en-US"/>
              <a:pPr>
                <a:defRPr/>
              </a:pPr>
              <a:t>‹#›</a:t>
            </a:fld>
            <a:endParaRPr lang="en-US" altLang="en-US"/>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35713F2-5C51-482B-BB1A-40C072D1C4D2}" type="slidenum">
              <a:rPr lang="en-US" altLang="en-US"/>
              <a:pPr>
                <a:defRPr/>
              </a:pPr>
              <a:t>‹#›</a:t>
            </a:fld>
            <a:endParaRPr lang="en-US" altLang="en-US"/>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EC0A8DC-FA10-4FB7-971C-0E8C528A3795}" type="slidenum">
              <a:rPr lang="en-US" altLang="en-US"/>
              <a:pPr>
                <a:defRPr/>
              </a:pPr>
              <a:t>‹#›</a:t>
            </a:fld>
            <a:endParaRPr lang="en-US" altLang="en-US"/>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D42DAC82-9FFB-41F8-B85F-AE56342600F6}" type="slidenum">
              <a:rPr lang="en-US" altLang="en-US"/>
              <a:pPr>
                <a:defRPr/>
              </a:pPr>
              <a:t>‹#›</a:t>
            </a:fld>
            <a:endParaRPr lang="en-US" altLang="en-US"/>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C207694-CE22-4B71-AB21-68A1BA6616AD}" type="slidenum">
              <a:rPr lang="en-US" altLang="en-US"/>
              <a:pPr>
                <a:defRPr/>
              </a:pPr>
              <a:t>‹#›</a:t>
            </a:fld>
            <a:endParaRPr lang="en-US" altLang="en-US"/>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7287725-04B1-4114-BE7C-1DB7341F149F}" type="slidenum">
              <a:rPr lang="en-US" altLang="en-US"/>
              <a:pPr>
                <a:defRPr/>
              </a:pPr>
              <a:t>‹#›</a:t>
            </a:fld>
            <a:endParaRPr lang="en-US" altLang="en-US"/>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ru-RU" altLang="en-US" smtClean="0"/>
              <a:t>September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9514AE6-3789-4BAA-855F-F1D0C197B3ED}" type="slidenum">
              <a:rPr lang="en-US" altLang="en-US"/>
              <a:pPr>
                <a:defRPr/>
              </a:pPr>
              <a:t>‹#›</a:t>
            </a:fld>
            <a:endParaRPr lang="en-US" altLang="en-US"/>
          </a:p>
        </p:txBody>
      </p:sp>
    </p:spTree>
    <p:extLst>
      <p:ext uri="{BB962C8B-B14F-4D97-AF65-F5344CB8AC3E}">
        <p14:creationId xmlns:p14="http://schemas.microsoft.com/office/powerpoint/2010/main" val="1985445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ru-RU" altLang="en-US" smtClean="0"/>
              <a:t>September 2015</a:t>
            </a:r>
            <a:endParaRPr lang="en-US" alt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altLang="en-US" smtClean="0"/>
              <a:t>Intel Corporation</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6CD3B3E-E816-4245-A507-039527FD6128}" type="slidenum">
              <a:rPr lang="en-US" altLang="en-US"/>
              <a:pPr>
                <a:defRPr/>
              </a:pPr>
              <a:t>‹#›</a:t>
            </a:fld>
            <a:endParaRPr lang="en-US" alt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smtClean="0"/>
              <a:t>doc.: IEEE </a:t>
            </a:r>
            <a:r>
              <a:rPr lang="en-US" altLang="en-US" sz="1800" b="1" dirty="0" smtClean="0"/>
              <a:t>802.11-15/1145r0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5" Type="http://schemas.openxmlformats.org/officeDocument/2006/relationships/image" Target="../media/image27.emf"/><Relationship Id="rId4" Type="http://schemas.openxmlformats.org/officeDocument/2006/relationships/image" Target="../media/image2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ru-RU" altLang="en-US" sz="1800" smtClean="0"/>
              <a:t>September 2015</a:t>
            </a:r>
            <a:endParaRPr lang="en-US" altLang="en-US" sz="1800" dirty="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53C4008-337E-4BDF-8FF3-BA2CFCA543C3}" type="slidenum">
              <a:rPr lang="en-US" altLang="en-US"/>
              <a:pPr/>
              <a:t>1</a:t>
            </a:fld>
            <a:endParaRPr lang="en-US" altLang="en-US"/>
          </a:p>
        </p:txBody>
      </p:sp>
      <p:sp>
        <p:nvSpPr>
          <p:cNvPr id="2053" name="Rectangle 2"/>
          <p:cNvSpPr>
            <a:spLocks noGrp="1" noChangeArrowheads="1"/>
          </p:cNvSpPr>
          <p:nvPr>
            <p:ph type="title"/>
          </p:nvPr>
        </p:nvSpPr>
        <p:spPr>
          <a:xfrm>
            <a:off x="685800" y="1210072"/>
            <a:ext cx="7772400" cy="1066800"/>
          </a:xfrm>
          <a:noFill/>
        </p:spPr>
        <p:txBody>
          <a:bodyPr/>
          <a:lstStyle/>
          <a:p>
            <a:r>
              <a:rPr lang="en-US" altLang="en-US" sz="2800" dirty="0" smtClean="0"/>
              <a:t>SU-MIMO Configurations for IEEE 802.11ay</a:t>
            </a:r>
            <a:endParaRPr lang="en-US" altLang="en-US" sz="2800" dirty="0"/>
          </a:p>
        </p:txBody>
      </p:sp>
      <p:sp>
        <p:nvSpPr>
          <p:cNvPr id="2054" name="Rectangle 6"/>
          <p:cNvSpPr>
            <a:spLocks noGrp="1" noChangeArrowheads="1"/>
          </p:cNvSpPr>
          <p:nvPr>
            <p:ph type="body" idx="1"/>
          </p:nvPr>
        </p:nvSpPr>
        <p:spPr>
          <a:xfrm>
            <a:off x="685800" y="2838921"/>
            <a:ext cx="7772400" cy="381000"/>
          </a:xfrm>
          <a:noFill/>
        </p:spPr>
        <p:txBody>
          <a:bodyPr/>
          <a:lstStyle/>
          <a:p>
            <a:pPr algn="ctr">
              <a:buFontTx/>
              <a:buNone/>
            </a:pPr>
            <a:r>
              <a:rPr lang="en-US" altLang="en-US" sz="2000" dirty="0" smtClean="0"/>
              <a:t>Date:</a:t>
            </a:r>
            <a:r>
              <a:rPr lang="en-US" altLang="en-US" sz="2000" b="0" dirty="0" smtClean="0"/>
              <a:t> 2015-09-14</a:t>
            </a:r>
          </a:p>
        </p:txBody>
      </p:sp>
      <p:sp>
        <p:nvSpPr>
          <p:cNvPr id="2056" name="Rectangle 12"/>
          <p:cNvSpPr>
            <a:spLocks noChangeArrowheads="1"/>
          </p:cNvSpPr>
          <p:nvPr/>
        </p:nvSpPr>
        <p:spPr bwMode="auto">
          <a:xfrm>
            <a:off x="533400" y="3254846"/>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graphicFrame>
        <p:nvGraphicFramePr>
          <p:cNvPr id="10" name="Object 11"/>
          <p:cNvGraphicFramePr>
            <a:graphicFrameLocks noChangeAspect="1"/>
          </p:cNvGraphicFramePr>
          <p:nvPr>
            <p:extLst>
              <p:ext uri="{D42A27DB-BD31-4B8C-83A1-F6EECF244321}">
                <p14:modId xmlns:p14="http://schemas.microsoft.com/office/powerpoint/2010/main" val="2592017793"/>
              </p:ext>
            </p:extLst>
          </p:nvPr>
        </p:nvGraphicFramePr>
        <p:xfrm>
          <a:off x="512763" y="3684042"/>
          <a:ext cx="8080375" cy="2481262"/>
        </p:xfrm>
        <a:graphic>
          <a:graphicData uri="http://schemas.openxmlformats.org/presentationml/2006/ole">
            <mc:AlternateContent xmlns:mc="http://schemas.openxmlformats.org/markup-compatibility/2006">
              <mc:Choice xmlns:v="urn:schemas-microsoft-com:vml" Requires="v">
                <p:oleObj spid="_x0000_s3673" name="Document" r:id="rId5" imgW="8267030" imgH="2534496" progId="Word.Document.8">
                  <p:embed/>
                </p:oleObj>
              </mc:Choice>
              <mc:Fallback>
                <p:oleObj name="Document" r:id="rId5" imgW="8267030" imgH="2534496" progId="Word.Document.8">
                  <p:embed/>
                  <p:pic>
                    <p:nvPicPr>
                      <p:cNvPr id="0" name=""/>
                      <p:cNvPicPr>
                        <a:picLocks noChangeAspect="1" noChangeArrowheads="1"/>
                      </p:cNvPicPr>
                      <p:nvPr/>
                    </p:nvPicPr>
                    <p:blipFill>
                      <a:blip r:embed="rId6"/>
                      <a:srcRect/>
                      <a:stretch>
                        <a:fillRect/>
                      </a:stretch>
                    </p:blipFill>
                    <p:spPr bwMode="auto">
                      <a:xfrm>
                        <a:off x="512763" y="3684042"/>
                        <a:ext cx="8080375" cy="2481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SU-MIMO Configurations (Cont’d)</a:t>
            </a:r>
            <a:endParaRPr lang="ru-RU"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10</a:t>
            </a:fld>
            <a:endParaRPr lang="en-US" altLang="en-US"/>
          </a:p>
        </p:txBody>
      </p:sp>
      <p:sp>
        <p:nvSpPr>
          <p:cNvPr id="7" name="Content Placeholder 2"/>
          <p:cNvSpPr>
            <a:spLocks noGrp="1"/>
          </p:cNvSpPr>
          <p:nvPr>
            <p:ph idx="1"/>
          </p:nvPr>
        </p:nvSpPr>
        <p:spPr>
          <a:xfrm>
            <a:off x="685800" y="1628800"/>
            <a:ext cx="7772400" cy="367680"/>
          </a:xfrm>
        </p:spPr>
        <p:txBody>
          <a:bodyPr/>
          <a:lstStyle/>
          <a:p>
            <a:pPr algn="just"/>
            <a:r>
              <a:rPr lang="en-US" sz="1800" dirty="0" smtClean="0"/>
              <a:t>Configuration #5: single array, single to dual polarization, 1 stream</a:t>
            </a:r>
            <a:endParaRPr lang="ru-RU" sz="1400" b="1" dirty="0"/>
          </a:p>
        </p:txBody>
      </p:sp>
      <p:sp>
        <p:nvSpPr>
          <p:cNvPr id="8" name="Content Placeholder 2"/>
          <p:cNvSpPr txBox="1">
            <a:spLocks/>
          </p:cNvSpPr>
          <p:nvPr/>
        </p:nvSpPr>
        <p:spPr bwMode="auto">
          <a:xfrm>
            <a:off x="977565" y="1988840"/>
            <a:ext cx="2327193"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1 configuration:</a:t>
            </a:r>
            <a:endParaRPr lang="ru-RU" sz="1400" kern="0" dirty="0"/>
          </a:p>
        </p:txBody>
      </p:sp>
      <p:sp>
        <p:nvSpPr>
          <p:cNvPr id="9" name="Content Placeholder 2"/>
          <p:cNvSpPr txBox="1">
            <a:spLocks/>
          </p:cNvSpPr>
          <p:nvPr/>
        </p:nvSpPr>
        <p:spPr bwMode="auto">
          <a:xfrm>
            <a:off x="4487916" y="2132856"/>
            <a:ext cx="4620588"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Examples of beamformed links:</a:t>
            </a:r>
            <a:endParaRPr lang="ru-RU" sz="1400" kern="0" dirty="0"/>
          </a:p>
        </p:txBody>
      </p:sp>
      <p:sp>
        <p:nvSpPr>
          <p:cNvPr id="10" name="Content Placeholder 2"/>
          <p:cNvSpPr txBox="1">
            <a:spLocks/>
          </p:cNvSpPr>
          <p:nvPr/>
        </p:nvSpPr>
        <p:spPr bwMode="auto">
          <a:xfrm>
            <a:off x="977564" y="3850740"/>
            <a:ext cx="2327193"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2 configuration:</a:t>
            </a:r>
            <a:endParaRPr lang="ru-RU" sz="1400" kern="0" dirty="0"/>
          </a:p>
        </p:txBody>
      </p:sp>
      <p:pic>
        <p:nvPicPr>
          <p:cNvPr id="11" name="Picture 10"/>
          <p:cNvPicPr>
            <a:picLocks noChangeAspect="1"/>
          </p:cNvPicPr>
          <p:nvPr/>
        </p:nvPicPr>
        <p:blipFill>
          <a:blip r:embed="rId2"/>
          <a:stretch>
            <a:fillRect/>
          </a:stretch>
        </p:blipFill>
        <p:spPr>
          <a:xfrm>
            <a:off x="367312" y="2345415"/>
            <a:ext cx="3196576" cy="1375871"/>
          </a:xfrm>
          <a:prstGeom prst="rect">
            <a:avLst/>
          </a:prstGeom>
        </p:spPr>
      </p:pic>
      <p:pic>
        <p:nvPicPr>
          <p:cNvPr id="14" name="Picture 13"/>
          <p:cNvPicPr>
            <a:picLocks noChangeAspect="1"/>
          </p:cNvPicPr>
          <p:nvPr/>
        </p:nvPicPr>
        <p:blipFill>
          <a:blip r:embed="rId3"/>
          <a:stretch>
            <a:fillRect/>
          </a:stretch>
        </p:blipFill>
        <p:spPr>
          <a:xfrm>
            <a:off x="5508104" y="2714427"/>
            <a:ext cx="2436525" cy="1158524"/>
          </a:xfrm>
          <a:prstGeom prst="rect">
            <a:avLst/>
          </a:prstGeom>
        </p:spPr>
      </p:pic>
      <p:pic>
        <p:nvPicPr>
          <p:cNvPr id="15" name="Picture 14"/>
          <p:cNvPicPr>
            <a:picLocks noChangeAspect="1"/>
          </p:cNvPicPr>
          <p:nvPr/>
        </p:nvPicPr>
        <p:blipFill>
          <a:blip r:embed="rId4"/>
          <a:stretch>
            <a:fillRect/>
          </a:stretch>
        </p:blipFill>
        <p:spPr>
          <a:xfrm>
            <a:off x="5579947" y="4218420"/>
            <a:ext cx="2436525" cy="1238884"/>
          </a:xfrm>
          <a:prstGeom prst="rect">
            <a:avLst/>
          </a:prstGeom>
        </p:spPr>
      </p:pic>
      <p:pic>
        <p:nvPicPr>
          <p:cNvPr id="16" name="Picture 15"/>
          <p:cNvPicPr>
            <a:picLocks noChangeAspect="1"/>
          </p:cNvPicPr>
          <p:nvPr/>
        </p:nvPicPr>
        <p:blipFill>
          <a:blip r:embed="rId5"/>
          <a:stretch>
            <a:fillRect/>
          </a:stretch>
        </p:blipFill>
        <p:spPr>
          <a:xfrm>
            <a:off x="107504" y="4347874"/>
            <a:ext cx="3988712" cy="1506599"/>
          </a:xfrm>
          <a:prstGeom prst="rect">
            <a:avLst/>
          </a:prstGeom>
        </p:spPr>
      </p:pic>
    </p:spTree>
    <p:extLst>
      <p:ext uri="{BB962C8B-B14F-4D97-AF65-F5344CB8AC3E}">
        <p14:creationId xmlns:p14="http://schemas.microsoft.com/office/powerpoint/2010/main" val="2197424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SU-MIMO Configurations</a:t>
            </a:r>
            <a:endParaRPr lang="ru-RU" dirty="0"/>
          </a:p>
        </p:txBody>
      </p:sp>
      <p:sp>
        <p:nvSpPr>
          <p:cNvPr id="3" name="Content Placeholder 2"/>
          <p:cNvSpPr>
            <a:spLocks noGrp="1"/>
          </p:cNvSpPr>
          <p:nvPr>
            <p:ph idx="1"/>
          </p:nvPr>
        </p:nvSpPr>
        <p:spPr>
          <a:xfrm>
            <a:off x="685800" y="1772816"/>
            <a:ext cx="7990656" cy="648072"/>
          </a:xfrm>
        </p:spPr>
        <p:txBody>
          <a:bodyPr/>
          <a:lstStyle/>
          <a:p>
            <a:pPr algn="just"/>
            <a:r>
              <a:rPr lang="en-US" sz="1400" dirty="0" smtClean="0"/>
              <a:t>Table below summarizes the SU-MIMO configurations. PAA has rectangular geometry of M x N and distance between arrays d</a:t>
            </a:r>
            <a:r>
              <a:rPr lang="en-US" sz="1400" baseline="-25000" dirty="0" smtClean="0"/>
              <a:t>1</a:t>
            </a:r>
            <a:r>
              <a:rPr lang="en-US" sz="1400" dirty="0" smtClean="0"/>
              <a:t>, d</a:t>
            </a:r>
            <a:r>
              <a:rPr lang="en-US" sz="1400" baseline="-25000" dirty="0" smtClean="0"/>
              <a:t>2</a:t>
            </a:r>
            <a:r>
              <a:rPr lang="en-US" sz="1400" dirty="0" smtClean="0"/>
              <a:t>. M, N, and d</a:t>
            </a:r>
            <a:r>
              <a:rPr lang="en-US" sz="1400" baseline="-25000" dirty="0" smtClean="0"/>
              <a:t>1</a:t>
            </a:r>
            <a:r>
              <a:rPr lang="en-US" sz="1400" dirty="0" smtClean="0"/>
              <a:t>, d</a:t>
            </a:r>
            <a:r>
              <a:rPr lang="en-US" sz="1400" baseline="-25000" dirty="0" smtClean="0"/>
              <a:t>2</a:t>
            </a:r>
            <a:r>
              <a:rPr lang="en-US" sz="1400" dirty="0" smtClean="0"/>
              <a:t> are parameters.</a:t>
            </a:r>
            <a:endParaRPr lang="ru-RU" sz="1400"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11</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3269136837"/>
              </p:ext>
            </p:extLst>
          </p:nvPr>
        </p:nvGraphicFramePr>
        <p:xfrm>
          <a:off x="35496" y="2480280"/>
          <a:ext cx="9001002" cy="3108960"/>
        </p:xfrm>
        <a:graphic>
          <a:graphicData uri="http://schemas.openxmlformats.org/drawingml/2006/table">
            <a:tbl>
              <a:tblPr firstRow="1" bandRow="1">
                <a:tableStyleId>{5C22544A-7EE6-4342-B048-85BDC9FD1C3A}</a:tableStyleId>
              </a:tblPr>
              <a:tblGrid>
                <a:gridCol w="288033"/>
                <a:gridCol w="1007410"/>
                <a:gridCol w="1099984"/>
                <a:gridCol w="916942"/>
                <a:gridCol w="1260720"/>
                <a:gridCol w="1088831"/>
                <a:gridCol w="1161420"/>
                <a:gridCol w="521478"/>
                <a:gridCol w="648072"/>
                <a:gridCol w="1008112"/>
              </a:tblGrid>
              <a:tr h="720080">
                <a:tc>
                  <a:txBody>
                    <a:bodyPr/>
                    <a:lstStyle/>
                    <a:p>
                      <a:pPr algn="ctr"/>
                      <a:r>
                        <a:rPr lang="en-US" sz="1200" dirty="0" smtClean="0"/>
                        <a:t>#</a:t>
                      </a:r>
                      <a:endParaRPr lang="ru-RU" sz="1200" dirty="0"/>
                    </a:p>
                  </a:txBody>
                  <a:tcPr/>
                </a:tc>
                <a:tc>
                  <a:txBody>
                    <a:bodyPr/>
                    <a:lstStyle/>
                    <a:p>
                      <a:pPr algn="ctr"/>
                      <a:r>
                        <a:rPr lang="en-US" sz="1200" dirty="0" smtClean="0"/>
                        <a:t>Number of data streams</a:t>
                      </a:r>
                      <a:endParaRPr lang="ru-RU"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MIMO configuration</a:t>
                      </a:r>
                      <a:endParaRPr lang="ru-RU" sz="1200" dirty="0"/>
                    </a:p>
                  </a:txBody>
                  <a:tcPr/>
                </a:tc>
                <a:tc>
                  <a:txBody>
                    <a:bodyPr/>
                    <a:lstStyle/>
                    <a:p>
                      <a:pPr algn="ctr"/>
                      <a:r>
                        <a:rPr lang="en-US" sz="1200" dirty="0" smtClean="0"/>
                        <a:t>Number of PAAs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(Device 1, Device 2)</a:t>
                      </a:r>
                      <a:endParaRPr lang="ru-RU" sz="1200" dirty="0"/>
                    </a:p>
                  </a:txBody>
                  <a:tcPr/>
                </a:tc>
                <a:tc>
                  <a:txBody>
                    <a:bodyPr/>
                    <a:lstStyle/>
                    <a:p>
                      <a:pPr algn="ctr"/>
                      <a:r>
                        <a:rPr lang="en-US" sz="1200" dirty="0" smtClean="0"/>
                        <a:t>Polarization</a:t>
                      </a:r>
                      <a:r>
                        <a:rPr lang="en-US" sz="1200" baseline="0" dirty="0" smtClean="0"/>
                        <a:t> type</a:t>
                      </a:r>
                    </a:p>
                    <a:p>
                      <a:pPr algn="ctr"/>
                      <a:r>
                        <a:rPr lang="en-US" sz="1200" baseline="0" dirty="0" smtClean="0"/>
                        <a:t>(Device 1, Device 2)</a:t>
                      </a:r>
                      <a:endParaRPr lang="ru-RU" sz="1200" dirty="0"/>
                    </a:p>
                  </a:txBody>
                  <a:tcPr/>
                </a:tc>
                <a:tc>
                  <a:txBody>
                    <a:bodyPr/>
                    <a:lstStyle/>
                    <a:p>
                      <a:pPr algn="ctr"/>
                      <a:r>
                        <a:rPr lang="en-US" sz="1200" dirty="0" smtClean="0"/>
                        <a:t>PAAs separation (</a:t>
                      </a:r>
                      <a:r>
                        <a:rPr lang="en-US" sz="1200" baseline="0" dirty="0" smtClean="0"/>
                        <a:t>Device 1, Device 2</a:t>
                      </a:r>
                      <a:r>
                        <a:rPr lang="en-US" sz="1200" dirty="0" smtClean="0"/>
                        <a:t>)</a:t>
                      </a:r>
                      <a:endParaRPr lang="ru-RU" sz="1200" dirty="0"/>
                    </a:p>
                  </a:txBody>
                  <a:tcPr/>
                </a:tc>
                <a:tc>
                  <a:txBody>
                    <a:bodyPr/>
                    <a:lstStyle/>
                    <a:p>
                      <a:pPr algn="ctr"/>
                      <a:r>
                        <a:rPr lang="en-US" sz="1200" dirty="0" smtClean="0"/>
                        <a:t>Number of RF parts per PAA</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baseline="0" dirty="0" smtClean="0"/>
                        <a:t>Device 1, Device 2</a:t>
                      </a:r>
                      <a:r>
                        <a:rPr lang="en-US" sz="1200" dirty="0" smtClean="0"/>
                        <a:t>)</a:t>
                      </a:r>
                      <a:endParaRPr lang="ru-RU" sz="1200" dirty="0"/>
                    </a:p>
                  </a:txBody>
                  <a:tcPr/>
                </a:tc>
                <a:tc>
                  <a:txBody>
                    <a:bodyPr/>
                    <a:lstStyle/>
                    <a:p>
                      <a:pPr algn="ctr"/>
                      <a:r>
                        <a:rPr lang="en-US" sz="1200" dirty="0" smtClean="0"/>
                        <a:t>LOS</a:t>
                      </a:r>
                      <a:endParaRPr lang="ru-RU" sz="1200" dirty="0"/>
                    </a:p>
                  </a:txBody>
                  <a:tcPr/>
                </a:tc>
                <a:tc>
                  <a:txBody>
                    <a:bodyPr/>
                    <a:lstStyle/>
                    <a:p>
                      <a:pPr algn="ctr"/>
                      <a:r>
                        <a:rPr lang="en-US" sz="1200" dirty="0" smtClean="0"/>
                        <a:t>NLOS</a:t>
                      </a:r>
                      <a:endParaRPr lang="ru-RU" sz="1200" dirty="0"/>
                    </a:p>
                  </a:txBody>
                  <a:tcPr/>
                </a:tc>
                <a:tc>
                  <a:txBody>
                    <a:bodyPr/>
                    <a:lstStyle/>
                    <a:p>
                      <a:pPr algn="ctr"/>
                      <a:r>
                        <a:rPr lang="en-US" sz="1200" dirty="0" smtClean="0"/>
                        <a:t>Mandatory / </a:t>
                      </a:r>
                    </a:p>
                    <a:p>
                      <a:pPr algn="ctr"/>
                      <a:r>
                        <a:rPr lang="en-US" sz="1200" dirty="0" smtClean="0"/>
                        <a:t>Optional*</a:t>
                      </a:r>
                      <a:endParaRPr lang="ru-RU" sz="1200" dirty="0"/>
                    </a:p>
                  </a:txBody>
                  <a:tcPr/>
                </a:tc>
              </a:tr>
              <a:tr h="419551">
                <a:tc>
                  <a:txBody>
                    <a:bodyPr/>
                    <a:lstStyle/>
                    <a:p>
                      <a:pPr algn="ctr"/>
                      <a:r>
                        <a:rPr lang="en-US" sz="1200" b="1" dirty="0" smtClean="0"/>
                        <a:t>1</a:t>
                      </a:r>
                      <a:endParaRPr lang="ru-RU" sz="1200" b="1" dirty="0"/>
                    </a:p>
                  </a:txBody>
                  <a:tcPr/>
                </a:tc>
                <a:tc>
                  <a:txBody>
                    <a:bodyPr/>
                    <a:lstStyle/>
                    <a:p>
                      <a:pPr algn="ctr"/>
                      <a:r>
                        <a:rPr lang="en-US" sz="1200" b="1" dirty="0" smtClean="0"/>
                        <a:t>2</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2 x 2</a:t>
                      </a:r>
                      <a:endParaRPr lang="ru-RU" sz="1200" b="1" dirty="0" smtClean="0"/>
                    </a:p>
                    <a:p>
                      <a:pPr algn="ctr"/>
                      <a:endParaRPr lang="ru-RU" sz="1200" b="1" baseline="30000" dirty="0"/>
                    </a:p>
                  </a:txBody>
                  <a:tcPr/>
                </a:tc>
                <a:tc>
                  <a:txBody>
                    <a:bodyPr/>
                    <a:lstStyle/>
                    <a:p>
                      <a:pPr algn="ctr"/>
                      <a:r>
                        <a:rPr lang="en-US" sz="1200" b="1" dirty="0" smtClean="0"/>
                        <a:t>(1, 1)</a:t>
                      </a:r>
                      <a:endParaRPr lang="ru-RU" sz="1200" b="1" dirty="0"/>
                    </a:p>
                  </a:txBody>
                  <a:tcPr/>
                </a:tc>
                <a:tc>
                  <a:txBody>
                    <a:bodyPr/>
                    <a:lstStyle/>
                    <a:p>
                      <a:pPr algn="ctr"/>
                      <a:r>
                        <a:rPr lang="en-US" sz="1200" b="1" dirty="0" smtClean="0"/>
                        <a:t>(Single, single)</a:t>
                      </a:r>
                      <a:endParaRPr lang="ru-RU" sz="1200" b="1" dirty="0"/>
                    </a:p>
                  </a:txBody>
                  <a:tcPr/>
                </a:tc>
                <a:tc>
                  <a:txBody>
                    <a:bodyPr/>
                    <a:lstStyle/>
                    <a:p>
                      <a:pPr algn="ctr"/>
                      <a:r>
                        <a:rPr lang="en-US" sz="1200" b="1" dirty="0" smtClean="0"/>
                        <a:t>(0, 0)</a:t>
                      </a:r>
                      <a:endParaRPr lang="ru-RU" sz="1200" b="1" dirty="0"/>
                    </a:p>
                  </a:txBody>
                  <a:tcPr/>
                </a:tc>
                <a:tc>
                  <a:txBody>
                    <a:bodyPr/>
                    <a:lstStyle/>
                    <a:p>
                      <a:pPr algn="ctr"/>
                      <a:r>
                        <a:rPr lang="en-US" sz="1200" b="1" dirty="0" smtClean="0"/>
                        <a:t>(2, 2)</a:t>
                      </a:r>
                      <a:endParaRPr lang="ru-RU" sz="1200" b="1" dirty="0"/>
                    </a:p>
                  </a:txBody>
                  <a:tcPr/>
                </a:tc>
                <a:tc>
                  <a:txBody>
                    <a:bodyPr/>
                    <a:lstStyle/>
                    <a:p>
                      <a:pPr algn="ctr"/>
                      <a:r>
                        <a:rPr lang="en-US" sz="1200" b="1" dirty="0" smtClean="0"/>
                        <a:t>No</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Yes</a:t>
                      </a:r>
                      <a:endParaRPr lang="ru-RU" sz="1200" b="1" dirty="0" smtClean="0"/>
                    </a:p>
                    <a:p>
                      <a:pPr algn="ctr"/>
                      <a:endParaRPr lang="ru-RU" sz="1200" b="1" dirty="0"/>
                    </a:p>
                  </a:txBody>
                  <a:tcPr/>
                </a:tc>
                <a:tc>
                  <a:txBody>
                    <a:bodyPr/>
                    <a:lstStyle/>
                    <a:p>
                      <a:pPr algn="ctr"/>
                      <a:r>
                        <a:rPr lang="en-US" sz="1200" b="1" dirty="0" smtClean="0"/>
                        <a:t>Optional</a:t>
                      </a:r>
                      <a:endParaRPr lang="ru-RU" sz="1200" b="1" dirty="0"/>
                    </a:p>
                  </a:txBody>
                  <a:tcPr/>
                </a:tc>
              </a:tr>
              <a:tr h="419551">
                <a:tc>
                  <a:txBody>
                    <a:bodyPr/>
                    <a:lstStyle/>
                    <a:p>
                      <a:pPr algn="ctr"/>
                      <a:r>
                        <a:rPr lang="en-US" sz="1200" b="1" dirty="0" smtClean="0"/>
                        <a:t>2</a:t>
                      </a:r>
                      <a:endParaRPr lang="ru-RU" sz="1200" b="1" dirty="0"/>
                    </a:p>
                  </a:txBody>
                  <a:tcPr/>
                </a:tc>
                <a:tc>
                  <a:txBody>
                    <a:bodyPr/>
                    <a:lstStyle/>
                    <a:p>
                      <a:pPr algn="ctr"/>
                      <a:r>
                        <a:rPr lang="en-US" sz="1200" b="1" dirty="0" smtClean="0"/>
                        <a:t>2</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2 x 2</a:t>
                      </a:r>
                      <a:endParaRPr lang="ru-RU" sz="1200" b="1" dirty="0" smtClean="0"/>
                    </a:p>
                    <a:p>
                      <a:pPr algn="ctr"/>
                      <a:endParaRPr lang="ru-RU" sz="1200" b="1" dirty="0"/>
                    </a:p>
                  </a:txBody>
                  <a:tcPr/>
                </a:tc>
                <a:tc>
                  <a:txBody>
                    <a:bodyPr/>
                    <a:lstStyle/>
                    <a:p>
                      <a:pPr algn="ctr"/>
                      <a:r>
                        <a:rPr lang="en-US" sz="1200" b="1" dirty="0" smtClean="0"/>
                        <a:t>(1, 1)</a:t>
                      </a:r>
                      <a:endParaRPr lang="ru-RU" sz="1200" b="1" dirty="0"/>
                    </a:p>
                  </a:txBody>
                  <a:tcPr/>
                </a:tc>
                <a:tc>
                  <a:txBody>
                    <a:bodyPr/>
                    <a:lstStyle/>
                    <a:p>
                      <a:pPr algn="ctr"/>
                      <a:r>
                        <a:rPr lang="en-US" sz="1200" b="1" dirty="0" smtClean="0"/>
                        <a:t>(Dual, dual)</a:t>
                      </a:r>
                      <a:endParaRPr lang="ru-RU" sz="1200" b="1" dirty="0"/>
                    </a:p>
                  </a:txBody>
                  <a:tcPr/>
                </a:tc>
                <a:tc>
                  <a:txBody>
                    <a:bodyPr/>
                    <a:lstStyle/>
                    <a:p>
                      <a:pPr algn="ctr"/>
                      <a:r>
                        <a:rPr lang="en-US" sz="1200" b="1" dirty="0" smtClean="0"/>
                        <a:t>(0, 0)</a:t>
                      </a:r>
                      <a:endParaRPr lang="ru-RU" sz="1200" b="1" dirty="0"/>
                    </a:p>
                  </a:txBody>
                  <a:tcPr/>
                </a:tc>
                <a:tc>
                  <a:txBody>
                    <a:bodyPr/>
                    <a:lstStyle/>
                    <a:p>
                      <a:pPr algn="ctr"/>
                      <a:r>
                        <a:rPr lang="en-US" sz="1200" b="1" dirty="0" smtClean="0"/>
                        <a:t>(2, 2)</a:t>
                      </a:r>
                      <a:endParaRPr lang="ru-RU" sz="1200" b="1" dirty="0"/>
                    </a:p>
                  </a:txBody>
                  <a:tcPr/>
                </a:tc>
                <a:tc>
                  <a:txBody>
                    <a:bodyPr/>
                    <a:lstStyle/>
                    <a:p>
                      <a:pPr algn="ctr"/>
                      <a:r>
                        <a:rPr lang="en-US" sz="1200" b="1" dirty="0" smtClean="0"/>
                        <a:t>Yes</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Yes</a:t>
                      </a:r>
                      <a:endParaRPr lang="ru-RU" sz="1200" b="1" dirty="0" smtClean="0"/>
                    </a:p>
                    <a:p>
                      <a:pPr algn="ctr"/>
                      <a:endParaRPr lang="ru-RU" sz="1200" b="1" dirty="0"/>
                    </a:p>
                  </a:txBody>
                  <a:tcPr/>
                </a:tc>
                <a:tc>
                  <a:txBody>
                    <a:bodyPr/>
                    <a:lstStyle/>
                    <a:p>
                      <a:pPr algn="ctr"/>
                      <a:r>
                        <a:rPr lang="en-US" sz="1200" b="1" dirty="0" smtClean="0"/>
                        <a:t>Mandatory</a:t>
                      </a:r>
                      <a:endParaRPr lang="ru-RU" sz="1200" b="1" dirty="0"/>
                    </a:p>
                  </a:txBody>
                  <a:tcPr/>
                </a:tc>
              </a:tr>
              <a:tr h="419551">
                <a:tc>
                  <a:txBody>
                    <a:bodyPr/>
                    <a:lstStyle/>
                    <a:p>
                      <a:pPr algn="ctr"/>
                      <a:r>
                        <a:rPr lang="en-US" sz="1200" b="1" dirty="0" smtClean="0"/>
                        <a:t>3</a:t>
                      </a:r>
                      <a:endParaRPr lang="ru-RU" sz="1200" b="1" dirty="0"/>
                    </a:p>
                  </a:txBody>
                  <a:tcPr/>
                </a:tc>
                <a:tc>
                  <a:txBody>
                    <a:bodyPr/>
                    <a:lstStyle/>
                    <a:p>
                      <a:pPr algn="ctr"/>
                      <a:r>
                        <a:rPr lang="en-US" sz="1200" b="1" dirty="0" smtClean="0"/>
                        <a:t>2</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2 x 2</a:t>
                      </a:r>
                      <a:endParaRPr lang="ru-RU" sz="1200" b="1" dirty="0" smtClean="0"/>
                    </a:p>
                    <a:p>
                      <a:pPr algn="ctr"/>
                      <a:endParaRPr lang="ru-RU" sz="1200" b="1" dirty="0"/>
                    </a:p>
                  </a:txBody>
                  <a:tcPr/>
                </a:tc>
                <a:tc>
                  <a:txBody>
                    <a:bodyPr/>
                    <a:lstStyle/>
                    <a:p>
                      <a:pPr algn="ctr"/>
                      <a:r>
                        <a:rPr lang="en-US" sz="1200" b="1" dirty="0" smtClean="0"/>
                        <a:t>(2, 2)</a:t>
                      </a:r>
                      <a:endParaRPr lang="ru-RU" sz="1200" b="1" dirty="0"/>
                    </a:p>
                  </a:txBody>
                  <a:tcPr/>
                </a:tc>
                <a:tc>
                  <a:txBody>
                    <a:bodyPr/>
                    <a:lstStyle/>
                    <a:p>
                      <a:pPr algn="ctr"/>
                      <a:r>
                        <a:rPr lang="en-US" sz="1200" b="1" dirty="0" smtClean="0"/>
                        <a:t>(Single, single)</a:t>
                      </a:r>
                      <a:endParaRPr lang="ru-RU" sz="1200" b="1" dirty="0"/>
                    </a:p>
                  </a:txBody>
                  <a:tcPr/>
                </a:tc>
                <a:tc>
                  <a:txBody>
                    <a:bodyPr/>
                    <a:lstStyle/>
                    <a:p>
                      <a:pPr algn="ctr"/>
                      <a:r>
                        <a:rPr lang="en-US" sz="1200" b="1" dirty="0" smtClean="0"/>
                        <a:t>(d</a:t>
                      </a:r>
                      <a:r>
                        <a:rPr lang="en-US" sz="1200" b="1" baseline="-25000" dirty="0" smtClean="0"/>
                        <a:t>1</a:t>
                      </a:r>
                      <a:r>
                        <a:rPr lang="en-US" sz="1200" b="1" dirty="0" smtClean="0"/>
                        <a:t>, d</a:t>
                      </a:r>
                      <a:r>
                        <a:rPr lang="en-US" sz="1200" b="1" baseline="-25000" dirty="0" smtClean="0"/>
                        <a:t>2</a:t>
                      </a:r>
                      <a:r>
                        <a:rPr lang="en-US" sz="1200" b="1" dirty="0" smtClean="0"/>
                        <a:t>)</a:t>
                      </a:r>
                      <a:endParaRPr lang="ru-RU" sz="1200" b="1" dirty="0"/>
                    </a:p>
                  </a:txBody>
                  <a:tcPr/>
                </a:tc>
                <a:tc>
                  <a:txBody>
                    <a:bodyPr/>
                    <a:lstStyle/>
                    <a:p>
                      <a:pPr algn="ctr"/>
                      <a:r>
                        <a:rPr lang="en-US" sz="1200" b="1" dirty="0" smtClean="0"/>
                        <a:t>(1, 1)</a:t>
                      </a:r>
                      <a:endParaRPr lang="ru-RU" sz="1200" b="1" dirty="0"/>
                    </a:p>
                  </a:txBody>
                  <a:tcPr/>
                </a:tc>
                <a:tc>
                  <a:txBody>
                    <a:bodyPr/>
                    <a:lstStyle/>
                    <a:p>
                      <a:pPr algn="ctr"/>
                      <a:r>
                        <a:rPr lang="en-US" sz="1200" b="1" dirty="0" smtClean="0"/>
                        <a:t>Yes</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Yes</a:t>
                      </a:r>
                      <a:endParaRPr lang="ru-RU" sz="1200" b="1" dirty="0" smtClean="0"/>
                    </a:p>
                    <a:p>
                      <a:pPr algn="ctr"/>
                      <a:endParaRPr lang="ru-RU" sz="1200" b="1" dirty="0"/>
                    </a:p>
                  </a:txBody>
                  <a:tcPr/>
                </a:tc>
                <a:tc>
                  <a:txBody>
                    <a:bodyPr/>
                    <a:lstStyle/>
                    <a:p>
                      <a:pPr algn="ctr"/>
                      <a:r>
                        <a:rPr lang="en-US" sz="1200" b="1" dirty="0" smtClean="0"/>
                        <a:t>Mandatory</a:t>
                      </a:r>
                      <a:endParaRPr lang="ru-RU" sz="1200" b="1" dirty="0"/>
                    </a:p>
                  </a:txBody>
                  <a:tcPr/>
                </a:tc>
              </a:tr>
              <a:tr h="419551">
                <a:tc>
                  <a:txBody>
                    <a:bodyPr/>
                    <a:lstStyle/>
                    <a:p>
                      <a:pPr algn="ctr"/>
                      <a:r>
                        <a:rPr lang="en-US" sz="1200" b="1" dirty="0" smtClean="0"/>
                        <a:t>4</a:t>
                      </a:r>
                      <a:endParaRPr lang="ru-RU" sz="1200" b="1" dirty="0"/>
                    </a:p>
                  </a:txBody>
                  <a:tcPr/>
                </a:tc>
                <a:tc>
                  <a:txBody>
                    <a:bodyPr/>
                    <a:lstStyle/>
                    <a:p>
                      <a:pPr algn="ctr"/>
                      <a:r>
                        <a:rPr lang="en-US" sz="1200" b="1" dirty="0" smtClean="0"/>
                        <a:t>4</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4 x 4</a:t>
                      </a:r>
                      <a:endParaRPr lang="ru-RU" sz="1200" b="1" dirty="0" smtClean="0"/>
                    </a:p>
                    <a:p>
                      <a:pPr algn="ct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(2, 2)</a:t>
                      </a:r>
                      <a:endParaRPr lang="ru-RU" sz="1200" b="1" dirty="0"/>
                    </a:p>
                  </a:txBody>
                  <a:tcPr/>
                </a:tc>
                <a:tc>
                  <a:txBody>
                    <a:bodyPr/>
                    <a:lstStyle/>
                    <a:p>
                      <a:pPr algn="ctr"/>
                      <a:r>
                        <a:rPr lang="en-US" sz="1200" b="1" dirty="0" smtClean="0"/>
                        <a:t>(Dual, dual)</a:t>
                      </a:r>
                      <a:endParaRPr lang="ru-RU" sz="1200" b="1" dirty="0"/>
                    </a:p>
                  </a:txBody>
                  <a:tcPr/>
                </a:tc>
                <a:tc>
                  <a:txBody>
                    <a:bodyPr/>
                    <a:lstStyle/>
                    <a:p>
                      <a:pPr algn="ctr"/>
                      <a:r>
                        <a:rPr lang="en-US" sz="1200" b="1" dirty="0" smtClean="0"/>
                        <a:t>(d</a:t>
                      </a:r>
                      <a:r>
                        <a:rPr lang="en-US" sz="1200" b="1" baseline="-25000" dirty="0" smtClean="0"/>
                        <a:t>1</a:t>
                      </a:r>
                      <a:r>
                        <a:rPr lang="en-US" sz="1200" b="1" dirty="0" smtClean="0"/>
                        <a:t>, d</a:t>
                      </a:r>
                      <a:r>
                        <a:rPr lang="en-US" sz="1200" b="1" baseline="-25000" dirty="0" smtClean="0"/>
                        <a:t>2</a:t>
                      </a:r>
                      <a:r>
                        <a:rPr lang="en-US" sz="1200" b="1" dirty="0" smtClean="0"/>
                        <a:t>)</a:t>
                      </a:r>
                      <a:endParaRPr lang="ru-RU" sz="1200" b="1" dirty="0"/>
                    </a:p>
                  </a:txBody>
                  <a:tcPr/>
                </a:tc>
                <a:tc>
                  <a:txBody>
                    <a:bodyPr/>
                    <a:lstStyle/>
                    <a:p>
                      <a:pPr algn="ctr"/>
                      <a:r>
                        <a:rPr lang="en-US" sz="1200" b="1" dirty="0" smtClean="0"/>
                        <a:t>(2, 2)</a:t>
                      </a:r>
                      <a:endParaRPr lang="ru-RU" sz="1200" b="1" dirty="0"/>
                    </a:p>
                  </a:txBody>
                  <a:tcPr/>
                </a:tc>
                <a:tc>
                  <a:txBody>
                    <a:bodyPr/>
                    <a:lstStyle/>
                    <a:p>
                      <a:pPr algn="ctr"/>
                      <a:r>
                        <a:rPr lang="en-US" sz="1200" b="1" dirty="0" smtClean="0"/>
                        <a:t>Yes</a:t>
                      </a: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Yes</a:t>
                      </a:r>
                      <a:endParaRPr lang="ru-RU" sz="12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ru-RU"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Optional</a:t>
                      </a:r>
                      <a:endParaRPr lang="ru-RU" sz="1200" b="1" dirty="0"/>
                    </a:p>
                  </a:txBody>
                  <a:tcPr/>
                </a:tc>
              </a:tr>
              <a:tr h="4195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5</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1</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1 x 2</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(1, 2)</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(Single, dual)</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(0, 0)</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(1, 2)</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Yes</a:t>
                      </a:r>
                      <a:endParaRPr lang="ru-RU"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Yes</a:t>
                      </a:r>
                      <a:endParaRPr lang="ru-RU" sz="1200" b="1" dirty="0" smtClean="0"/>
                    </a:p>
                    <a:p>
                      <a:pPr algn="ctr"/>
                      <a:endParaRPr lang="ru-RU" sz="1200" b="1" dirty="0"/>
                    </a:p>
                  </a:txBody>
                  <a:tcPr/>
                </a:tc>
                <a:tc>
                  <a:txBody>
                    <a:bodyPr/>
                    <a:lstStyle/>
                    <a:p>
                      <a:pPr algn="ctr"/>
                      <a:r>
                        <a:rPr lang="en-US" sz="1200" b="1" dirty="0" smtClean="0"/>
                        <a:t>Mandatory</a:t>
                      </a:r>
                      <a:endParaRPr lang="ru-RU" sz="1200" b="1" dirty="0"/>
                    </a:p>
                  </a:txBody>
                  <a:tcPr/>
                </a:tc>
              </a:tr>
            </a:tbl>
          </a:graphicData>
        </a:graphic>
      </p:graphicFrame>
      <p:sp>
        <p:nvSpPr>
          <p:cNvPr id="8" name="Content Placeholder 2"/>
          <p:cNvSpPr txBox="1">
            <a:spLocks/>
          </p:cNvSpPr>
          <p:nvPr/>
        </p:nvSpPr>
        <p:spPr bwMode="auto">
          <a:xfrm>
            <a:off x="683568" y="5733256"/>
            <a:ext cx="7990656"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400" kern="0" dirty="0" smtClean="0"/>
              <a:t>*Mandatory / optional classification is applied in relation to the </a:t>
            </a:r>
            <a:r>
              <a:rPr lang="en-US" sz="1400" kern="0" smtClean="0"/>
              <a:t>channel modeling.</a:t>
            </a:r>
            <a:endParaRPr lang="ru-RU" sz="1400" kern="0" dirty="0"/>
          </a:p>
        </p:txBody>
      </p:sp>
    </p:spTree>
    <p:extLst>
      <p:ext uri="{BB962C8B-B14F-4D97-AF65-F5344CB8AC3E}">
        <p14:creationId xmlns:p14="http://schemas.microsoft.com/office/powerpoint/2010/main" val="4030314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MIMO Modes Evaluation</a:t>
            </a:r>
            <a:endParaRPr lang="ru-RU" dirty="0"/>
          </a:p>
        </p:txBody>
      </p:sp>
      <p:sp>
        <p:nvSpPr>
          <p:cNvPr id="3" name="Content Placeholder 2"/>
          <p:cNvSpPr>
            <a:spLocks noGrp="1"/>
          </p:cNvSpPr>
          <p:nvPr>
            <p:ph idx="1"/>
          </p:nvPr>
        </p:nvSpPr>
        <p:spPr/>
        <p:txBody>
          <a:bodyPr/>
          <a:lstStyle/>
          <a:p>
            <a:pPr algn="just"/>
            <a:r>
              <a:rPr lang="en-US" sz="1800" dirty="0" smtClean="0"/>
              <a:t>In accordance with contribution </a:t>
            </a:r>
            <a:r>
              <a:rPr lang="en-US" altLang="en-US" sz="1800" dirty="0"/>
              <a:t>IEEE doc. 11-14/0606r0 </a:t>
            </a:r>
            <a:r>
              <a:rPr lang="en-US" altLang="en-US" sz="1800" dirty="0" smtClean="0"/>
              <a:t>(ref. </a:t>
            </a:r>
            <a:r>
              <a:rPr lang="en-US" sz="1800" dirty="0" smtClean="0"/>
              <a:t>[2]), different MIMO techniques can be evaluated for the proposed MIMO configurations, </a:t>
            </a:r>
            <a:r>
              <a:rPr lang="en-US" sz="1800" dirty="0"/>
              <a:t>i</a:t>
            </a:r>
            <a:r>
              <a:rPr lang="en-US" sz="1800" dirty="0" smtClean="0"/>
              <a:t>ncluding:</a:t>
            </a:r>
          </a:p>
          <a:p>
            <a:pPr lvl="1" algn="just"/>
            <a:r>
              <a:rPr lang="en-US" sz="1800" b="1" dirty="0" smtClean="0"/>
              <a:t>Maximum Ratio Combining (MRC) robust transmission</a:t>
            </a:r>
          </a:p>
          <a:p>
            <a:pPr lvl="1" algn="just"/>
            <a:r>
              <a:rPr lang="en-US" sz="1800" b="1" dirty="0" smtClean="0"/>
              <a:t>Open-Loop </a:t>
            </a:r>
            <a:r>
              <a:rPr lang="en-US" sz="1800" b="1" dirty="0"/>
              <a:t>(OL) MIMO/STBC, optimal selection from</a:t>
            </a:r>
            <a:r>
              <a:rPr lang="en-US" sz="1800" b="1" dirty="0" smtClean="0"/>
              <a:t>:</a:t>
            </a:r>
          </a:p>
          <a:p>
            <a:pPr lvl="2" algn="just"/>
            <a:r>
              <a:rPr lang="en-US" sz="2000" dirty="0" smtClean="0"/>
              <a:t>OL </a:t>
            </a:r>
            <a:r>
              <a:rPr lang="en-US" sz="2000" dirty="0"/>
              <a:t>MIMO (two streams, double rate)</a:t>
            </a:r>
          </a:p>
          <a:p>
            <a:pPr lvl="2" algn="just"/>
            <a:r>
              <a:rPr lang="en-US" sz="2000" dirty="0" err="1" smtClean="0"/>
              <a:t>Alamouti</a:t>
            </a:r>
            <a:r>
              <a:rPr lang="en-US" sz="2000" dirty="0" smtClean="0"/>
              <a:t> </a:t>
            </a:r>
            <a:r>
              <a:rPr lang="en-US" sz="2000" dirty="0"/>
              <a:t>space-time coding scheme</a:t>
            </a:r>
          </a:p>
          <a:p>
            <a:pPr lvl="1" algn="just"/>
            <a:r>
              <a:rPr lang="en-US" sz="1800" b="1" dirty="0" smtClean="0"/>
              <a:t>Closed-Loop (CL) MIMO:</a:t>
            </a:r>
          </a:p>
          <a:p>
            <a:pPr lvl="2" algn="just"/>
            <a:r>
              <a:rPr lang="en-US" sz="2000" dirty="0" smtClean="0"/>
              <a:t>SVD fine subcarrier-wise beamforming</a:t>
            </a:r>
          </a:p>
          <a:p>
            <a:pPr algn="just"/>
            <a:r>
              <a:rPr lang="en-US" sz="1800" dirty="0" smtClean="0"/>
              <a:t>The evaluation of these techniques should be done in reliable channel models that will be developed for the proposed MIMO configurations and approved use cases.</a:t>
            </a:r>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12</a:t>
            </a:fld>
            <a:endParaRPr lang="en-US" altLang="en-US"/>
          </a:p>
        </p:txBody>
      </p:sp>
    </p:spTree>
    <p:extLst>
      <p:ext uri="{BB962C8B-B14F-4D97-AF65-F5344CB8AC3E}">
        <p14:creationId xmlns:p14="http://schemas.microsoft.com/office/powerpoint/2010/main" val="2110398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lgn="just"/>
            <a:r>
              <a:rPr lang="en-US" sz="1800" dirty="0" smtClean="0"/>
              <a:t>This work proposes SU-MIMO configurations to be used to support channel models, evaluation methodology, and standard development in IEEE 802.11ay group.</a:t>
            </a:r>
          </a:p>
          <a:p>
            <a:pPr algn="just"/>
            <a:r>
              <a:rPr lang="en-US" altLang="en-US" sz="1800" dirty="0" smtClean="0"/>
              <a:t>It </a:t>
            </a:r>
            <a:r>
              <a:rPr lang="en-US" altLang="en-US" sz="1800" dirty="0"/>
              <a:t>is proposed to consider MIMO </a:t>
            </a:r>
            <a:r>
              <a:rPr lang="en-US" altLang="en-US" sz="1800" dirty="0" smtClean="0"/>
              <a:t>schemes </a:t>
            </a:r>
            <a:r>
              <a:rPr lang="en-US" altLang="en-US" sz="1800" dirty="0"/>
              <a:t>utilizing one or two Phased Antenna Arrays (PAAs) with rectangular geometry. Each element of the PAA can have single linear (H or V) polarization or dual (H and V) polarization</a:t>
            </a:r>
            <a:r>
              <a:rPr lang="en-US" altLang="en-US" sz="1800" dirty="0" smtClean="0"/>
              <a:t>.</a:t>
            </a:r>
          </a:p>
          <a:p>
            <a:pPr algn="just"/>
            <a:r>
              <a:rPr lang="en-US" sz="1800" dirty="0"/>
              <a:t>The </a:t>
            </a:r>
            <a:r>
              <a:rPr lang="en-US" sz="1800" dirty="0" smtClean="0"/>
              <a:t>considered schemes exploit </a:t>
            </a:r>
            <a:r>
              <a:rPr lang="en-US" sz="1800" dirty="0"/>
              <a:t>spatial and polarization diversity channel properties and allow system operation in LOS and NLOS </a:t>
            </a:r>
            <a:r>
              <a:rPr lang="en-US" sz="1800" dirty="0" smtClean="0"/>
              <a:t>conditions.</a:t>
            </a:r>
          </a:p>
          <a:p>
            <a:pPr algn="just"/>
            <a:r>
              <a:rPr lang="en-US" sz="1800" dirty="0" smtClean="0"/>
              <a:t>The maximum SU-MIMO configuration is limited to 4 x 4 scheme and supports 4 streams.</a:t>
            </a:r>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13</a:t>
            </a:fld>
            <a:endParaRPr lang="en-US" altLang="en-US"/>
          </a:p>
        </p:txBody>
      </p:sp>
    </p:spTree>
    <p:extLst>
      <p:ext uri="{BB962C8B-B14F-4D97-AF65-F5344CB8AC3E}">
        <p14:creationId xmlns:p14="http://schemas.microsoft.com/office/powerpoint/2010/main" val="2202844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ru-RU" altLang="en-US" sz="1800" smtClean="0"/>
              <a:t>September 2015</a:t>
            </a:r>
            <a:endParaRPr lang="en-US" altLang="en-US" sz="1800"/>
          </a:p>
        </p:txBody>
      </p:sp>
      <p:sp>
        <p:nvSpPr>
          <p:cNvPr id="1024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1024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C6E6ADA7-6ACE-45C4-9475-61B528C605FA}" type="slidenum">
              <a:rPr lang="en-US" altLang="en-US"/>
              <a:pPr/>
              <a:t>14</a:t>
            </a:fld>
            <a:endParaRPr lang="en-US" altLang="en-US"/>
          </a:p>
        </p:txBody>
      </p:sp>
      <p:sp>
        <p:nvSpPr>
          <p:cNvPr id="10245" name="Rectangle 2"/>
          <p:cNvSpPr>
            <a:spLocks noGrp="1" noChangeArrowheads="1"/>
          </p:cNvSpPr>
          <p:nvPr>
            <p:ph type="title"/>
          </p:nvPr>
        </p:nvSpPr>
        <p:spPr/>
        <p:txBody>
          <a:bodyPr/>
          <a:lstStyle/>
          <a:p>
            <a:r>
              <a:rPr lang="en-GB" altLang="en-US" smtClean="0"/>
              <a:t>References</a:t>
            </a:r>
          </a:p>
        </p:txBody>
      </p:sp>
      <p:sp>
        <p:nvSpPr>
          <p:cNvPr id="10246" name="Rectangle 3"/>
          <p:cNvSpPr>
            <a:spLocks noGrp="1" noChangeArrowheads="1"/>
          </p:cNvSpPr>
          <p:nvPr>
            <p:ph type="body" idx="1"/>
          </p:nvPr>
        </p:nvSpPr>
        <p:spPr/>
        <p:txBody>
          <a:bodyPr/>
          <a:lstStyle/>
          <a:p>
            <a:pPr marL="457200" indent="-457200" algn="just">
              <a:buFont typeface="+mj-lt"/>
              <a:buAutoNum type="arabicPeriod"/>
            </a:pPr>
            <a:r>
              <a:rPr lang="en-US" sz="1800" dirty="0" smtClean="0">
                <a:solidFill>
                  <a:schemeClr val="dk2"/>
                </a:solidFill>
                <a:ea typeface="Times New Roman"/>
                <a:cs typeface="Times New Roman"/>
                <a:sym typeface="Times New Roman"/>
              </a:rPr>
              <a:t>A. Maltsev,</a:t>
            </a:r>
            <a:r>
              <a:rPr lang="en-US" altLang="en-US" sz="1800" dirty="0" smtClean="0"/>
              <a:t> </a:t>
            </a:r>
            <a:r>
              <a:rPr lang="en-US" altLang="en-US" sz="1800" i="1" dirty="0" smtClean="0"/>
              <a:t>et al</a:t>
            </a:r>
            <a:r>
              <a:rPr lang="en-US" sz="1800" dirty="0" smtClean="0">
                <a:solidFill>
                  <a:schemeClr val="dk2"/>
                </a:solidFill>
                <a:ea typeface="Times New Roman"/>
                <a:cs typeface="Times New Roman"/>
                <a:sym typeface="Times New Roman"/>
              </a:rPr>
              <a:t>, “</a:t>
            </a:r>
            <a:r>
              <a:rPr lang="en-US" altLang="en-US" sz="1800" dirty="0" smtClean="0"/>
              <a:t>Experimental Measurements for Short Range LOS SU-MIMO,</a:t>
            </a:r>
            <a:r>
              <a:rPr lang="en-US" sz="1800" dirty="0" smtClean="0">
                <a:solidFill>
                  <a:schemeClr val="dk2"/>
                </a:solidFill>
                <a:ea typeface="Times New Roman"/>
                <a:cs typeface="Times New Roman"/>
                <a:sym typeface="Times New Roman"/>
              </a:rPr>
              <a:t>” IEEE doc. 11-15/0632r1.</a:t>
            </a:r>
          </a:p>
          <a:p>
            <a:pPr marL="457200" indent="-457200" algn="just">
              <a:buFont typeface="+mj-lt"/>
              <a:buAutoNum type="arabicPeriod"/>
            </a:pPr>
            <a:r>
              <a:rPr lang="en-US" altLang="en-US" sz="1800" dirty="0" smtClean="0"/>
              <a:t>C. Cordeiro, </a:t>
            </a:r>
            <a:r>
              <a:rPr lang="en-US" altLang="en-US" sz="1800" i="1" dirty="0" smtClean="0"/>
              <a:t>et al</a:t>
            </a:r>
            <a:r>
              <a:rPr lang="en-US" altLang="en-US" sz="1800" dirty="0" smtClean="0"/>
              <a:t>, “</a:t>
            </a:r>
            <a:r>
              <a:rPr lang="en-US" sz="1800" dirty="0"/>
              <a:t>Next Generation 802.11ad:</a:t>
            </a:r>
            <a:br>
              <a:rPr lang="en-US" sz="1800" dirty="0"/>
            </a:br>
            <a:r>
              <a:rPr lang="en-US" sz="1800" dirty="0"/>
              <a:t>30+ Gbps </a:t>
            </a:r>
            <a:r>
              <a:rPr lang="en-US" sz="1800" dirty="0" smtClean="0"/>
              <a:t>WLAN,</a:t>
            </a:r>
            <a:r>
              <a:rPr lang="en-US" altLang="en-US" sz="1800" dirty="0" smtClean="0"/>
              <a:t>” IEEE doc. 11-14/0606r0.</a:t>
            </a:r>
          </a:p>
          <a:p>
            <a:pPr marL="457200" indent="-457200" algn="just">
              <a:buFont typeface="+mj-lt"/>
              <a:buAutoNum type="arabicPeriod"/>
            </a:pPr>
            <a:r>
              <a:rPr lang="en-US" altLang="en-US" sz="1800" dirty="0" smtClean="0"/>
              <a:t>Rob Sun, </a:t>
            </a:r>
            <a:r>
              <a:rPr lang="en-US" altLang="en-US" sz="1800" i="1" dirty="0" smtClean="0"/>
              <a:t>et al</a:t>
            </a:r>
            <a:r>
              <a:rPr lang="en-US" altLang="en-US" sz="1800" dirty="0" smtClean="0"/>
              <a:t>, “</a:t>
            </a:r>
            <a:r>
              <a:rPr lang="en-US" sz="1800" dirty="0">
                <a:solidFill>
                  <a:schemeClr val="dk2"/>
                </a:solidFill>
                <a:ea typeface="Times New Roman"/>
                <a:cs typeface="Times New Roman"/>
                <a:sym typeface="Times New Roman"/>
              </a:rPr>
              <a:t>IEEE 802.11 </a:t>
            </a:r>
            <a:r>
              <a:rPr lang="en-US" sz="1800" dirty="0" err="1">
                <a:solidFill>
                  <a:schemeClr val="dk2"/>
                </a:solidFill>
                <a:ea typeface="Times New Roman"/>
                <a:cs typeface="Times New Roman"/>
                <a:sym typeface="Times New Roman"/>
              </a:rPr>
              <a:t>TGay</a:t>
            </a:r>
            <a:r>
              <a:rPr lang="en-US" sz="1800" dirty="0">
                <a:solidFill>
                  <a:schemeClr val="dk2"/>
                </a:solidFill>
                <a:ea typeface="Times New Roman"/>
                <a:cs typeface="Times New Roman"/>
                <a:sym typeface="Times New Roman"/>
              </a:rPr>
              <a:t> Use </a:t>
            </a:r>
            <a:r>
              <a:rPr lang="en-US" sz="1800" dirty="0" smtClean="0">
                <a:solidFill>
                  <a:schemeClr val="dk2"/>
                </a:solidFill>
                <a:ea typeface="Times New Roman"/>
                <a:cs typeface="Times New Roman"/>
                <a:sym typeface="Times New Roman"/>
              </a:rPr>
              <a:t>Cases,</a:t>
            </a:r>
            <a:r>
              <a:rPr lang="en-US" altLang="en-US" sz="1800" dirty="0" smtClean="0"/>
              <a:t>” IEEE doc. 11-15/0625r2.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ru-RU" altLang="en-US" sz="1800" smtClean="0"/>
              <a:t>September 2015</a:t>
            </a:r>
            <a:endParaRPr lang="en-US" alt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7A48EA4-A075-4523-9ADE-5EC53206D380}" type="slidenum">
              <a:rPr lang="en-US" altLang="en-US"/>
              <a:pPr/>
              <a:t>2</a:t>
            </a:fld>
            <a:endParaRPr lang="en-US" altLang="en-US"/>
          </a:p>
        </p:txBody>
      </p:sp>
      <p:sp>
        <p:nvSpPr>
          <p:cNvPr id="3077" name="Rectangle 2"/>
          <p:cNvSpPr>
            <a:spLocks noGrp="1" noChangeArrowheads="1"/>
          </p:cNvSpPr>
          <p:nvPr>
            <p:ph type="title"/>
          </p:nvPr>
        </p:nvSpPr>
        <p:spPr>
          <a:noFill/>
        </p:spPr>
        <p:txBody>
          <a:bodyPr/>
          <a:lstStyle/>
          <a:p>
            <a:r>
              <a:rPr lang="en-US" altLang="en-US" smtClean="0"/>
              <a:t>Abstract</a:t>
            </a:r>
          </a:p>
        </p:txBody>
      </p:sp>
      <p:sp>
        <p:nvSpPr>
          <p:cNvPr id="3078" name="Rectangle 3"/>
          <p:cNvSpPr>
            <a:spLocks noGrp="1" noChangeArrowheads="1"/>
          </p:cNvSpPr>
          <p:nvPr>
            <p:ph type="body" idx="1"/>
          </p:nvPr>
        </p:nvSpPr>
        <p:spPr>
          <a:xfrm>
            <a:off x="685800" y="1752600"/>
            <a:ext cx="7772400" cy="4343400"/>
          </a:xfrm>
          <a:noFill/>
        </p:spPr>
        <p:txBody>
          <a:bodyPr/>
          <a:lstStyle/>
          <a:p>
            <a:pPr algn="just"/>
            <a:r>
              <a:rPr lang="en-US" altLang="en-US" sz="1800" dirty="0" smtClean="0"/>
              <a:t>This presentation describes SU-MIMO configurations proposed to be included in IEEE 802.11ay standard.</a:t>
            </a:r>
          </a:p>
          <a:p>
            <a:pPr algn="just"/>
            <a:r>
              <a:rPr lang="en-US" altLang="en-US" sz="1800" dirty="0" smtClean="0"/>
              <a:t>These configurations exploit spatial and polarization diversity channel properties and allow system operation in LOS and NLOS conditions.</a:t>
            </a:r>
          </a:p>
          <a:p>
            <a:pPr algn="just"/>
            <a:r>
              <a:rPr lang="en-US" altLang="en-US" sz="1800" dirty="0" smtClean="0"/>
              <a:t>The considered configurations should be supported by appropriate channel models and facilitate evaluation methodology development.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Array MIMO with Single Polarization</a:t>
            </a:r>
            <a:endParaRPr lang="ru-RU" dirty="0"/>
          </a:p>
        </p:txBody>
      </p:sp>
      <p:sp>
        <p:nvSpPr>
          <p:cNvPr id="3" name="Content Placeholder 2"/>
          <p:cNvSpPr>
            <a:spLocks noGrp="1"/>
          </p:cNvSpPr>
          <p:nvPr>
            <p:ph idx="1"/>
          </p:nvPr>
        </p:nvSpPr>
        <p:spPr>
          <a:xfrm>
            <a:off x="2843808" y="1828800"/>
            <a:ext cx="6048672" cy="4267200"/>
          </a:xfrm>
        </p:spPr>
        <p:txBody>
          <a:bodyPr/>
          <a:lstStyle/>
          <a:p>
            <a:pPr algn="just"/>
            <a:r>
              <a:rPr lang="en-US" sz="1600" dirty="0" smtClean="0"/>
              <a:t>Single array MIMO uses single Phased Antenna Array (PAA) of M x N rectangular geometry. All PAA elements have identical linear polarization of type H (horizontal) or V (vertical).</a:t>
            </a:r>
          </a:p>
          <a:p>
            <a:pPr algn="just"/>
            <a:r>
              <a:rPr lang="en-US" sz="1600" dirty="0" smtClean="0"/>
              <a:t>Each PAA element is fed with a superposition of weighted </a:t>
            </a:r>
            <a:r>
              <a:rPr lang="en-US" sz="1600" dirty="0"/>
              <a:t>(or phase shifted) signals pertained to different streams </a:t>
            </a:r>
            <a:r>
              <a:rPr lang="en-US" sz="1600" dirty="0" smtClean="0"/>
              <a:t>to </a:t>
            </a:r>
            <a:r>
              <a:rPr lang="en-US" sz="1600" dirty="0"/>
              <a:t>create a desired resulting antenna </a:t>
            </a:r>
            <a:r>
              <a:rPr lang="en-US" sz="1600" dirty="0" smtClean="0"/>
              <a:t>pattern.</a:t>
            </a:r>
            <a:endParaRPr lang="en-US" sz="1600" dirty="0"/>
          </a:p>
          <a:p>
            <a:pPr algn="just"/>
            <a:r>
              <a:rPr lang="en-US" sz="1600" dirty="0" smtClean="0"/>
              <a:t>This scheme exploits spatial </a:t>
            </a:r>
            <a:r>
              <a:rPr lang="en-US" sz="1600" dirty="0"/>
              <a:t>channel diversity </a:t>
            </a:r>
            <a:r>
              <a:rPr lang="en-US" sz="1600" dirty="0" smtClean="0"/>
              <a:t>property and separates the streams in space domain maximizing the received power (finding strong reflector) and minimizing the impact of each stream on others</a:t>
            </a:r>
            <a:r>
              <a:rPr lang="ru-RU" sz="1600" dirty="0" smtClean="0"/>
              <a:t> (</a:t>
            </a:r>
            <a:r>
              <a:rPr lang="en-US" sz="1600" dirty="0" smtClean="0"/>
              <a:t>interference suppression</a:t>
            </a:r>
            <a:r>
              <a:rPr lang="ru-RU" sz="1600" dirty="0" smtClean="0"/>
              <a:t>)</a:t>
            </a:r>
            <a:r>
              <a:rPr lang="en-US" sz="1600" dirty="0" smtClean="0"/>
              <a:t>.</a:t>
            </a:r>
          </a:p>
          <a:p>
            <a:pPr algn="just"/>
            <a:r>
              <a:rPr lang="en-US" sz="1600" dirty="0" smtClean="0"/>
              <a:t>Figures at the left show an example of PAA of size 4 x 8 and supply chain for each PAA element in case of 2 transmit MIMO streams.</a:t>
            </a:r>
          </a:p>
          <a:p>
            <a:pPr algn="just"/>
            <a:r>
              <a:rPr lang="en-US" sz="1600" dirty="0" smtClean="0"/>
              <a:t>This scheme can potentially work in NLOS environment, however in LOS environment two streams will be spatially correlated, therefore poor MIMO performance is expected.</a:t>
            </a:r>
            <a:endParaRPr lang="ru-RU" sz="1600"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3</a:t>
            </a:fld>
            <a:endParaRPr lang="en-US" altLang="en-US"/>
          </a:p>
        </p:txBody>
      </p:sp>
      <p:pic>
        <p:nvPicPr>
          <p:cNvPr id="7" name="Picture 6"/>
          <p:cNvPicPr>
            <a:picLocks noChangeAspect="1"/>
          </p:cNvPicPr>
          <p:nvPr/>
        </p:nvPicPr>
        <p:blipFill>
          <a:blip r:embed="rId2"/>
          <a:stretch>
            <a:fillRect/>
          </a:stretch>
        </p:blipFill>
        <p:spPr>
          <a:xfrm>
            <a:off x="198027" y="2194253"/>
            <a:ext cx="2632245" cy="1974390"/>
          </a:xfrm>
          <a:prstGeom prst="rect">
            <a:avLst/>
          </a:prstGeom>
        </p:spPr>
      </p:pic>
      <p:pic>
        <p:nvPicPr>
          <p:cNvPr id="8" name="Picture 7"/>
          <p:cNvPicPr>
            <a:picLocks noChangeAspect="1"/>
          </p:cNvPicPr>
          <p:nvPr/>
        </p:nvPicPr>
        <p:blipFill>
          <a:blip r:embed="rId3"/>
          <a:stretch>
            <a:fillRect/>
          </a:stretch>
        </p:blipFill>
        <p:spPr>
          <a:xfrm>
            <a:off x="85840" y="4293096"/>
            <a:ext cx="2577420" cy="1049920"/>
          </a:xfrm>
          <a:prstGeom prst="rect">
            <a:avLst/>
          </a:prstGeom>
        </p:spPr>
      </p:pic>
    </p:spTree>
    <p:extLst>
      <p:ext uri="{BB962C8B-B14F-4D97-AF65-F5344CB8AC3E}">
        <p14:creationId xmlns:p14="http://schemas.microsoft.com/office/powerpoint/2010/main" val="2841467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Array MIMO with Dual Polarization</a:t>
            </a:r>
            <a:endParaRPr lang="ru-RU" dirty="0"/>
          </a:p>
        </p:txBody>
      </p:sp>
      <p:sp>
        <p:nvSpPr>
          <p:cNvPr id="3" name="Content Placeholder 2"/>
          <p:cNvSpPr>
            <a:spLocks noGrp="1"/>
          </p:cNvSpPr>
          <p:nvPr>
            <p:ph idx="1"/>
          </p:nvPr>
        </p:nvSpPr>
        <p:spPr>
          <a:xfrm>
            <a:off x="3187512" y="1981200"/>
            <a:ext cx="5776976" cy="4114800"/>
          </a:xfrm>
        </p:spPr>
        <p:txBody>
          <a:bodyPr/>
          <a:lstStyle/>
          <a:p>
            <a:pPr algn="just"/>
            <a:r>
              <a:rPr lang="en-US" sz="1600" dirty="0" smtClean="0"/>
              <a:t>Single array MIMO with dual polarization uses single PAA of rectangular geometry of size M x N.</a:t>
            </a:r>
          </a:p>
          <a:p>
            <a:pPr algn="just"/>
            <a:r>
              <a:rPr lang="en-US" sz="1600" dirty="0" smtClean="0"/>
              <a:t>Each PAA element has dual linear polarization H (horizontal) and V (vertical).</a:t>
            </a:r>
          </a:p>
          <a:p>
            <a:pPr algn="just"/>
            <a:r>
              <a:rPr lang="en-US" sz="1600" dirty="0" smtClean="0"/>
              <a:t>This scheme exploits polarization diversity property and can assign two streams to different H and V polarizations.</a:t>
            </a:r>
            <a:endParaRPr lang="en-US" sz="1600" dirty="0"/>
          </a:p>
          <a:p>
            <a:pPr algn="just"/>
            <a:r>
              <a:rPr lang="en-US" sz="1600" dirty="0"/>
              <a:t>Figures at the left show an example of PAA of size 4 x 8 and supply chain for each PAA element in case of 2 transmit MIMO streams.</a:t>
            </a:r>
          </a:p>
          <a:p>
            <a:pPr algn="just"/>
            <a:r>
              <a:rPr lang="en-US" sz="1600" dirty="0" smtClean="0"/>
              <a:t>This scheme can potentially work in LOS and NLOS environments. The beamforming algorithm in NLOS can use single reflection (one spatial direction) for both streams or two strong reflections (two spatial directions). It can be selected by phase shifters.</a:t>
            </a:r>
            <a:endParaRPr lang="ru-RU" sz="1600"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4</a:t>
            </a:fld>
            <a:endParaRPr lang="en-US" altLang="en-US"/>
          </a:p>
        </p:txBody>
      </p:sp>
      <p:pic>
        <p:nvPicPr>
          <p:cNvPr id="7" name="Picture 6"/>
          <p:cNvPicPr>
            <a:picLocks noChangeAspect="1"/>
          </p:cNvPicPr>
          <p:nvPr/>
        </p:nvPicPr>
        <p:blipFill>
          <a:blip r:embed="rId2"/>
          <a:stretch>
            <a:fillRect/>
          </a:stretch>
        </p:blipFill>
        <p:spPr>
          <a:xfrm>
            <a:off x="550396" y="2006701"/>
            <a:ext cx="2178165" cy="1974390"/>
          </a:xfrm>
          <a:prstGeom prst="rect">
            <a:avLst/>
          </a:prstGeom>
        </p:spPr>
      </p:pic>
      <p:pic>
        <p:nvPicPr>
          <p:cNvPr id="13" name="Picture 12"/>
          <p:cNvPicPr>
            <a:picLocks noChangeAspect="1"/>
          </p:cNvPicPr>
          <p:nvPr/>
        </p:nvPicPr>
        <p:blipFill>
          <a:blip r:embed="rId3"/>
          <a:stretch>
            <a:fillRect/>
          </a:stretch>
        </p:blipFill>
        <p:spPr>
          <a:xfrm>
            <a:off x="41169" y="4293096"/>
            <a:ext cx="3196620" cy="1374160"/>
          </a:xfrm>
          <a:prstGeom prst="rect">
            <a:avLst/>
          </a:prstGeom>
        </p:spPr>
      </p:pic>
    </p:spTree>
    <p:extLst>
      <p:ext uri="{BB962C8B-B14F-4D97-AF65-F5344CB8AC3E}">
        <p14:creationId xmlns:p14="http://schemas.microsoft.com/office/powerpoint/2010/main" val="33713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Multi-Array MIMO</a:t>
            </a:r>
            <a:endParaRPr lang="ru-RU" dirty="0"/>
          </a:p>
        </p:txBody>
      </p:sp>
      <p:sp>
        <p:nvSpPr>
          <p:cNvPr id="3" name="Content Placeholder 2"/>
          <p:cNvSpPr>
            <a:spLocks noGrp="1"/>
          </p:cNvSpPr>
          <p:nvPr>
            <p:ph idx="1"/>
          </p:nvPr>
        </p:nvSpPr>
        <p:spPr>
          <a:xfrm>
            <a:off x="3419872" y="1981200"/>
            <a:ext cx="5400600" cy="4114800"/>
          </a:xfrm>
        </p:spPr>
        <p:txBody>
          <a:bodyPr/>
          <a:lstStyle/>
          <a:p>
            <a:pPr algn="just"/>
            <a:r>
              <a:rPr lang="en-US" sz="1600" dirty="0" smtClean="0"/>
              <a:t>Multi-array MIMO uses K physically independent PAAs with single or dual polarization type.</a:t>
            </a:r>
          </a:p>
          <a:p>
            <a:pPr algn="just"/>
            <a:r>
              <a:rPr lang="en-US" sz="1600" dirty="0" smtClean="0"/>
              <a:t>Figure at the left shows an example of 2 PAAs separated by the distance d.</a:t>
            </a:r>
          </a:p>
          <a:p>
            <a:pPr algn="just"/>
            <a:r>
              <a:rPr lang="en-US" sz="1600" dirty="0" smtClean="0"/>
              <a:t>The PAA #1 and PAA #2 arrays can use elements with single or dual polarization as considered at the previous slides. </a:t>
            </a:r>
          </a:p>
          <a:p>
            <a:pPr algn="just"/>
            <a:r>
              <a:rPr lang="en-US" sz="1600" dirty="0" smtClean="0"/>
              <a:t>In case of dual polarization arrays this system can implement 4 x 4 MIMO scheme with 4 spatial streams.</a:t>
            </a:r>
          </a:p>
          <a:p>
            <a:pPr algn="just"/>
            <a:r>
              <a:rPr lang="en-US" sz="1600" dirty="0" smtClean="0"/>
              <a:t>This scheme can work in LOS and NLOS environments. The possibility to use 4 x 4 MIMO scheme in LOS environment depends on the PAAs separation d, antenna arrays size, and the distance between TX and RX, [1].</a:t>
            </a:r>
          </a:p>
          <a:p>
            <a:pPr algn="just"/>
            <a:r>
              <a:rPr lang="en-US" sz="1600" dirty="0" smtClean="0"/>
              <a:t>Each PAA can do independent beamforming search or cooperative search to find the best channel realization.</a:t>
            </a:r>
            <a:endParaRPr lang="ru-RU" sz="1600"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5</a:t>
            </a:fld>
            <a:endParaRPr lang="en-US" altLang="en-US"/>
          </a:p>
        </p:txBody>
      </p:sp>
      <p:pic>
        <p:nvPicPr>
          <p:cNvPr id="11" name="Picture 10"/>
          <p:cNvPicPr>
            <a:picLocks noChangeAspect="1"/>
          </p:cNvPicPr>
          <p:nvPr/>
        </p:nvPicPr>
        <p:blipFill>
          <a:blip r:embed="rId2"/>
          <a:stretch>
            <a:fillRect/>
          </a:stretch>
        </p:blipFill>
        <p:spPr>
          <a:xfrm>
            <a:off x="395536" y="2132856"/>
            <a:ext cx="2811375" cy="3023067"/>
          </a:xfrm>
          <a:prstGeom prst="rect">
            <a:avLst/>
          </a:prstGeom>
        </p:spPr>
      </p:pic>
    </p:spTree>
    <p:extLst>
      <p:ext uri="{BB962C8B-B14F-4D97-AF65-F5344CB8AC3E}">
        <p14:creationId xmlns:p14="http://schemas.microsoft.com/office/powerpoint/2010/main" val="3337841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SU-MIMO Configurations</a:t>
            </a:r>
            <a:endParaRPr lang="ru-RU" dirty="0"/>
          </a:p>
        </p:txBody>
      </p:sp>
      <p:sp>
        <p:nvSpPr>
          <p:cNvPr id="3" name="Content Placeholder 2"/>
          <p:cNvSpPr>
            <a:spLocks noGrp="1"/>
          </p:cNvSpPr>
          <p:nvPr>
            <p:ph idx="1"/>
          </p:nvPr>
        </p:nvSpPr>
        <p:spPr>
          <a:xfrm>
            <a:off x="685800" y="1844824"/>
            <a:ext cx="7772400" cy="367680"/>
          </a:xfrm>
        </p:spPr>
        <p:txBody>
          <a:bodyPr/>
          <a:lstStyle/>
          <a:p>
            <a:pPr algn="just"/>
            <a:r>
              <a:rPr lang="en-US" sz="1800" dirty="0" smtClean="0"/>
              <a:t>Configuration #1: single array, single polarization, 2 streams</a:t>
            </a:r>
            <a:endParaRPr lang="ru-RU" sz="1400" b="1"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6</a:t>
            </a:fld>
            <a:endParaRPr lang="en-US" altLang="en-US"/>
          </a:p>
        </p:txBody>
      </p:sp>
      <p:pic>
        <p:nvPicPr>
          <p:cNvPr id="9" name="Picture 8"/>
          <p:cNvPicPr>
            <a:picLocks noChangeAspect="1"/>
          </p:cNvPicPr>
          <p:nvPr/>
        </p:nvPicPr>
        <p:blipFill>
          <a:blip r:embed="rId2"/>
          <a:stretch>
            <a:fillRect/>
          </a:stretch>
        </p:blipFill>
        <p:spPr>
          <a:xfrm>
            <a:off x="1105644" y="4954855"/>
            <a:ext cx="2553188" cy="1042767"/>
          </a:xfrm>
          <a:prstGeom prst="rect">
            <a:avLst/>
          </a:prstGeom>
        </p:spPr>
      </p:pic>
      <p:pic>
        <p:nvPicPr>
          <p:cNvPr id="22" name="Picture 21"/>
          <p:cNvPicPr>
            <a:picLocks noChangeAspect="1"/>
          </p:cNvPicPr>
          <p:nvPr/>
        </p:nvPicPr>
        <p:blipFill>
          <a:blip r:embed="rId3"/>
          <a:stretch>
            <a:fillRect/>
          </a:stretch>
        </p:blipFill>
        <p:spPr>
          <a:xfrm>
            <a:off x="5364088" y="3006604"/>
            <a:ext cx="2436525" cy="1312547"/>
          </a:xfrm>
          <a:prstGeom prst="rect">
            <a:avLst/>
          </a:prstGeom>
        </p:spPr>
      </p:pic>
      <p:pic>
        <p:nvPicPr>
          <p:cNvPr id="24" name="Picture 23"/>
          <p:cNvPicPr>
            <a:picLocks noChangeAspect="1"/>
          </p:cNvPicPr>
          <p:nvPr/>
        </p:nvPicPr>
        <p:blipFill>
          <a:blip r:embed="rId4"/>
          <a:stretch>
            <a:fillRect/>
          </a:stretch>
        </p:blipFill>
        <p:spPr>
          <a:xfrm>
            <a:off x="1331639" y="2994686"/>
            <a:ext cx="2384092" cy="1788256"/>
          </a:xfrm>
          <a:prstGeom prst="rect">
            <a:avLst/>
          </a:prstGeom>
        </p:spPr>
      </p:pic>
      <p:sp>
        <p:nvSpPr>
          <p:cNvPr id="25" name="Content Placeholder 2"/>
          <p:cNvSpPr txBox="1">
            <a:spLocks/>
          </p:cNvSpPr>
          <p:nvPr/>
        </p:nvSpPr>
        <p:spPr bwMode="auto">
          <a:xfrm>
            <a:off x="683568" y="2419755"/>
            <a:ext cx="4176464"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1 and device 2 have the same configuration:</a:t>
            </a:r>
            <a:endParaRPr lang="ru-RU" sz="1400" kern="0" dirty="0"/>
          </a:p>
        </p:txBody>
      </p:sp>
      <p:sp>
        <p:nvSpPr>
          <p:cNvPr id="26" name="Content Placeholder 2"/>
          <p:cNvSpPr txBox="1">
            <a:spLocks/>
          </p:cNvSpPr>
          <p:nvPr/>
        </p:nvSpPr>
        <p:spPr bwMode="auto">
          <a:xfrm>
            <a:off x="5004048" y="2419755"/>
            <a:ext cx="3240360"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Examples of beamformed links:</a:t>
            </a:r>
            <a:endParaRPr lang="ru-RU" sz="1400" kern="0" dirty="0"/>
          </a:p>
        </p:txBody>
      </p:sp>
      <p:pic>
        <p:nvPicPr>
          <p:cNvPr id="7" name="Picture 6"/>
          <p:cNvPicPr>
            <a:picLocks noChangeAspect="1"/>
          </p:cNvPicPr>
          <p:nvPr/>
        </p:nvPicPr>
        <p:blipFill>
          <a:blip r:embed="rId5"/>
          <a:stretch>
            <a:fillRect/>
          </a:stretch>
        </p:blipFill>
        <p:spPr>
          <a:xfrm>
            <a:off x="5292080" y="4607196"/>
            <a:ext cx="2934750" cy="1486100"/>
          </a:xfrm>
          <a:prstGeom prst="rect">
            <a:avLst/>
          </a:prstGeom>
        </p:spPr>
      </p:pic>
    </p:spTree>
    <p:extLst>
      <p:ext uri="{BB962C8B-B14F-4D97-AF65-F5344CB8AC3E}">
        <p14:creationId xmlns:p14="http://schemas.microsoft.com/office/powerpoint/2010/main" val="2060604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SU-MIMO Configurations (Cont’d)</a:t>
            </a:r>
            <a:endParaRPr lang="ru-RU"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7</a:t>
            </a:fld>
            <a:endParaRPr lang="en-US" altLang="en-US"/>
          </a:p>
        </p:txBody>
      </p:sp>
      <p:sp>
        <p:nvSpPr>
          <p:cNvPr id="7" name="Content Placeholder 2"/>
          <p:cNvSpPr txBox="1">
            <a:spLocks/>
          </p:cNvSpPr>
          <p:nvPr/>
        </p:nvSpPr>
        <p:spPr bwMode="auto">
          <a:xfrm>
            <a:off x="683568" y="1916832"/>
            <a:ext cx="7772400"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800" kern="0" dirty="0" smtClean="0"/>
              <a:t>Configuration #2: single array, dual polarization, 2 streams</a:t>
            </a:r>
            <a:endParaRPr lang="ru-RU" sz="1400" b="1" kern="0" dirty="0"/>
          </a:p>
        </p:txBody>
      </p:sp>
      <p:pic>
        <p:nvPicPr>
          <p:cNvPr id="10" name="Picture 9"/>
          <p:cNvPicPr>
            <a:picLocks noChangeAspect="1"/>
          </p:cNvPicPr>
          <p:nvPr/>
        </p:nvPicPr>
        <p:blipFill>
          <a:blip r:embed="rId2"/>
          <a:stretch>
            <a:fillRect/>
          </a:stretch>
        </p:blipFill>
        <p:spPr>
          <a:xfrm>
            <a:off x="323528" y="4869160"/>
            <a:ext cx="3196620" cy="1374160"/>
          </a:xfrm>
          <a:prstGeom prst="rect">
            <a:avLst/>
          </a:prstGeom>
        </p:spPr>
      </p:pic>
      <p:pic>
        <p:nvPicPr>
          <p:cNvPr id="13" name="Picture 12"/>
          <p:cNvPicPr>
            <a:picLocks noChangeAspect="1"/>
          </p:cNvPicPr>
          <p:nvPr/>
        </p:nvPicPr>
        <p:blipFill>
          <a:blip r:embed="rId3"/>
          <a:stretch>
            <a:fillRect/>
          </a:stretch>
        </p:blipFill>
        <p:spPr>
          <a:xfrm>
            <a:off x="3967520" y="2889505"/>
            <a:ext cx="2476688" cy="1158524"/>
          </a:xfrm>
          <a:prstGeom prst="rect">
            <a:avLst/>
          </a:prstGeom>
        </p:spPr>
      </p:pic>
      <p:pic>
        <p:nvPicPr>
          <p:cNvPr id="14" name="Picture 13"/>
          <p:cNvPicPr>
            <a:picLocks noChangeAspect="1"/>
          </p:cNvPicPr>
          <p:nvPr/>
        </p:nvPicPr>
        <p:blipFill>
          <a:blip r:embed="rId4"/>
          <a:stretch>
            <a:fillRect/>
          </a:stretch>
        </p:blipFill>
        <p:spPr>
          <a:xfrm>
            <a:off x="6559808" y="2820158"/>
            <a:ext cx="2476688" cy="1312547"/>
          </a:xfrm>
          <a:prstGeom prst="rect">
            <a:avLst/>
          </a:prstGeom>
        </p:spPr>
      </p:pic>
      <p:pic>
        <p:nvPicPr>
          <p:cNvPr id="15" name="Picture 14"/>
          <p:cNvPicPr>
            <a:picLocks noChangeAspect="1"/>
          </p:cNvPicPr>
          <p:nvPr/>
        </p:nvPicPr>
        <p:blipFill>
          <a:blip r:embed="rId5"/>
          <a:stretch>
            <a:fillRect/>
          </a:stretch>
        </p:blipFill>
        <p:spPr>
          <a:xfrm>
            <a:off x="3913370" y="4710396"/>
            <a:ext cx="2476688" cy="1238884"/>
          </a:xfrm>
          <a:prstGeom prst="rect">
            <a:avLst/>
          </a:prstGeom>
        </p:spPr>
      </p:pic>
      <p:pic>
        <p:nvPicPr>
          <p:cNvPr id="16" name="Picture 15"/>
          <p:cNvPicPr>
            <a:picLocks noChangeAspect="1"/>
          </p:cNvPicPr>
          <p:nvPr/>
        </p:nvPicPr>
        <p:blipFill>
          <a:blip r:embed="rId6"/>
          <a:stretch>
            <a:fillRect/>
          </a:stretch>
        </p:blipFill>
        <p:spPr>
          <a:xfrm>
            <a:off x="6559808" y="4701725"/>
            <a:ext cx="2476688" cy="1238884"/>
          </a:xfrm>
          <a:prstGeom prst="rect">
            <a:avLst/>
          </a:prstGeom>
        </p:spPr>
      </p:pic>
      <p:pic>
        <p:nvPicPr>
          <p:cNvPr id="17" name="Picture 16"/>
          <p:cNvPicPr>
            <a:picLocks noChangeAspect="1"/>
          </p:cNvPicPr>
          <p:nvPr/>
        </p:nvPicPr>
        <p:blipFill>
          <a:blip r:embed="rId7"/>
          <a:stretch>
            <a:fillRect/>
          </a:stretch>
        </p:blipFill>
        <p:spPr>
          <a:xfrm>
            <a:off x="1102269" y="2889505"/>
            <a:ext cx="1957563" cy="1774426"/>
          </a:xfrm>
          <a:prstGeom prst="rect">
            <a:avLst/>
          </a:prstGeom>
        </p:spPr>
      </p:pic>
      <p:sp>
        <p:nvSpPr>
          <p:cNvPr id="18" name="Content Placeholder 2"/>
          <p:cNvSpPr txBox="1">
            <a:spLocks/>
          </p:cNvSpPr>
          <p:nvPr/>
        </p:nvSpPr>
        <p:spPr bwMode="auto">
          <a:xfrm>
            <a:off x="35496" y="2419755"/>
            <a:ext cx="4248471"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1and device 2 have the same  configuration:</a:t>
            </a:r>
            <a:endParaRPr lang="ru-RU" sz="1400" kern="0" dirty="0"/>
          </a:p>
        </p:txBody>
      </p:sp>
      <p:sp>
        <p:nvSpPr>
          <p:cNvPr id="19" name="Content Placeholder 2"/>
          <p:cNvSpPr txBox="1">
            <a:spLocks/>
          </p:cNvSpPr>
          <p:nvPr/>
        </p:nvSpPr>
        <p:spPr bwMode="auto">
          <a:xfrm>
            <a:off x="4111536" y="2419755"/>
            <a:ext cx="4924959"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Examples of beamformed links:</a:t>
            </a:r>
            <a:endParaRPr lang="ru-RU" sz="1400" kern="0" dirty="0"/>
          </a:p>
        </p:txBody>
      </p:sp>
    </p:spTree>
    <p:extLst>
      <p:ext uri="{BB962C8B-B14F-4D97-AF65-F5344CB8AC3E}">
        <p14:creationId xmlns:p14="http://schemas.microsoft.com/office/powerpoint/2010/main" val="3916046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SU-MIMO </a:t>
            </a:r>
            <a:r>
              <a:rPr lang="en-US" dirty="0" smtClean="0"/>
              <a:t>Configurations (Cont’d)</a:t>
            </a:r>
            <a:endParaRPr lang="ru-RU"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8</a:t>
            </a:fld>
            <a:endParaRPr lang="en-US" altLang="en-US"/>
          </a:p>
        </p:txBody>
      </p:sp>
      <p:sp>
        <p:nvSpPr>
          <p:cNvPr id="7" name="Content Placeholder 2"/>
          <p:cNvSpPr>
            <a:spLocks noGrp="1"/>
          </p:cNvSpPr>
          <p:nvPr>
            <p:ph idx="1"/>
          </p:nvPr>
        </p:nvSpPr>
        <p:spPr>
          <a:xfrm>
            <a:off x="685800" y="1837184"/>
            <a:ext cx="7772400" cy="367680"/>
          </a:xfrm>
        </p:spPr>
        <p:txBody>
          <a:bodyPr/>
          <a:lstStyle/>
          <a:p>
            <a:pPr algn="just"/>
            <a:r>
              <a:rPr lang="en-US" sz="1800" dirty="0" smtClean="0"/>
              <a:t>Configuration #3: dual array, single polarization, 2 streams</a:t>
            </a:r>
            <a:endParaRPr lang="ru-RU" sz="1400" b="1" dirty="0"/>
          </a:p>
        </p:txBody>
      </p:sp>
      <p:pic>
        <p:nvPicPr>
          <p:cNvPr id="10" name="Picture 9"/>
          <p:cNvPicPr>
            <a:picLocks noChangeAspect="1"/>
          </p:cNvPicPr>
          <p:nvPr/>
        </p:nvPicPr>
        <p:blipFill>
          <a:blip r:embed="rId2"/>
          <a:stretch>
            <a:fillRect/>
          </a:stretch>
        </p:blipFill>
        <p:spPr>
          <a:xfrm>
            <a:off x="4424369" y="2943104"/>
            <a:ext cx="2094188" cy="1412040"/>
          </a:xfrm>
          <a:prstGeom prst="rect">
            <a:avLst/>
          </a:prstGeom>
        </p:spPr>
      </p:pic>
      <p:pic>
        <p:nvPicPr>
          <p:cNvPr id="11" name="Picture 10"/>
          <p:cNvPicPr>
            <a:picLocks noChangeAspect="1"/>
          </p:cNvPicPr>
          <p:nvPr/>
        </p:nvPicPr>
        <p:blipFill>
          <a:blip r:embed="rId3"/>
          <a:stretch>
            <a:fillRect/>
          </a:stretch>
        </p:blipFill>
        <p:spPr>
          <a:xfrm>
            <a:off x="6792171" y="2759424"/>
            <a:ext cx="2094188" cy="1595720"/>
          </a:xfrm>
          <a:prstGeom prst="rect">
            <a:avLst/>
          </a:prstGeom>
        </p:spPr>
      </p:pic>
      <p:pic>
        <p:nvPicPr>
          <p:cNvPr id="12" name="Picture 11"/>
          <p:cNvPicPr>
            <a:picLocks noChangeAspect="1"/>
          </p:cNvPicPr>
          <p:nvPr/>
        </p:nvPicPr>
        <p:blipFill>
          <a:blip r:embed="rId4"/>
          <a:stretch>
            <a:fillRect/>
          </a:stretch>
        </p:blipFill>
        <p:spPr>
          <a:xfrm>
            <a:off x="6740701" y="4744933"/>
            <a:ext cx="2094188" cy="1595720"/>
          </a:xfrm>
          <a:prstGeom prst="rect">
            <a:avLst/>
          </a:prstGeom>
        </p:spPr>
      </p:pic>
      <p:pic>
        <p:nvPicPr>
          <p:cNvPr id="13" name="Picture 12"/>
          <p:cNvPicPr>
            <a:picLocks noChangeAspect="1"/>
          </p:cNvPicPr>
          <p:nvPr/>
        </p:nvPicPr>
        <p:blipFill>
          <a:blip r:embed="rId5"/>
          <a:stretch>
            <a:fillRect/>
          </a:stretch>
        </p:blipFill>
        <p:spPr>
          <a:xfrm>
            <a:off x="4343899" y="4785608"/>
            <a:ext cx="2094188" cy="1595720"/>
          </a:xfrm>
          <a:prstGeom prst="rect">
            <a:avLst/>
          </a:prstGeom>
        </p:spPr>
      </p:pic>
      <p:pic>
        <p:nvPicPr>
          <p:cNvPr id="14" name="Picture 13"/>
          <p:cNvPicPr>
            <a:picLocks noChangeAspect="1"/>
          </p:cNvPicPr>
          <p:nvPr/>
        </p:nvPicPr>
        <p:blipFill>
          <a:blip r:embed="rId6"/>
          <a:stretch>
            <a:fillRect/>
          </a:stretch>
        </p:blipFill>
        <p:spPr>
          <a:xfrm>
            <a:off x="257639" y="3002326"/>
            <a:ext cx="3745580" cy="2749578"/>
          </a:xfrm>
          <a:prstGeom prst="rect">
            <a:avLst/>
          </a:prstGeom>
        </p:spPr>
      </p:pic>
      <p:sp>
        <p:nvSpPr>
          <p:cNvPr id="15" name="Content Placeholder 2"/>
          <p:cNvSpPr txBox="1">
            <a:spLocks/>
          </p:cNvSpPr>
          <p:nvPr/>
        </p:nvSpPr>
        <p:spPr bwMode="auto">
          <a:xfrm>
            <a:off x="35496" y="2419755"/>
            <a:ext cx="4314524"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1 and device 2 have the same configuration:</a:t>
            </a:r>
            <a:endParaRPr lang="ru-RU" sz="1400" kern="0" dirty="0"/>
          </a:p>
        </p:txBody>
      </p:sp>
      <p:sp>
        <p:nvSpPr>
          <p:cNvPr id="16" name="Content Placeholder 2"/>
          <p:cNvSpPr txBox="1">
            <a:spLocks/>
          </p:cNvSpPr>
          <p:nvPr/>
        </p:nvSpPr>
        <p:spPr bwMode="auto">
          <a:xfrm>
            <a:off x="4487916" y="2419755"/>
            <a:ext cx="4620588"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Examples of beamformed links:</a:t>
            </a:r>
            <a:endParaRPr lang="ru-RU" sz="1400" kern="0" dirty="0"/>
          </a:p>
        </p:txBody>
      </p:sp>
    </p:spTree>
    <p:extLst>
      <p:ext uri="{BB962C8B-B14F-4D97-AF65-F5344CB8AC3E}">
        <p14:creationId xmlns:p14="http://schemas.microsoft.com/office/powerpoint/2010/main" val="2027857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SU-MIMO Configurations (Cont’d)</a:t>
            </a:r>
            <a:endParaRPr lang="ru-RU" dirty="0"/>
          </a:p>
        </p:txBody>
      </p:sp>
      <p:sp>
        <p:nvSpPr>
          <p:cNvPr id="4" name="Date Placeholder 3"/>
          <p:cNvSpPr>
            <a:spLocks noGrp="1"/>
          </p:cNvSpPr>
          <p:nvPr>
            <p:ph type="dt" sz="half" idx="10"/>
          </p:nvPr>
        </p:nvSpPr>
        <p:spPr/>
        <p:txBody>
          <a:bodyPr/>
          <a:lstStyle/>
          <a:p>
            <a:pPr>
              <a:defRPr/>
            </a:pPr>
            <a:r>
              <a:rPr lang="ru-RU" altLang="en-US" smtClean="0"/>
              <a:t>September 2015</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9</a:t>
            </a:fld>
            <a:endParaRPr lang="en-US" altLang="en-US"/>
          </a:p>
        </p:txBody>
      </p:sp>
      <p:sp>
        <p:nvSpPr>
          <p:cNvPr id="7" name="Content Placeholder 2"/>
          <p:cNvSpPr>
            <a:spLocks noGrp="1"/>
          </p:cNvSpPr>
          <p:nvPr>
            <p:ph idx="1"/>
          </p:nvPr>
        </p:nvSpPr>
        <p:spPr>
          <a:xfrm>
            <a:off x="685800" y="1837184"/>
            <a:ext cx="7772400" cy="367680"/>
          </a:xfrm>
        </p:spPr>
        <p:txBody>
          <a:bodyPr/>
          <a:lstStyle/>
          <a:p>
            <a:pPr algn="just"/>
            <a:r>
              <a:rPr lang="en-US" sz="1800" dirty="0" smtClean="0"/>
              <a:t>Configuration #4: dual array, dual polarization, 4 streams</a:t>
            </a:r>
            <a:endParaRPr lang="ru-RU" sz="1400" b="1" dirty="0"/>
          </a:p>
        </p:txBody>
      </p:sp>
      <p:pic>
        <p:nvPicPr>
          <p:cNvPr id="8" name="Picture 7"/>
          <p:cNvPicPr>
            <a:picLocks noChangeAspect="1"/>
          </p:cNvPicPr>
          <p:nvPr/>
        </p:nvPicPr>
        <p:blipFill>
          <a:blip r:embed="rId2"/>
          <a:stretch>
            <a:fillRect/>
          </a:stretch>
        </p:blipFill>
        <p:spPr>
          <a:xfrm>
            <a:off x="4615102" y="3025072"/>
            <a:ext cx="2117138" cy="1412040"/>
          </a:xfrm>
          <a:prstGeom prst="rect">
            <a:avLst/>
          </a:prstGeom>
        </p:spPr>
      </p:pic>
      <p:pic>
        <p:nvPicPr>
          <p:cNvPr id="10" name="Picture 9"/>
          <p:cNvPicPr>
            <a:picLocks noChangeAspect="1"/>
          </p:cNvPicPr>
          <p:nvPr/>
        </p:nvPicPr>
        <p:blipFill>
          <a:blip r:embed="rId3"/>
          <a:stretch>
            <a:fillRect/>
          </a:stretch>
        </p:blipFill>
        <p:spPr>
          <a:xfrm>
            <a:off x="6720288" y="4826939"/>
            <a:ext cx="2117138" cy="1595720"/>
          </a:xfrm>
          <a:prstGeom prst="rect">
            <a:avLst/>
          </a:prstGeom>
        </p:spPr>
      </p:pic>
      <p:pic>
        <p:nvPicPr>
          <p:cNvPr id="12" name="Picture 11"/>
          <p:cNvPicPr>
            <a:picLocks noChangeAspect="1"/>
          </p:cNvPicPr>
          <p:nvPr/>
        </p:nvPicPr>
        <p:blipFill>
          <a:blip r:embed="rId4"/>
          <a:stretch>
            <a:fillRect/>
          </a:stretch>
        </p:blipFill>
        <p:spPr>
          <a:xfrm>
            <a:off x="-21286" y="3140968"/>
            <a:ext cx="4593286" cy="3123809"/>
          </a:xfrm>
          <a:prstGeom prst="rect">
            <a:avLst/>
          </a:prstGeom>
        </p:spPr>
      </p:pic>
      <p:pic>
        <p:nvPicPr>
          <p:cNvPr id="13" name="Picture 12"/>
          <p:cNvPicPr>
            <a:picLocks noChangeAspect="1"/>
          </p:cNvPicPr>
          <p:nvPr/>
        </p:nvPicPr>
        <p:blipFill>
          <a:blip r:embed="rId5"/>
          <a:stretch>
            <a:fillRect/>
          </a:stretch>
        </p:blipFill>
        <p:spPr>
          <a:xfrm>
            <a:off x="4479480" y="4785608"/>
            <a:ext cx="2117138" cy="1595720"/>
          </a:xfrm>
          <a:prstGeom prst="rect">
            <a:avLst/>
          </a:prstGeom>
        </p:spPr>
      </p:pic>
      <p:sp>
        <p:nvSpPr>
          <p:cNvPr id="14" name="Content Placeholder 2"/>
          <p:cNvSpPr txBox="1">
            <a:spLocks/>
          </p:cNvSpPr>
          <p:nvPr/>
        </p:nvSpPr>
        <p:spPr bwMode="auto">
          <a:xfrm>
            <a:off x="334581" y="2419755"/>
            <a:ext cx="4176464"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Device 1 and device 2 have the same configuration:</a:t>
            </a:r>
            <a:endParaRPr lang="ru-RU" sz="1400" kern="0" dirty="0"/>
          </a:p>
        </p:txBody>
      </p:sp>
      <p:sp>
        <p:nvSpPr>
          <p:cNvPr id="15" name="Content Placeholder 2"/>
          <p:cNvSpPr txBox="1">
            <a:spLocks/>
          </p:cNvSpPr>
          <p:nvPr/>
        </p:nvSpPr>
        <p:spPr bwMode="auto">
          <a:xfrm>
            <a:off x="4487916" y="2419755"/>
            <a:ext cx="4620588" cy="36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400" kern="0" dirty="0" smtClean="0"/>
              <a:t>Examples of beamformed links:</a:t>
            </a:r>
            <a:endParaRPr lang="ru-RU" sz="1400" kern="0" dirty="0"/>
          </a:p>
        </p:txBody>
      </p:sp>
      <p:pic>
        <p:nvPicPr>
          <p:cNvPr id="16" name="Picture 15"/>
          <p:cNvPicPr>
            <a:picLocks noChangeAspect="1"/>
          </p:cNvPicPr>
          <p:nvPr/>
        </p:nvPicPr>
        <p:blipFill>
          <a:blip r:embed="rId6"/>
          <a:stretch>
            <a:fillRect/>
          </a:stretch>
        </p:blipFill>
        <p:spPr>
          <a:xfrm>
            <a:off x="6847350" y="2839834"/>
            <a:ext cx="2117138" cy="1595720"/>
          </a:xfrm>
          <a:prstGeom prst="rect">
            <a:avLst/>
          </a:prstGeom>
        </p:spPr>
      </p:pic>
    </p:spTree>
    <p:extLst>
      <p:ext uri="{BB962C8B-B14F-4D97-AF65-F5344CB8AC3E}">
        <p14:creationId xmlns:p14="http://schemas.microsoft.com/office/powerpoint/2010/main" val="1859357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2058</TotalTime>
  <Words>1236</Words>
  <Application>Microsoft Office PowerPoint</Application>
  <PresentationFormat>On-screen Show (4:3)</PresentationFormat>
  <Paragraphs>182</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SU-MIMO Configurations for IEEE 802.11ay</vt:lpstr>
      <vt:lpstr>Abstract</vt:lpstr>
      <vt:lpstr>Single Array MIMO with Single Polarization</vt:lpstr>
      <vt:lpstr>Single Array MIMO with Dual Polarization</vt:lpstr>
      <vt:lpstr>Multi-Array MIMO</vt:lpstr>
      <vt:lpstr>SU-MIMO Configurations</vt:lpstr>
      <vt:lpstr>SU-MIMO Configurations (Cont’d)</vt:lpstr>
      <vt:lpstr>SU-MIMO Configurations (Cont’d)</vt:lpstr>
      <vt:lpstr>SU-MIMO Configurations (Cont’d)</vt:lpstr>
      <vt:lpstr>SU-MIMO Configurations (Cont’d)</vt:lpstr>
      <vt:lpstr>Summary of SU-MIMO Configurations</vt:lpstr>
      <vt:lpstr>MIMO Modes Evaluation</vt:lpstr>
      <vt:lpstr>Conclusions</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Verification of IEEE 802.11ad Channel Model for Enterprise Cubical Environment</dc:title>
  <dc:creator>Lomayev, Artyom</dc:creator>
  <cp:lastModifiedBy>amaltsev</cp:lastModifiedBy>
  <cp:revision>1291</cp:revision>
  <cp:lastPrinted>1998-02-10T13:28:06Z</cp:lastPrinted>
  <dcterms:created xsi:type="dcterms:W3CDTF">2015-03-24T14:22:58Z</dcterms:created>
  <dcterms:modified xsi:type="dcterms:W3CDTF">2015-09-14T04:36:41Z</dcterms:modified>
</cp:coreProperties>
</file>