
<file path=[Content_Types].xml><?xml version="1.0" encoding="utf-8"?>
<Types xmlns="http://schemas.openxmlformats.org/package/2006/content-types">
  <Default Extension="bin" ContentType="application/vnd.openxmlformats-officedocument.oleObject"/>
  <Default Extension="vsd" ContentType="application/vnd.visio"/>
  <Default Extension="png" ContentType="image/png"/>
  <Default Extension="emf" ContentType="image/x-emf"/>
  <Default Extension="wmf" ContentType="image/x-w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Lst>
  <p:notesMasterIdLst>
    <p:notesMasterId r:id="rId18"/>
  </p:notesMasterIdLst>
  <p:handoutMasterIdLst>
    <p:handoutMasterId r:id="rId19"/>
  </p:handoutMasterIdLst>
  <p:sldIdLst>
    <p:sldId id="335" r:id="rId3"/>
    <p:sldId id="378" r:id="rId4"/>
    <p:sldId id="336" r:id="rId5"/>
    <p:sldId id="352" r:id="rId6"/>
    <p:sldId id="354" r:id="rId7"/>
    <p:sldId id="380" r:id="rId8"/>
    <p:sldId id="381" r:id="rId9"/>
    <p:sldId id="379" r:id="rId10"/>
    <p:sldId id="374" r:id="rId11"/>
    <p:sldId id="375" r:id="rId12"/>
    <p:sldId id="376" r:id="rId13"/>
    <p:sldId id="377" r:id="rId14"/>
    <p:sldId id="365" r:id="rId15"/>
    <p:sldId id="382" r:id="rId16"/>
    <p:sldId id="367" r:id="rId17"/>
  </p:sldIdLst>
  <p:sldSz cx="9144000" cy="6858000" type="screen4x3"/>
  <p:notesSz cx="9296400" cy="70104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76" userDrawn="1">
          <p15:clr>
            <a:srgbClr val="A4A3A4"/>
          </p15:clr>
        </p15:guide>
        <p15:guide id="2" pos="289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chan Verma" initials="LV" lastIdx="8" clrIdx="0"/>
  <p:cmAuthor id="1" name="Cordeiro, Carlos 1" initials="CC1"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02" autoAdjust="0"/>
    <p:restoredTop sz="84080" autoAdjust="0"/>
  </p:normalViewPr>
  <p:slideViewPr>
    <p:cSldViewPr>
      <p:cViewPr varScale="1">
        <p:scale>
          <a:sx n="66" d="100"/>
          <a:sy n="66" d="100"/>
        </p:scale>
        <p:origin x="-620" y="-6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2" d="100"/>
          <a:sy n="72" d="100"/>
        </p:scale>
        <p:origin x="1722" y="66"/>
      </p:cViewPr>
      <p:guideLst>
        <p:guide orient="horz" pos="2176"/>
        <p:guide pos="289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w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28866" cy="350160"/>
          </a:xfrm>
          <a:prstGeom prst="rect">
            <a:avLst/>
          </a:prstGeom>
        </p:spPr>
        <p:txBody>
          <a:bodyPr vert="horz" lIns="91321" tIns="45661" rIns="91321" bIns="45661" rtlCol="0"/>
          <a:lstStyle>
            <a:lvl1pPr algn="l">
              <a:defRPr sz="1200"/>
            </a:lvl1pPr>
          </a:lstStyle>
          <a:p>
            <a:endParaRPr lang="en-US"/>
          </a:p>
        </p:txBody>
      </p:sp>
      <p:sp>
        <p:nvSpPr>
          <p:cNvPr id="3" name="Date Placeholder 2"/>
          <p:cNvSpPr>
            <a:spLocks noGrp="1"/>
          </p:cNvSpPr>
          <p:nvPr>
            <p:ph type="dt" sz="quarter" idx="1"/>
          </p:nvPr>
        </p:nvSpPr>
        <p:spPr>
          <a:xfrm>
            <a:off x="5265407" y="1"/>
            <a:ext cx="4028866" cy="350160"/>
          </a:xfrm>
          <a:prstGeom prst="rect">
            <a:avLst/>
          </a:prstGeom>
        </p:spPr>
        <p:txBody>
          <a:bodyPr vert="horz" lIns="91321" tIns="45661" rIns="91321" bIns="45661" rtlCol="0"/>
          <a:lstStyle>
            <a:lvl1pPr algn="r">
              <a:defRPr sz="1200"/>
            </a:lvl1pPr>
          </a:lstStyle>
          <a:p>
            <a:endParaRPr lang="en-US"/>
          </a:p>
        </p:txBody>
      </p:sp>
      <p:sp>
        <p:nvSpPr>
          <p:cNvPr id="4" name="Footer Placeholder 3"/>
          <p:cNvSpPr>
            <a:spLocks noGrp="1"/>
          </p:cNvSpPr>
          <p:nvPr>
            <p:ph type="ftr" sz="quarter" idx="2"/>
          </p:nvPr>
        </p:nvSpPr>
        <p:spPr>
          <a:xfrm>
            <a:off x="2" y="6659041"/>
            <a:ext cx="4028866" cy="350160"/>
          </a:xfrm>
          <a:prstGeom prst="rect">
            <a:avLst/>
          </a:prstGeom>
        </p:spPr>
        <p:txBody>
          <a:bodyPr vert="horz" lIns="91321" tIns="45661" rIns="91321" bIns="45661" rtlCol="0" anchor="b"/>
          <a:lstStyle>
            <a:lvl1pPr algn="l">
              <a:defRPr sz="1200"/>
            </a:lvl1pPr>
          </a:lstStyle>
          <a:p>
            <a:r>
              <a:rPr lang="en-US" smtClean="0"/>
              <a:t>Yasuhiko Inoue, NTT</a:t>
            </a:r>
            <a:endParaRPr lang="en-US"/>
          </a:p>
        </p:txBody>
      </p:sp>
      <p:sp>
        <p:nvSpPr>
          <p:cNvPr id="5" name="Slide Number Placeholder 4"/>
          <p:cNvSpPr>
            <a:spLocks noGrp="1"/>
          </p:cNvSpPr>
          <p:nvPr>
            <p:ph type="sldNum" sz="quarter" idx="3"/>
          </p:nvPr>
        </p:nvSpPr>
        <p:spPr>
          <a:xfrm>
            <a:off x="5265407" y="6659041"/>
            <a:ext cx="4028866" cy="350160"/>
          </a:xfrm>
          <a:prstGeom prst="rect">
            <a:avLst/>
          </a:prstGeom>
        </p:spPr>
        <p:txBody>
          <a:bodyPr vert="horz" lIns="91321" tIns="45661" rIns="91321" bIns="45661"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32467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1" y="2"/>
            <a:ext cx="9296400" cy="7010400"/>
          </a:xfrm>
          <a:prstGeom prst="roundRect">
            <a:avLst>
              <a:gd name="adj" fmla="val 19"/>
            </a:avLst>
          </a:prstGeom>
          <a:solidFill>
            <a:srgbClr val="FFFFFF"/>
          </a:solidFill>
          <a:ln w="9525">
            <a:noFill/>
            <a:round/>
            <a:headEnd/>
            <a:tailEnd/>
          </a:ln>
          <a:effectLst/>
        </p:spPr>
        <p:txBody>
          <a:bodyPr wrap="none" lIns="91321" tIns="45661" rIns="91321" bIns="45661" anchor="ctr"/>
          <a:lstStyle/>
          <a:p>
            <a:endParaRPr lang="en-GB"/>
          </a:p>
        </p:txBody>
      </p:sp>
      <p:sp>
        <p:nvSpPr>
          <p:cNvPr id="2050" name="Rectangle 2"/>
          <p:cNvSpPr>
            <a:spLocks noGrp="1" noChangeArrowheads="1"/>
          </p:cNvSpPr>
          <p:nvPr>
            <p:ph type="hdr"/>
          </p:nvPr>
        </p:nvSpPr>
        <p:spPr bwMode="auto">
          <a:xfrm>
            <a:off x="7561839" y="73152"/>
            <a:ext cx="857703" cy="15949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3211" algn="l"/>
                <a:tab pos="1826423" algn="l"/>
                <a:tab pos="2739634" algn="l"/>
                <a:tab pos="3652845" algn="l"/>
                <a:tab pos="4566056" algn="l"/>
                <a:tab pos="5479268" algn="l"/>
                <a:tab pos="6392479" algn="l"/>
                <a:tab pos="7305690" algn="l"/>
                <a:tab pos="8218902" algn="l"/>
                <a:tab pos="9132113" algn="l"/>
                <a:tab pos="10045324" algn="l"/>
              </a:tabLst>
              <a:defRPr sz="1400" b="1">
                <a:solidFill>
                  <a:srgbClr val="000000"/>
                </a:solidFill>
                <a:cs typeface="Arial Unicode MS" charset="0"/>
              </a:defRPr>
            </a:lvl1pPr>
          </a:lstStyle>
          <a:p>
            <a:endParaRPr lang="en-US"/>
          </a:p>
        </p:txBody>
      </p:sp>
      <p:sp>
        <p:nvSpPr>
          <p:cNvPr id="2051" name="Rectangle 3"/>
          <p:cNvSpPr>
            <a:spLocks noGrp="1" noChangeArrowheads="1"/>
          </p:cNvSpPr>
          <p:nvPr>
            <p:ph type="dt"/>
          </p:nvPr>
        </p:nvSpPr>
        <p:spPr bwMode="auto">
          <a:xfrm>
            <a:off x="876859" y="73152"/>
            <a:ext cx="1106715" cy="15949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3211" algn="l"/>
                <a:tab pos="1826423" algn="l"/>
                <a:tab pos="2739634" algn="l"/>
                <a:tab pos="3652845" algn="l"/>
                <a:tab pos="4566056" algn="l"/>
                <a:tab pos="5479268" algn="l"/>
                <a:tab pos="6392479" algn="l"/>
                <a:tab pos="7305690" algn="l"/>
                <a:tab pos="8218902" algn="l"/>
                <a:tab pos="9132113" algn="l"/>
                <a:tab pos="10045324" algn="l"/>
              </a:tabLst>
              <a:defRPr sz="1400" b="1">
                <a:solidFill>
                  <a:srgbClr val="000000"/>
                </a:solidFill>
                <a:cs typeface="Arial Unicode MS" charset="0"/>
              </a:defRPr>
            </a:lvl1pPr>
          </a:lstStyle>
          <a:p>
            <a:endParaRPr lang="en-US"/>
          </a:p>
        </p:txBody>
      </p:sp>
      <p:sp>
        <p:nvSpPr>
          <p:cNvPr id="2052" name="Rectangle 4"/>
          <p:cNvSpPr>
            <a:spLocks noGrp="1" noRot="1" noChangeAspect="1" noChangeArrowheads="1"/>
          </p:cNvSpPr>
          <p:nvPr>
            <p:ph type="sldImg"/>
          </p:nvPr>
        </p:nvSpPr>
        <p:spPr bwMode="auto">
          <a:xfrm>
            <a:off x="2900363" y="528638"/>
            <a:ext cx="3492500" cy="2619375"/>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1238672" y="3330121"/>
            <a:ext cx="6816934" cy="3153840"/>
          </a:xfrm>
          <a:prstGeom prst="rect">
            <a:avLst/>
          </a:prstGeom>
          <a:noFill/>
          <a:ln w="9525">
            <a:noFill/>
            <a:round/>
            <a:headEnd/>
            <a:tailEnd/>
          </a:ln>
          <a:effectLst/>
        </p:spPr>
        <p:txBody>
          <a:bodyPr vert="horz" wrap="square" lIns="93478" tIns="46020" rIns="93478" bIns="4602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7183003" y="6787354"/>
            <a:ext cx="1236539" cy="13670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6606" algn="l"/>
                <a:tab pos="1369817" algn="l"/>
                <a:tab pos="2283028" algn="l"/>
                <a:tab pos="3196239" algn="l"/>
                <a:tab pos="4109451" algn="l"/>
                <a:tab pos="5022662" algn="l"/>
                <a:tab pos="5935873" algn="l"/>
                <a:tab pos="6849085" algn="l"/>
                <a:tab pos="7762296" algn="l"/>
                <a:tab pos="8675507" algn="l"/>
                <a:tab pos="9588718" algn="l"/>
                <a:tab pos="10501930" algn="l"/>
              </a:tabLst>
              <a:defRPr sz="1200">
                <a:solidFill>
                  <a:srgbClr val="000000"/>
                </a:solidFill>
                <a:cs typeface="Arial Unicode MS" charset="0"/>
              </a:defRPr>
            </a:lvl1pPr>
          </a:lstStyle>
          <a:p>
            <a:r>
              <a:rPr lang="en-US" smtClean="0"/>
              <a:t>Yasuhiko Inoue, NTT</a:t>
            </a:r>
            <a:endParaRPr lang="en-US"/>
          </a:p>
        </p:txBody>
      </p:sp>
      <p:sp>
        <p:nvSpPr>
          <p:cNvPr id="2055" name="Rectangle 7"/>
          <p:cNvSpPr>
            <a:spLocks noGrp="1" noChangeArrowheads="1"/>
          </p:cNvSpPr>
          <p:nvPr>
            <p:ph type="sldNum"/>
          </p:nvPr>
        </p:nvSpPr>
        <p:spPr bwMode="auto">
          <a:xfrm>
            <a:off x="4320445" y="6787353"/>
            <a:ext cx="685312" cy="2746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3211" algn="l"/>
                <a:tab pos="1826423" algn="l"/>
                <a:tab pos="2739634" algn="l"/>
                <a:tab pos="3652845" algn="l"/>
                <a:tab pos="4566056" algn="l"/>
                <a:tab pos="5479268" algn="l"/>
                <a:tab pos="6392479" algn="l"/>
                <a:tab pos="7305690" algn="l"/>
                <a:tab pos="8218902" algn="l"/>
                <a:tab pos="9132113" algn="l"/>
                <a:tab pos="10045324"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968376" y="6787353"/>
            <a:ext cx="718145" cy="184666"/>
          </a:xfrm>
          <a:prstGeom prst="rect">
            <a:avLst/>
          </a:prstGeom>
          <a:noFill/>
          <a:ln w="9525">
            <a:noFill/>
            <a:round/>
            <a:headEnd/>
            <a:tailEnd/>
          </a:ln>
          <a:effectLst/>
        </p:spPr>
        <p:txBody>
          <a:bodyPr wrap="none" lIns="0" tIns="0" rIns="0" bIns="0">
            <a:spAutoFit/>
          </a:bodyPr>
          <a:lstStyle/>
          <a:p>
            <a:pPr>
              <a:tabLst>
                <a:tab pos="0" algn="l"/>
                <a:tab pos="913211" algn="l"/>
                <a:tab pos="1826423" algn="l"/>
                <a:tab pos="2739634" algn="l"/>
                <a:tab pos="3652845" algn="l"/>
                <a:tab pos="4566056" algn="l"/>
                <a:tab pos="5479268" algn="l"/>
                <a:tab pos="6392479" algn="l"/>
                <a:tab pos="7305690" algn="l"/>
                <a:tab pos="8218902" algn="l"/>
                <a:tab pos="9132113" algn="l"/>
                <a:tab pos="10045324" algn="l"/>
              </a:tabLst>
            </a:pPr>
            <a:r>
              <a:rPr lang="en-US" sz="1200">
                <a:solidFill>
                  <a:srgbClr val="000000"/>
                </a:solidFill>
              </a:rPr>
              <a:t>Submission</a:t>
            </a:r>
          </a:p>
        </p:txBody>
      </p:sp>
      <p:sp>
        <p:nvSpPr>
          <p:cNvPr id="2057" name="Line 9"/>
          <p:cNvSpPr>
            <a:spLocks noChangeShapeType="1"/>
          </p:cNvSpPr>
          <p:nvPr/>
        </p:nvSpPr>
        <p:spPr bwMode="auto">
          <a:xfrm>
            <a:off x="970505" y="6786155"/>
            <a:ext cx="7355393" cy="1199"/>
          </a:xfrm>
          <a:prstGeom prst="line">
            <a:avLst/>
          </a:prstGeom>
          <a:noFill/>
          <a:ln w="12600">
            <a:solidFill>
              <a:srgbClr val="000000"/>
            </a:solidFill>
            <a:miter lim="800000"/>
            <a:headEnd/>
            <a:tailEnd/>
          </a:ln>
          <a:effectLst/>
        </p:spPr>
        <p:txBody>
          <a:bodyPr lIns="91321" tIns="45661" rIns="91321" bIns="45661"/>
          <a:lstStyle/>
          <a:p>
            <a:endParaRPr lang="en-GB"/>
          </a:p>
        </p:txBody>
      </p:sp>
      <p:sp>
        <p:nvSpPr>
          <p:cNvPr id="2058" name="Line 10"/>
          <p:cNvSpPr>
            <a:spLocks noChangeShapeType="1"/>
          </p:cNvSpPr>
          <p:nvPr/>
        </p:nvSpPr>
        <p:spPr bwMode="auto">
          <a:xfrm>
            <a:off x="868348" y="224247"/>
            <a:ext cx="7559709" cy="1199"/>
          </a:xfrm>
          <a:prstGeom prst="line">
            <a:avLst/>
          </a:prstGeom>
          <a:noFill/>
          <a:ln w="12600">
            <a:solidFill>
              <a:srgbClr val="000000"/>
            </a:solidFill>
            <a:miter lim="800000"/>
            <a:headEnd/>
            <a:tailEnd/>
          </a:ln>
          <a:effectLst/>
        </p:spPr>
        <p:txBody>
          <a:bodyPr lIns="91321" tIns="45661" rIns="91321" bIns="45661"/>
          <a:lstStyle/>
          <a:p>
            <a:endParaRPr lang="en-GB"/>
          </a:p>
        </p:txBody>
      </p:sp>
    </p:spTree>
    <p:extLst>
      <p:ext uri="{BB962C8B-B14F-4D97-AF65-F5344CB8AC3E}">
        <p14:creationId xmlns:p14="http://schemas.microsoft.com/office/powerpoint/2010/main" val="3334834292"/>
      </p:ext>
    </p:extLst>
  </p:cSld>
  <p:clrMap bg1="lt1" tx1="dk1" bg2="lt2" tx2="dk2" accent1="accent1" accent2="accent2" accent3="accent3" accent4="accent4" accent5="accent5" accent6="accent6" hlink="hlink" folHlink="folHlink"/>
  <p:hf ftr="0"/>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Header Placeholder 3"/>
          <p:cNvSpPr>
            <a:spLocks noGrp="1"/>
          </p:cNvSpPr>
          <p:nvPr>
            <p:ph type="hd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a:t>
            </a:fld>
            <a:endParaRPr lang="en-US"/>
          </a:p>
        </p:txBody>
      </p:sp>
    </p:spTree>
    <p:extLst>
      <p:ext uri="{BB962C8B-B14F-4D97-AF65-F5344CB8AC3E}">
        <p14:creationId xmlns:p14="http://schemas.microsoft.com/office/powerpoint/2010/main" val="129818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Header Placeholder 3"/>
          <p:cNvSpPr>
            <a:spLocks noGrp="1"/>
          </p:cNvSpPr>
          <p:nvPr>
            <p:ph type="hd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2</a:t>
            </a:fld>
            <a:endParaRPr lang="en-US"/>
          </a:p>
        </p:txBody>
      </p:sp>
    </p:spTree>
    <p:extLst>
      <p:ext uri="{BB962C8B-B14F-4D97-AF65-F5344CB8AC3E}">
        <p14:creationId xmlns:p14="http://schemas.microsoft.com/office/powerpoint/2010/main" val="249233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Header Placeholder 3"/>
          <p:cNvSpPr>
            <a:spLocks noGrp="1"/>
          </p:cNvSpPr>
          <p:nvPr>
            <p:ph type="hd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3</a:t>
            </a:fld>
            <a:endParaRPr lang="en-US"/>
          </a:p>
        </p:txBody>
      </p:sp>
    </p:spTree>
    <p:extLst>
      <p:ext uri="{BB962C8B-B14F-4D97-AF65-F5344CB8AC3E}">
        <p14:creationId xmlns:p14="http://schemas.microsoft.com/office/powerpoint/2010/main" val="277837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Header Placeholder 3"/>
          <p:cNvSpPr>
            <a:spLocks noGrp="1"/>
          </p:cNvSpPr>
          <p:nvPr>
            <p:ph type="hd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9</a:t>
            </a:fld>
            <a:endParaRPr lang="en-US"/>
          </a:p>
        </p:txBody>
      </p:sp>
    </p:spTree>
    <p:extLst>
      <p:ext uri="{BB962C8B-B14F-4D97-AF65-F5344CB8AC3E}">
        <p14:creationId xmlns:p14="http://schemas.microsoft.com/office/powerpoint/2010/main" val="4071667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Header Placeholder 3"/>
          <p:cNvSpPr>
            <a:spLocks noGrp="1"/>
          </p:cNvSpPr>
          <p:nvPr>
            <p:ph type="hd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15</a:t>
            </a:fld>
            <a:endParaRPr lang="en-US"/>
          </a:p>
        </p:txBody>
      </p:sp>
    </p:spTree>
    <p:extLst>
      <p:ext uri="{BB962C8B-B14F-4D97-AF65-F5344CB8AC3E}">
        <p14:creationId xmlns:p14="http://schemas.microsoft.com/office/powerpoint/2010/main" val="1021560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as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82959"/>
          </a:xfrm>
        </p:spPr>
        <p:txBody>
          <a:bodyPr/>
          <a:lstStyle/>
          <a:p>
            <a:endParaRPr lang="en-GB" dirty="0"/>
          </a:p>
        </p:txBody>
      </p:sp>
      <p:sp>
        <p:nvSpPr>
          <p:cNvPr id="3" name="Content Placeholder 2"/>
          <p:cNvSpPr>
            <a:spLocks noGrp="1"/>
          </p:cNvSpPr>
          <p:nvPr>
            <p:ph idx="1"/>
          </p:nvPr>
        </p:nvSpPr>
        <p:spPr>
          <a:xfrm>
            <a:off x="685800" y="1412776"/>
            <a:ext cx="7770813" cy="4896544"/>
          </a:xfrm>
        </p:spPr>
        <p:txBody>
          <a:bodyPr/>
          <a:lstStyle/>
          <a:p>
            <a:pPr lvl="0"/>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8" name="Rectangle 4"/>
          <p:cNvSpPr>
            <a:spLocks noGrp="1" noChangeArrowheads="1"/>
          </p:cNvSpPr>
          <p:nvPr>
            <p:ph type="ftr" idx="16"/>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ltLang="zh-TW" dirty="0" smtClean="0"/>
              <a:t>Alexander Maltsev, Intel</a:t>
            </a:r>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Alexander Maltsev, Intel</a:t>
            </a:r>
            <a:endParaRPr lang="en-US"/>
          </a:p>
        </p:txBody>
      </p:sp>
      <p:sp>
        <p:nvSpPr>
          <p:cNvPr id="7" name="Slide Number Placeholder 6"/>
          <p:cNvSpPr>
            <a:spLocks noGrp="1"/>
          </p:cNvSpPr>
          <p:nvPr>
            <p:ph type="sldNum" sz="quarter" idx="12"/>
          </p:nvPr>
        </p:nvSpPr>
        <p:spPr/>
        <p:txBody>
          <a:bodyPr/>
          <a:lstStyle/>
          <a:p>
            <a:fld id="{1B960279-9B8F-46BF-8B3A-535D867CC756}" type="slidenum">
              <a:rPr lang="en-US" smtClean="0"/>
              <a:t>‹#›</a:t>
            </a:fld>
            <a:endParaRPr lang="en-US"/>
          </a:p>
        </p:txBody>
      </p:sp>
    </p:spTree>
    <p:extLst>
      <p:ext uri="{BB962C8B-B14F-4D97-AF65-F5344CB8AC3E}">
        <p14:creationId xmlns:p14="http://schemas.microsoft.com/office/powerpoint/2010/main" val="101315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Alexander Maltsev, Intel</a:t>
            </a:r>
            <a:endParaRPr lang="en-US"/>
          </a:p>
        </p:txBody>
      </p:sp>
      <p:sp>
        <p:nvSpPr>
          <p:cNvPr id="7" name="Slide Number Placeholder 6"/>
          <p:cNvSpPr>
            <a:spLocks noGrp="1"/>
          </p:cNvSpPr>
          <p:nvPr>
            <p:ph type="sldNum" sz="quarter" idx="12"/>
          </p:nvPr>
        </p:nvSpPr>
        <p:spPr/>
        <p:txBody>
          <a:bodyPr/>
          <a:lstStyle/>
          <a:p>
            <a:fld id="{1B960279-9B8F-46BF-8B3A-535D867CC756}" type="slidenum">
              <a:rPr lang="en-US" smtClean="0"/>
              <a:t>‹#›</a:t>
            </a:fld>
            <a:endParaRPr lang="en-US"/>
          </a:p>
        </p:txBody>
      </p:sp>
    </p:spTree>
    <p:extLst>
      <p:ext uri="{BB962C8B-B14F-4D97-AF65-F5344CB8AC3E}">
        <p14:creationId xmlns:p14="http://schemas.microsoft.com/office/powerpoint/2010/main" val="274526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Alexander Maltsev, Intel</a:t>
            </a:r>
            <a:endParaRPr lang="en-US"/>
          </a:p>
        </p:txBody>
      </p:sp>
      <p:sp>
        <p:nvSpPr>
          <p:cNvPr id="6" name="Slide Number Placeholder 5"/>
          <p:cNvSpPr>
            <a:spLocks noGrp="1"/>
          </p:cNvSpPr>
          <p:nvPr>
            <p:ph type="sldNum" sz="quarter" idx="12"/>
          </p:nvPr>
        </p:nvSpPr>
        <p:spPr/>
        <p:txBody>
          <a:bodyPr/>
          <a:lstStyle/>
          <a:p>
            <a:fld id="{1B960279-9B8F-46BF-8B3A-535D867CC756}" type="slidenum">
              <a:rPr lang="en-US" smtClean="0"/>
              <a:t>‹#›</a:t>
            </a:fld>
            <a:endParaRPr lang="en-US"/>
          </a:p>
        </p:txBody>
      </p:sp>
    </p:spTree>
    <p:extLst>
      <p:ext uri="{BB962C8B-B14F-4D97-AF65-F5344CB8AC3E}">
        <p14:creationId xmlns:p14="http://schemas.microsoft.com/office/powerpoint/2010/main" val="53623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Alexander Maltsev, Intel</a:t>
            </a:r>
            <a:endParaRPr lang="en-US"/>
          </a:p>
        </p:txBody>
      </p:sp>
      <p:sp>
        <p:nvSpPr>
          <p:cNvPr id="6" name="Slide Number Placeholder 5"/>
          <p:cNvSpPr>
            <a:spLocks noGrp="1"/>
          </p:cNvSpPr>
          <p:nvPr>
            <p:ph type="sldNum" sz="quarter" idx="12"/>
          </p:nvPr>
        </p:nvSpPr>
        <p:spPr/>
        <p:txBody>
          <a:bodyPr/>
          <a:lstStyle/>
          <a:p>
            <a:fld id="{1B960279-9B8F-46BF-8B3A-535D867CC756}" type="slidenum">
              <a:rPr lang="en-US" smtClean="0"/>
              <a:t>‹#›</a:t>
            </a:fld>
            <a:endParaRPr lang="en-US"/>
          </a:p>
        </p:txBody>
      </p:sp>
    </p:spTree>
    <p:extLst>
      <p:ext uri="{BB962C8B-B14F-4D97-AF65-F5344CB8AC3E}">
        <p14:creationId xmlns:p14="http://schemas.microsoft.com/office/powerpoint/2010/main" val="271499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2"/>
            <a:ext cx="2133600" cy="365125"/>
          </a:xfrm>
          <a:prstGeom prst="rect">
            <a:avLst/>
          </a:prstGeom>
        </p:spPr>
        <p:txBody>
          <a:bodyPr/>
          <a:lstStyle/>
          <a:p>
            <a:endParaRPr lang="ru-RU"/>
          </a:p>
        </p:txBody>
      </p:sp>
      <p:sp>
        <p:nvSpPr>
          <p:cNvPr id="5" name="Footer Placeholder 4"/>
          <p:cNvSpPr>
            <a:spLocks noGrp="1"/>
          </p:cNvSpPr>
          <p:nvPr>
            <p:ph type="ftr" sz="quarter" idx="11"/>
          </p:nvPr>
        </p:nvSpPr>
        <p:spPr/>
        <p:txBody>
          <a:bodyPr/>
          <a:lstStyle/>
          <a:p>
            <a:r>
              <a:rPr lang="en-US" smtClean="0"/>
              <a:t>Alexander Maltsev, Intel</a:t>
            </a:r>
            <a:endParaRPr lang="ru-RU"/>
          </a:p>
        </p:txBody>
      </p:sp>
      <p:sp>
        <p:nvSpPr>
          <p:cNvPr id="6" name="Slide Number Placeholder 5"/>
          <p:cNvSpPr>
            <a:spLocks noGrp="1"/>
          </p:cNvSpPr>
          <p:nvPr>
            <p:ph type="sldNum" sz="quarter" idx="12"/>
          </p:nvPr>
        </p:nvSpPr>
        <p:spPr/>
        <p:txBody>
          <a:bodyPr/>
          <a:lstStyle/>
          <a:p>
            <a:fld id="{B45CEB4C-C6D3-4B98-B216-890F1E9D6146}" type="slidenum">
              <a:rPr lang="ru-RU" smtClean="0"/>
              <a:t>‹#›</a:t>
            </a:fld>
            <a:endParaRPr lang="ru-RU"/>
          </a:p>
        </p:txBody>
      </p:sp>
      <p:sp>
        <p:nvSpPr>
          <p:cNvPr id="7" name="Title 6"/>
          <p:cNvSpPr>
            <a:spLocks noGrp="1"/>
          </p:cNvSpPr>
          <p:nvPr>
            <p:ph type="title" hasCustomPrompt="1"/>
          </p:nvPr>
        </p:nvSpPr>
        <p:spPr/>
        <p:txBody>
          <a:bodyPr/>
          <a:lstStyle>
            <a:lvl1pPr>
              <a:defRPr/>
            </a:lvl1pPr>
          </a:lstStyle>
          <a:p>
            <a:r>
              <a:rPr lang="en-US" dirty="0" err="1" smtClean="0"/>
              <a:t>28pt</a:t>
            </a:r>
            <a:r>
              <a:rPr lang="en-US" dirty="0" smtClean="0"/>
              <a:t> Intel Clear Light Headline</a:t>
            </a:r>
            <a:endParaRPr lang="en-US" dirty="0"/>
          </a:p>
        </p:txBody>
      </p:sp>
      <p:sp>
        <p:nvSpPr>
          <p:cNvPr id="8" name="Content Placeholder 7"/>
          <p:cNvSpPr>
            <a:spLocks noGrp="1"/>
          </p:cNvSpPr>
          <p:nvPr>
            <p:ph sz="quarter" idx="13" hasCustomPrompt="1"/>
          </p:nvPr>
        </p:nvSpPr>
        <p:spPr>
          <a:xfrm>
            <a:off x="455614" y="1604434"/>
            <a:ext cx="8228012" cy="4567767"/>
          </a:xfrm>
        </p:spPr>
        <p:txBody>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12339093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Alexander Maltsev, Intel</a:t>
            </a:r>
            <a:endParaRPr lang="en-US"/>
          </a:p>
        </p:txBody>
      </p:sp>
      <p:sp>
        <p:nvSpPr>
          <p:cNvPr id="6" name="Slide Number Placeholder 5"/>
          <p:cNvSpPr>
            <a:spLocks noGrp="1"/>
          </p:cNvSpPr>
          <p:nvPr>
            <p:ph type="sldNum" sz="quarter" idx="12"/>
          </p:nvPr>
        </p:nvSpPr>
        <p:spPr/>
        <p:txBody>
          <a:bodyPr/>
          <a:lstStyle/>
          <a:p>
            <a:fld id="{1B960279-9B8F-46BF-8B3A-535D867CC756}" type="slidenum">
              <a:rPr lang="en-US" smtClean="0"/>
              <a:t>‹#›</a:t>
            </a:fld>
            <a:endParaRPr lang="en-US"/>
          </a:p>
        </p:txBody>
      </p:sp>
    </p:spTree>
    <p:extLst>
      <p:ext uri="{BB962C8B-B14F-4D97-AF65-F5344CB8AC3E}">
        <p14:creationId xmlns:p14="http://schemas.microsoft.com/office/powerpoint/2010/main" val="81955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Alexander Maltsev, Intel</a:t>
            </a:r>
            <a:endParaRPr lang="en-US"/>
          </a:p>
        </p:txBody>
      </p:sp>
      <p:sp>
        <p:nvSpPr>
          <p:cNvPr id="6" name="Slide Number Placeholder 5"/>
          <p:cNvSpPr>
            <a:spLocks noGrp="1"/>
          </p:cNvSpPr>
          <p:nvPr>
            <p:ph type="sldNum" sz="quarter" idx="12"/>
          </p:nvPr>
        </p:nvSpPr>
        <p:spPr/>
        <p:txBody>
          <a:bodyPr/>
          <a:lstStyle/>
          <a:p>
            <a:fld id="{1B960279-9B8F-46BF-8B3A-535D867CC756}" type="slidenum">
              <a:rPr lang="en-US" smtClean="0"/>
              <a:t>‹#›</a:t>
            </a:fld>
            <a:endParaRPr lang="en-US"/>
          </a:p>
        </p:txBody>
      </p:sp>
    </p:spTree>
    <p:extLst>
      <p:ext uri="{BB962C8B-B14F-4D97-AF65-F5344CB8AC3E}">
        <p14:creationId xmlns:p14="http://schemas.microsoft.com/office/powerpoint/2010/main" val="17446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Alexander Maltsev, Intel</a:t>
            </a:r>
            <a:endParaRPr lang="en-US"/>
          </a:p>
        </p:txBody>
      </p:sp>
      <p:sp>
        <p:nvSpPr>
          <p:cNvPr id="6" name="Slide Number Placeholder 5"/>
          <p:cNvSpPr>
            <a:spLocks noGrp="1"/>
          </p:cNvSpPr>
          <p:nvPr>
            <p:ph type="sldNum" sz="quarter" idx="12"/>
          </p:nvPr>
        </p:nvSpPr>
        <p:spPr/>
        <p:txBody>
          <a:bodyPr/>
          <a:lstStyle/>
          <a:p>
            <a:fld id="{1B960279-9B8F-46BF-8B3A-535D867CC756}" type="slidenum">
              <a:rPr lang="en-US" smtClean="0"/>
              <a:t>‹#›</a:t>
            </a:fld>
            <a:endParaRPr lang="en-US"/>
          </a:p>
        </p:txBody>
      </p:sp>
    </p:spTree>
    <p:extLst>
      <p:ext uri="{BB962C8B-B14F-4D97-AF65-F5344CB8AC3E}">
        <p14:creationId xmlns:p14="http://schemas.microsoft.com/office/powerpoint/2010/main" val="411893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Alexander Maltsev, Intel</a:t>
            </a:r>
            <a:endParaRPr lang="en-US"/>
          </a:p>
        </p:txBody>
      </p:sp>
      <p:sp>
        <p:nvSpPr>
          <p:cNvPr id="7" name="Slide Number Placeholder 6"/>
          <p:cNvSpPr>
            <a:spLocks noGrp="1"/>
          </p:cNvSpPr>
          <p:nvPr>
            <p:ph type="sldNum" sz="quarter" idx="12"/>
          </p:nvPr>
        </p:nvSpPr>
        <p:spPr/>
        <p:txBody>
          <a:bodyPr/>
          <a:lstStyle/>
          <a:p>
            <a:fld id="{1B960279-9B8F-46BF-8B3A-535D867CC756}" type="slidenum">
              <a:rPr lang="en-US" smtClean="0"/>
              <a:t>‹#›</a:t>
            </a:fld>
            <a:endParaRPr lang="en-US"/>
          </a:p>
        </p:txBody>
      </p:sp>
    </p:spTree>
    <p:extLst>
      <p:ext uri="{BB962C8B-B14F-4D97-AF65-F5344CB8AC3E}">
        <p14:creationId xmlns:p14="http://schemas.microsoft.com/office/powerpoint/2010/main" val="269930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Alexander Maltsev, Intel</a:t>
            </a:r>
            <a:endParaRPr lang="en-US"/>
          </a:p>
        </p:txBody>
      </p:sp>
      <p:sp>
        <p:nvSpPr>
          <p:cNvPr id="9" name="Slide Number Placeholder 8"/>
          <p:cNvSpPr>
            <a:spLocks noGrp="1"/>
          </p:cNvSpPr>
          <p:nvPr>
            <p:ph type="sldNum" sz="quarter" idx="12"/>
          </p:nvPr>
        </p:nvSpPr>
        <p:spPr/>
        <p:txBody>
          <a:bodyPr/>
          <a:lstStyle/>
          <a:p>
            <a:fld id="{1B960279-9B8F-46BF-8B3A-535D867CC756}" type="slidenum">
              <a:rPr lang="en-US" smtClean="0"/>
              <a:t>‹#›</a:t>
            </a:fld>
            <a:endParaRPr lang="en-US"/>
          </a:p>
        </p:txBody>
      </p:sp>
    </p:spTree>
    <p:extLst>
      <p:ext uri="{BB962C8B-B14F-4D97-AF65-F5344CB8AC3E}">
        <p14:creationId xmlns:p14="http://schemas.microsoft.com/office/powerpoint/2010/main" val="3889539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Alexander Maltsev, Intel</a:t>
            </a:r>
            <a:endParaRPr lang="en-US"/>
          </a:p>
        </p:txBody>
      </p:sp>
      <p:sp>
        <p:nvSpPr>
          <p:cNvPr id="5" name="Slide Number Placeholder 4"/>
          <p:cNvSpPr>
            <a:spLocks noGrp="1"/>
          </p:cNvSpPr>
          <p:nvPr>
            <p:ph type="sldNum" sz="quarter" idx="12"/>
          </p:nvPr>
        </p:nvSpPr>
        <p:spPr/>
        <p:txBody>
          <a:bodyPr/>
          <a:lstStyle/>
          <a:p>
            <a:fld id="{1B960279-9B8F-46BF-8B3A-535D867CC756}" type="slidenum">
              <a:rPr lang="en-US" smtClean="0"/>
              <a:t>‹#›</a:t>
            </a:fld>
            <a:endParaRPr lang="en-US"/>
          </a:p>
        </p:txBody>
      </p:sp>
    </p:spTree>
    <p:extLst>
      <p:ext uri="{BB962C8B-B14F-4D97-AF65-F5344CB8AC3E}">
        <p14:creationId xmlns:p14="http://schemas.microsoft.com/office/powerpoint/2010/main" val="301913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Alexander Maltsev, Intel</a:t>
            </a:r>
            <a:endParaRPr lang="en-US"/>
          </a:p>
        </p:txBody>
      </p:sp>
      <p:sp>
        <p:nvSpPr>
          <p:cNvPr id="4" name="Slide Number Placeholder 3"/>
          <p:cNvSpPr>
            <a:spLocks noGrp="1"/>
          </p:cNvSpPr>
          <p:nvPr>
            <p:ph type="sldNum" sz="quarter" idx="12"/>
          </p:nvPr>
        </p:nvSpPr>
        <p:spPr/>
        <p:txBody>
          <a:bodyPr/>
          <a:lstStyle/>
          <a:p>
            <a:fld id="{1B960279-9B8F-46BF-8B3A-535D867CC756}" type="slidenum">
              <a:rPr lang="en-US" smtClean="0"/>
              <a:t>‹#›</a:t>
            </a:fld>
            <a:endParaRPr lang="en-US"/>
          </a:p>
        </p:txBody>
      </p:sp>
    </p:spTree>
    <p:extLst>
      <p:ext uri="{BB962C8B-B14F-4D97-AF65-F5344CB8AC3E}">
        <p14:creationId xmlns:p14="http://schemas.microsoft.com/office/powerpoint/2010/main" val="40655043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1"/>
            <a:ext cx="7770813" cy="61896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376772"/>
            <a:ext cx="7770813" cy="500455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ltLang="zh-TW" dirty="0" smtClean="0"/>
              <a:t>Alexander Maltsev, Intel</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4572000" y="357166"/>
            <a:ext cx="3929090"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802.11-15/1144</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
        <p:nvSpPr>
          <p:cNvPr id="11" name="Date Placeholder 3"/>
          <p:cNvSpPr txBox="1">
            <a:spLocks/>
          </p:cNvSpPr>
          <p:nvPr userDrawn="1"/>
        </p:nvSpPr>
        <p:spPr bwMode="auto">
          <a:xfrm>
            <a:off x="679451" y="338138"/>
            <a:ext cx="1660301"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September 2015</a:t>
            </a:r>
          </a:p>
        </p:txBody>
      </p:sp>
    </p:spTree>
  </p:cSld>
  <p:clrMap bg1="lt1" tx1="dk1" bg2="lt2" tx2="dk2" accent1="accent1" accent2="accent2" accent3="accent3" accent4="accent4" accent5="accent5" accent6="accent6" hlink="hlink" folHlink="folHlink"/>
  <p:sldLayoutIdLst>
    <p:sldLayoutId id="2147483650" r:id="rId1"/>
    <p:sldLayoutId id="2147483663" r:id="rId2"/>
  </p:sldLayoutIdLst>
  <p:timing>
    <p:tnLst>
      <p:par>
        <p:cTn id="1" dur="indefinite" restart="never" nodeType="tmRoot"/>
      </p:par>
    </p:tnLst>
  </p:timing>
  <p:hf hdr="0" dt="0"/>
  <p:txStyles>
    <p:title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p:titleStyle>
    <p:bodyStyle>
      <a:lvl1pPr marL="180000" indent="-180000" algn="l" defTabSz="449263" rtl="0" eaLnBrk="1" fontAlgn="base" hangingPunct="1">
        <a:spcBef>
          <a:spcPts val="0"/>
        </a:spcBef>
        <a:spcAft>
          <a:spcPct val="0"/>
        </a:spcAft>
        <a:buClr>
          <a:srgbClr val="000000"/>
        </a:buClr>
        <a:buSzPct val="100000"/>
        <a:buFont typeface="Arial" panose="020B0604020202020204" pitchFamily="34" charset="0"/>
        <a:buChar char="•"/>
        <a:defRPr kumimoji="1" sz="2400" b="0">
          <a:solidFill>
            <a:srgbClr val="000000"/>
          </a:solidFill>
          <a:latin typeface="+mn-lt"/>
          <a:ea typeface="+mn-ea"/>
          <a:cs typeface="+mn-cs"/>
        </a:defRPr>
      </a:lvl1pPr>
      <a:lvl2pPr marL="360000" indent="-180000" algn="l" defTabSz="449263" rtl="0" eaLnBrk="1" fontAlgn="base" hangingPunct="1">
        <a:spcBef>
          <a:spcPts val="0"/>
        </a:spcBef>
        <a:spcAft>
          <a:spcPct val="0"/>
        </a:spcAft>
        <a:buClr>
          <a:srgbClr val="000000"/>
        </a:buClr>
        <a:buSzPct val="75000"/>
        <a:buFont typeface="Times New Roman" panose="02020603050405020304" pitchFamily="18" charset="0"/>
        <a:buChar char="–"/>
        <a:defRPr kumimoji="1" sz="2000">
          <a:solidFill>
            <a:srgbClr val="000000"/>
          </a:solidFill>
          <a:latin typeface="+mn-lt"/>
          <a:ea typeface="+mn-ea"/>
        </a:defRPr>
      </a:lvl2pPr>
      <a:lvl3pPr marL="540000" indent="-180000" algn="l" defTabSz="449263" rtl="0" eaLnBrk="1" fontAlgn="base" hangingPunct="1">
        <a:spcBef>
          <a:spcPts val="0"/>
        </a:spcBef>
        <a:spcAft>
          <a:spcPct val="0"/>
        </a:spcAft>
        <a:buClr>
          <a:srgbClr val="000000"/>
        </a:buClr>
        <a:buSzPct val="100000"/>
        <a:buFont typeface="Times New Roman" panose="02020603050405020304" pitchFamily="18" charset="0"/>
        <a:buChar char="–"/>
        <a:defRPr kumimoji="1">
          <a:solidFill>
            <a:srgbClr val="000000"/>
          </a:solidFill>
          <a:latin typeface="+mn-lt"/>
          <a:ea typeface="+mn-ea"/>
        </a:defRPr>
      </a:lvl3pPr>
      <a:lvl4pPr marL="720000" indent="-180000" algn="l" defTabSz="449263" rtl="0" eaLnBrk="1" fontAlgn="base" hangingPunct="1">
        <a:spcBef>
          <a:spcPts val="0"/>
        </a:spcBef>
        <a:spcAft>
          <a:spcPct val="0"/>
        </a:spcAft>
        <a:buClr>
          <a:srgbClr val="000000"/>
        </a:buClr>
        <a:buSzPct val="100000"/>
        <a:buFont typeface="Times New Roman" panose="02020603050405020304" pitchFamily="18" charset="0"/>
        <a:buChar char="–"/>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Alexander Maltsev, Intel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960279-9B8F-46BF-8B3A-535D867CC756}" type="slidenum">
              <a:rPr lang="en-US" smtClean="0"/>
              <a:t>‹#›</a:t>
            </a:fld>
            <a:endParaRPr lang="en-US"/>
          </a:p>
        </p:txBody>
      </p:sp>
    </p:spTree>
    <p:extLst>
      <p:ext uri="{BB962C8B-B14F-4D97-AF65-F5344CB8AC3E}">
        <p14:creationId xmlns:p14="http://schemas.microsoft.com/office/powerpoint/2010/main" val="152722146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Visio_Drawing22.vsdx"/><Relationship Id="rId5" Type="http://schemas.openxmlformats.org/officeDocument/2006/relationships/oleObject" Target="../embeddings/oleObject6.bin"/><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package" Target="../embeddings/Microsoft_Visio_Drawing33.vsdx"/></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entor.ieee.org/802.11/dcn/15/11-15-0625-02-00ay-ieee-802-11-tgay-usage-scenarios.pptx"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mentor.ieee.org/802.11/dcn/14/11-14-1486-00-ng60-channel-models-in-ng60.pptx" TargetMode="External"/><Relationship Id="rId5" Type="http://schemas.openxmlformats.org/officeDocument/2006/relationships/hyperlink" Target="http://www.miweba.eu/" TargetMode="External"/><Relationship Id="rId4" Type="http://schemas.openxmlformats.org/officeDocument/2006/relationships/hyperlink" Target="https://mentor.ieee.org/802.11/dcn/15/11-15-0614-01-00ay-ng60-channel-modeling-plan.ppt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oleObject" Target="../embeddings/oleObject1.bin"/><Relationship Id="rId7" Type="http://schemas.openxmlformats.org/officeDocument/2006/relationships/oleObject" Target="../embeddings/Microsoft_Visio_2003-2010_Drawing22.vsd"/><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emf"/><Relationship Id="rId5" Type="http://schemas.openxmlformats.org/officeDocument/2006/relationships/image" Target="../media/image1.emf"/><Relationship Id="rId10" Type="http://schemas.openxmlformats.org/officeDocument/2006/relationships/oleObject" Target="../embeddings/Microsoft_Visio_2003-2010_Drawing33.vsd"/><Relationship Id="rId4" Type="http://schemas.openxmlformats.org/officeDocument/2006/relationships/oleObject" Target="../embeddings/Microsoft_Visio_2003-2010_Drawing11.vsd"/><Relationship Id="rId9"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package" Target="../embeddings/Microsoft_Visio_Drawing11.vsdx"/><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980728"/>
            <a:ext cx="7770813" cy="1065213"/>
          </a:xfrm>
        </p:spPr>
        <p:txBody>
          <a:bodyPr/>
          <a:lstStyle/>
          <a:p>
            <a:r>
              <a:rPr lang="en-US" dirty="0" smtClean="0"/>
              <a:t>Simulation Scenarios for </a:t>
            </a:r>
            <a:r>
              <a:rPr lang="en-GB" dirty="0" err="1" smtClean="0"/>
              <a:t>TGay</a:t>
            </a:r>
            <a:r>
              <a:rPr lang="en-GB" dirty="0" smtClean="0"/>
              <a:t> PHY Layer Evaluation Methodology</a:t>
            </a:r>
            <a:endParaRPr lang="ru-RU"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a:t>
            </a:fld>
            <a:endParaRPr lang="en-GB" dirty="0"/>
          </a:p>
        </p:txBody>
      </p:sp>
      <p:sp>
        <p:nvSpPr>
          <p:cNvPr id="6" name="Footer Placeholder 5"/>
          <p:cNvSpPr>
            <a:spLocks noGrp="1"/>
          </p:cNvSpPr>
          <p:nvPr>
            <p:ph type="ftr" idx="16"/>
          </p:nvPr>
        </p:nvSpPr>
        <p:spPr/>
        <p:txBody>
          <a:bodyPr/>
          <a:lstStyle/>
          <a:p>
            <a:r>
              <a:rPr lang="en-US" altLang="zh-TW" smtClean="0"/>
              <a:t>Alexander Maltsev, Intel</a:t>
            </a:r>
            <a:endParaRPr lang="en-GB" dirty="0"/>
          </a:p>
        </p:txBody>
      </p:sp>
      <p:sp>
        <p:nvSpPr>
          <p:cNvPr id="9" name="Rectangle 4"/>
          <p:cNvSpPr>
            <a:spLocks noChangeArrowheads="1"/>
          </p:cNvSpPr>
          <p:nvPr/>
        </p:nvSpPr>
        <p:spPr bwMode="auto">
          <a:xfrm>
            <a:off x="539405" y="2960948"/>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Table 9"/>
          <p:cNvGraphicFramePr>
            <a:graphicFrameLocks noGrp="1"/>
          </p:cNvGraphicFramePr>
          <p:nvPr>
            <p:extLst>
              <p:ext uri="{D42A27DB-BD31-4B8C-83A1-F6EECF244321}">
                <p14:modId xmlns:p14="http://schemas.microsoft.com/office/powerpoint/2010/main" val="3650995238"/>
              </p:ext>
            </p:extLst>
          </p:nvPr>
        </p:nvGraphicFramePr>
        <p:xfrm>
          <a:off x="539405" y="3429000"/>
          <a:ext cx="8280920" cy="1854200"/>
        </p:xfrm>
        <a:graphic>
          <a:graphicData uri="http://schemas.openxmlformats.org/drawingml/2006/table">
            <a:tbl>
              <a:tblPr firstRow="1" bandRow="1">
                <a:tableStyleId>{5940675A-B579-460E-94D1-54222C63F5DA}</a:tableStyleId>
              </a:tblPr>
              <a:tblGrid>
                <a:gridCol w="1764343"/>
                <a:gridCol w="1116124"/>
                <a:gridCol w="972108"/>
                <a:gridCol w="1584176"/>
                <a:gridCol w="2844169"/>
              </a:tblGrid>
              <a:tr h="370840">
                <a:tc>
                  <a:txBody>
                    <a:bodyPr/>
                    <a:lstStyle/>
                    <a:p>
                      <a:r>
                        <a:rPr lang="en-US" sz="1600" b="1" dirty="0" smtClean="0"/>
                        <a:t>Name</a:t>
                      </a:r>
                      <a:endParaRPr lang="en-US" sz="1600" b="1" dirty="0"/>
                    </a:p>
                  </a:txBody>
                  <a:tcPr/>
                </a:tc>
                <a:tc>
                  <a:txBody>
                    <a:bodyPr/>
                    <a:lstStyle/>
                    <a:p>
                      <a:r>
                        <a:rPr lang="en-US" sz="1600" b="1" dirty="0" smtClean="0"/>
                        <a:t>Affiliation</a:t>
                      </a:r>
                      <a:endParaRPr lang="en-US" sz="1600" b="1" dirty="0"/>
                    </a:p>
                  </a:txBody>
                  <a:tcPr/>
                </a:tc>
                <a:tc>
                  <a:txBody>
                    <a:bodyPr/>
                    <a:lstStyle/>
                    <a:p>
                      <a:r>
                        <a:rPr lang="en-US" sz="1600" b="1" dirty="0" smtClean="0"/>
                        <a:t>Address</a:t>
                      </a:r>
                      <a:endParaRPr lang="en-US" sz="1600" b="1" dirty="0"/>
                    </a:p>
                  </a:txBody>
                  <a:tcPr/>
                </a:tc>
                <a:tc>
                  <a:txBody>
                    <a:bodyPr/>
                    <a:lstStyle/>
                    <a:p>
                      <a:r>
                        <a:rPr lang="en-US" sz="1600" b="1" dirty="0" smtClean="0"/>
                        <a:t>Phone</a:t>
                      </a:r>
                      <a:endParaRPr lang="en-US" sz="1600" b="1" dirty="0"/>
                    </a:p>
                  </a:txBody>
                  <a:tcPr/>
                </a:tc>
                <a:tc>
                  <a:txBody>
                    <a:bodyPr/>
                    <a:lstStyle/>
                    <a:p>
                      <a:r>
                        <a:rPr lang="en-US" sz="1600" b="1" dirty="0" smtClean="0"/>
                        <a:t>Email</a:t>
                      </a:r>
                      <a:endParaRPr lang="en-US" sz="1600" b="1" dirty="0"/>
                    </a:p>
                  </a:txBody>
                  <a:tcPr/>
                </a:tc>
              </a:tr>
              <a:tr h="370840">
                <a:tc>
                  <a:txBody>
                    <a:bodyPr/>
                    <a:lstStyle/>
                    <a:p>
                      <a:r>
                        <a:rPr lang="en-US" sz="1600" dirty="0" smtClean="0"/>
                        <a:t>Alexander Maltsev</a:t>
                      </a:r>
                      <a:endParaRPr lang="en-US" sz="1600" dirty="0"/>
                    </a:p>
                  </a:txBody>
                  <a:tcPr/>
                </a:tc>
                <a:tc>
                  <a:txBody>
                    <a:bodyPr/>
                    <a:lstStyle/>
                    <a:p>
                      <a:r>
                        <a:rPr lang="en-US" sz="1600" dirty="0" smtClean="0"/>
                        <a:t>Intel</a:t>
                      </a:r>
                      <a:endParaRPr lang="en-US" sz="1600" dirty="0"/>
                    </a:p>
                  </a:txBody>
                  <a:tcPr/>
                </a:tc>
                <a:tc>
                  <a:txBody>
                    <a:bodyPr/>
                    <a:lstStyle/>
                    <a:p>
                      <a:endParaRPr lang="en-US" sz="1600" dirty="0"/>
                    </a:p>
                  </a:txBody>
                  <a:tcPr/>
                </a:tc>
                <a:tc>
                  <a:txBody>
                    <a:bodyPr/>
                    <a:lstStyle/>
                    <a:p>
                      <a:pPr algn="ctr"/>
                      <a:r>
                        <a:rPr kumimoji="1" lang="en-US" sz="1200" kern="1200" dirty="0" smtClean="0">
                          <a:solidFill>
                            <a:schemeClr val="tx1"/>
                          </a:solidFill>
                          <a:latin typeface="+mn-lt"/>
                          <a:ea typeface="+mn-ea"/>
                          <a:cs typeface="+mn-cs"/>
                        </a:rPr>
                        <a:t>+</a:t>
                      </a:r>
                      <a:r>
                        <a:rPr kumimoji="1" lang="en-US" sz="1600" kern="1200" dirty="0" smtClean="0">
                          <a:solidFill>
                            <a:schemeClr val="tx1"/>
                          </a:solidFill>
                          <a:latin typeface="+mn-lt"/>
                          <a:ea typeface="+mn-ea"/>
                          <a:cs typeface="+mn-cs"/>
                        </a:rPr>
                        <a:t>7(962)5050236</a:t>
                      </a:r>
                      <a:endParaRPr kumimoji="1" lang="en-US" sz="1200" kern="1200" dirty="0">
                        <a:solidFill>
                          <a:schemeClr val="tx1"/>
                        </a:solidFill>
                        <a:latin typeface="+mn-lt"/>
                        <a:ea typeface="+mn-ea"/>
                        <a:cs typeface="+mn-cs"/>
                      </a:endParaRPr>
                    </a:p>
                  </a:txBody>
                  <a:tcPr/>
                </a:tc>
                <a:tc>
                  <a:txBody>
                    <a:bodyPr/>
                    <a:lstStyle/>
                    <a:p>
                      <a:r>
                        <a:rPr kumimoji="1" lang="en-US" sz="1600" kern="1200" dirty="0" smtClean="0">
                          <a:solidFill>
                            <a:schemeClr val="tx1"/>
                          </a:solidFill>
                          <a:latin typeface="+mn-lt"/>
                          <a:ea typeface="+mn-ea"/>
                          <a:cs typeface="+mn-cs"/>
                        </a:rPr>
                        <a:t>alexander.maltsev@intel.com</a:t>
                      </a:r>
                      <a:endParaRPr kumimoji="1" lang="en-US" sz="1600" kern="1200" dirty="0">
                        <a:solidFill>
                          <a:schemeClr val="tx1"/>
                        </a:solidFill>
                        <a:latin typeface="+mn-lt"/>
                        <a:ea typeface="+mn-ea"/>
                        <a:cs typeface="+mn-cs"/>
                      </a:endParaRPr>
                    </a:p>
                  </a:txBody>
                  <a:tcPr/>
                </a:tc>
              </a:tr>
              <a:tr h="370840">
                <a:tc>
                  <a:txBody>
                    <a:bodyPr/>
                    <a:lstStyle/>
                    <a:p>
                      <a:r>
                        <a:rPr lang="en-US" sz="1600" dirty="0" smtClean="0"/>
                        <a:t>Ilya Bolotin</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Intel</a:t>
                      </a:r>
                    </a:p>
                  </a:txBody>
                  <a:tcPr/>
                </a:tc>
                <a:tc>
                  <a:txBody>
                    <a:bodyPr/>
                    <a:lstStyle/>
                    <a:p>
                      <a:endParaRPr lang="en-US" sz="1600" dirty="0"/>
                    </a:p>
                  </a:txBody>
                  <a:tcPr/>
                </a:tc>
                <a:tc>
                  <a:txBody>
                    <a:bodyPr/>
                    <a:lstStyle/>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r>
              <a:tr h="370840">
                <a:tc>
                  <a:txBody>
                    <a:bodyPr/>
                    <a:lstStyle/>
                    <a:p>
                      <a:r>
                        <a:rPr lang="en-US" sz="1600" dirty="0" smtClean="0"/>
                        <a:t>Andrey Pudeyev</a:t>
                      </a:r>
                      <a:endParaRPr lang="en-US" sz="1600" dirty="0"/>
                    </a:p>
                  </a:txBody>
                  <a:tcPr/>
                </a:tc>
                <a:tc>
                  <a:txBody>
                    <a:bodyPr/>
                    <a:lstStyle/>
                    <a:p>
                      <a:r>
                        <a:rPr lang="en-US" sz="1600" dirty="0" smtClean="0"/>
                        <a:t>Intel</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370840">
                <a:tc>
                  <a:txBody>
                    <a:bodyPr/>
                    <a:lstStyle/>
                    <a:p>
                      <a:r>
                        <a:rPr lang="en-US" sz="1600" dirty="0" smtClean="0"/>
                        <a:t>Artyom Lomayev</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Intel</a:t>
                      </a: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bl>
          </a:graphicData>
        </a:graphic>
      </p:graphicFrame>
    </p:spTree>
    <p:extLst>
      <p:ext uri="{BB962C8B-B14F-4D97-AF65-F5344CB8AC3E}">
        <p14:creationId xmlns:p14="http://schemas.microsoft.com/office/powerpoint/2010/main" val="2614977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Alexander Maltsev, Intel</a:t>
            </a:r>
            <a:endParaRPr lang="ru-RU"/>
          </a:p>
        </p:txBody>
      </p:sp>
      <p:sp>
        <p:nvSpPr>
          <p:cNvPr id="4" name="Slide Number Placeholder 3"/>
          <p:cNvSpPr>
            <a:spLocks noGrp="1"/>
          </p:cNvSpPr>
          <p:nvPr>
            <p:ph type="sldNum" sz="quarter" idx="12"/>
          </p:nvPr>
        </p:nvSpPr>
        <p:spPr/>
        <p:txBody>
          <a:bodyPr/>
          <a:lstStyle/>
          <a:p>
            <a:fld id="{B45CEB4C-C6D3-4B98-B216-890F1E9D6146}" type="slidenum">
              <a:rPr lang="ru-RU" smtClean="0"/>
              <a:t>10</a:t>
            </a:fld>
            <a:endParaRPr lang="ru-RU"/>
          </a:p>
        </p:txBody>
      </p:sp>
      <p:sp>
        <p:nvSpPr>
          <p:cNvPr id="5" name="Title 4"/>
          <p:cNvSpPr>
            <a:spLocks noGrp="1"/>
          </p:cNvSpPr>
          <p:nvPr>
            <p:ph type="title"/>
          </p:nvPr>
        </p:nvSpPr>
        <p:spPr/>
        <p:txBody>
          <a:bodyPr/>
          <a:lstStyle/>
          <a:p>
            <a:r>
              <a:rPr lang="en-GB" dirty="0"/>
              <a:t>Outdoor open area hotspot access </a:t>
            </a:r>
            <a:endParaRPr lang="ru-RU" dirty="0"/>
          </a:p>
        </p:txBody>
      </p:sp>
      <p:sp>
        <p:nvSpPr>
          <p:cNvPr id="6" name="Content Placeholder 5"/>
          <p:cNvSpPr>
            <a:spLocks noGrp="1"/>
          </p:cNvSpPr>
          <p:nvPr>
            <p:ph sz="quarter" idx="13"/>
          </p:nvPr>
        </p:nvSpPr>
        <p:spPr>
          <a:xfrm>
            <a:off x="455614" y="1604434"/>
            <a:ext cx="8228012" cy="3287996"/>
          </a:xfrm>
        </p:spPr>
        <p:txBody>
          <a:bodyPr wrap="square">
            <a:normAutofit/>
          </a:bodyPr>
          <a:lstStyle/>
          <a:p>
            <a:pPr lvl="0" algn="just"/>
            <a:r>
              <a:rPr lang="en-US" sz="1800" dirty="0"/>
              <a:t>The scenario represents large open areas with low and rare buildings like university campus, park areas, city squares. </a:t>
            </a:r>
            <a:endParaRPr lang="en-US" sz="1800" dirty="0">
              <a:ea typeface="Calibri"/>
              <a:cs typeface="Times New Roman"/>
            </a:endParaRPr>
          </a:p>
          <a:p>
            <a:pPr lvl="0" algn="just"/>
            <a:r>
              <a:rPr lang="en-US" sz="1800" b="1" dirty="0" smtClean="0">
                <a:ea typeface="Calibri"/>
                <a:cs typeface="Times New Roman"/>
              </a:rPr>
              <a:t>Open </a:t>
            </a:r>
            <a:r>
              <a:rPr lang="en-US" sz="1800" b="1" dirty="0">
                <a:ea typeface="Calibri"/>
                <a:cs typeface="Times New Roman"/>
              </a:rPr>
              <a:t>area </a:t>
            </a:r>
            <a:r>
              <a:rPr lang="en-US" sz="1800" dirty="0">
                <a:ea typeface="Calibri"/>
                <a:cs typeface="Times New Roman"/>
              </a:rPr>
              <a:t>channel model </a:t>
            </a:r>
            <a:r>
              <a:rPr lang="en-US" sz="1800" dirty="0" smtClean="0">
                <a:ea typeface="Calibri"/>
                <a:cs typeface="Times New Roman"/>
              </a:rPr>
              <a:t>from [5] with MIMO extension will </a:t>
            </a:r>
            <a:r>
              <a:rPr lang="en-US" sz="1800" dirty="0">
                <a:ea typeface="Calibri"/>
                <a:cs typeface="Times New Roman"/>
              </a:rPr>
              <a:t>be used. </a:t>
            </a:r>
            <a:endParaRPr lang="en-US" sz="1800" dirty="0" smtClean="0">
              <a:ea typeface="Calibri"/>
              <a:cs typeface="Times New Roman"/>
            </a:endParaRPr>
          </a:p>
          <a:p>
            <a:pPr lvl="0" algn="just"/>
            <a:r>
              <a:rPr lang="en-US" sz="1800" u="sng" dirty="0" smtClean="0">
                <a:ea typeface="Calibri"/>
                <a:cs typeface="Times New Roman"/>
              </a:rPr>
              <a:t>The </a:t>
            </a:r>
            <a:r>
              <a:rPr lang="en-US" sz="1800" u="sng" dirty="0">
                <a:ea typeface="Calibri"/>
                <a:cs typeface="Times New Roman"/>
              </a:rPr>
              <a:t>SLS simulations </a:t>
            </a:r>
            <a:r>
              <a:rPr lang="en-US" sz="1800" u="sng" dirty="0" smtClean="0">
                <a:ea typeface="Calibri"/>
                <a:cs typeface="Times New Roman"/>
              </a:rPr>
              <a:t>required.</a:t>
            </a:r>
            <a:endParaRPr lang="ru-RU" sz="1800" u="sng" dirty="0"/>
          </a:p>
          <a:p>
            <a:pPr lvl="0" algn="just"/>
            <a:r>
              <a:rPr lang="en-GB" sz="1800" dirty="0"/>
              <a:t>To evaluate the range of possible mmWave system performance </a:t>
            </a:r>
            <a:r>
              <a:rPr lang="en-GB" sz="1800" dirty="0" smtClean="0"/>
              <a:t>in different interference environments, </a:t>
            </a:r>
            <a:r>
              <a:rPr lang="en-GB" sz="1800" dirty="0"/>
              <a:t>two </a:t>
            </a:r>
            <a:r>
              <a:rPr lang="en-GB" sz="1800" dirty="0" smtClean="0"/>
              <a:t>limiting cases are </a:t>
            </a:r>
            <a:r>
              <a:rPr lang="en-GB" sz="1800" dirty="0"/>
              <a:t>considered:</a:t>
            </a:r>
            <a:endParaRPr lang="ru-RU" sz="1800" dirty="0"/>
          </a:p>
          <a:p>
            <a:pPr lvl="1" algn="just"/>
            <a:r>
              <a:rPr lang="en-US" sz="1600" b="1" dirty="0"/>
              <a:t>“</a:t>
            </a:r>
            <a:r>
              <a:rPr lang="en-US" sz="1600" b="1" u="sng" dirty="0"/>
              <a:t>Isolated cell</a:t>
            </a:r>
            <a:r>
              <a:rPr lang="en-US" sz="1600" b="1" dirty="0" smtClean="0"/>
              <a:t>” </a:t>
            </a:r>
            <a:r>
              <a:rPr lang="en-US" sz="1600" dirty="0"/>
              <a:t>In this case </a:t>
            </a:r>
            <a:r>
              <a:rPr lang="en-US" sz="1600" dirty="0" smtClean="0"/>
              <a:t>APs are </a:t>
            </a:r>
            <a:r>
              <a:rPr lang="en-US" sz="1600" dirty="0"/>
              <a:t>dropped so rarely that we can neglect interference between them and estimate the mmWave network performance through simulating only single </a:t>
            </a:r>
            <a:r>
              <a:rPr lang="en-US" sz="1600" dirty="0" smtClean="0"/>
              <a:t>AP.</a:t>
            </a:r>
            <a:endParaRPr lang="ru-RU" sz="1600" dirty="0"/>
          </a:p>
          <a:p>
            <a:pPr lvl="1" algn="just"/>
            <a:r>
              <a:rPr lang="en-US" sz="1600" b="1" dirty="0"/>
              <a:t>“</a:t>
            </a:r>
            <a:r>
              <a:rPr lang="en-US" sz="1600" b="1" u="sng" dirty="0"/>
              <a:t>Dense deployment</a:t>
            </a:r>
            <a:r>
              <a:rPr lang="en-US" sz="1600" b="1" dirty="0" smtClean="0"/>
              <a:t>” </a:t>
            </a:r>
            <a:r>
              <a:rPr lang="en-US" sz="1600" dirty="0"/>
              <a:t>In this opposite extreme case </a:t>
            </a:r>
            <a:r>
              <a:rPr lang="en-US" sz="1600" dirty="0" smtClean="0"/>
              <a:t>APs deployment </a:t>
            </a:r>
            <a:r>
              <a:rPr lang="en-US" sz="1600" dirty="0"/>
              <a:t>has maximal density with the hexagonal structure and therefore the maximal inter-cell interference between </a:t>
            </a:r>
            <a:r>
              <a:rPr lang="en-US" sz="1600" dirty="0" smtClean="0"/>
              <a:t>APs is </a:t>
            </a:r>
            <a:r>
              <a:rPr lang="en-US" sz="1600" dirty="0"/>
              <a:t>achieved</a:t>
            </a:r>
            <a:r>
              <a:rPr lang="en-US" sz="1600" dirty="0" smtClean="0"/>
              <a:t>.</a:t>
            </a:r>
            <a:endParaRPr lang="ru-RU" sz="1600" dirty="0"/>
          </a:p>
        </p:txBody>
      </p:sp>
      <p:grpSp>
        <p:nvGrpSpPr>
          <p:cNvPr id="7" name="Group 6"/>
          <p:cNvGrpSpPr>
            <a:grpSpLocks/>
          </p:cNvGrpSpPr>
          <p:nvPr/>
        </p:nvGrpSpPr>
        <p:grpSpPr bwMode="auto">
          <a:xfrm>
            <a:off x="2231740" y="4892430"/>
            <a:ext cx="4410284" cy="1246556"/>
            <a:chOff x="2971" y="11692"/>
            <a:chExt cx="6143" cy="1809"/>
          </a:xfrm>
        </p:grpSpPr>
        <p:sp>
          <p:nvSpPr>
            <p:cNvPr id="8" name="TextBox 51"/>
            <p:cNvSpPr txBox="1">
              <a:spLocks noChangeArrowheads="1"/>
            </p:cNvSpPr>
            <p:nvPr/>
          </p:nvSpPr>
          <p:spPr bwMode="auto">
            <a:xfrm>
              <a:off x="3309" y="12870"/>
              <a:ext cx="1345"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spcAft>
                  <a:spcPts val="0"/>
                </a:spcAft>
              </a:pPr>
              <a:r>
                <a:rPr lang="en-US"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Isolated cell</a:t>
              </a:r>
              <a:endParaRPr lang="ru-RU" sz="1800" dirty="0">
                <a:latin typeface="Times New Roman" panose="02020603050405020304" pitchFamily="18" charset="0"/>
                <a:ea typeface="Times New Roman" panose="02020603050405020304" pitchFamily="18" charset="0"/>
              </a:endParaRPr>
            </a:p>
          </p:txBody>
        </p:sp>
        <p:grpSp>
          <p:nvGrpSpPr>
            <p:cNvPr id="9" name="Group 8"/>
            <p:cNvGrpSpPr>
              <a:grpSpLocks/>
            </p:cNvGrpSpPr>
            <p:nvPr/>
          </p:nvGrpSpPr>
          <p:grpSpPr bwMode="auto">
            <a:xfrm>
              <a:off x="2971" y="11692"/>
              <a:ext cx="6143" cy="1809"/>
              <a:chOff x="2971" y="11692"/>
              <a:chExt cx="6143" cy="1809"/>
            </a:xfrm>
          </p:grpSpPr>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 y="11992"/>
                <a:ext cx="1912"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5" y="11692"/>
                <a:ext cx="3209" cy="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52"/>
              <p:cNvSpPr txBox="1">
                <a:spLocks noChangeArrowheads="1"/>
              </p:cNvSpPr>
              <p:nvPr/>
            </p:nvSpPr>
            <p:spPr bwMode="auto">
              <a:xfrm>
                <a:off x="5976" y="12954"/>
                <a:ext cx="3009"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a:r>
                  <a:rPr lang="en-US"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Dense hexagonal deployment</a:t>
                </a:r>
                <a:endParaRPr lang="ru-RU" sz="1800" dirty="0">
                  <a:latin typeface="Times New Roman" panose="02020603050405020304" pitchFamily="18" charset="0"/>
                  <a:ea typeface="Times New Roman" panose="02020603050405020304" pitchFamily="18" charset="0"/>
                </a:endParaRPr>
              </a:p>
            </p:txBody>
          </p:sp>
        </p:grpSp>
      </p:grpSp>
    </p:spTree>
    <p:extLst>
      <p:ext uri="{BB962C8B-B14F-4D97-AF65-F5344CB8AC3E}">
        <p14:creationId xmlns:p14="http://schemas.microsoft.com/office/powerpoint/2010/main" val="3201961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Alexander Maltsev, Intel</a:t>
            </a:r>
            <a:endParaRPr lang="ru-RU"/>
          </a:p>
        </p:txBody>
      </p:sp>
      <p:sp>
        <p:nvSpPr>
          <p:cNvPr id="4" name="Slide Number Placeholder 3"/>
          <p:cNvSpPr>
            <a:spLocks noGrp="1"/>
          </p:cNvSpPr>
          <p:nvPr>
            <p:ph type="sldNum" sz="quarter" idx="12"/>
          </p:nvPr>
        </p:nvSpPr>
        <p:spPr/>
        <p:txBody>
          <a:bodyPr/>
          <a:lstStyle/>
          <a:p>
            <a:fld id="{B45CEB4C-C6D3-4B98-B216-890F1E9D6146}" type="slidenum">
              <a:rPr lang="ru-RU" smtClean="0"/>
              <a:t>11</a:t>
            </a:fld>
            <a:endParaRPr lang="ru-RU"/>
          </a:p>
        </p:txBody>
      </p:sp>
      <p:sp>
        <p:nvSpPr>
          <p:cNvPr id="5" name="Title 4"/>
          <p:cNvSpPr>
            <a:spLocks noGrp="1"/>
          </p:cNvSpPr>
          <p:nvPr>
            <p:ph type="title"/>
          </p:nvPr>
        </p:nvSpPr>
        <p:spPr/>
        <p:txBody>
          <a:bodyPr/>
          <a:lstStyle/>
          <a:p>
            <a:r>
              <a:rPr lang="en-GB" dirty="0"/>
              <a:t>Outdoor open area hotspot access </a:t>
            </a:r>
            <a:endParaRPr lang="ru-RU" dirty="0"/>
          </a:p>
        </p:txBody>
      </p:sp>
      <p:sp>
        <p:nvSpPr>
          <p:cNvPr id="6" name="Content Placeholder 5"/>
          <p:cNvSpPr>
            <a:spLocks noGrp="1"/>
          </p:cNvSpPr>
          <p:nvPr>
            <p:ph sz="quarter" idx="13"/>
          </p:nvPr>
        </p:nvSpPr>
        <p:spPr>
          <a:xfrm>
            <a:off x="431540" y="1520789"/>
            <a:ext cx="8252086" cy="3276363"/>
          </a:xfrm>
        </p:spPr>
        <p:txBody>
          <a:bodyPr>
            <a:normAutofit/>
          </a:bodyPr>
          <a:lstStyle/>
          <a:p>
            <a:pPr lvl="0" algn="just">
              <a:lnSpc>
                <a:spcPct val="120000"/>
              </a:lnSpc>
            </a:pPr>
            <a:r>
              <a:rPr lang="en-GB" altLang="ru-RU" sz="1650" dirty="0"/>
              <a:t>The APs are equipped with </a:t>
            </a:r>
            <a:r>
              <a:rPr lang="en-GB" altLang="ru-RU" sz="1650" dirty="0" smtClean="0"/>
              <a:t>larger aperture antenna arrays. T</a:t>
            </a:r>
            <a:r>
              <a:rPr lang="en-US" altLang="ru-RU" sz="1650" dirty="0" smtClean="0"/>
              <a:t>o </a:t>
            </a:r>
            <a:r>
              <a:rPr lang="en-US" altLang="ru-RU" sz="1650" dirty="0"/>
              <a:t>increase the coverage area, the antenna arrays with a large number of elements </a:t>
            </a:r>
            <a:r>
              <a:rPr lang="en-US" altLang="ru-RU" sz="1650" dirty="0" smtClean="0"/>
              <a:t>(128 - 512) are considered.</a:t>
            </a:r>
            <a:endParaRPr lang="en-GB" altLang="ru-RU" sz="1650" dirty="0" smtClean="0"/>
          </a:p>
          <a:p>
            <a:pPr lvl="0" algn="just">
              <a:lnSpc>
                <a:spcPct val="120000"/>
              </a:lnSpc>
            </a:pPr>
            <a:r>
              <a:rPr lang="en-US" altLang="zh-CN" sz="1650" dirty="0" smtClean="0"/>
              <a:t>Two options for the </a:t>
            </a:r>
            <a:r>
              <a:rPr lang="en-US" altLang="zh-CN" sz="1650" dirty="0"/>
              <a:t>antenna array </a:t>
            </a:r>
            <a:r>
              <a:rPr lang="en-US" altLang="zh-CN" sz="1650" dirty="0" smtClean="0"/>
              <a:t>modeling may be implemented:</a:t>
            </a:r>
          </a:p>
          <a:p>
            <a:pPr lvl="1" algn="just">
              <a:lnSpc>
                <a:spcPct val="120000"/>
              </a:lnSpc>
            </a:pPr>
            <a:r>
              <a:rPr lang="en-US" altLang="zh-CN" sz="1400" b="1" dirty="0" smtClean="0"/>
              <a:t>Fully adaptive </a:t>
            </a:r>
            <a:r>
              <a:rPr lang="en-US" altLang="zh-CN" sz="1400" dirty="0" smtClean="0"/>
              <a:t>antenna array to </a:t>
            </a:r>
            <a:r>
              <a:rPr lang="en-US" altLang="zh-CN" sz="1400" dirty="0"/>
              <a:t>evaluate the upper bound of possible performance </a:t>
            </a:r>
          </a:p>
          <a:p>
            <a:pPr lvl="1" algn="just">
              <a:lnSpc>
                <a:spcPct val="120000"/>
              </a:lnSpc>
            </a:pPr>
            <a:r>
              <a:rPr lang="en-US" altLang="zh-CN" sz="1400" b="1" dirty="0"/>
              <a:t>Partially </a:t>
            </a:r>
            <a:r>
              <a:rPr lang="en-US" altLang="zh-CN" sz="1400" b="1" dirty="0" smtClean="0"/>
              <a:t>adaptive </a:t>
            </a:r>
            <a:r>
              <a:rPr lang="en-US" altLang="zh-CN" sz="1400" dirty="0" smtClean="0"/>
              <a:t>antenna array</a:t>
            </a:r>
            <a:r>
              <a:rPr lang="en-US" altLang="zh-CN" sz="1400" b="1" dirty="0" smtClean="0"/>
              <a:t> </a:t>
            </a:r>
            <a:r>
              <a:rPr lang="en-US" altLang="zh-CN" sz="1400" dirty="0" smtClean="0"/>
              <a:t>(subarray modules) with hybrid RF and BB beamforming</a:t>
            </a:r>
            <a:endParaRPr lang="ru-RU" altLang="zh-CN" sz="1400" dirty="0"/>
          </a:p>
          <a:p>
            <a:pPr lvl="0" algn="just">
              <a:lnSpc>
                <a:spcPct val="120000"/>
              </a:lnSpc>
            </a:pPr>
            <a:r>
              <a:rPr lang="en-US" sz="1650" dirty="0"/>
              <a:t>Considering the use of </a:t>
            </a:r>
            <a:r>
              <a:rPr lang="en-US" sz="1650" dirty="0" smtClean="0"/>
              <a:t>3 directional antennas per AP:</a:t>
            </a:r>
          </a:p>
          <a:p>
            <a:pPr lvl="1" algn="just">
              <a:lnSpc>
                <a:spcPct val="120000"/>
              </a:lnSpc>
            </a:pPr>
            <a:r>
              <a:rPr lang="en-US" sz="1250" dirty="0" smtClean="0"/>
              <a:t>3 serving 120</a:t>
            </a:r>
            <a:r>
              <a:rPr lang="en-US" sz="1250" baseline="30000" dirty="0" smtClean="0"/>
              <a:t>0</a:t>
            </a:r>
            <a:r>
              <a:rPr lang="en-US" sz="1250" dirty="0" smtClean="0"/>
              <a:t> sectors</a:t>
            </a:r>
          </a:p>
          <a:p>
            <a:pPr lvl="1" algn="just">
              <a:lnSpc>
                <a:spcPct val="120000"/>
              </a:lnSpc>
            </a:pPr>
            <a:r>
              <a:rPr lang="en-US" sz="1250" dirty="0" smtClean="0"/>
              <a:t>3 frequency channels of 2.16 GHz channels</a:t>
            </a:r>
          </a:p>
          <a:p>
            <a:pPr lvl="0" algn="just">
              <a:lnSpc>
                <a:spcPct val="120000"/>
              </a:lnSpc>
            </a:pPr>
            <a:r>
              <a:rPr lang="en-US" sz="1650" dirty="0" smtClean="0"/>
              <a:t>There are two options for frequency reuse:</a:t>
            </a:r>
            <a:endParaRPr lang="en-US" sz="1650" dirty="0"/>
          </a:p>
          <a:p>
            <a:pPr lvl="1" algn="just">
              <a:lnSpc>
                <a:spcPct val="120000"/>
              </a:lnSpc>
            </a:pPr>
            <a:r>
              <a:rPr lang="en-US" sz="1400" b="1" u="sng" dirty="0" smtClean="0"/>
              <a:t>Frequency reuse-3</a:t>
            </a:r>
            <a:r>
              <a:rPr lang="en-US" sz="1400" dirty="0" smtClean="0"/>
              <a:t>. </a:t>
            </a:r>
            <a:r>
              <a:rPr lang="en-US" sz="1400" dirty="0"/>
              <a:t>Each </a:t>
            </a:r>
            <a:r>
              <a:rPr lang="en-US" sz="1400" dirty="0" smtClean="0"/>
              <a:t>serving sector operates </a:t>
            </a:r>
            <a:r>
              <a:rPr lang="en-US" sz="1400" dirty="0"/>
              <a:t>in only one of 3</a:t>
            </a:r>
            <a:r>
              <a:rPr lang="en-US" sz="1400" dirty="0" smtClean="0"/>
              <a:t> </a:t>
            </a:r>
            <a:r>
              <a:rPr lang="en-US" sz="1400" dirty="0"/>
              <a:t>channels. </a:t>
            </a:r>
            <a:endParaRPr lang="ru-RU" sz="1400" dirty="0"/>
          </a:p>
          <a:p>
            <a:pPr lvl="1" algn="just">
              <a:lnSpc>
                <a:spcPct val="120000"/>
              </a:lnSpc>
            </a:pPr>
            <a:r>
              <a:rPr lang="en-GB" sz="1400" b="1" u="sng" dirty="0"/>
              <a:t>Frequency reuse-1</a:t>
            </a:r>
            <a:r>
              <a:rPr lang="en-GB" sz="1400" b="1" dirty="0"/>
              <a:t>. </a:t>
            </a:r>
            <a:r>
              <a:rPr lang="en-GB" sz="1400" dirty="0"/>
              <a:t>Each </a:t>
            </a:r>
            <a:r>
              <a:rPr lang="en-GB" sz="1400" dirty="0" smtClean="0"/>
              <a:t>serving sector </a:t>
            </a:r>
            <a:r>
              <a:rPr lang="en-GB" sz="1400" dirty="0"/>
              <a:t>can operate in the whole band using all 3</a:t>
            </a:r>
            <a:r>
              <a:rPr lang="en-GB" sz="1400" dirty="0" smtClean="0"/>
              <a:t> channels</a:t>
            </a:r>
            <a:endParaRPr kumimoji="0" lang="ru-RU" altLang="ru-RU" sz="1400" dirty="0">
              <a:solidFill>
                <a:schemeClr val="tx1"/>
              </a:solidFill>
              <a:latin typeface="Arial" panose="020B0604020202020204"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241013398"/>
              </p:ext>
            </p:extLst>
          </p:nvPr>
        </p:nvGraphicFramePr>
        <p:xfrm>
          <a:off x="4521200" y="3333750"/>
          <a:ext cx="101600" cy="190500"/>
        </p:xfrm>
        <a:graphic>
          <a:graphicData uri="http://schemas.openxmlformats.org/presentationml/2006/ole">
            <mc:AlternateContent xmlns:mc="http://schemas.openxmlformats.org/markup-compatibility/2006">
              <mc:Choice xmlns:v="urn:schemas-microsoft-com:vml" Requires="v">
                <p:oleObj spid="_x0000_s33078" name="Equation" r:id="rId3" imgW="101520" imgH="190440" progId="Equation.3">
                  <p:embed/>
                </p:oleObj>
              </mc:Choice>
              <mc:Fallback>
                <p:oleObj name="Equation" r:id="rId3" imgW="101520" imgH="190440" progId="Equation.3">
                  <p:embed/>
                  <p:pic>
                    <p:nvPicPr>
                      <p:cNvPr id="0" name=""/>
                      <p:cNvPicPr/>
                      <p:nvPr/>
                    </p:nvPicPr>
                    <p:blipFill>
                      <a:blip r:embed="rId4"/>
                      <a:stretch>
                        <a:fillRect/>
                      </a:stretch>
                    </p:blipFill>
                    <p:spPr>
                      <a:xfrm>
                        <a:off x="4521200" y="3333750"/>
                        <a:ext cx="101600" cy="1905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34196871"/>
              </p:ext>
            </p:extLst>
          </p:nvPr>
        </p:nvGraphicFramePr>
        <p:xfrm>
          <a:off x="2015716" y="4905164"/>
          <a:ext cx="5044497" cy="1347057"/>
        </p:xfrm>
        <a:graphic>
          <a:graphicData uri="http://schemas.openxmlformats.org/presentationml/2006/ole">
            <mc:AlternateContent xmlns:mc="http://schemas.openxmlformats.org/markup-compatibility/2006">
              <mc:Choice xmlns:v="urn:schemas-microsoft-com:vml" Requires="v">
                <p:oleObj spid="_x0000_s33079" name="Visio" r:id="rId6" imgW="10048718" imgH="2676412" progId="Visio.Drawing.15">
                  <p:embed/>
                </p:oleObj>
              </mc:Choice>
              <mc:Fallback>
                <p:oleObj name="Visio" r:id="rId6" imgW="10048718" imgH="2676412" progId="Visio.Drawing.15">
                  <p:embed/>
                  <p:pic>
                    <p:nvPicPr>
                      <p:cNvPr id="0" name=""/>
                      <p:cNvPicPr>
                        <a:picLocks noChangeAspect="1" noChangeArrowheads="1"/>
                      </p:cNvPicPr>
                      <p:nvPr/>
                    </p:nvPicPr>
                    <p:blipFill>
                      <a:blip r:embed="rId7"/>
                      <a:srcRect/>
                      <a:stretch>
                        <a:fillRect/>
                      </a:stretch>
                    </p:blipFill>
                    <p:spPr bwMode="auto">
                      <a:xfrm>
                        <a:off x="2015716" y="4905164"/>
                        <a:ext cx="5044497" cy="1347057"/>
                      </a:xfrm>
                      <a:prstGeom prst="rect">
                        <a:avLst/>
                      </a:prstGeom>
                      <a:noFill/>
                    </p:spPr>
                  </p:pic>
                </p:oleObj>
              </mc:Fallback>
            </mc:AlternateContent>
          </a:graphicData>
        </a:graphic>
      </p:graphicFrame>
    </p:spTree>
    <p:extLst>
      <p:ext uri="{BB962C8B-B14F-4D97-AF65-F5344CB8AC3E}">
        <p14:creationId xmlns:p14="http://schemas.microsoft.com/office/powerpoint/2010/main" val="247545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Alexander Maltsev, Intel</a:t>
            </a:r>
            <a:endParaRPr lang="ru-RU"/>
          </a:p>
        </p:txBody>
      </p:sp>
      <p:sp>
        <p:nvSpPr>
          <p:cNvPr id="4" name="Slide Number Placeholder 3"/>
          <p:cNvSpPr>
            <a:spLocks noGrp="1"/>
          </p:cNvSpPr>
          <p:nvPr>
            <p:ph type="sldNum" sz="quarter" idx="12"/>
          </p:nvPr>
        </p:nvSpPr>
        <p:spPr/>
        <p:txBody>
          <a:bodyPr/>
          <a:lstStyle/>
          <a:p>
            <a:fld id="{B45CEB4C-C6D3-4B98-B216-890F1E9D6146}" type="slidenum">
              <a:rPr lang="ru-RU" smtClean="0"/>
              <a:t>12</a:t>
            </a:fld>
            <a:endParaRPr lang="ru-RU"/>
          </a:p>
        </p:txBody>
      </p:sp>
      <p:sp>
        <p:nvSpPr>
          <p:cNvPr id="5" name="Title 4"/>
          <p:cNvSpPr>
            <a:spLocks noGrp="1"/>
          </p:cNvSpPr>
          <p:nvPr>
            <p:ph type="title"/>
          </p:nvPr>
        </p:nvSpPr>
        <p:spPr/>
        <p:txBody>
          <a:bodyPr/>
          <a:lstStyle/>
          <a:p>
            <a:r>
              <a:rPr lang="en-US" dirty="0"/>
              <a:t>Outdoor street canyon hotspot access</a:t>
            </a:r>
            <a:endParaRPr lang="ru-RU" dirty="0"/>
          </a:p>
        </p:txBody>
      </p:sp>
      <p:sp>
        <p:nvSpPr>
          <p:cNvPr id="6" name="Content Placeholder 5"/>
          <p:cNvSpPr>
            <a:spLocks noGrp="1"/>
          </p:cNvSpPr>
          <p:nvPr>
            <p:ph sz="quarter" idx="13"/>
          </p:nvPr>
        </p:nvSpPr>
        <p:spPr>
          <a:xfrm>
            <a:off x="455614" y="1604435"/>
            <a:ext cx="4332410" cy="4560869"/>
          </a:xfrm>
        </p:spPr>
        <p:txBody>
          <a:bodyPr>
            <a:normAutofit fontScale="92500" lnSpcReduction="20000"/>
          </a:bodyPr>
          <a:lstStyle/>
          <a:p>
            <a:pPr algn="just"/>
            <a:r>
              <a:rPr lang="en-US" dirty="0"/>
              <a:t>The street canyon (outdoor access ultra-high-rate hot-spots) </a:t>
            </a:r>
            <a:r>
              <a:rPr lang="en-US" dirty="0" smtClean="0"/>
              <a:t>simulation scenario represents </a:t>
            </a:r>
            <a:r>
              <a:rPr lang="en-US" dirty="0"/>
              <a:t>typical urban scenario: city street with pedestrians’ sidewalks along the tall long buildings. The access link between the APs on the lampposts and the </a:t>
            </a:r>
            <a:r>
              <a:rPr lang="en-US" dirty="0" smtClean="0"/>
              <a:t>STAs </a:t>
            </a:r>
            <a:r>
              <a:rPr lang="en-US" dirty="0"/>
              <a:t>at human hands is modeled in this scenario. </a:t>
            </a:r>
            <a:endParaRPr lang="ru-RU" dirty="0"/>
          </a:p>
          <a:p>
            <a:pPr algn="just"/>
            <a:r>
              <a:rPr lang="en-US" b="1" dirty="0" smtClean="0">
                <a:ea typeface="Calibri"/>
                <a:cs typeface="Times New Roman"/>
              </a:rPr>
              <a:t>Street canyon </a:t>
            </a:r>
            <a:r>
              <a:rPr lang="en-US" dirty="0" smtClean="0">
                <a:ea typeface="Calibri"/>
                <a:cs typeface="Times New Roman"/>
              </a:rPr>
              <a:t>channel model from [5] with MIMO extension will be used. </a:t>
            </a:r>
          </a:p>
          <a:p>
            <a:pPr algn="just"/>
            <a:r>
              <a:rPr lang="en-US" u="sng" dirty="0" smtClean="0"/>
              <a:t>The SLS simulation results required.</a:t>
            </a:r>
            <a:endParaRPr lang="en-US" u="sng" dirty="0" smtClean="0">
              <a:ea typeface="Calibri"/>
              <a:cs typeface="Times New Roman"/>
            </a:endParaRPr>
          </a:p>
          <a:p>
            <a:pPr algn="just"/>
            <a:r>
              <a:rPr lang="en-US" dirty="0" smtClean="0">
                <a:cs typeface="Times New Roman"/>
              </a:rPr>
              <a:t>Frequency reuse - 1,2,3 (TBD)</a:t>
            </a:r>
          </a:p>
        </p:txBody>
      </p:sp>
      <p:graphicFrame>
        <p:nvGraphicFramePr>
          <p:cNvPr id="7" name="Object 6"/>
          <p:cNvGraphicFramePr>
            <a:graphicFrameLocks noChangeAspect="1"/>
          </p:cNvGraphicFramePr>
          <p:nvPr>
            <p:extLst>
              <p:ext uri="{D42A27DB-BD31-4B8C-83A1-F6EECF244321}">
                <p14:modId xmlns:p14="http://schemas.microsoft.com/office/powerpoint/2010/main" val="3230684476"/>
              </p:ext>
            </p:extLst>
          </p:nvPr>
        </p:nvGraphicFramePr>
        <p:xfrm>
          <a:off x="5282992" y="1412776"/>
          <a:ext cx="3141436" cy="2849077"/>
        </p:xfrm>
        <a:graphic>
          <a:graphicData uri="http://schemas.openxmlformats.org/presentationml/2006/ole">
            <mc:AlternateContent xmlns:mc="http://schemas.openxmlformats.org/markup-compatibility/2006">
              <mc:Choice xmlns:v="urn:schemas-microsoft-com:vml" Requires="v">
                <p:oleObj spid="_x0000_s33931" name="Visio" r:id="rId4" imgW="9734685" imgH="8839200" progId="Visio.Drawing.15">
                  <p:embed/>
                </p:oleObj>
              </mc:Choice>
              <mc:Fallback>
                <p:oleObj name="Visio" r:id="rId4" imgW="9734685" imgH="883920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2992" y="1412776"/>
                        <a:ext cx="3141436" cy="2849077"/>
                      </a:xfrm>
                      <a:prstGeom prst="rect">
                        <a:avLst/>
                      </a:prstGeom>
                      <a:noFill/>
                      <a:extLst/>
                    </p:spPr>
                  </p:pic>
                </p:oleObj>
              </mc:Fallback>
            </mc:AlternateContent>
          </a:graphicData>
        </a:graphic>
      </p:graphicFrame>
      <p:pic>
        <p:nvPicPr>
          <p:cNvPr id="13" name="Picture 12"/>
          <p:cNvPicPr>
            <a:picLocks noChangeAspect="1"/>
          </p:cNvPicPr>
          <p:nvPr/>
        </p:nvPicPr>
        <p:blipFill>
          <a:blip r:embed="rId6"/>
          <a:stretch>
            <a:fillRect/>
          </a:stretch>
        </p:blipFill>
        <p:spPr>
          <a:xfrm>
            <a:off x="4968044" y="4449377"/>
            <a:ext cx="3888432" cy="1859943"/>
          </a:xfrm>
          <a:prstGeom prst="rect">
            <a:avLst/>
          </a:prstGeom>
        </p:spPr>
      </p:pic>
    </p:spTree>
    <p:extLst>
      <p:ext uri="{BB962C8B-B14F-4D97-AF65-F5344CB8AC3E}">
        <p14:creationId xmlns:p14="http://schemas.microsoft.com/office/powerpoint/2010/main" val="3535518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Backhaul Scenario</a:t>
            </a:r>
            <a:endParaRPr lang="ru-RU" dirty="0"/>
          </a:p>
        </p:txBody>
      </p:sp>
      <p:sp>
        <p:nvSpPr>
          <p:cNvPr id="3" name="Content Placeholder 2"/>
          <p:cNvSpPr>
            <a:spLocks noGrp="1"/>
          </p:cNvSpPr>
          <p:nvPr>
            <p:ph idx="1"/>
          </p:nvPr>
        </p:nvSpPr>
        <p:spPr>
          <a:xfrm>
            <a:off x="685800" y="1412776"/>
            <a:ext cx="7770813" cy="2520280"/>
          </a:xfrm>
        </p:spPr>
        <p:txBody>
          <a:bodyPr>
            <a:normAutofit/>
          </a:bodyPr>
          <a:lstStyle/>
          <a:p>
            <a:pPr algn="just"/>
            <a:r>
              <a:rPr lang="en-US" sz="2800" dirty="0" smtClean="0"/>
              <a:t>Street canyon backhaul</a:t>
            </a:r>
          </a:p>
          <a:p>
            <a:pPr lvl="1" algn="just"/>
            <a:r>
              <a:rPr lang="en-US" sz="1800" b="1" dirty="0" smtClean="0"/>
              <a:t>The street canyon backhaul </a:t>
            </a:r>
            <a:r>
              <a:rPr lang="en-US" sz="1800" dirty="0" smtClean="0"/>
              <a:t>model is derived from the street canyon access model by setting  the RX antenna height equal to the AP height. The other parameters are not changed.</a:t>
            </a:r>
          </a:p>
          <a:p>
            <a:pPr lvl="1" algn="just"/>
            <a:r>
              <a:rPr lang="en-US" sz="1800" dirty="0" smtClean="0"/>
              <a:t>Multi hop transmission with frequency reuse 1, 2, 3 (TBD).</a:t>
            </a:r>
          </a:p>
          <a:p>
            <a:pPr lvl="1" algn="just"/>
            <a:endParaRPr lang="en-US" sz="1800" dirty="0" smtClean="0"/>
          </a:p>
        </p:txBody>
      </p:sp>
      <p:sp>
        <p:nvSpPr>
          <p:cNvPr id="4" name="Slide Number Placeholder 3"/>
          <p:cNvSpPr>
            <a:spLocks noGrp="1"/>
          </p:cNvSpPr>
          <p:nvPr>
            <p:ph type="sldNum" idx="12"/>
          </p:nvPr>
        </p:nvSpPr>
        <p:spPr/>
        <p:txBody>
          <a:bodyPr/>
          <a:lstStyle/>
          <a:p>
            <a:fld id="{C3EAAC41-A8E1-0B4A-BD25-25F70DF9E107}" type="slidenum">
              <a:rPr lang="it-IT" smtClean="0"/>
              <a:pPr/>
              <a:t>13</a:t>
            </a:fld>
            <a:endParaRPr lang="it-IT"/>
          </a:p>
        </p:txBody>
      </p:sp>
      <p:sp>
        <p:nvSpPr>
          <p:cNvPr id="5" name="Footer Placeholder 4"/>
          <p:cNvSpPr>
            <a:spLocks noGrp="1"/>
          </p:cNvSpPr>
          <p:nvPr>
            <p:ph type="ftr" idx="16"/>
          </p:nvPr>
        </p:nvSpPr>
        <p:spPr/>
        <p:txBody>
          <a:bodyPr/>
          <a:lstStyle/>
          <a:p>
            <a:r>
              <a:rPr lang="en-US" altLang="zh-TW" smtClean="0"/>
              <a:t>Alexander Maltsev, Intel</a:t>
            </a:r>
            <a:endParaRPr lang="en-GB" dirty="0"/>
          </a:p>
        </p:txBody>
      </p:sp>
      <p:pic>
        <p:nvPicPr>
          <p:cNvPr id="8" name="Picture 7"/>
          <p:cNvPicPr>
            <a:picLocks noChangeAspect="1"/>
          </p:cNvPicPr>
          <p:nvPr/>
        </p:nvPicPr>
        <p:blipFill>
          <a:blip r:embed="rId2"/>
          <a:stretch>
            <a:fillRect/>
          </a:stretch>
        </p:blipFill>
        <p:spPr>
          <a:xfrm>
            <a:off x="2092328" y="3933056"/>
            <a:ext cx="5033956" cy="2269230"/>
          </a:xfrm>
          <a:prstGeom prst="rect">
            <a:avLst/>
          </a:prstGeom>
        </p:spPr>
      </p:pic>
    </p:spTree>
    <p:extLst>
      <p:ext uri="{BB962C8B-B14F-4D97-AF65-F5344CB8AC3E}">
        <p14:creationId xmlns:p14="http://schemas.microsoft.com/office/powerpoint/2010/main" val="1260002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Alexander Maltsev, Intel</a:t>
            </a:r>
            <a:endParaRPr lang="ru-RU"/>
          </a:p>
        </p:txBody>
      </p:sp>
      <p:sp>
        <p:nvSpPr>
          <p:cNvPr id="3" name="Slide Number Placeholder 2"/>
          <p:cNvSpPr>
            <a:spLocks noGrp="1"/>
          </p:cNvSpPr>
          <p:nvPr>
            <p:ph type="sldNum" sz="quarter" idx="12"/>
          </p:nvPr>
        </p:nvSpPr>
        <p:spPr/>
        <p:txBody>
          <a:bodyPr/>
          <a:lstStyle/>
          <a:p>
            <a:fld id="{B45CEB4C-C6D3-4B98-B216-890F1E9D6146}" type="slidenum">
              <a:rPr lang="ru-RU" smtClean="0"/>
              <a:t>14</a:t>
            </a:fld>
            <a:endParaRPr lang="ru-RU"/>
          </a:p>
        </p:txBody>
      </p:sp>
      <p:sp>
        <p:nvSpPr>
          <p:cNvPr id="4" name="Title 3"/>
          <p:cNvSpPr>
            <a:spLocks noGrp="1"/>
          </p:cNvSpPr>
          <p:nvPr>
            <p:ph type="title"/>
          </p:nvPr>
        </p:nvSpPr>
        <p:spPr/>
        <p:txBody>
          <a:bodyPr/>
          <a:lstStyle/>
          <a:p>
            <a:r>
              <a:rPr lang="en-US" dirty="0" smtClean="0"/>
              <a:t>PHY Layer </a:t>
            </a:r>
            <a:r>
              <a:rPr lang="en-US" dirty="0"/>
              <a:t>e</a:t>
            </a:r>
            <a:r>
              <a:rPr lang="en-US" dirty="0" smtClean="0"/>
              <a:t>valuation scenarios summary</a:t>
            </a:r>
            <a:endParaRPr lang="ru-RU" dirty="0"/>
          </a:p>
        </p:txBody>
      </p:sp>
      <p:graphicFrame>
        <p:nvGraphicFramePr>
          <p:cNvPr id="7" name="Table 6"/>
          <p:cNvGraphicFramePr>
            <a:graphicFrameLocks noGrp="1"/>
          </p:cNvGraphicFramePr>
          <p:nvPr>
            <p:extLst>
              <p:ext uri="{D42A27DB-BD31-4B8C-83A1-F6EECF244321}">
                <p14:modId xmlns:p14="http://schemas.microsoft.com/office/powerpoint/2010/main" val="2720292875"/>
              </p:ext>
            </p:extLst>
          </p:nvPr>
        </p:nvGraphicFramePr>
        <p:xfrm>
          <a:off x="251520" y="1664804"/>
          <a:ext cx="8604957" cy="4416552"/>
        </p:xfrm>
        <a:graphic>
          <a:graphicData uri="http://schemas.openxmlformats.org/drawingml/2006/table">
            <a:tbl>
              <a:tblPr firstRow="1" firstCol="1" bandRow="1"/>
              <a:tblGrid>
                <a:gridCol w="1608890"/>
                <a:gridCol w="752037"/>
                <a:gridCol w="2019213"/>
                <a:gridCol w="1242593"/>
                <a:gridCol w="1491112"/>
                <a:gridCol w="1491112"/>
              </a:tblGrid>
              <a:tr h="0">
                <a:tc>
                  <a:txBody>
                    <a:bodyPr/>
                    <a:lstStyle/>
                    <a:p>
                      <a:pPr algn="ctr">
                        <a:lnSpc>
                          <a:spcPct val="115000"/>
                        </a:lnSpc>
                        <a:spcAft>
                          <a:spcPts val="0"/>
                        </a:spcAft>
                      </a:pPr>
                      <a:r>
                        <a:rPr lang="en-US" sz="1400" b="1" dirty="0" smtClean="0">
                          <a:effectLst/>
                          <a:latin typeface="Times New Roman"/>
                          <a:ea typeface="Calibri"/>
                          <a:cs typeface="Times New Roman"/>
                        </a:rPr>
                        <a:t>Evaluation </a:t>
                      </a:r>
                      <a:r>
                        <a:rPr lang="en-US" sz="1400" b="1" baseline="0" dirty="0" smtClean="0">
                          <a:effectLst/>
                          <a:latin typeface="Times New Roman"/>
                          <a:ea typeface="Calibri"/>
                          <a:cs typeface="Times New Roman"/>
                        </a:rPr>
                        <a:t>s</a:t>
                      </a:r>
                      <a:r>
                        <a:rPr lang="en-US" sz="1400" b="1" dirty="0" smtClean="0">
                          <a:effectLst/>
                          <a:latin typeface="Times New Roman"/>
                          <a:ea typeface="Calibri"/>
                          <a:cs typeface="Times New Roman"/>
                        </a:rPr>
                        <a:t>cenario</a:t>
                      </a:r>
                      <a:endParaRPr lang="ru-RU" sz="12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b="1" dirty="0">
                          <a:effectLst/>
                          <a:latin typeface="Times New Roman"/>
                          <a:ea typeface="Calibri"/>
                          <a:cs typeface="Times New Roman"/>
                        </a:rPr>
                        <a:t>Use cases</a:t>
                      </a:r>
                      <a:endParaRPr lang="ru-RU" sz="12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15000"/>
                        </a:lnSpc>
                        <a:spcAft>
                          <a:spcPts val="0"/>
                        </a:spcAft>
                      </a:pPr>
                      <a:r>
                        <a:rPr kumimoji="1" lang="en-US" sz="1400" b="1" kern="1200" dirty="0" smtClean="0">
                          <a:solidFill>
                            <a:schemeClr val="tx1"/>
                          </a:solidFill>
                          <a:effectLst/>
                          <a:latin typeface="Times New Roman"/>
                          <a:ea typeface="Calibri"/>
                          <a:cs typeface="Times New Roman"/>
                        </a:rPr>
                        <a:t>Channel model scenario</a:t>
                      </a:r>
                      <a:endParaRPr kumimoji="1" lang="ru-RU" sz="1400" b="1" kern="1200" dirty="0">
                        <a:solidFill>
                          <a:schemeClr val="tx1"/>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b="1" dirty="0" smtClean="0">
                          <a:effectLst/>
                          <a:latin typeface="Times New Roman"/>
                          <a:ea typeface="Calibri"/>
                          <a:cs typeface="Times New Roman"/>
                        </a:rPr>
                        <a:t>Simulation level</a:t>
                      </a:r>
                      <a:endParaRPr lang="ru-RU" sz="12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15000"/>
                        </a:lnSpc>
                        <a:spcAft>
                          <a:spcPts val="0"/>
                        </a:spcAft>
                      </a:pPr>
                      <a:r>
                        <a:rPr kumimoji="1" lang="en-US" sz="1400" b="1" kern="1200" dirty="0" smtClean="0">
                          <a:solidFill>
                            <a:schemeClr val="tx1"/>
                          </a:solidFill>
                          <a:effectLst/>
                          <a:latin typeface="Times New Roman"/>
                          <a:ea typeface="Calibri"/>
                          <a:cs typeface="Times New Roman"/>
                        </a:rPr>
                        <a:t>Scenario codename</a:t>
                      </a:r>
                      <a:endParaRPr kumimoji="1" lang="ru-RU" sz="1400" b="1" kern="1200" dirty="0">
                        <a:solidFill>
                          <a:schemeClr val="tx1"/>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15000"/>
                        </a:lnSpc>
                        <a:spcAft>
                          <a:spcPts val="0"/>
                        </a:spcAft>
                      </a:pPr>
                      <a:r>
                        <a:rPr kumimoji="1" lang="en-US" sz="1400" b="1" kern="1200" dirty="0" smtClean="0">
                          <a:solidFill>
                            <a:schemeClr val="tx1"/>
                          </a:solidFill>
                          <a:effectLst/>
                          <a:latin typeface="Times New Roman"/>
                          <a:ea typeface="Calibri"/>
                          <a:cs typeface="Times New Roman"/>
                        </a:rPr>
                        <a:t>Interested Companies</a:t>
                      </a:r>
                      <a:endParaRPr kumimoji="1" lang="ru-RU" sz="1400" b="1" kern="1200" dirty="0">
                        <a:solidFill>
                          <a:schemeClr val="tx1"/>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0">
                <a:tc>
                  <a:txBody>
                    <a:bodyPr/>
                    <a:lstStyle/>
                    <a:p>
                      <a:pPr algn="ctr">
                        <a:lnSpc>
                          <a:spcPct val="115000"/>
                        </a:lnSpc>
                        <a:spcAft>
                          <a:spcPts val="0"/>
                        </a:spcAft>
                      </a:pPr>
                      <a:r>
                        <a:rPr lang="en-US" sz="1400" dirty="0" smtClean="0">
                          <a:effectLst/>
                          <a:latin typeface="+mn-lt"/>
                          <a:ea typeface="Calibri"/>
                          <a:cs typeface="Times New Roman"/>
                        </a:rPr>
                        <a:t>USR D2D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effectLst/>
                          <a:latin typeface="Times New Roman"/>
                          <a:ea typeface="Calibri"/>
                          <a:cs typeface="Times New Roman"/>
                        </a:rPr>
                        <a:t>1</a:t>
                      </a:r>
                      <a:endParaRPr kumimoji="1" lang="ru-RU" sz="1400" kern="1200" dirty="0">
                        <a:solidFill>
                          <a:schemeClr val="tx1"/>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i="0" kern="1200" dirty="0" smtClean="0">
                          <a:solidFill>
                            <a:schemeClr val="tx1"/>
                          </a:solidFill>
                          <a:latin typeface="+mn-lt"/>
                          <a:ea typeface="+mn-ea"/>
                          <a:cs typeface="+mn-cs"/>
                        </a:rPr>
                        <a:t>LOS SU-MIMO</a:t>
                      </a:r>
                      <a:endParaRPr kumimoji="1" lang="ru-RU" sz="1400" i="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LLS</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“Ultra</a:t>
                      </a:r>
                      <a:r>
                        <a:rPr kumimoji="1" lang="en-US" sz="1400" kern="1200" baseline="0" dirty="0" smtClean="0">
                          <a:solidFill>
                            <a:schemeClr val="tx1"/>
                          </a:solidFill>
                          <a:latin typeface="+mn-lt"/>
                          <a:ea typeface="+mn-ea"/>
                          <a:cs typeface="+mn-cs"/>
                        </a:rPr>
                        <a:t> short”</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Panasonic…</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dirty="0" smtClean="0">
                          <a:effectLst/>
                          <a:latin typeface="+mn-lt"/>
                          <a:ea typeface="Calibri"/>
                          <a:cs typeface="Times New Roman"/>
                        </a:rPr>
                        <a:t>Home living room</a:t>
                      </a:r>
                    </a:p>
                    <a:p>
                      <a:pPr algn="ctr">
                        <a:lnSpc>
                          <a:spcPct val="115000"/>
                        </a:lnSpc>
                        <a:spcAft>
                          <a:spcPts val="0"/>
                        </a:spcAft>
                      </a:pPr>
                      <a:r>
                        <a:rPr lang="en-US" sz="1400" dirty="0" smtClean="0">
                          <a:effectLst/>
                          <a:latin typeface="+mn-lt"/>
                          <a:ea typeface="Calibri"/>
                          <a:cs typeface="Times New Roman"/>
                        </a:rPr>
                        <a:t>(VR D2D included)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Times New Roman"/>
                          <a:ea typeface="Calibri"/>
                          <a:cs typeface="Times New Roman"/>
                        </a:rPr>
                        <a:t>2, 3</a:t>
                      </a:r>
                      <a:endParaRPr lang="ru-RU"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1" lang="en-US" sz="1400" kern="1200" dirty="0" smtClean="0">
                          <a:solidFill>
                            <a:schemeClr val="tx1"/>
                          </a:solidFill>
                          <a:effectLst/>
                          <a:latin typeface="+mn-lt"/>
                          <a:ea typeface="Calibri"/>
                          <a:cs typeface="Times New Roman"/>
                        </a:rPr>
                        <a:t>11ad with SU-MIMO</a:t>
                      </a:r>
                      <a:r>
                        <a:rPr kumimoji="1" lang="en-US" sz="1400" kern="1200" baseline="0" dirty="0" smtClean="0">
                          <a:solidFill>
                            <a:schemeClr val="tx1"/>
                          </a:solidFill>
                          <a:effectLst/>
                          <a:latin typeface="+mn-lt"/>
                          <a:ea typeface="Calibri"/>
                          <a:cs typeface="Times New Roman"/>
                        </a:rPr>
                        <a:t> </a:t>
                      </a:r>
                      <a:r>
                        <a:rPr kumimoji="1" lang="en-US" sz="1400" kern="1200" dirty="0" smtClean="0">
                          <a:solidFill>
                            <a:schemeClr val="tx1"/>
                          </a:solidFill>
                          <a:effectLst/>
                          <a:latin typeface="+mn-lt"/>
                          <a:ea typeface="Calibri"/>
                          <a:cs typeface="Times New Roman"/>
                        </a:rPr>
                        <a:t>extension</a:t>
                      </a:r>
                      <a:endParaRPr kumimoji="1" lang="ru-RU" sz="1400" kern="1200" dirty="0" smtClean="0">
                        <a:solidFill>
                          <a:schemeClr val="tx1"/>
                        </a:solidFill>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LLS</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“HD TV” and “Dancing girl”</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Intel, …</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dirty="0" smtClean="0">
                          <a:effectLst/>
                          <a:latin typeface="+mn-lt"/>
                          <a:ea typeface="Calibri"/>
                          <a:cs typeface="Times New Roman"/>
                        </a:rPr>
                        <a:t>Conference room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effectLst/>
                          <a:latin typeface="Times New Roman"/>
                          <a:ea typeface="Calibri"/>
                          <a:cs typeface="Times New Roman"/>
                        </a:rPr>
                        <a:t>5</a:t>
                      </a:r>
                      <a:endParaRPr lang="ru-RU"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1" lang="en-US" sz="1400" kern="1200" dirty="0" smtClean="0">
                          <a:solidFill>
                            <a:schemeClr val="tx1"/>
                          </a:solidFill>
                          <a:effectLst/>
                          <a:latin typeface="+mn-lt"/>
                          <a:ea typeface="Calibri"/>
                          <a:cs typeface="Times New Roman"/>
                        </a:rPr>
                        <a:t>11ad with SU-MIMO extension</a:t>
                      </a:r>
                      <a:endParaRPr kumimoji="1" lang="ru-RU" sz="1400" kern="1200" dirty="0" smtClean="0">
                        <a:solidFill>
                          <a:schemeClr val="tx1"/>
                        </a:solidFill>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LLS</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“Conference</a:t>
                      </a:r>
                      <a:r>
                        <a:rPr kumimoji="1" lang="en-US" sz="1400" kern="1200" baseline="0" dirty="0" smtClean="0">
                          <a:solidFill>
                            <a:schemeClr val="tx1"/>
                          </a:solidFill>
                          <a:latin typeface="+mn-lt"/>
                          <a:ea typeface="+mn-ea"/>
                          <a:cs typeface="+mn-cs"/>
                        </a:rPr>
                        <a:t> room”</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dirty="0" smtClean="0">
                          <a:effectLst/>
                          <a:latin typeface="+mn-lt"/>
                          <a:ea typeface="Calibri"/>
                          <a:cs typeface="Times New Roman"/>
                        </a:rPr>
                        <a:t>Enterprise cubicle (docking included)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effectLst/>
                          <a:latin typeface="Times New Roman"/>
                          <a:ea typeface="Calibri"/>
                          <a:cs typeface="Times New Roman"/>
                        </a:rPr>
                        <a:t>5,9</a:t>
                      </a:r>
                      <a:endParaRPr kumimoji="1" lang="ru-RU" sz="1400" kern="1200" dirty="0">
                        <a:solidFill>
                          <a:schemeClr val="tx1"/>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effectLst/>
                          <a:latin typeface="Times New Roman"/>
                          <a:ea typeface="Calibri"/>
                          <a:cs typeface="Times New Roman"/>
                        </a:rPr>
                        <a:t>11ad with SU-MIMO extension</a:t>
                      </a:r>
                      <a:endParaRPr kumimoji="1" lang="ru-RU" sz="1400" kern="1200" dirty="0">
                        <a:solidFill>
                          <a:schemeClr val="tx1"/>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LLS</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“Docking station”</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Intel, …</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dirty="0" smtClean="0">
                          <a:effectLst/>
                          <a:latin typeface="+mn-lt"/>
                          <a:ea typeface="Calibri"/>
                          <a:cs typeface="Times New Roman"/>
                        </a:rPr>
                        <a:t>Hotel lobby </a:t>
                      </a:r>
                      <a:endParaRPr lang="ru-RU"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Times New Roman"/>
                          <a:ea typeface="Calibri"/>
                          <a:cs typeface="Times New Roman"/>
                        </a:rPr>
                        <a:t>5</a:t>
                      </a:r>
                      <a:endParaRPr lang="ru-RU"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err="1" smtClean="0">
                          <a:solidFill>
                            <a:schemeClr val="tx1"/>
                          </a:solidFill>
                          <a:latin typeface="+mn-lt"/>
                          <a:ea typeface="+mn-ea"/>
                          <a:cs typeface="+mn-cs"/>
                        </a:rPr>
                        <a:t>MiWEBA</a:t>
                      </a:r>
                      <a:r>
                        <a:rPr kumimoji="1" lang="en-US" sz="1400" kern="1200" dirty="0" smtClean="0">
                          <a:solidFill>
                            <a:schemeClr val="tx1"/>
                          </a:solidFill>
                          <a:latin typeface="+mn-lt"/>
                          <a:ea typeface="+mn-ea"/>
                          <a:cs typeface="+mn-cs"/>
                        </a:rPr>
                        <a:t> Hotel Lobby with MIMO extension</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SLS</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“Hotel lobby”</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400" dirty="0" smtClean="0"/>
                        <a:t>Outdoor open area hotspot access </a:t>
                      </a:r>
                      <a:endParaRPr lang="ru-RU"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5,6,7</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1" lang="en-US" sz="1400" kern="1200" dirty="0" err="1" smtClean="0">
                          <a:solidFill>
                            <a:schemeClr val="tx1"/>
                          </a:solidFill>
                          <a:latin typeface="+mn-lt"/>
                          <a:ea typeface="+mn-ea"/>
                          <a:cs typeface="+mn-cs"/>
                        </a:rPr>
                        <a:t>MiWEBA</a:t>
                      </a:r>
                      <a:r>
                        <a:rPr kumimoji="1" lang="en-US" sz="1400" kern="1200" dirty="0" smtClean="0">
                          <a:solidFill>
                            <a:schemeClr val="tx1"/>
                          </a:solidFill>
                          <a:latin typeface="+mn-lt"/>
                          <a:ea typeface="+mn-ea"/>
                          <a:cs typeface="+mn-cs"/>
                        </a:rPr>
                        <a:t> </a:t>
                      </a:r>
                      <a:r>
                        <a:rPr lang="en-US" sz="1400" dirty="0" smtClean="0">
                          <a:effectLst/>
                          <a:latin typeface="+mn-lt"/>
                          <a:ea typeface="Calibri"/>
                          <a:cs typeface="Times New Roman"/>
                        </a:rPr>
                        <a:t>Open area with MU-MIMO extension</a:t>
                      </a:r>
                      <a:endParaRPr lang="ru-RU" sz="1200" dirty="0" smtClean="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SLS</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“University</a:t>
                      </a:r>
                      <a:r>
                        <a:rPr kumimoji="1" lang="en-US" sz="1400" kern="1200" baseline="0" dirty="0" smtClean="0">
                          <a:solidFill>
                            <a:schemeClr val="tx1"/>
                          </a:solidFill>
                          <a:latin typeface="+mn-lt"/>
                          <a:ea typeface="+mn-ea"/>
                          <a:cs typeface="+mn-cs"/>
                        </a:rPr>
                        <a:t> campus”</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Intel, …</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dirty="0" smtClean="0"/>
                        <a:t>Outdoor street canyon hotspot access</a:t>
                      </a:r>
                      <a:endParaRPr lang="ru-RU"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5,6,7</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1" lang="en-US" sz="1400" kern="1200" dirty="0" err="1" smtClean="0">
                          <a:solidFill>
                            <a:schemeClr val="tx1"/>
                          </a:solidFill>
                          <a:latin typeface="+mn-lt"/>
                          <a:ea typeface="+mn-ea"/>
                          <a:cs typeface="+mn-cs"/>
                        </a:rPr>
                        <a:t>MiWEBA</a:t>
                      </a:r>
                      <a:r>
                        <a:rPr kumimoji="1" lang="en-US" sz="1400" kern="1200" dirty="0" smtClean="0">
                          <a:solidFill>
                            <a:schemeClr val="tx1"/>
                          </a:solidFill>
                          <a:latin typeface="+mn-lt"/>
                          <a:ea typeface="+mn-ea"/>
                          <a:cs typeface="+mn-cs"/>
                        </a:rPr>
                        <a:t> </a:t>
                      </a:r>
                      <a:r>
                        <a:rPr lang="en-US" sz="1400" dirty="0" smtClean="0">
                          <a:effectLst/>
                          <a:latin typeface="+mn-lt"/>
                          <a:ea typeface="Calibri"/>
                          <a:cs typeface="Times New Roman"/>
                        </a:rPr>
                        <a:t>Street </a:t>
                      </a:r>
                      <a:r>
                        <a:rPr kumimoji="1" lang="en-US" sz="1400" kern="1200" dirty="0" smtClean="0">
                          <a:solidFill>
                            <a:schemeClr val="tx1"/>
                          </a:solidFill>
                          <a:latin typeface="+mn-lt"/>
                          <a:ea typeface="+mn-ea"/>
                          <a:cs typeface="+mn-cs"/>
                        </a:rPr>
                        <a:t>canyon with MU-MIMO extension</a:t>
                      </a:r>
                      <a:endParaRPr kumimoji="1" lang="ru-RU" sz="1400" kern="1200" dirty="0" smtClean="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SLS</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“Street canyon”</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Intel, …</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kumimoji="1" lang="en-US" sz="1400" kern="1200" dirty="0" smtClean="0">
                          <a:solidFill>
                            <a:schemeClr val="tx1"/>
                          </a:solidFill>
                          <a:latin typeface="+mn-lt"/>
                          <a:ea typeface="+mn-ea"/>
                          <a:cs typeface="+mn-cs"/>
                        </a:rPr>
                        <a:t>Street canyon backhauling</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8</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1" lang="en-US" sz="1400" kern="1200" dirty="0" err="1" smtClean="0">
                          <a:solidFill>
                            <a:schemeClr val="tx1"/>
                          </a:solidFill>
                          <a:latin typeface="+mn-lt"/>
                          <a:ea typeface="+mn-ea"/>
                          <a:cs typeface="+mn-cs"/>
                        </a:rPr>
                        <a:t>MiWEBA</a:t>
                      </a:r>
                      <a:r>
                        <a:rPr kumimoji="1" lang="en-US" sz="1400" kern="1200" dirty="0" smtClean="0">
                          <a:solidFill>
                            <a:schemeClr val="tx1"/>
                          </a:solidFill>
                          <a:latin typeface="+mn-lt"/>
                          <a:ea typeface="+mn-ea"/>
                          <a:cs typeface="+mn-cs"/>
                        </a:rPr>
                        <a:t> </a:t>
                      </a:r>
                      <a:r>
                        <a:rPr kumimoji="1" lang="en-US" sz="1400" kern="1200" dirty="0" smtClean="0">
                          <a:solidFill>
                            <a:schemeClr val="tx1"/>
                          </a:solidFill>
                          <a:effectLst/>
                          <a:latin typeface="+mn-lt"/>
                          <a:ea typeface="Calibri"/>
                          <a:cs typeface="Times New Roman"/>
                        </a:rPr>
                        <a:t>Street canyon</a:t>
                      </a:r>
                      <a:endParaRPr kumimoji="1" lang="ru-RU" sz="1400" kern="1200" dirty="0" smtClean="0">
                        <a:solidFill>
                          <a:schemeClr val="tx1"/>
                        </a:solidFill>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LLS</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“Street</a:t>
                      </a:r>
                      <a:r>
                        <a:rPr kumimoji="1" lang="en-US" sz="1400" kern="1200" baseline="0" dirty="0" smtClean="0">
                          <a:solidFill>
                            <a:schemeClr val="tx1"/>
                          </a:solidFill>
                          <a:latin typeface="+mn-lt"/>
                          <a:ea typeface="+mn-ea"/>
                          <a:cs typeface="+mn-cs"/>
                        </a:rPr>
                        <a:t> canyon backhauling”</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kumimoji="1" lang="en-US" sz="1400" kern="1200" dirty="0" smtClean="0">
                          <a:solidFill>
                            <a:schemeClr val="tx1"/>
                          </a:solidFill>
                          <a:latin typeface="+mn-lt"/>
                          <a:ea typeface="+mn-ea"/>
                          <a:cs typeface="+mn-cs"/>
                        </a:rPr>
                        <a:t>Intel, …</a:t>
                      </a:r>
                      <a:endParaRPr kumimoji="1" lang="ru-RU"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92272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ru-RU" dirty="0"/>
          </a:p>
        </p:txBody>
      </p:sp>
      <p:sp>
        <p:nvSpPr>
          <p:cNvPr id="3" name="Content Placeholder 2"/>
          <p:cNvSpPr>
            <a:spLocks noGrp="1"/>
          </p:cNvSpPr>
          <p:nvPr>
            <p:ph idx="1"/>
          </p:nvPr>
        </p:nvSpPr>
        <p:spPr>
          <a:xfrm>
            <a:off x="685800" y="1376772"/>
            <a:ext cx="7856538" cy="4788532"/>
          </a:xfrm>
        </p:spPr>
        <p:txBody>
          <a:bodyPr/>
          <a:lstStyle/>
          <a:p>
            <a:pPr marL="216000" lvl="0" indent="-288000">
              <a:buFont typeface="+mj-lt"/>
              <a:buAutoNum type="arabicPeriod"/>
            </a:pPr>
            <a:r>
              <a:rPr lang="en-US" sz="1400" dirty="0" smtClean="0">
                <a:solidFill>
                  <a:schemeClr val="tx1"/>
                </a:solidFill>
              </a:rPr>
              <a:t>“</a:t>
            </a:r>
            <a:r>
              <a:rPr lang="en-US" sz="1400" dirty="0">
                <a:solidFill>
                  <a:schemeClr val="tx1"/>
                </a:solidFill>
              </a:rPr>
              <a:t>IEEE 802.11 TGay Use Cases”, </a:t>
            </a:r>
            <a:r>
              <a:rPr lang="en-US" sz="1400" dirty="0" smtClean="0">
                <a:solidFill>
                  <a:schemeClr val="tx1"/>
                </a:solidFill>
                <a:hlinkClick r:id="rId3"/>
              </a:rPr>
              <a:t>https</a:t>
            </a:r>
            <a:r>
              <a:rPr lang="en-US" sz="1400" dirty="0">
                <a:solidFill>
                  <a:schemeClr val="tx1"/>
                </a:solidFill>
                <a:hlinkClick r:id="rId3"/>
              </a:rPr>
              <a:t>://</a:t>
            </a:r>
            <a:r>
              <a:rPr lang="en-US" sz="1400" dirty="0" smtClean="0">
                <a:solidFill>
                  <a:schemeClr val="tx1"/>
                </a:solidFill>
                <a:hlinkClick r:id="rId3"/>
              </a:rPr>
              <a:t>mentor.ieee.org/802.11/dcn/15/11-15-0625-02-00ay-ieee-802-11-tgay-usage-scenarios.pptx</a:t>
            </a:r>
            <a:r>
              <a:rPr lang="en-US" sz="1400" dirty="0" smtClean="0">
                <a:solidFill>
                  <a:schemeClr val="tx1"/>
                </a:solidFill>
              </a:rPr>
              <a:t> </a:t>
            </a:r>
          </a:p>
          <a:p>
            <a:pPr marL="216000" lvl="0" indent="-288000">
              <a:buFont typeface="+mj-lt"/>
              <a:buAutoNum type="arabicPeriod"/>
            </a:pPr>
            <a:r>
              <a:rPr lang="en-US" sz="1400" dirty="0" smtClean="0"/>
              <a:t>“NG60 </a:t>
            </a:r>
            <a:r>
              <a:rPr lang="en-US" sz="1400" dirty="0"/>
              <a:t>c</a:t>
            </a:r>
            <a:r>
              <a:rPr lang="ru-RU" sz="1400" dirty="0"/>
              <a:t>hannel modeling </a:t>
            </a:r>
            <a:r>
              <a:rPr lang="ru-RU" sz="1400" dirty="0" smtClean="0"/>
              <a:t>plan</a:t>
            </a:r>
            <a:r>
              <a:rPr lang="en-US" sz="1400" dirty="0" smtClean="0"/>
              <a:t>” </a:t>
            </a:r>
            <a:r>
              <a:rPr kumimoji="0" lang="en-GB" sz="1400" kern="1200" dirty="0">
                <a:latin typeface="Times New Roman" pitchFamily="16" charset="0"/>
                <a:ea typeface="MS Gothic" charset="-128"/>
                <a:cs typeface="Arial Unicode MS" charset="0"/>
                <a:hlinkClick r:id="rId4"/>
              </a:rPr>
              <a:t>https://</a:t>
            </a:r>
            <a:r>
              <a:rPr kumimoji="0" lang="en-GB" sz="1400" kern="1200" dirty="0" smtClean="0">
                <a:latin typeface="Times New Roman" pitchFamily="16" charset="0"/>
                <a:ea typeface="MS Gothic" charset="-128"/>
                <a:cs typeface="Arial Unicode MS" charset="0"/>
                <a:hlinkClick r:id="rId4"/>
              </a:rPr>
              <a:t>mentor.ieee.org/802.11/dcn/15/11-15-0614-01-00ay-ng60-channel-modeling-plan.pptx</a:t>
            </a:r>
            <a:endParaRPr kumimoji="0" lang="en-GB" sz="1400" kern="1200" dirty="0" smtClean="0">
              <a:latin typeface="Times New Roman" pitchFamily="16" charset="0"/>
              <a:ea typeface="MS Gothic" charset="-128"/>
              <a:cs typeface="Arial Unicode MS" charset="0"/>
            </a:endParaRPr>
          </a:p>
          <a:p>
            <a:pPr marL="216000" lvl="0" indent="-288000">
              <a:buFont typeface="+mj-lt"/>
              <a:buAutoNum type="arabicPeriod"/>
            </a:pPr>
            <a:r>
              <a:rPr lang="en-US" sz="1400" dirty="0" smtClean="0">
                <a:solidFill>
                  <a:schemeClr val="tx1"/>
                </a:solidFill>
              </a:rPr>
              <a:t>"Channel </a:t>
            </a:r>
            <a:r>
              <a:rPr lang="en-US" sz="1400" dirty="0">
                <a:solidFill>
                  <a:schemeClr val="tx1"/>
                </a:solidFill>
              </a:rPr>
              <a:t>Models for 60 GHz WLAN Systems," IEEE 802.11ad 09/0334r8, 2010</a:t>
            </a:r>
            <a:r>
              <a:rPr lang="en-US" sz="1400" dirty="0" smtClean="0">
                <a:solidFill>
                  <a:schemeClr val="tx1"/>
                </a:solidFill>
              </a:rPr>
              <a:t>.</a:t>
            </a:r>
          </a:p>
          <a:p>
            <a:pPr marL="216000" lvl="0" indent="-288000">
              <a:buFont typeface="+mj-lt"/>
              <a:buAutoNum type="arabicPeriod"/>
            </a:pPr>
            <a:r>
              <a:rPr lang="en-US" sz="1400" dirty="0" err="1" smtClean="0">
                <a:solidFill>
                  <a:schemeClr val="tx1"/>
                </a:solidFill>
              </a:rPr>
              <a:t>MiWEBA</a:t>
            </a:r>
            <a:r>
              <a:rPr lang="en-US" sz="1400" dirty="0" smtClean="0">
                <a:solidFill>
                  <a:schemeClr val="tx1"/>
                </a:solidFill>
              </a:rPr>
              <a:t> </a:t>
            </a:r>
            <a:r>
              <a:rPr lang="en-US" sz="1400" dirty="0">
                <a:solidFill>
                  <a:schemeClr val="tx1"/>
                </a:solidFill>
              </a:rPr>
              <a:t>Project #608637 homepage: </a:t>
            </a:r>
            <a:r>
              <a:rPr lang="en-US" sz="1400" u="sng" dirty="0">
                <a:solidFill>
                  <a:schemeClr val="tx1"/>
                </a:solidFill>
                <a:hlinkClick r:id="rId5"/>
              </a:rPr>
              <a:t>http://www.miweba.eu</a:t>
            </a:r>
            <a:r>
              <a:rPr lang="en-US" sz="1400" dirty="0">
                <a:solidFill>
                  <a:schemeClr val="tx1"/>
                </a:solidFill>
              </a:rPr>
              <a:t>, FP7-ICT-2013-EU-Japan, 2013</a:t>
            </a:r>
            <a:endParaRPr lang="ru-RU" sz="1400" dirty="0">
              <a:solidFill>
                <a:schemeClr val="tx1"/>
              </a:solidFill>
            </a:endParaRPr>
          </a:p>
          <a:p>
            <a:pPr marL="216000" lvl="0" indent="-288000">
              <a:buFont typeface="+mj-lt"/>
              <a:buAutoNum type="arabicPeriod"/>
            </a:pPr>
            <a:r>
              <a:rPr lang="en-US" sz="1400" dirty="0">
                <a:solidFill>
                  <a:schemeClr val="tx1"/>
                </a:solidFill>
              </a:rPr>
              <a:t>MiWEBA project #608637, ‘Deliverable D5.1, Channel Modeling and Characterization’, Public Deliverable, Intel Editor, June 2014. </a:t>
            </a:r>
            <a:endParaRPr lang="ru-RU" sz="1400" dirty="0">
              <a:solidFill>
                <a:schemeClr val="tx1"/>
              </a:solidFill>
            </a:endParaRPr>
          </a:p>
          <a:p>
            <a:pPr marL="216000" lvl="0" indent="-288000">
              <a:buFont typeface="+mj-lt"/>
              <a:buAutoNum type="arabicPeriod"/>
            </a:pPr>
            <a:r>
              <a:rPr lang="en-US" sz="1400" dirty="0" smtClean="0">
                <a:solidFill>
                  <a:schemeClr val="tx1"/>
                </a:solidFill>
              </a:rPr>
              <a:t>“</a:t>
            </a:r>
            <a:r>
              <a:rPr lang="en-US" sz="1400" dirty="0">
                <a:solidFill>
                  <a:schemeClr val="tx1"/>
                </a:solidFill>
              </a:rPr>
              <a:t>Channel models for NG60”, </a:t>
            </a:r>
            <a:r>
              <a:rPr lang="en-US" sz="1400" u="sng" dirty="0">
                <a:solidFill>
                  <a:schemeClr val="tx1"/>
                </a:solidFill>
                <a:hlinkClick r:id="rId6"/>
              </a:rPr>
              <a:t>http://mentor.ieee.org/802.11/dcn/14/11-14-1486-00-ng60-channel-models-in-ng60.pptx</a:t>
            </a:r>
            <a:endParaRPr lang="ru-RU" sz="1400" dirty="0">
              <a:solidFill>
                <a:schemeClr val="tx1"/>
              </a:solidFill>
            </a:endParaRPr>
          </a:p>
          <a:p>
            <a:pPr marL="216000" lvl="0" indent="-288000">
              <a:buFont typeface="+mj-lt"/>
              <a:buAutoNum type="arabicPeriod"/>
            </a:pPr>
            <a:r>
              <a:rPr lang="en-US" sz="1400" dirty="0">
                <a:solidFill>
                  <a:schemeClr val="tx1"/>
                </a:solidFill>
              </a:rPr>
              <a:t>A. Maltsev, A. Pudeyev, I. Karls, I. Bolotin, G. Morozov , R.J. Weiler, M. Peter, W. Keusgen “Quasi-deterministic Approach to mmWave Channel Modeling in a Non-stationary Environment”, IEEE GLOBECOM 2014, Austin, Texas, </a:t>
            </a:r>
            <a:r>
              <a:rPr lang="en-US" sz="1400" dirty="0" smtClean="0">
                <a:solidFill>
                  <a:schemeClr val="tx1"/>
                </a:solidFill>
              </a:rPr>
              <a:t>USA</a:t>
            </a:r>
          </a:p>
          <a:p>
            <a:pPr marL="216000" indent="-288000">
              <a:buFont typeface="+mj-lt"/>
              <a:buAutoNum type="arabicPeriod"/>
            </a:pPr>
            <a:r>
              <a:rPr lang="en-GB" sz="1400" dirty="0"/>
              <a:t>doc.: IEEE 802.11-09/0296r16, “</a:t>
            </a:r>
            <a:r>
              <a:rPr lang="en-GB" sz="1400" dirty="0" err="1"/>
              <a:t>TGad</a:t>
            </a:r>
            <a:r>
              <a:rPr lang="en-GB" sz="1400" dirty="0"/>
              <a:t> Evaluation Methodology,” Eldad Perahia, January 2009</a:t>
            </a:r>
            <a:r>
              <a:rPr lang="en-GB" sz="1400" dirty="0" smtClean="0"/>
              <a:t>.</a:t>
            </a:r>
            <a:endParaRPr lang="ru-RU" sz="1400" dirty="0">
              <a:solidFill>
                <a:schemeClr val="tx1"/>
              </a:solidFill>
            </a:endParaRPr>
          </a:p>
          <a:p>
            <a:pPr marL="216000" lvl="0" indent="-288000">
              <a:buFont typeface="+mj-lt"/>
              <a:buAutoNum type="arabicPeriod"/>
            </a:pPr>
            <a:r>
              <a:rPr lang="en-US" sz="1400" dirty="0">
                <a:solidFill>
                  <a:schemeClr val="tx1"/>
                </a:solidFill>
              </a:rPr>
              <a:t>“MU-MIMO-schemes for NG60”, http://mentor.ieee.org/802.11/dcn/15/11-15-0356-00-ng60-mu-mimo-schemes-for-ng60.pptx</a:t>
            </a:r>
            <a:endParaRPr lang="ru-RU" sz="1400" dirty="0">
              <a:solidFill>
                <a:schemeClr val="tx1"/>
              </a:solidFill>
            </a:endParaRPr>
          </a:p>
          <a:p>
            <a:pPr marL="216000" lvl="0" indent="-288000">
              <a:buFont typeface="+mj-lt"/>
              <a:buAutoNum type="arabicPeriod"/>
            </a:pPr>
            <a:r>
              <a:rPr lang="en-US" sz="1400" dirty="0">
                <a:solidFill>
                  <a:schemeClr val="tx1"/>
                </a:solidFill>
              </a:rPr>
              <a:t>A. Maltsev, A. Sadri, A. Pudeyev, A. Davydov, I. Bolotin, G. Morozov, “Performance evaluation of the MmWave Small Cells communication system in MU-MIMO mode”, EuCNC’2015</a:t>
            </a:r>
            <a:endParaRPr lang="ru-RU" sz="1400" dirty="0">
              <a:solidFill>
                <a:schemeClr val="tx1"/>
              </a:solidFill>
            </a:endParaRPr>
          </a:p>
          <a:p>
            <a:pPr marL="216000" indent="-288000">
              <a:buFont typeface="+mj-lt"/>
              <a:buAutoNum type="arabicPeriod"/>
            </a:pPr>
            <a:endParaRPr lang="ru-RU" sz="1400" b="1" dirty="0">
              <a:solidFill>
                <a:schemeClr val="tx1"/>
              </a:solidFill>
            </a:endParaRP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5" name="Footer Placeholder 4"/>
          <p:cNvSpPr>
            <a:spLocks noGrp="1"/>
          </p:cNvSpPr>
          <p:nvPr>
            <p:ph type="ftr" idx="16"/>
          </p:nvPr>
        </p:nvSpPr>
        <p:spPr/>
        <p:txBody>
          <a:bodyPr/>
          <a:lstStyle/>
          <a:p>
            <a:r>
              <a:rPr lang="en-US" altLang="zh-TW" smtClean="0"/>
              <a:t>Alexander Maltsev, Intel</a:t>
            </a:r>
            <a:endParaRPr lang="en-GB" dirty="0"/>
          </a:p>
        </p:txBody>
      </p:sp>
    </p:spTree>
    <p:extLst>
      <p:ext uri="{BB962C8B-B14F-4D97-AF65-F5344CB8AC3E}">
        <p14:creationId xmlns:p14="http://schemas.microsoft.com/office/powerpoint/2010/main" val="2169573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r>
              <a:rPr lang="en-US" smtClean="0"/>
              <a:t>Alexander Maltsev, Intel</a:t>
            </a:r>
            <a:endParaRPr lang="ru-RU"/>
          </a:p>
        </p:txBody>
      </p:sp>
      <p:sp>
        <p:nvSpPr>
          <p:cNvPr id="7" name="Slide Number Placeholder 3"/>
          <p:cNvSpPr>
            <a:spLocks noGrp="1"/>
          </p:cNvSpPr>
          <p:nvPr>
            <p:ph type="sldNum" sz="quarter" idx="12"/>
          </p:nvPr>
        </p:nvSpPr>
        <p:spPr/>
        <p:txBody>
          <a:bodyPr/>
          <a:lstStyle/>
          <a:p>
            <a:r>
              <a:rPr lang="en-GB" dirty="0" smtClean="0"/>
              <a:t>Slide 2</a:t>
            </a:r>
            <a:endParaRPr lang="en-GB" dirty="0"/>
          </a:p>
        </p:txBody>
      </p:sp>
      <p:sp>
        <p:nvSpPr>
          <p:cNvPr id="5" name="Title 4"/>
          <p:cNvSpPr>
            <a:spLocks noGrp="1"/>
          </p:cNvSpPr>
          <p:nvPr>
            <p:ph type="title"/>
          </p:nvPr>
        </p:nvSpPr>
        <p:spPr/>
        <p:txBody>
          <a:bodyPr/>
          <a:lstStyle/>
          <a:p>
            <a:r>
              <a:rPr lang="en-US" dirty="0" smtClean="0"/>
              <a:t>Abstract</a:t>
            </a:r>
            <a:endParaRPr lang="ru-RU" dirty="0"/>
          </a:p>
        </p:txBody>
      </p:sp>
      <p:sp>
        <p:nvSpPr>
          <p:cNvPr id="6" name="Content Placeholder 5"/>
          <p:cNvSpPr>
            <a:spLocks noGrp="1"/>
          </p:cNvSpPr>
          <p:nvPr>
            <p:ph sz="quarter" idx="13"/>
          </p:nvPr>
        </p:nvSpPr>
        <p:spPr>
          <a:xfrm>
            <a:off x="455614" y="1604434"/>
            <a:ext cx="8228012" cy="2580649"/>
          </a:xfrm>
        </p:spPr>
        <p:txBody>
          <a:bodyPr>
            <a:normAutofit/>
          </a:bodyPr>
          <a:lstStyle/>
          <a:p>
            <a:pPr algn="just"/>
            <a:r>
              <a:rPr lang="en-US" sz="2000" dirty="0" smtClean="0"/>
              <a:t>In this presentation the simulation scenarios for the TGay evaluation methodology document are introduced. The presentation includes legacy IEEE 802.11ad simulation scenarios with the proposal of their extension. Also the new proposed scenarios for access, device-to-device communication and backhauling are introduced.</a:t>
            </a:r>
            <a:endParaRPr lang="ru-RU" sz="2000" dirty="0"/>
          </a:p>
        </p:txBody>
      </p:sp>
    </p:spTree>
    <p:extLst>
      <p:ext uri="{BB962C8B-B14F-4D97-AF65-F5344CB8AC3E}">
        <p14:creationId xmlns:p14="http://schemas.microsoft.com/office/powerpoint/2010/main" val="1672126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ru-RU" dirty="0"/>
          </a:p>
        </p:txBody>
      </p:sp>
      <p:sp>
        <p:nvSpPr>
          <p:cNvPr id="3" name="Content Placeholder 2"/>
          <p:cNvSpPr>
            <a:spLocks noGrp="1"/>
          </p:cNvSpPr>
          <p:nvPr>
            <p:ph idx="1"/>
          </p:nvPr>
        </p:nvSpPr>
        <p:spPr/>
        <p:txBody>
          <a:bodyPr/>
          <a:lstStyle/>
          <a:p>
            <a:pPr algn="just"/>
            <a:r>
              <a:rPr lang="en-US" dirty="0" smtClean="0"/>
              <a:t>NG60 use cases and channel scenarios</a:t>
            </a:r>
          </a:p>
          <a:p>
            <a:pPr algn="just"/>
            <a:r>
              <a:rPr lang="en-US" dirty="0" smtClean="0"/>
              <a:t>Legacy simulation scenarios and their extension for TGay PHY evaluation methodology</a:t>
            </a:r>
          </a:p>
          <a:p>
            <a:pPr algn="just"/>
            <a:r>
              <a:rPr lang="en-US" dirty="0" smtClean="0"/>
              <a:t>Proposed new </a:t>
            </a:r>
            <a:r>
              <a:rPr lang="en-US" dirty="0"/>
              <a:t>simulation scenarios for TGay </a:t>
            </a:r>
            <a:endParaRPr lang="en-US" dirty="0" smtClean="0"/>
          </a:p>
          <a:p>
            <a:pPr algn="just"/>
            <a:r>
              <a:rPr lang="en-US" dirty="0" smtClean="0"/>
              <a:t>References</a:t>
            </a:r>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3</a:t>
            </a:fld>
            <a:endParaRPr lang="en-GB" dirty="0"/>
          </a:p>
        </p:txBody>
      </p:sp>
      <p:sp>
        <p:nvSpPr>
          <p:cNvPr id="5" name="Footer Placeholder 4"/>
          <p:cNvSpPr>
            <a:spLocks noGrp="1"/>
          </p:cNvSpPr>
          <p:nvPr>
            <p:ph type="ftr" idx="16"/>
          </p:nvPr>
        </p:nvSpPr>
        <p:spPr/>
        <p:txBody>
          <a:bodyPr/>
          <a:lstStyle/>
          <a:p>
            <a:r>
              <a:rPr lang="en-US" altLang="zh-TW" dirty="0" smtClean="0"/>
              <a:t>Alexander Maltsev, Intel</a:t>
            </a:r>
            <a:endParaRPr lang="en-GB" dirty="0"/>
          </a:p>
        </p:txBody>
      </p:sp>
    </p:spTree>
    <p:extLst>
      <p:ext uri="{BB962C8B-B14F-4D97-AF65-F5344CB8AC3E}">
        <p14:creationId xmlns:p14="http://schemas.microsoft.com/office/powerpoint/2010/main" val="3200441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NG60 use cases summary [1]</a:t>
            </a:r>
            <a:endParaRPr lang="ru-RU"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98652129"/>
              </p:ext>
            </p:extLst>
          </p:nvPr>
        </p:nvGraphicFramePr>
        <p:xfrm>
          <a:off x="539552" y="1240116"/>
          <a:ext cx="7917060" cy="5177216"/>
        </p:xfrm>
        <a:graphic>
          <a:graphicData uri="http://schemas.openxmlformats.org/drawingml/2006/table">
            <a:tbl>
              <a:tblPr firstRow="1" bandRow="1"/>
              <a:tblGrid>
                <a:gridCol w="396378"/>
                <a:gridCol w="2920971"/>
                <a:gridCol w="2141255"/>
                <a:gridCol w="1250062"/>
                <a:gridCol w="1208394"/>
              </a:tblGrid>
              <a:tr h="266441">
                <a:tc>
                  <a:txBody>
                    <a:bodyPr/>
                    <a:lstStyle/>
                    <a:p>
                      <a:pPr algn="ctr">
                        <a:lnSpc>
                          <a:spcPct val="115000"/>
                        </a:lnSpc>
                        <a:spcAft>
                          <a:spcPts val="0"/>
                        </a:spcAft>
                      </a:pPr>
                      <a:r>
                        <a:rPr lang="en-US" sz="1000" b="1" dirty="0">
                          <a:solidFill>
                            <a:srgbClr val="000000"/>
                          </a:solidFill>
                          <a:effectLst/>
                          <a:latin typeface="Times New Roman"/>
                          <a:ea typeface="Times New Roman"/>
                          <a:cs typeface="Times New Roman"/>
                        </a:rPr>
                        <a:t>#</a:t>
                      </a:r>
                      <a:endParaRPr lang="ru-RU" sz="1000" b="1" dirty="0">
                        <a:effectLst/>
                        <a:latin typeface="Calibri"/>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n-US" sz="1000" b="1">
                          <a:solidFill>
                            <a:srgbClr val="000000"/>
                          </a:solidFill>
                          <a:effectLst/>
                          <a:latin typeface="Times New Roman"/>
                          <a:ea typeface="Times New Roman"/>
                          <a:cs typeface="Times New Roman"/>
                        </a:rPr>
                        <a:t>Applications and Characteristics</a:t>
                      </a:r>
                      <a:endParaRPr lang="ru-RU" sz="1000" b="1">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n-US" sz="1000" b="1">
                          <a:solidFill>
                            <a:srgbClr val="000000"/>
                          </a:solidFill>
                          <a:effectLst/>
                          <a:latin typeface="Times New Roman"/>
                          <a:ea typeface="Times New Roman"/>
                          <a:cs typeface="Times New Roman"/>
                        </a:rPr>
                        <a:t>Propagation</a:t>
                      </a:r>
                      <a:endParaRPr lang="ru-RU" sz="1000" b="1">
                        <a:effectLst/>
                        <a:latin typeface="Calibri"/>
                        <a:ea typeface="Calibri"/>
                        <a:cs typeface="Times New Roman"/>
                      </a:endParaRPr>
                    </a:p>
                    <a:p>
                      <a:pPr algn="ctr">
                        <a:lnSpc>
                          <a:spcPct val="115000"/>
                        </a:lnSpc>
                        <a:spcAft>
                          <a:spcPts val="0"/>
                        </a:spcAft>
                      </a:pPr>
                      <a:r>
                        <a:rPr lang="en-US" sz="1000" b="1">
                          <a:solidFill>
                            <a:srgbClr val="000000"/>
                          </a:solidFill>
                          <a:effectLst/>
                          <a:latin typeface="Times New Roman"/>
                          <a:ea typeface="Times New Roman"/>
                          <a:cs typeface="Times New Roman"/>
                        </a:rPr>
                        <a:t>conditions</a:t>
                      </a:r>
                      <a:endParaRPr lang="ru-RU" sz="1000" b="1">
                        <a:effectLst/>
                        <a:latin typeface="Calibri"/>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n-US" sz="1000" b="1" dirty="0">
                          <a:solidFill>
                            <a:srgbClr val="000000"/>
                          </a:solidFill>
                          <a:effectLst/>
                          <a:latin typeface="+mj-lt"/>
                          <a:ea typeface="Times New Roman"/>
                          <a:cs typeface="Times New Roman"/>
                        </a:rPr>
                        <a:t>Throughput</a:t>
                      </a:r>
                      <a:endParaRPr lang="ru-RU" sz="1000" b="1" dirty="0">
                        <a:effectLst/>
                        <a:latin typeface="+mj-lt"/>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n-US" sz="1000" b="1" dirty="0">
                          <a:solidFill>
                            <a:srgbClr val="000000"/>
                          </a:solidFill>
                          <a:effectLst/>
                          <a:latin typeface="+mj-lt"/>
                          <a:ea typeface="Times New Roman"/>
                          <a:cs typeface="Times New Roman"/>
                        </a:rPr>
                        <a:t>Topology</a:t>
                      </a:r>
                      <a:endParaRPr lang="ru-RU" sz="1000" b="1" dirty="0">
                        <a:effectLst/>
                        <a:latin typeface="+mj-lt"/>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437724">
                <a:tc>
                  <a:txBody>
                    <a:bodyPr/>
                    <a:lstStyle/>
                    <a:p>
                      <a:pPr algn="ctr">
                        <a:lnSpc>
                          <a:spcPct val="115000"/>
                        </a:lnSpc>
                        <a:spcAft>
                          <a:spcPts val="0"/>
                        </a:spcAft>
                      </a:pPr>
                      <a:r>
                        <a:rPr lang="en-US" sz="1000">
                          <a:solidFill>
                            <a:srgbClr val="000000"/>
                          </a:solidFill>
                          <a:effectLst/>
                          <a:latin typeface="Times New Roman"/>
                          <a:ea typeface="Times New Roman"/>
                          <a:cs typeface="Times New Roman"/>
                        </a:rPr>
                        <a:t>1</a:t>
                      </a:r>
                      <a:endParaRPr lang="ru-RU" sz="1000">
                        <a:effectLst/>
                        <a:latin typeface="Calibri"/>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000" b="1" dirty="0">
                          <a:solidFill>
                            <a:srgbClr val="000000"/>
                          </a:solidFill>
                          <a:effectLst/>
                          <a:latin typeface="Times New Roman"/>
                          <a:ea typeface="Times New Roman"/>
                          <a:cs typeface="Times New Roman"/>
                        </a:rPr>
                        <a:t>Ultra Short Range (USR) Communications</a:t>
                      </a:r>
                      <a:endParaRPr lang="ru-RU" sz="1000" dirty="0">
                        <a:effectLst/>
                        <a:latin typeface="Calibri"/>
                        <a:ea typeface="Calibri"/>
                        <a:cs typeface="Times New Roman"/>
                      </a:endParaRPr>
                    </a:p>
                    <a:p>
                      <a:pPr>
                        <a:lnSpc>
                          <a:spcPct val="115000"/>
                        </a:lnSpc>
                        <a:spcAft>
                          <a:spcPts val="0"/>
                        </a:spcAft>
                      </a:pPr>
                      <a:r>
                        <a:rPr lang="en-US" sz="1000" dirty="0">
                          <a:solidFill>
                            <a:srgbClr val="000000"/>
                          </a:solidFill>
                          <a:effectLst/>
                          <a:latin typeface="Times New Roman"/>
                          <a:ea typeface="Times New Roman"/>
                          <a:cs typeface="Times New Roman"/>
                        </a:rPr>
                        <a:t>-Static,D2D, </a:t>
                      </a:r>
                      <a:endParaRPr lang="ru-RU" sz="1000" dirty="0">
                        <a:effectLst/>
                        <a:latin typeface="Calibri"/>
                        <a:ea typeface="Calibri"/>
                        <a:cs typeface="Times New Roman"/>
                      </a:endParaRPr>
                    </a:p>
                    <a:p>
                      <a:pPr>
                        <a:lnSpc>
                          <a:spcPct val="115000"/>
                        </a:lnSpc>
                        <a:spcAft>
                          <a:spcPts val="0"/>
                        </a:spcAft>
                      </a:pPr>
                      <a:r>
                        <a:rPr lang="en-US" sz="1000" dirty="0" smtClean="0">
                          <a:solidFill>
                            <a:srgbClr val="000000"/>
                          </a:solidFill>
                          <a:effectLst/>
                          <a:latin typeface="Times New Roman"/>
                          <a:ea typeface="Times New Roman"/>
                          <a:cs typeface="Times New Roman"/>
                        </a:rPr>
                        <a:t>-Streaming/Downloading</a:t>
                      </a:r>
                      <a:endParaRPr lang="ru-RU" sz="10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dirty="0">
                          <a:solidFill>
                            <a:srgbClr val="000000"/>
                          </a:solidFill>
                          <a:effectLst/>
                          <a:latin typeface="Times New Roman"/>
                          <a:ea typeface="Times New Roman"/>
                          <a:cs typeface="Times New Roman"/>
                        </a:rPr>
                        <a:t>  LOS </a:t>
                      </a:r>
                      <a:r>
                        <a:rPr lang="en-US" sz="1000" dirty="0" smtClean="0">
                          <a:solidFill>
                            <a:srgbClr val="000000"/>
                          </a:solidFill>
                          <a:effectLst/>
                          <a:latin typeface="Times New Roman"/>
                          <a:ea typeface="Times New Roman"/>
                          <a:cs typeface="Times New Roman"/>
                        </a:rPr>
                        <a:t>only, Indoor</a:t>
                      </a:r>
                      <a:endParaRPr lang="ru-RU" sz="1000" dirty="0">
                        <a:effectLst/>
                        <a:latin typeface="Calibri"/>
                        <a:ea typeface="Calibri"/>
                        <a:cs typeface="Times New Roman"/>
                      </a:endParaRPr>
                    </a:p>
                    <a:p>
                      <a:pPr algn="ctr">
                        <a:lnSpc>
                          <a:spcPct val="115000"/>
                        </a:lnSpc>
                        <a:spcAft>
                          <a:spcPts val="0"/>
                        </a:spcAft>
                      </a:pPr>
                      <a:r>
                        <a:rPr lang="en-US" sz="1000" dirty="0">
                          <a:solidFill>
                            <a:srgbClr val="000000"/>
                          </a:solidFill>
                          <a:effectLst/>
                          <a:latin typeface="Times New Roman"/>
                          <a:ea typeface="Times New Roman"/>
                          <a:cs typeface="Times New Roman"/>
                        </a:rPr>
                        <a:t>&lt;10cm</a:t>
                      </a:r>
                      <a:endParaRPr lang="ru-RU" sz="1000" dirty="0">
                        <a:effectLst/>
                        <a:latin typeface="Calibri"/>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a:solidFill>
                            <a:srgbClr val="000000"/>
                          </a:solidFill>
                          <a:effectLst/>
                          <a:latin typeface="+mj-lt"/>
                          <a:ea typeface="Times New Roman"/>
                          <a:cs typeface="Times New Roman"/>
                        </a:rPr>
                        <a:t>~10Gbps</a:t>
                      </a:r>
                      <a:endParaRPr lang="ru-RU" sz="1000">
                        <a:effectLst/>
                        <a:latin typeface="+mj-lt"/>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dirty="0" smtClean="0">
                          <a:solidFill>
                            <a:srgbClr val="000000"/>
                          </a:solidFill>
                          <a:effectLst/>
                          <a:latin typeface="+mj-lt"/>
                          <a:ea typeface="Times New Roman"/>
                          <a:cs typeface="Times New Roman"/>
                        </a:rPr>
                        <a:t>P2P</a:t>
                      </a:r>
                      <a:endParaRPr lang="ru-RU" sz="1000" dirty="0">
                        <a:effectLst/>
                        <a:latin typeface="+mj-lt"/>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94734">
                <a:tc>
                  <a:txBody>
                    <a:bodyPr/>
                    <a:lstStyle/>
                    <a:p>
                      <a:pPr algn="ctr">
                        <a:lnSpc>
                          <a:spcPct val="115000"/>
                        </a:lnSpc>
                        <a:spcAft>
                          <a:spcPts val="0"/>
                        </a:spcAft>
                      </a:pPr>
                      <a:r>
                        <a:rPr lang="en-US" sz="1000" dirty="0">
                          <a:solidFill>
                            <a:srgbClr val="000000"/>
                          </a:solidFill>
                          <a:effectLst/>
                          <a:latin typeface="Times New Roman"/>
                          <a:ea typeface="Times New Roman"/>
                          <a:cs typeface="Times New Roman"/>
                        </a:rPr>
                        <a:t>2</a:t>
                      </a:r>
                      <a:endParaRPr lang="ru-RU" sz="1000" dirty="0">
                        <a:effectLst/>
                        <a:latin typeface="Calibri"/>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000" b="1" dirty="0">
                          <a:solidFill>
                            <a:srgbClr val="000000"/>
                          </a:solidFill>
                          <a:effectLst/>
                          <a:latin typeface="Times New Roman"/>
                          <a:ea typeface="Times New Roman"/>
                          <a:cs typeface="Times New Roman"/>
                        </a:rPr>
                        <a:t>8K UHD Wireless Transfer at Smart Home</a:t>
                      </a:r>
                      <a:endParaRPr lang="ru-RU" sz="1000" dirty="0">
                        <a:effectLst/>
                        <a:latin typeface="Calibri"/>
                        <a:ea typeface="Calibri"/>
                        <a:cs typeface="Times New Roman"/>
                      </a:endParaRPr>
                    </a:p>
                    <a:p>
                      <a:pPr>
                        <a:lnSpc>
                          <a:spcPct val="115000"/>
                        </a:lnSpc>
                        <a:spcAft>
                          <a:spcPts val="0"/>
                        </a:spcAft>
                      </a:pPr>
                      <a:r>
                        <a:rPr lang="en-US" sz="1000" dirty="0">
                          <a:solidFill>
                            <a:srgbClr val="000000"/>
                          </a:solidFill>
                          <a:effectLst/>
                          <a:latin typeface="Times New Roman"/>
                          <a:ea typeface="Times New Roman"/>
                          <a:cs typeface="Times New Roman"/>
                        </a:rPr>
                        <a:t>-</a:t>
                      </a:r>
                      <a:r>
                        <a:rPr lang="en-US" sz="1000" dirty="0" smtClean="0">
                          <a:solidFill>
                            <a:srgbClr val="000000"/>
                          </a:solidFill>
                          <a:effectLst/>
                          <a:latin typeface="Times New Roman"/>
                          <a:ea typeface="Times New Roman"/>
                          <a:cs typeface="Times New Roman"/>
                        </a:rPr>
                        <a:t>Uncompressed </a:t>
                      </a:r>
                      <a:r>
                        <a:rPr lang="en-US" sz="1000" dirty="0">
                          <a:solidFill>
                            <a:srgbClr val="000000"/>
                          </a:solidFill>
                          <a:effectLst/>
                          <a:latin typeface="Times New Roman"/>
                          <a:ea typeface="Times New Roman"/>
                          <a:cs typeface="Times New Roman"/>
                        </a:rPr>
                        <a:t>8K </a:t>
                      </a:r>
                      <a:r>
                        <a:rPr lang="en-US" sz="1000" dirty="0" smtClean="0">
                          <a:solidFill>
                            <a:srgbClr val="000000"/>
                          </a:solidFill>
                          <a:effectLst/>
                          <a:latin typeface="Times New Roman"/>
                          <a:ea typeface="Times New Roman"/>
                          <a:cs typeface="Times New Roman"/>
                        </a:rPr>
                        <a:t>UHD</a:t>
                      </a:r>
                      <a:r>
                        <a:rPr lang="en-US" sz="1000" baseline="0" dirty="0" smtClean="0">
                          <a:solidFill>
                            <a:schemeClr val="tx1"/>
                          </a:solidFill>
                          <a:effectLst/>
                          <a:latin typeface="Calibri"/>
                          <a:ea typeface="Times New Roman"/>
                          <a:cs typeface="Times New Roman"/>
                        </a:rPr>
                        <a:t> </a:t>
                      </a:r>
                      <a:r>
                        <a:rPr lang="en-US" sz="1000" dirty="0" smtClean="0">
                          <a:solidFill>
                            <a:srgbClr val="000000"/>
                          </a:solidFill>
                          <a:effectLst/>
                          <a:latin typeface="Times New Roman"/>
                          <a:ea typeface="Times New Roman"/>
                          <a:cs typeface="Times New Roman"/>
                        </a:rPr>
                        <a:t>Streaming</a:t>
                      </a:r>
                      <a:endParaRPr lang="ru-RU" sz="10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dirty="0" smtClean="0">
                          <a:solidFill>
                            <a:srgbClr val="000000"/>
                          </a:solidFill>
                          <a:effectLst/>
                          <a:latin typeface="Times New Roman"/>
                          <a:ea typeface="Times New Roman"/>
                          <a:cs typeface="Times New Roman"/>
                        </a:rPr>
                        <a:t>Indoor, LOS </a:t>
                      </a:r>
                      <a:r>
                        <a:rPr lang="en-US" sz="1000" dirty="0">
                          <a:solidFill>
                            <a:srgbClr val="000000"/>
                          </a:solidFill>
                          <a:effectLst/>
                          <a:latin typeface="Times New Roman"/>
                          <a:ea typeface="Times New Roman"/>
                          <a:cs typeface="Times New Roman"/>
                        </a:rPr>
                        <a:t>with small NLOS </a:t>
                      </a:r>
                      <a:r>
                        <a:rPr lang="en-US" sz="1000" dirty="0" smtClean="0">
                          <a:solidFill>
                            <a:srgbClr val="000000"/>
                          </a:solidFill>
                          <a:effectLst/>
                          <a:latin typeface="Times New Roman"/>
                          <a:ea typeface="Times New Roman"/>
                          <a:cs typeface="Times New Roman"/>
                        </a:rPr>
                        <a:t>chance, &lt;5m </a:t>
                      </a:r>
                      <a:endParaRPr lang="ru-RU" sz="1000" dirty="0">
                        <a:effectLst/>
                        <a:latin typeface="Calibri"/>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dirty="0">
                          <a:solidFill>
                            <a:srgbClr val="000000"/>
                          </a:solidFill>
                          <a:effectLst/>
                          <a:latin typeface="+mj-lt"/>
                          <a:ea typeface="Times New Roman"/>
                          <a:cs typeface="Times New Roman"/>
                        </a:rPr>
                        <a:t>&gt;28Gbps</a:t>
                      </a:r>
                      <a:endParaRPr lang="ru-RU" sz="1000" dirty="0">
                        <a:effectLst/>
                        <a:latin typeface="+mj-lt"/>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dirty="0">
                          <a:solidFill>
                            <a:srgbClr val="000000"/>
                          </a:solidFill>
                          <a:effectLst/>
                          <a:latin typeface="+mj-lt"/>
                          <a:ea typeface="Times New Roman"/>
                          <a:cs typeface="Times New Roman"/>
                        </a:rPr>
                        <a:t>P2P</a:t>
                      </a:r>
                      <a:endParaRPr lang="ru-RU" sz="1000" dirty="0">
                        <a:effectLst/>
                        <a:latin typeface="+mj-lt"/>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94734">
                <a:tc>
                  <a:txBody>
                    <a:bodyPr/>
                    <a:lstStyle/>
                    <a:p>
                      <a:pPr algn="ctr">
                        <a:lnSpc>
                          <a:spcPct val="115000"/>
                        </a:lnSpc>
                        <a:spcAft>
                          <a:spcPts val="0"/>
                        </a:spcAft>
                      </a:pPr>
                      <a:r>
                        <a:rPr lang="en-US" sz="1000" dirty="0">
                          <a:solidFill>
                            <a:srgbClr val="000000"/>
                          </a:solidFill>
                          <a:effectLst/>
                          <a:latin typeface="Times New Roman"/>
                          <a:ea typeface="Times New Roman"/>
                          <a:cs typeface="Times New Roman"/>
                        </a:rPr>
                        <a:t>3</a:t>
                      </a:r>
                      <a:endParaRPr lang="ru-RU" sz="1000" dirty="0">
                        <a:effectLst/>
                        <a:latin typeface="Calibri"/>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000" b="1" dirty="0">
                          <a:solidFill>
                            <a:srgbClr val="000000"/>
                          </a:solidFill>
                          <a:effectLst/>
                          <a:latin typeface="Times New Roman"/>
                          <a:ea typeface="Times New Roman"/>
                          <a:cs typeface="Times New Roman"/>
                        </a:rPr>
                        <a:t>Augmented Reality and Virtual Reality</a:t>
                      </a:r>
                      <a:endParaRPr lang="ru-RU" sz="1000" dirty="0">
                        <a:effectLst/>
                        <a:latin typeface="Calibri"/>
                        <a:ea typeface="Calibri"/>
                        <a:cs typeface="Times New Roman"/>
                      </a:endParaRPr>
                    </a:p>
                    <a:p>
                      <a:pPr>
                        <a:lnSpc>
                          <a:spcPct val="115000"/>
                        </a:lnSpc>
                        <a:spcAft>
                          <a:spcPts val="0"/>
                        </a:spcAft>
                      </a:pPr>
                      <a:r>
                        <a:rPr lang="en-US" sz="1000" dirty="0">
                          <a:solidFill>
                            <a:srgbClr val="000000"/>
                          </a:solidFill>
                          <a:effectLst/>
                          <a:latin typeface="Times New Roman"/>
                          <a:ea typeface="Times New Roman"/>
                          <a:cs typeface="Times New Roman"/>
                        </a:rPr>
                        <a:t>-Low Mobility, D2D </a:t>
                      </a:r>
                      <a:endParaRPr lang="ru-RU" sz="1000" dirty="0">
                        <a:effectLst/>
                        <a:latin typeface="Calibri"/>
                        <a:ea typeface="Calibri"/>
                        <a:cs typeface="Times New Roman"/>
                      </a:endParaRPr>
                    </a:p>
                    <a:p>
                      <a:pPr>
                        <a:lnSpc>
                          <a:spcPct val="115000"/>
                        </a:lnSpc>
                        <a:spcAft>
                          <a:spcPts val="0"/>
                        </a:spcAft>
                      </a:pPr>
                      <a:r>
                        <a:rPr lang="en-US" sz="1000" dirty="0">
                          <a:solidFill>
                            <a:srgbClr val="000000"/>
                          </a:solidFill>
                          <a:effectLst/>
                          <a:latin typeface="Times New Roman"/>
                          <a:ea typeface="Times New Roman"/>
                          <a:cs typeface="Times New Roman"/>
                        </a:rPr>
                        <a:t>-3D UHD streaming</a:t>
                      </a:r>
                      <a:endParaRPr lang="ru-RU" sz="10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dirty="0" smtClean="0">
                          <a:solidFill>
                            <a:srgbClr val="000000"/>
                          </a:solidFill>
                          <a:effectLst/>
                          <a:latin typeface="Times New Roman"/>
                          <a:ea typeface="Times New Roman"/>
                          <a:cs typeface="Times New Roman"/>
                        </a:rPr>
                        <a:t>Indoor, LOS/NLOS</a:t>
                      </a:r>
                      <a:endParaRPr lang="ru-RU" sz="1000" dirty="0">
                        <a:effectLst/>
                        <a:latin typeface="Calibri"/>
                        <a:ea typeface="Calibri"/>
                        <a:cs typeface="Times New Roman"/>
                      </a:endParaRPr>
                    </a:p>
                    <a:p>
                      <a:pPr algn="ctr">
                        <a:lnSpc>
                          <a:spcPct val="115000"/>
                        </a:lnSpc>
                        <a:spcAft>
                          <a:spcPts val="0"/>
                        </a:spcAft>
                      </a:pPr>
                      <a:r>
                        <a:rPr lang="en-US" sz="1000" dirty="0">
                          <a:solidFill>
                            <a:srgbClr val="000000"/>
                          </a:solidFill>
                          <a:effectLst/>
                          <a:latin typeface="Times New Roman"/>
                          <a:ea typeface="Times New Roman"/>
                          <a:cs typeface="Times New Roman"/>
                        </a:rPr>
                        <a:t>&lt;10m</a:t>
                      </a:r>
                      <a:endParaRPr lang="ru-RU" sz="1000" dirty="0">
                        <a:effectLst/>
                        <a:latin typeface="Calibri"/>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dirty="0">
                          <a:solidFill>
                            <a:srgbClr val="000000"/>
                          </a:solidFill>
                          <a:effectLst/>
                          <a:latin typeface="+mj-lt"/>
                          <a:ea typeface="Times New Roman"/>
                          <a:cs typeface="Times New Roman"/>
                        </a:rPr>
                        <a:t>~20Gbps</a:t>
                      </a:r>
                      <a:endParaRPr lang="ru-RU" sz="1000" dirty="0">
                        <a:effectLst/>
                        <a:latin typeface="+mj-lt"/>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dirty="0" smtClean="0">
                          <a:solidFill>
                            <a:srgbClr val="000000"/>
                          </a:solidFill>
                          <a:effectLst/>
                          <a:latin typeface="+mj-lt"/>
                          <a:ea typeface="Times New Roman"/>
                          <a:cs typeface="Times New Roman"/>
                        </a:rPr>
                        <a:t>P2P</a:t>
                      </a: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7724">
                <a:tc>
                  <a:txBody>
                    <a:bodyPr/>
                    <a:lstStyle/>
                    <a:p>
                      <a:pPr algn="ctr">
                        <a:lnSpc>
                          <a:spcPct val="115000"/>
                        </a:lnSpc>
                        <a:spcAft>
                          <a:spcPts val="0"/>
                        </a:spcAft>
                      </a:pPr>
                      <a:r>
                        <a:rPr lang="en-US" sz="1000">
                          <a:solidFill>
                            <a:srgbClr val="000000"/>
                          </a:solidFill>
                          <a:effectLst/>
                          <a:latin typeface="Times New Roman"/>
                          <a:ea typeface="Times New Roman"/>
                          <a:cs typeface="Times New Roman"/>
                        </a:rPr>
                        <a:t>4</a:t>
                      </a:r>
                      <a:endParaRPr lang="ru-RU" sz="1000">
                        <a:effectLst/>
                        <a:latin typeface="Calibri"/>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000" b="1">
                          <a:solidFill>
                            <a:srgbClr val="000000"/>
                          </a:solidFill>
                          <a:effectLst/>
                          <a:latin typeface="Times New Roman"/>
                          <a:ea typeface="Times New Roman"/>
                          <a:cs typeface="Times New Roman"/>
                        </a:rPr>
                        <a:t>Data Center NG60 Inter-Rack Connectivity</a:t>
                      </a:r>
                      <a:endParaRPr lang="ru-RU" sz="1000">
                        <a:effectLst/>
                        <a:latin typeface="Calibri"/>
                        <a:ea typeface="Calibri"/>
                        <a:cs typeface="Times New Roman"/>
                      </a:endParaRPr>
                    </a:p>
                    <a:p>
                      <a:pPr>
                        <a:lnSpc>
                          <a:spcPct val="115000"/>
                        </a:lnSpc>
                        <a:spcAft>
                          <a:spcPts val="0"/>
                        </a:spcAft>
                      </a:pPr>
                      <a:r>
                        <a:rPr lang="en-US" sz="1000">
                          <a:solidFill>
                            <a:srgbClr val="000000"/>
                          </a:solidFill>
                          <a:effectLst/>
                          <a:latin typeface="Times New Roman"/>
                          <a:ea typeface="Times New Roman"/>
                          <a:cs typeface="Times New Roman"/>
                        </a:rPr>
                        <a:t>-Indoor Backhaul with multi-hop*</a:t>
                      </a:r>
                      <a:endParaRPr lang="ru-RU" sz="10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dirty="0" smtClean="0">
                          <a:solidFill>
                            <a:srgbClr val="000000"/>
                          </a:solidFill>
                          <a:effectLst/>
                          <a:latin typeface="Times New Roman"/>
                          <a:ea typeface="Times New Roman"/>
                          <a:cs typeface="Times New Roman"/>
                        </a:rPr>
                        <a:t>Indoor, LOS </a:t>
                      </a:r>
                      <a:r>
                        <a:rPr lang="en-US" sz="1000" dirty="0">
                          <a:solidFill>
                            <a:srgbClr val="000000"/>
                          </a:solidFill>
                          <a:effectLst/>
                          <a:latin typeface="Times New Roman"/>
                          <a:ea typeface="Times New Roman"/>
                          <a:cs typeface="Times New Roman"/>
                        </a:rPr>
                        <a:t>only </a:t>
                      </a:r>
                      <a:endParaRPr lang="en-US" sz="1000" dirty="0" smtClean="0">
                        <a:solidFill>
                          <a:srgbClr val="000000"/>
                        </a:solidFill>
                        <a:effectLst/>
                        <a:latin typeface="Times New Roman"/>
                        <a:ea typeface="Times New Roman"/>
                        <a:cs typeface="Times New Roman"/>
                      </a:endParaRPr>
                    </a:p>
                    <a:p>
                      <a:pPr algn="ctr">
                        <a:lnSpc>
                          <a:spcPct val="115000"/>
                        </a:lnSpc>
                        <a:spcAft>
                          <a:spcPts val="0"/>
                        </a:spcAft>
                      </a:pPr>
                      <a:r>
                        <a:rPr lang="en-US" sz="1000" dirty="0" smtClean="0">
                          <a:solidFill>
                            <a:srgbClr val="000000"/>
                          </a:solidFill>
                          <a:effectLst/>
                          <a:latin typeface="Times New Roman"/>
                          <a:ea typeface="Times New Roman"/>
                          <a:cs typeface="Times New Roman"/>
                        </a:rPr>
                        <a:t>&lt;</a:t>
                      </a:r>
                      <a:r>
                        <a:rPr lang="en-US" sz="1000" dirty="0">
                          <a:solidFill>
                            <a:srgbClr val="000000"/>
                          </a:solidFill>
                          <a:effectLst/>
                          <a:latin typeface="Times New Roman"/>
                          <a:ea typeface="Times New Roman"/>
                          <a:cs typeface="Times New Roman"/>
                        </a:rPr>
                        <a:t>10m</a:t>
                      </a:r>
                      <a:endParaRPr lang="ru-RU" sz="1000" dirty="0">
                        <a:effectLst/>
                        <a:latin typeface="Calibri"/>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a:solidFill>
                            <a:srgbClr val="000000"/>
                          </a:solidFill>
                          <a:effectLst/>
                          <a:latin typeface="+mj-lt"/>
                          <a:ea typeface="Times New Roman"/>
                          <a:cs typeface="Times New Roman"/>
                        </a:rPr>
                        <a:t>~20Gbps</a:t>
                      </a:r>
                      <a:endParaRPr lang="ru-RU" sz="1000">
                        <a:effectLst/>
                        <a:latin typeface="+mj-lt"/>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dirty="0">
                          <a:solidFill>
                            <a:srgbClr val="000000"/>
                          </a:solidFill>
                          <a:effectLst/>
                          <a:latin typeface="+mj-lt"/>
                          <a:ea typeface="Times New Roman"/>
                          <a:cs typeface="Times New Roman"/>
                        </a:rPr>
                        <a:t>P2P</a:t>
                      </a:r>
                      <a:br>
                        <a:rPr lang="en-US" sz="1000" dirty="0">
                          <a:solidFill>
                            <a:srgbClr val="000000"/>
                          </a:solidFill>
                          <a:effectLst/>
                          <a:latin typeface="+mj-lt"/>
                          <a:ea typeface="Times New Roman"/>
                          <a:cs typeface="Times New Roman"/>
                        </a:rPr>
                      </a:br>
                      <a:r>
                        <a:rPr lang="en-US" sz="1000" dirty="0">
                          <a:solidFill>
                            <a:srgbClr val="000000"/>
                          </a:solidFill>
                          <a:effectLst/>
                          <a:latin typeface="+mj-lt"/>
                          <a:ea typeface="Times New Roman"/>
                          <a:cs typeface="Times New Roman"/>
                        </a:rPr>
                        <a:t>P2MP</a:t>
                      </a:r>
                      <a:endParaRPr lang="ru-RU" sz="1000" dirty="0">
                        <a:effectLst/>
                        <a:latin typeface="+mj-lt"/>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56586">
                <a:tc>
                  <a:txBody>
                    <a:bodyPr/>
                    <a:lstStyle/>
                    <a:p>
                      <a:pPr algn="ctr">
                        <a:lnSpc>
                          <a:spcPct val="115000"/>
                        </a:lnSpc>
                        <a:spcAft>
                          <a:spcPts val="0"/>
                        </a:spcAft>
                      </a:pPr>
                      <a:r>
                        <a:rPr lang="en-US" sz="1000" dirty="0">
                          <a:solidFill>
                            <a:srgbClr val="000000"/>
                          </a:solidFill>
                          <a:effectLst/>
                          <a:latin typeface="Times New Roman"/>
                          <a:ea typeface="Times New Roman"/>
                          <a:cs typeface="Times New Roman"/>
                        </a:rPr>
                        <a:t>5</a:t>
                      </a:r>
                      <a:endParaRPr lang="ru-RU" sz="1000" dirty="0">
                        <a:effectLst/>
                        <a:latin typeface="Calibri"/>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000" b="1" dirty="0">
                          <a:solidFill>
                            <a:srgbClr val="000000"/>
                          </a:solidFill>
                          <a:effectLst/>
                          <a:latin typeface="Times New Roman"/>
                          <a:ea typeface="Times New Roman"/>
                          <a:cs typeface="Times New Roman"/>
                        </a:rPr>
                        <a:t>Video/Mass-Data Distribution/Video on Demand System</a:t>
                      </a:r>
                      <a:endParaRPr lang="ru-RU" sz="1000" dirty="0">
                        <a:effectLst/>
                        <a:latin typeface="Calibri"/>
                        <a:ea typeface="Calibri"/>
                        <a:cs typeface="Times New Roman"/>
                      </a:endParaRPr>
                    </a:p>
                    <a:p>
                      <a:pPr>
                        <a:lnSpc>
                          <a:spcPct val="115000"/>
                        </a:lnSpc>
                        <a:spcAft>
                          <a:spcPts val="0"/>
                        </a:spcAft>
                      </a:pPr>
                      <a:r>
                        <a:rPr lang="en-US" sz="1000" dirty="0" smtClean="0">
                          <a:solidFill>
                            <a:srgbClr val="000000"/>
                          </a:solidFill>
                          <a:effectLst/>
                          <a:latin typeface="Times New Roman"/>
                          <a:ea typeface="Times New Roman"/>
                          <a:cs typeface="Times New Roman"/>
                        </a:rPr>
                        <a:t>- Multicast</a:t>
                      </a:r>
                      <a:r>
                        <a:rPr lang="en-US" sz="1000" baseline="0" dirty="0" smtClean="0">
                          <a:solidFill>
                            <a:srgbClr val="000000"/>
                          </a:solidFill>
                          <a:effectLst/>
                          <a:latin typeface="Times New Roman"/>
                          <a:ea typeface="Times New Roman"/>
                          <a:cs typeface="Times New Roman"/>
                        </a:rPr>
                        <a:t> </a:t>
                      </a:r>
                      <a:r>
                        <a:rPr lang="en-US" sz="1000" dirty="0" smtClean="0">
                          <a:solidFill>
                            <a:srgbClr val="000000"/>
                          </a:solidFill>
                          <a:effectLst/>
                          <a:latin typeface="Times New Roman"/>
                          <a:ea typeface="Times New Roman"/>
                          <a:cs typeface="Times New Roman"/>
                        </a:rPr>
                        <a:t>Streaming/Downloading</a:t>
                      </a:r>
                      <a:endParaRPr lang="ru-RU" sz="1000" dirty="0">
                        <a:effectLst/>
                        <a:latin typeface="Calibri"/>
                        <a:ea typeface="Calibri"/>
                        <a:cs typeface="Times New Roman"/>
                      </a:endParaRPr>
                    </a:p>
                    <a:p>
                      <a:pPr>
                        <a:lnSpc>
                          <a:spcPct val="115000"/>
                        </a:lnSpc>
                        <a:spcAft>
                          <a:spcPts val="0"/>
                        </a:spcAft>
                      </a:pPr>
                      <a:r>
                        <a:rPr lang="en-US" sz="1000" dirty="0">
                          <a:solidFill>
                            <a:srgbClr val="000000"/>
                          </a:solidFill>
                          <a:effectLst/>
                          <a:latin typeface="Times New Roman"/>
                          <a:ea typeface="Times New Roman"/>
                          <a:cs typeface="Times New Roman"/>
                        </a:rPr>
                        <a:t>- Dense </a:t>
                      </a:r>
                      <a:r>
                        <a:rPr lang="en-US" sz="1000" dirty="0" smtClean="0">
                          <a:solidFill>
                            <a:srgbClr val="000000"/>
                          </a:solidFill>
                          <a:effectLst/>
                          <a:latin typeface="Times New Roman"/>
                          <a:ea typeface="Times New Roman"/>
                          <a:cs typeface="Times New Roman"/>
                        </a:rPr>
                        <a:t>Hotspots</a:t>
                      </a:r>
                      <a:endParaRPr lang="ru-RU" sz="10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dirty="0" smtClean="0">
                          <a:solidFill>
                            <a:srgbClr val="000000"/>
                          </a:solidFill>
                          <a:effectLst/>
                          <a:latin typeface="Times New Roman"/>
                          <a:ea typeface="Times New Roman"/>
                          <a:cs typeface="Times New Roman"/>
                        </a:rPr>
                        <a:t>Indoor, LOS/NLOS</a:t>
                      </a:r>
                      <a:endParaRPr lang="ru-RU" sz="1000" dirty="0">
                        <a:effectLst/>
                        <a:latin typeface="Calibri"/>
                        <a:ea typeface="Calibri"/>
                        <a:cs typeface="Times New Roman"/>
                      </a:endParaRPr>
                    </a:p>
                    <a:p>
                      <a:pPr algn="ctr">
                        <a:lnSpc>
                          <a:spcPct val="115000"/>
                        </a:lnSpc>
                        <a:spcAft>
                          <a:spcPts val="0"/>
                        </a:spcAft>
                      </a:pPr>
                      <a:r>
                        <a:rPr lang="en-US" sz="1000" dirty="0">
                          <a:solidFill>
                            <a:srgbClr val="000000"/>
                          </a:solidFill>
                          <a:effectLst/>
                          <a:latin typeface="Times New Roman"/>
                          <a:ea typeface="Times New Roman"/>
                          <a:cs typeface="Times New Roman"/>
                        </a:rPr>
                        <a:t>&lt;100m</a:t>
                      </a:r>
                      <a:endParaRPr lang="ru-RU" sz="1000" dirty="0">
                        <a:effectLst/>
                        <a:latin typeface="Calibri"/>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a:solidFill>
                            <a:srgbClr val="000000"/>
                          </a:solidFill>
                          <a:effectLst/>
                          <a:latin typeface="+mj-lt"/>
                          <a:ea typeface="Times New Roman"/>
                          <a:cs typeface="Times New Roman"/>
                        </a:rPr>
                        <a:t>&gt;20Gbps</a:t>
                      </a:r>
                      <a:endParaRPr lang="ru-RU" sz="1000">
                        <a:effectLst/>
                        <a:latin typeface="+mj-lt"/>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dirty="0">
                          <a:solidFill>
                            <a:srgbClr val="000000"/>
                          </a:solidFill>
                          <a:effectLst/>
                          <a:latin typeface="+mj-lt"/>
                          <a:ea typeface="Times New Roman"/>
                          <a:cs typeface="Times New Roman"/>
                        </a:rPr>
                        <a:t>P2P</a:t>
                      </a:r>
                      <a:br>
                        <a:rPr lang="en-US" sz="1000" dirty="0">
                          <a:solidFill>
                            <a:srgbClr val="000000"/>
                          </a:solidFill>
                          <a:effectLst/>
                          <a:latin typeface="+mj-lt"/>
                          <a:ea typeface="Times New Roman"/>
                          <a:cs typeface="Times New Roman"/>
                        </a:rPr>
                      </a:br>
                      <a:r>
                        <a:rPr lang="en-US" sz="1000" dirty="0">
                          <a:solidFill>
                            <a:srgbClr val="000000"/>
                          </a:solidFill>
                          <a:effectLst/>
                          <a:latin typeface="+mj-lt"/>
                          <a:ea typeface="Times New Roman"/>
                          <a:cs typeface="Times New Roman"/>
                        </a:rPr>
                        <a:t>P2MP</a:t>
                      </a:r>
                      <a:endParaRPr lang="ru-RU" sz="1000" dirty="0">
                        <a:effectLst/>
                        <a:latin typeface="+mj-lt"/>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61646">
                <a:tc>
                  <a:txBody>
                    <a:bodyPr/>
                    <a:lstStyle/>
                    <a:p>
                      <a:pPr algn="ctr">
                        <a:lnSpc>
                          <a:spcPct val="115000"/>
                        </a:lnSpc>
                        <a:spcAft>
                          <a:spcPts val="0"/>
                        </a:spcAft>
                      </a:pPr>
                      <a:r>
                        <a:rPr lang="en-US" sz="1000" dirty="0">
                          <a:solidFill>
                            <a:srgbClr val="000000"/>
                          </a:solidFill>
                          <a:effectLst/>
                          <a:latin typeface="Times New Roman"/>
                          <a:ea typeface="Times New Roman"/>
                          <a:cs typeface="Times New Roman"/>
                        </a:rPr>
                        <a:t>6</a:t>
                      </a:r>
                      <a:endParaRPr lang="ru-RU" sz="1000" dirty="0">
                        <a:effectLst/>
                        <a:latin typeface="Calibri"/>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000" b="1" dirty="0">
                          <a:solidFill>
                            <a:srgbClr val="000000"/>
                          </a:solidFill>
                          <a:effectLst/>
                          <a:latin typeface="Times New Roman"/>
                          <a:ea typeface="Times New Roman"/>
                          <a:cs typeface="Times New Roman"/>
                        </a:rPr>
                        <a:t>Mobile </a:t>
                      </a:r>
                      <a:r>
                        <a:rPr lang="en-US" sz="1000" b="1" dirty="0" smtClean="0">
                          <a:solidFill>
                            <a:srgbClr val="000000"/>
                          </a:solidFill>
                          <a:effectLst/>
                          <a:latin typeface="Times New Roman"/>
                          <a:ea typeface="Times New Roman"/>
                          <a:cs typeface="Times New Roman"/>
                        </a:rPr>
                        <a:t>Wi-Fi</a:t>
                      </a:r>
                      <a:r>
                        <a:rPr lang="en-US" sz="1000" b="1" baseline="0" dirty="0" smtClean="0">
                          <a:solidFill>
                            <a:srgbClr val="000000"/>
                          </a:solidFill>
                          <a:effectLst/>
                          <a:latin typeface="Times New Roman"/>
                          <a:ea typeface="Times New Roman"/>
                          <a:cs typeface="Times New Roman"/>
                        </a:rPr>
                        <a:t> </a:t>
                      </a:r>
                      <a:r>
                        <a:rPr lang="en-US" sz="1000" b="1" dirty="0" smtClean="0">
                          <a:solidFill>
                            <a:srgbClr val="000000"/>
                          </a:solidFill>
                          <a:effectLst/>
                          <a:latin typeface="Times New Roman"/>
                          <a:ea typeface="Times New Roman"/>
                          <a:cs typeface="Times New Roman"/>
                        </a:rPr>
                        <a:t>Offloading </a:t>
                      </a:r>
                      <a:r>
                        <a:rPr lang="en-US" sz="1000" b="1" dirty="0">
                          <a:solidFill>
                            <a:srgbClr val="000000"/>
                          </a:solidFill>
                          <a:effectLst/>
                          <a:latin typeface="Times New Roman"/>
                          <a:ea typeface="Times New Roman"/>
                          <a:cs typeface="Times New Roman"/>
                        </a:rPr>
                        <a:t>and Multi-Band Operation </a:t>
                      </a:r>
                      <a:r>
                        <a:rPr lang="en-US" sz="1000" b="1" dirty="0" smtClean="0">
                          <a:solidFill>
                            <a:srgbClr val="000000"/>
                          </a:solidFill>
                          <a:effectLst/>
                          <a:latin typeface="Times New Roman"/>
                          <a:ea typeface="Times New Roman"/>
                          <a:cs typeface="Times New Roman"/>
                        </a:rPr>
                        <a:t>(</a:t>
                      </a:r>
                      <a:r>
                        <a:rPr lang="en-US" sz="1000" b="1" baseline="0" dirty="0" smtClean="0">
                          <a:solidFill>
                            <a:srgbClr val="000000"/>
                          </a:solidFill>
                          <a:effectLst/>
                          <a:latin typeface="+mn-lt"/>
                          <a:ea typeface="Times New Roman"/>
                          <a:cs typeface="Times New Roman"/>
                        </a:rPr>
                        <a:t>low mobility</a:t>
                      </a:r>
                      <a:r>
                        <a:rPr lang="en-US" sz="1000" b="1" dirty="0" smtClean="0">
                          <a:solidFill>
                            <a:srgbClr val="000000"/>
                          </a:solidFill>
                          <a:effectLst/>
                          <a:latin typeface="+mn-lt"/>
                          <a:ea typeface="Times New Roman"/>
                          <a:cs typeface="Times New Roman"/>
                        </a:rPr>
                        <a:t> </a:t>
                      </a:r>
                      <a:r>
                        <a:rPr lang="en-US" sz="1000" b="1" dirty="0" smtClean="0">
                          <a:solidFill>
                            <a:srgbClr val="000000"/>
                          </a:solidFill>
                          <a:effectLst/>
                          <a:latin typeface="Times New Roman"/>
                          <a:ea typeface="Times New Roman"/>
                          <a:cs typeface="Times New Roman"/>
                        </a:rPr>
                        <a:t>)</a:t>
                      </a:r>
                      <a:endParaRPr lang="ru-RU" sz="1000" b="1" dirty="0">
                        <a:effectLst/>
                        <a:latin typeface="Calibri"/>
                        <a:ea typeface="Calibri"/>
                        <a:cs typeface="Times New Roman"/>
                      </a:endParaRPr>
                    </a:p>
                    <a:p>
                      <a:pPr>
                        <a:lnSpc>
                          <a:spcPct val="115000"/>
                        </a:lnSpc>
                        <a:spcAft>
                          <a:spcPts val="0"/>
                        </a:spcAft>
                      </a:pPr>
                      <a:r>
                        <a:rPr lang="en-US" sz="1000" dirty="0">
                          <a:solidFill>
                            <a:srgbClr val="000000"/>
                          </a:solidFill>
                          <a:effectLst/>
                          <a:latin typeface="Times New Roman"/>
                          <a:ea typeface="Times New Roman"/>
                          <a:cs typeface="Times New Roman"/>
                        </a:rPr>
                        <a:t>-</a:t>
                      </a:r>
                      <a:r>
                        <a:rPr lang="en-US" sz="1000" dirty="0" smtClean="0">
                          <a:solidFill>
                            <a:srgbClr val="000000"/>
                          </a:solidFill>
                          <a:effectLst/>
                          <a:latin typeface="Times New Roman"/>
                          <a:ea typeface="Times New Roman"/>
                          <a:cs typeface="Times New Roman"/>
                        </a:rPr>
                        <a:t>Multi-band/-</a:t>
                      </a:r>
                      <a:r>
                        <a:rPr lang="en-US" sz="1000" dirty="0">
                          <a:solidFill>
                            <a:srgbClr val="000000"/>
                          </a:solidFill>
                          <a:effectLst/>
                          <a:latin typeface="Times New Roman"/>
                          <a:ea typeface="Times New Roman"/>
                          <a:cs typeface="Times New Roman"/>
                        </a:rPr>
                        <a:t>Multi-RAT </a:t>
                      </a:r>
                      <a:r>
                        <a:rPr lang="en-US" sz="1000" dirty="0" smtClean="0">
                          <a:solidFill>
                            <a:srgbClr val="000000"/>
                          </a:solidFill>
                          <a:effectLst/>
                          <a:latin typeface="+mn-lt"/>
                          <a:ea typeface="Times New Roman"/>
                          <a:cs typeface="Times New Roman"/>
                        </a:rPr>
                        <a:t>Hotspot </a:t>
                      </a:r>
                      <a:r>
                        <a:rPr lang="en-US" sz="1000" dirty="0" smtClean="0">
                          <a:solidFill>
                            <a:srgbClr val="000000"/>
                          </a:solidFill>
                          <a:effectLst/>
                          <a:latin typeface="Times New Roman"/>
                          <a:ea typeface="Times New Roman"/>
                          <a:cs typeface="Times New Roman"/>
                        </a:rPr>
                        <a:t>operation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dirty="0" smtClean="0">
                          <a:solidFill>
                            <a:srgbClr val="000000"/>
                          </a:solidFill>
                          <a:effectLst/>
                          <a:latin typeface="Times New Roman"/>
                          <a:ea typeface="Times New Roman"/>
                          <a:cs typeface="Times New Roman"/>
                        </a:rPr>
                        <a:t>Indoor/Outdoor, LOS/NLOS</a:t>
                      </a:r>
                      <a:endParaRPr lang="ru-RU" sz="1000" dirty="0">
                        <a:effectLst/>
                        <a:latin typeface="Calibri"/>
                        <a:ea typeface="Calibri"/>
                        <a:cs typeface="Times New Roman"/>
                      </a:endParaRPr>
                    </a:p>
                    <a:p>
                      <a:pPr algn="ctr">
                        <a:lnSpc>
                          <a:spcPct val="115000"/>
                        </a:lnSpc>
                        <a:spcAft>
                          <a:spcPts val="0"/>
                        </a:spcAft>
                      </a:pPr>
                      <a:r>
                        <a:rPr lang="en-US" sz="1000" dirty="0">
                          <a:solidFill>
                            <a:srgbClr val="000000"/>
                          </a:solidFill>
                          <a:effectLst/>
                          <a:latin typeface="Times New Roman"/>
                          <a:ea typeface="Times New Roman"/>
                          <a:cs typeface="Times New Roman"/>
                        </a:rPr>
                        <a:t>&lt;100m</a:t>
                      </a:r>
                      <a:endParaRPr lang="ru-RU" sz="1000" dirty="0">
                        <a:effectLst/>
                        <a:latin typeface="Calibri"/>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dirty="0">
                          <a:solidFill>
                            <a:srgbClr val="000000"/>
                          </a:solidFill>
                          <a:effectLst/>
                          <a:latin typeface="+mj-lt"/>
                          <a:ea typeface="Times New Roman"/>
                          <a:cs typeface="Times New Roman"/>
                        </a:rPr>
                        <a:t>&gt;20Gbps</a:t>
                      </a:r>
                      <a:endParaRPr lang="ru-RU" sz="1000" dirty="0">
                        <a:effectLst/>
                        <a:latin typeface="+mj-lt"/>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dirty="0">
                          <a:solidFill>
                            <a:srgbClr val="000000"/>
                          </a:solidFill>
                          <a:effectLst/>
                          <a:latin typeface="+mj-lt"/>
                          <a:ea typeface="Times New Roman"/>
                          <a:cs typeface="Times New Roman"/>
                        </a:rPr>
                        <a:t>P2P</a:t>
                      </a:r>
                      <a:br>
                        <a:rPr lang="en-US" sz="1000" dirty="0">
                          <a:solidFill>
                            <a:srgbClr val="000000"/>
                          </a:solidFill>
                          <a:effectLst/>
                          <a:latin typeface="+mj-lt"/>
                          <a:ea typeface="Times New Roman"/>
                          <a:cs typeface="Times New Roman"/>
                        </a:rPr>
                      </a:br>
                      <a:r>
                        <a:rPr lang="en-US" sz="1000" dirty="0">
                          <a:solidFill>
                            <a:srgbClr val="000000"/>
                          </a:solidFill>
                          <a:effectLst/>
                          <a:latin typeface="+mj-lt"/>
                          <a:ea typeface="Times New Roman"/>
                          <a:cs typeface="Times New Roman"/>
                        </a:rPr>
                        <a:t>P2MP</a:t>
                      </a:r>
                      <a:endParaRPr lang="ru-RU" sz="1000" dirty="0">
                        <a:effectLst/>
                        <a:latin typeface="+mj-lt"/>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5872">
                <a:tc>
                  <a:txBody>
                    <a:bodyPr/>
                    <a:lstStyle/>
                    <a:p>
                      <a:pPr algn="ctr">
                        <a:lnSpc>
                          <a:spcPct val="115000"/>
                        </a:lnSpc>
                        <a:spcAft>
                          <a:spcPts val="0"/>
                        </a:spcAft>
                      </a:pPr>
                      <a:r>
                        <a:rPr lang="en-US" sz="1000" dirty="0">
                          <a:solidFill>
                            <a:srgbClr val="000000"/>
                          </a:solidFill>
                          <a:effectLst/>
                          <a:latin typeface="Times New Roman"/>
                          <a:ea typeface="Times New Roman"/>
                          <a:cs typeface="Times New Roman"/>
                        </a:rPr>
                        <a:t>7</a:t>
                      </a:r>
                      <a:endParaRPr lang="ru-RU" sz="1000" dirty="0">
                        <a:effectLst/>
                        <a:latin typeface="Calibri"/>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000" b="1" dirty="0">
                          <a:solidFill>
                            <a:srgbClr val="000000"/>
                          </a:solidFill>
                          <a:effectLst/>
                          <a:latin typeface="Times New Roman"/>
                          <a:ea typeface="Times New Roman"/>
                          <a:cs typeface="Times New Roman"/>
                        </a:rPr>
                        <a:t>Mobile </a:t>
                      </a:r>
                      <a:r>
                        <a:rPr lang="en-US" sz="1000" b="1" dirty="0" err="1" smtClean="0">
                          <a:solidFill>
                            <a:srgbClr val="000000"/>
                          </a:solidFill>
                          <a:effectLst/>
                          <a:latin typeface="Times New Roman"/>
                          <a:ea typeface="Times New Roman"/>
                          <a:cs typeface="Times New Roman"/>
                        </a:rPr>
                        <a:t>Fronthauling</a:t>
                      </a:r>
                      <a:endParaRPr lang="ru-RU" sz="10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dirty="0" smtClean="0">
                          <a:solidFill>
                            <a:srgbClr val="000000"/>
                          </a:solidFill>
                          <a:effectLst/>
                          <a:latin typeface="Times New Roman"/>
                          <a:ea typeface="Times New Roman"/>
                          <a:cs typeface="Times New Roman"/>
                        </a:rPr>
                        <a:t>Outdoor, LOS</a:t>
                      </a:r>
                      <a:endParaRPr lang="ru-RU" sz="1000" dirty="0">
                        <a:effectLst/>
                        <a:latin typeface="Calibri"/>
                        <a:ea typeface="Calibri"/>
                        <a:cs typeface="Times New Roman"/>
                      </a:endParaRPr>
                    </a:p>
                    <a:p>
                      <a:pPr algn="ctr">
                        <a:lnSpc>
                          <a:spcPct val="115000"/>
                        </a:lnSpc>
                        <a:spcAft>
                          <a:spcPts val="0"/>
                        </a:spcAft>
                      </a:pPr>
                      <a:r>
                        <a:rPr lang="en-US" sz="1000" dirty="0">
                          <a:solidFill>
                            <a:srgbClr val="000000"/>
                          </a:solidFill>
                          <a:effectLst/>
                          <a:latin typeface="Times New Roman"/>
                          <a:ea typeface="Times New Roman"/>
                          <a:cs typeface="Times New Roman"/>
                        </a:rPr>
                        <a:t>&lt;200m</a:t>
                      </a:r>
                      <a:endParaRPr lang="ru-RU" sz="1000" dirty="0">
                        <a:effectLst/>
                        <a:latin typeface="Calibri"/>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a:solidFill>
                            <a:srgbClr val="000000"/>
                          </a:solidFill>
                          <a:effectLst/>
                          <a:latin typeface="+mj-lt"/>
                          <a:ea typeface="Times New Roman"/>
                          <a:cs typeface="Times New Roman"/>
                        </a:rPr>
                        <a:t>~20Gbps</a:t>
                      </a:r>
                      <a:endParaRPr lang="ru-RU" sz="1000">
                        <a:effectLst/>
                        <a:latin typeface="+mj-lt"/>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dirty="0" smtClean="0">
                          <a:solidFill>
                            <a:srgbClr val="000000"/>
                          </a:solidFill>
                          <a:effectLst/>
                          <a:latin typeface="+mj-lt"/>
                          <a:ea typeface="Times New Roman"/>
                          <a:cs typeface="Times New Roman"/>
                        </a:rPr>
                        <a:t>P2P</a:t>
                      </a:r>
                    </a:p>
                    <a:p>
                      <a:pPr algn="ctr">
                        <a:lnSpc>
                          <a:spcPct val="115000"/>
                        </a:lnSpc>
                        <a:spcAft>
                          <a:spcPts val="0"/>
                        </a:spcAft>
                      </a:pPr>
                      <a:r>
                        <a:rPr kumimoji="1" lang="en-US" sz="1000" kern="1200" dirty="0" smtClean="0">
                          <a:solidFill>
                            <a:srgbClr val="000000"/>
                          </a:solidFill>
                          <a:effectLst/>
                          <a:latin typeface="+mn-lt"/>
                          <a:ea typeface="Times New Roman"/>
                          <a:cs typeface="Times New Roman"/>
                        </a:rPr>
                        <a:t>P2MP</a:t>
                      </a:r>
                      <a:endParaRPr lang="ru-RU" sz="1000" dirty="0">
                        <a:effectLst/>
                        <a:latin typeface="+mj-lt"/>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7724">
                <a:tc>
                  <a:txBody>
                    <a:bodyPr/>
                    <a:lstStyle/>
                    <a:p>
                      <a:pPr algn="ctr">
                        <a:lnSpc>
                          <a:spcPct val="115000"/>
                        </a:lnSpc>
                        <a:spcAft>
                          <a:spcPts val="0"/>
                        </a:spcAft>
                      </a:pPr>
                      <a:r>
                        <a:rPr lang="en-US" sz="1000" dirty="0">
                          <a:solidFill>
                            <a:srgbClr val="000000"/>
                          </a:solidFill>
                          <a:effectLst/>
                          <a:latin typeface="Times New Roman"/>
                          <a:ea typeface="Times New Roman"/>
                          <a:cs typeface="Times New Roman"/>
                        </a:rPr>
                        <a:t>8</a:t>
                      </a:r>
                      <a:endParaRPr lang="ru-RU" sz="1000" dirty="0">
                        <a:effectLst/>
                        <a:latin typeface="Calibri"/>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000" b="1" dirty="0">
                          <a:solidFill>
                            <a:srgbClr val="000000"/>
                          </a:solidFill>
                          <a:effectLst/>
                          <a:latin typeface="Times New Roman"/>
                          <a:ea typeface="Times New Roman"/>
                          <a:cs typeface="Times New Roman"/>
                        </a:rPr>
                        <a:t>Wireless Backhauling with Single Hop</a:t>
                      </a:r>
                      <a:endParaRPr lang="ru-RU" sz="1000" dirty="0">
                        <a:effectLst/>
                        <a:latin typeface="Calibri"/>
                        <a:ea typeface="Calibri"/>
                        <a:cs typeface="Times New Roman"/>
                      </a:endParaRPr>
                    </a:p>
                    <a:p>
                      <a:pPr>
                        <a:lnSpc>
                          <a:spcPct val="115000"/>
                        </a:lnSpc>
                        <a:spcAft>
                          <a:spcPts val="0"/>
                        </a:spcAft>
                      </a:pPr>
                      <a:r>
                        <a:rPr lang="en-US" sz="1000" dirty="0">
                          <a:solidFill>
                            <a:srgbClr val="000000"/>
                          </a:solidFill>
                          <a:effectLst/>
                          <a:latin typeface="Times New Roman"/>
                          <a:ea typeface="Times New Roman"/>
                          <a:cs typeface="Times New Roman"/>
                        </a:rPr>
                        <a:t>-Small Cell Backhauling with single </a:t>
                      </a:r>
                      <a:r>
                        <a:rPr lang="en-US" sz="1000" dirty="0" smtClean="0">
                          <a:solidFill>
                            <a:srgbClr val="000000"/>
                          </a:solidFill>
                          <a:effectLst/>
                          <a:latin typeface="Times New Roman"/>
                          <a:ea typeface="Times New Roman"/>
                          <a:cs typeface="Times New Roman"/>
                        </a:rPr>
                        <a:t>hop</a:t>
                      </a:r>
                    </a:p>
                    <a:p>
                      <a:pPr>
                        <a:lnSpc>
                          <a:spcPct val="115000"/>
                        </a:lnSpc>
                        <a:spcAft>
                          <a:spcPts val="0"/>
                        </a:spcAft>
                      </a:pPr>
                      <a:r>
                        <a:rPr lang="en-US" sz="1000" dirty="0" smtClean="0">
                          <a:solidFill>
                            <a:srgbClr val="000000"/>
                          </a:solidFill>
                          <a:effectLst/>
                          <a:latin typeface="+mn-lt"/>
                          <a:ea typeface="Times New Roman"/>
                          <a:cs typeface="Times New Roman"/>
                        </a:rPr>
                        <a:t>-Small Cell Backhauling with multi-hop</a:t>
                      </a:r>
                      <a:endParaRPr lang="ru-RU" sz="10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dirty="0" smtClean="0">
                          <a:solidFill>
                            <a:srgbClr val="000000"/>
                          </a:solidFill>
                          <a:effectLst/>
                          <a:latin typeface="Times New Roman"/>
                          <a:ea typeface="Times New Roman"/>
                          <a:cs typeface="Times New Roman"/>
                        </a:rPr>
                        <a:t>Outdoor, LOS</a:t>
                      </a:r>
                      <a:endParaRPr lang="ru-RU" sz="1000" dirty="0">
                        <a:effectLst/>
                        <a:latin typeface="Calibri"/>
                        <a:ea typeface="Calibri"/>
                        <a:cs typeface="Times New Roman"/>
                      </a:endParaRPr>
                    </a:p>
                    <a:p>
                      <a:pPr marL="0" marR="0" lvl="0" indent="0" algn="ctr" rtl="0">
                        <a:spcBef>
                          <a:spcPts val="0"/>
                        </a:spcBef>
                        <a:buSzPct val="25000"/>
                        <a:buNone/>
                      </a:pPr>
                      <a:r>
                        <a:rPr lang="en-US" sz="1000" u="none" strike="noStrike" cap="none" baseline="0" dirty="0" smtClean="0"/>
                        <a:t> &lt;1km</a:t>
                      </a:r>
                    </a:p>
                    <a:p>
                      <a:pPr marL="0" marR="0" lvl="0" indent="0" algn="ctr" rtl="0">
                        <a:spcBef>
                          <a:spcPts val="0"/>
                        </a:spcBef>
                        <a:buSzPct val="25000"/>
                        <a:buNone/>
                      </a:pPr>
                      <a:r>
                        <a:rPr lang="en-US" sz="1000" u="none" strike="noStrike" cap="none" baseline="0" dirty="0" smtClean="0"/>
                        <a:t> &lt;150m</a:t>
                      </a: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dirty="0">
                          <a:solidFill>
                            <a:srgbClr val="000000"/>
                          </a:solidFill>
                          <a:effectLst/>
                          <a:latin typeface="+mj-lt"/>
                          <a:ea typeface="Times New Roman"/>
                          <a:cs typeface="Times New Roman"/>
                        </a:rPr>
                        <a:t>~</a:t>
                      </a:r>
                      <a:r>
                        <a:rPr lang="en-US" sz="1000" dirty="0" smtClean="0">
                          <a:solidFill>
                            <a:srgbClr val="000000"/>
                          </a:solidFill>
                          <a:effectLst/>
                          <a:latin typeface="+mj-lt"/>
                          <a:ea typeface="Times New Roman"/>
                          <a:cs typeface="Times New Roman"/>
                        </a:rPr>
                        <a:t>2Gbps</a:t>
                      </a:r>
                      <a:endParaRPr lang="ru-RU" sz="1000" dirty="0">
                        <a:effectLst/>
                        <a:latin typeface="+mj-lt"/>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dirty="0" smtClean="0">
                          <a:solidFill>
                            <a:srgbClr val="000000"/>
                          </a:solidFill>
                          <a:effectLst/>
                          <a:latin typeface="+mj-lt"/>
                          <a:ea typeface="Times New Roman"/>
                          <a:cs typeface="Times New Roman"/>
                        </a:rPr>
                        <a:t>P2P</a:t>
                      </a:r>
                    </a:p>
                    <a:p>
                      <a:pPr algn="ctr">
                        <a:lnSpc>
                          <a:spcPct val="115000"/>
                        </a:lnSpc>
                        <a:spcAft>
                          <a:spcPts val="0"/>
                        </a:spcAft>
                      </a:pPr>
                      <a:r>
                        <a:rPr kumimoji="1" lang="en-US" sz="1000" kern="1200" dirty="0" smtClean="0">
                          <a:solidFill>
                            <a:srgbClr val="000000"/>
                          </a:solidFill>
                          <a:effectLst/>
                          <a:latin typeface="+mn-lt"/>
                          <a:ea typeface="Times New Roman"/>
                          <a:cs typeface="Times New Roman"/>
                        </a:rPr>
                        <a:t>P2MP</a:t>
                      </a:r>
                      <a:endParaRPr lang="ru-RU" sz="1000" dirty="0">
                        <a:effectLst/>
                        <a:latin typeface="+mj-lt"/>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7724">
                <a:tc>
                  <a:txBody>
                    <a:bodyPr/>
                    <a:lstStyle/>
                    <a:p>
                      <a:pPr algn="ctr">
                        <a:lnSpc>
                          <a:spcPct val="115000"/>
                        </a:lnSpc>
                        <a:spcAft>
                          <a:spcPts val="0"/>
                        </a:spcAft>
                      </a:pPr>
                      <a:r>
                        <a:rPr lang="en-US" sz="1000" dirty="0" smtClean="0">
                          <a:effectLst/>
                          <a:latin typeface="Calibri"/>
                          <a:ea typeface="Calibri"/>
                          <a:cs typeface="Times New Roman"/>
                        </a:rPr>
                        <a:t>9</a:t>
                      </a:r>
                      <a:endParaRPr lang="ru-RU" sz="1000" dirty="0">
                        <a:effectLst/>
                        <a:latin typeface="Calibri"/>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000" b="1" dirty="0" smtClean="0">
                          <a:solidFill>
                            <a:srgbClr val="000000"/>
                          </a:solidFill>
                          <a:effectLst/>
                          <a:latin typeface="Times New Roman"/>
                          <a:ea typeface="Times New Roman"/>
                          <a:cs typeface="Times New Roman"/>
                        </a:rPr>
                        <a:t>Wireless</a:t>
                      </a:r>
                      <a:r>
                        <a:rPr lang="en-US" sz="1000" b="1" baseline="0" dirty="0" smtClean="0">
                          <a:solidFill>
                            <a:srgbClr val="000000"/>
                          </a:solidFill>
                          <a:effectLst/>
                          <a:latin typeface="Times New Roman"/>
                          <a:ea typeface="Times New Roman"/>
                          <a:cs typeface="Times New Roman"/>
                        </a:rPr>
                        <a:t> office docking</a:t>
                      </a:r>
                      <a:endParaRPr lang="ru-RU" sz="10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en-US" sz="1100" dirty="0">
                          <a:effectLst/>
                          <a:latin typeface="Times New Roman" panose="02020603050405020304" pitchFamily="18" charset="0"/>
                          <a:ea typeface="MS Mincho" panose="02020609040205080304" pitchFamily="49" charset="-128"/>
                        </a:rPr>
                        <a:t>Indoor LOS/NLOS </a:t>
                      </a:r>
                      <a:endParaRPr lang="ru-RU" sz="1100" dirty="0">
                        <a:effectLst/>
                        <a:latin typeface="Times New Roman" panose="02020603050405020304" pitchFamily="18" charset="0"/>
                        <a:ea typeface="MS Mincho" panose="02020609040205080304" pitchFamily="49" charset="-128"/>
                      </a:endParaRPr>
                    </a:p>
                    <a:p>
                      <a:pPr algn="ctr">
                        <a:spcAft>
                          <a:spcPts val="600"/>
                        </a:spcAft>
                      </a:pPr>
                      <a:r>
                        <a:rPr lang="en-US" sz="1100" dirty="0">
                          <a:effectLst/>
                          <a:latin typeface="Times New Roman" panose="02020603050405020304" pitchFamily="18" charset="0"/>
                          <a:ea typeface="MS Mincho" panose="02020609040205080304" pitchFamily="49" charset="-128"/>
                        </a:rPr>
                        <a:t>&lt; 3 m</a:t>
                      </a:r>
                      <a:endParaRPr lang="ru-RU" sz="11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dirty="0" smtClean="0">
                          <a:solidFill>
                            <a:srgbClr val="000000"/>
                          </a:solidFill>
                          <a:effectLst/>
                          <a:latin typeface="+mj-lt"/>
                          <a:ea typeface="Times New Roman"/>
                          <a:cs typeface="Times New Roman"/>
                        </a:rPr>
                        <a:t>~13.2 Gbps</a:t>
                      </a:r>
                      <a:endParaRPr lang="ru-RU" sz="1000" dirty="0">
                        <a:effectLst/>
                        <a:latin typeface="+mj-lt"/>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dirty="0" smtClean="0">
                          <a:solidFill>
                            <a:srgbClr val="000000"/>
                          </a:solidFill>
                          <a:effectLst/>
                          <a:latin typeface="+mj-lt"/>
                          <a:ea typeface="Times New Roman"/>
                          <a:cs typeface="Times New Roman"/>
                        </a:rPr>
                        <a:t>P2P</a:t>
                      </a:r>
                    </a:p>
                    <a:p>
                      <a:pPr algn="ctr">
                        <a:lnSpc>
                          <a:spcPct val="115000"/>
                        </a:lnSpc>
                        <a:spcAft>
                          <a:spcPts val="0"/>
                        </a:spcAft>
                      </a:pPr>
                      <a:r>
                        <a:rPr kumimoji="1" lang="en-US" sz="1000" kern="1200" dirty="0" smtClean="0">
                          <a:solidFill>
                            <a:srgbClr val="000000"/>
                          </a:solidFill>
                          <a:effectLst/>
                          <a:latin typeface="+mn-lt"/>
                          <a:ea typeface="Times New Roman"/>
                          <a:cs typeface="Times New Roman"/>
                        </a:rPr>
                        <a:t>P2MP</a:t>
                      </a:r>
                      <a:endParaRPr lang="ru-RU" sz="1000" dirty="0">
                        <a:effectLst/>
                        <a:latin typeface="+mj-lt"/>
                        <a:ea typeface="Calibri"/>
                        <a:cs typeface="Times New Roman"/>
                      </a:endParaRPr>
                    </a:p>
                  </a:txBody>
                  <a:tcPr marL="47579" marR="47579" marT="23789" marB="237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Footer Placeholder 4"/>
          <p:cNvSpPr>
            <a:spLocks noGrp="1"/>
          </p:cNvSpPr>
          <p:nvPr>
            <p:ph type="ftr" idx="16"/>
          </p:nvPr>
        </p:nvSpPr>
        <p:spPr/>
        <p:txBody>
          <a:bodyPr/>
          <a:lstStyle/>
          <a:p>
            <a:r>
              <a:rPr lang="en-US" altLang="zh-TW" smtClean="0"/>
              <a:t>Alexander Maltsev, Intel</a:t>
            </a:r>
            <a:endParaRPr lang="en-GB" dirty="0"/>
          </a:p>
        </p:txBody>
      </p:sp>
    </p:spTree>
    <p:extLst>
      <p:ext uri="{BB962C8B-B14F-4D97-AF65-F5344CB8AC3E}">
        <p14:creationId xmlns:p14="http://schemas.microsoft.com/office/powerpoint/2010/main" val="3482752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 vs. channel scenarios [2]</a:t>
            </a:r>
            <a:endParaRPr lang="ru-RU" dirty="0"/>
          </a:p>
        </p:txBody>
      </p:sp>
      <p:sp>
        <p:nvSpPr>
          <p:cNvPr id="3" name="Content Placeholder 2"/>
          <p:cNvSpPr>
            <a:spLocks noGrp="1"/>
          </p:cNvSpPr>
          <p:nvPr>
            <p:ph idx="1"/>
          </p:nvPr>
        </p:nvSpPr>
        <p:spPr>
          <a:xfrm>
            <a:off x="287524" y="1304764"/>
            <a:ext cx="8712968" cy="1080120"/>
          </a:xfrm>
        </p:spPr>
        <p:txBody>
          <a:bodyPr/>
          <a:lstStyle/>
          <a:p>
            <a:r>
              <a:rPr lang="en-US" sz="2000" dirty="0" smtClean="0"/>
              <a:t>Use cases differ not only by environment, but also by throughput / latency / topology parameters, from the other hand, the same use cases may be realized in the different environments</a:t>
            </a:r>
          </a:p>
          <a:p>
            <a:pPr marL="0" indent="0">
              <a:buNone/>
            </a:pPr>
            <a:endParaRPr lang="en-US" sz="2000" dirty="0" smtClean="0"/>
          </a:p>
          <a:p>
            <a:endParaRPr lang="ru-RU"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Footer Placeholder 4"/>
          <p:cNvSpPr>
            <a:spLocks noGrp="1"/>
          </p:cNvSpPr>
          <p:nvPr>
            <p:ph type="ftr" idx="16"/>
          </p:nvPr>
        </p:nvSpPr>
        <p:spPr/>
        <p:txBody>
          <a:bodyPr/>
          <a:lstStyle/>
          <a:p>
            <a:r>
              <a:rPr lang="en-US" altLang="zh-TW" smtClean="0"/>
              <a:t>Alexander Maltsev, Intel</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2618391615"/>
              </p:ext>
            </p:extLst>
          </p:nvPr>
        </p:nvGraphicFramePr>
        <p:xfrm>
          <a:off x="467544" y="2348880"/>
          <a:ext cx="8244916" cy="3925824"/>
        </p:xfrm>
        <a:graphic>
          <a:graphicData uri="http://schemas.openxmlformats.org/drawingml/2006/table">
            <a:tbl>
              <a:tblPr firstRow="1" firstCol="1" bandRow="1"/>
              <a:tblGrid>
                <a:gridCol w="2421070"/>
                <a:gridCol w="903730"/>
                <a:gridCol w="4920116"/>
              </a:tblGrid>
              <a:tr h="0">
                <a:tc>
                  <a:txBody>
                    <a:bodyPr/>
                    <a:lstStyle/>
                    <a:p>
                      <a:pPr>
                        <a:lnSpc>
                          <a:spcPct val="115000"/>
                        </a:lnSpc>
                        <a:spcAft>
                          <a:spcPts val="0"/>
                        </a:spcAft>
                      </a:pPr>
                      <a:r>
                        <a:rPr lang="en-US" sz="1400" b="1" dirty="0" smtClean="0">
                          <a:effectLst/>
                          <a:latin typeface="Times New Roman"/>
                          <a:ea typeface="Calibri"/>
                          <a:cs typeface="Times New Roman"/>
                        </a:rPr>
                        <a:t>Channel</a:t>
                      </a:r>
                      <a:r>
                        <a:rPr lang="en-US" sz="1400" b="1" baseline="0" dirty="0" smtClean="0">
                          <a:effectLst/>
                          <a:latin typeface="Times New Roman"/>
                          <a:ea typeface="Calibri"/>
                          <a:cs typeface="Times New Roman"/>
                        </a:rPr>
                        <a:t> modeling s</a:t>
                      </a:r>
                      <a:r>
                        <a:rPr lang="en-US" sz="1400" b="1" dirty="0" smtClean="0">
                          <a:effectLst/>
                          <a:latin typeface="Times New Roman"/>
                          <a:ea typeface="Calibri"/>
                          <a:cs typeface="Times New Roman"/>
                        </a:rPr>
                        <a:t>cenario</a:t>
                      </a:r>
                      <a:endParaRPr lang="ru-RU"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400" b="1">
                          <a:effectLst/>
                          <a:latin typeface="Times New Roman"/>
                          <a:ea typeface="Calibri"/>
                          <a:cs typeface="Times New Roman"/>
                        </a:rPr>
                        <a:t>Use cases</a:t>
                      </a:r>
                      <a:endParaRPr lang="ru-RU" sz="12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400" b="1" dirty="0">
                          <a:effectLst/>
                          <a:latin typeface="Times New Roman"/>
                          <a:ea typeface="Calibri"/>
                          <a:cs typeface="Times New Roman"/>
                        </a:rPr>
                        <a:t>Channel modeling approaches, comments</a:t>
                      </a:r>
                      <a:endParaRPr lang="ru-RU"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0">
                <a:tc>
                  <a:txBody>
                    <a:bodyPr/>
                    <a:lstStyle/>
                    <a:p>
                      <a:pPr>
                        <a:lnSpc>
                          <a:spcPct val="115000"/>
                        </a:lnSpc>
                        <a:spcAft>
                          <a:spcPts val="0"/>
                        </a:spcAft>
                      </a:pPr>
                      <a:r>
                        <a:rPr lang="en-US" sz="1400" dirty="0">
                          <a:effectLst/>
                          <a:latin typeface="Times New Roman"/>
                          <a:ea typeface="Calibri"/>
                          <a:cs typeface="Times New Roman"/>
                        </a:rPr>
                        <a:t>Ultra-short range</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Times New Roman"/>
                          <a:ea typeface="Calibri"/>
                          <a:cs typeface="Times New Roman"/>
                        </a:rPr>
                        <a:t>1</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kumimoji="1" lang="en-US" sz="1400" kern="1200" dirty="0">
                          <a:solidFill>
                            <a:srgbClr val="000000"/>
                          </a:solidFill>
                          <a:effectLst/>
                          <a:latin typeface="Times New Roman"/>
                          <a:ea typeface="Times New Roman"/>
                          <a:cs typeface="Times New Roman"/>
                        </a:rPr>
                        <a:t>Direct EM near-field calculation and measurements</a:t>
                      </a:r>
                      <a:endParaRPr lang="ru-RU" sz="1200" dirty="0">
                        <a:effectLst/>
                        <a:latin typeface="Calibri"/>
                        <a:ea typeface="Calibri"/>
                        <a:cs typeface="Times New Roman"/>
                      </a:endParaRPr>
                    </a:p>
                    <a:p>
                      <a:pPr>
                        <a:lnSpc>
                          <a:spcPct val="115000"/>
                        </a:lnSpc>
                        <a:spcAft>
                          <a:spcPts val="0"/>
                        </a:spcAft>
                      </a:pPr>
                      <a:r>
                        <a:rPr lang="en-US" sz="1400" kern="1200" dirty="0">
                          <a:solidFill>
                            <a:srgbClr val="000000"/>
                          </a:solidFill>
                          <a:effectLst/>
                          <a:latin typeface="Times New Roman"/>
                          <a:ea typeface="Times New Roman"/>
                          <a:cs typeface="Times New Roman"/>
                        </a:rPr>
                        <a:t>Los and d</a:t>
                      </a:r>
                      <a:r>
                        <a:rPr kumimoji="1" lang="en-US" sz="1400" kern="1200" dirty="0">
                          <a:solidFill>
                            <a:srgbClr val="000000"/>
                          </a:solidFill>
                          <a:effectLst/>
                          <a:latin typeface="Times New Roman"/>
                          <a:ea typeface="Times New Roman"/>
                          <a:cs typeface="Times New Roman"/>
                        </a:rPr>
                        <a:t>evice to device reflections</a:t>
                      </a:r>
                      <a:r>
                        <a:rPr lang="en-US" sz="1400" kern="1200" dirty="0">
                          <a:solidFill>
                            <a:srgbClr val="000000"/>
                          </a:solidFill>
                          <a:effectLst/>
                          <a:latin typeface="Times New Roman"/>
                          <a:ea typeface="Times New Roman"/>
                          <a:cs typeface="Times New Roman"/>
                        </a:rPr>
                        <a:t> – new approach needed</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400" dirty="0" smtClean="0">
                          <a:effectLst/>
                          <a:latin typeface="Times New Roman"/>
                          <a:ea typeface="Calibri"/>
                          <a:cs typeface="Times New Roman"/>
                        </a:rPr>
                        <a:t>Living room</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Times New Roman"/>
                          <a:ea typeface="Calibri"/>
                          <a:cs typeface="Times New Roman"/>
                        </a:rPr>
                        <a:t>2, 3</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kumimoji="1" lang="en-US" sz="1400" kern="1200" dirty="0">
                          <a:solidFill>
                            <a:srgbClr val="000000"/>
                          </a:solidFill>
                          <a:effectLst/>
                          <a:latin typeface="Times New Roman"/>
                          <a:ea typeface="Calibri"/>
                          <a:cs typeface="Times New Roman"/>
                        </a:rPr>
                        <a:t>IEEE 802.11ad model </a:t>
                      </a:r>
                      <a:r>
                        <a:rPr kumimoji="1" lang="en-US" sz="1400" kern="1200" dirty="0" smtClean="0">
                          <a:solidFill>
                            <a:srgbClr val="000000"/>
                          </a:solidFill>
                          <a:effectLst/>
                          <a:latin typeface="Times New Roman"/>
                          <a:ea typeface="Calibri"/>
                          <a:cs typeface="Times New Roman"/>
                        </a:rPr>
                        <a:t> </a:t>
                      </a:r>
                      <a:r>
                        <a:rPr kumimoji="1" lang="en-US" sz="1400" b="1" kern="1200" dirty="0" smtClean="0">
                          <a:solidFill>
                            <a:srgbClr val="000000"/>
                          </a:solidFill>
                          <a:effectLst/>
                          <a:latin typeface="+mn-lt"/>
                          <a:ea typeface="Calibri"/>
                          <a:cs typeface="Times New Roman"/>
                        </a:rPr>
                        <a:t>[3] </a:t>
                      </a:r>
                      <a:r>
                        <a:rPr kumimoji="1" lang="en-US" sz="1400" kern="1200" dirty="0" smtClean="0">
                          <a:solidFill>
                            <a:srgbClr val="000000"/>
                          </a:solidFill>
                          <a:effectLst/>
                          <a:latin typeface="Times New Roman"/>
                          <a:ea typeface="Calibri"/>
                          <a:cs typeface="Times New Roman"/>
                        </a:rPr>
                        <a:t>as </a:t>
                      </a:r>
                      <a:r>
                        <a:rPr kumimoji="1" lang="en-US" sz="1400" kern="1200" dirty="0">
                          <a:solidFill>
                            <a:srgbClr val="000000"/>
                          </a:solidFill>
                          <a:effectLst/>
                          <a:latin typeface="Times New Roman"/>
                          <a:ea typeface="Calibri"/>
                          <a:cs typeface="Times New Roman"/>
                        </a:rPr>
                        <a:t>a </a:t>
                      </a:r>
                      <a:r>
                        <a:rPr kumimoji="1" lang="en-US" sz="1400" kern="1200" dirty="0" smtClean="0">
                          <a:solidFill>
                            <a:srgbClr val="000000"/>
                          </a:solidFill>
                          <a:effectLst/>
                          <a:latin typeface="Times New Roman"/>
                          <a:ea typeface="Calibri"/>
                          <a:cs typeface="Times New Roman"/>
                        </a:rPr>
                        <a:t>base</a:t>
                      </a:r>
                      <a:r>
                        <a:rPr lang="en-US" sz="1400" kern="1200" dirty="0">
                          <a:solidFill>
                            <a:srgbClr val="000000"/>
                          </a:solidFill>
                          <a:effectLst/>
                          <a:latin typeface="Times New Roman"/>
                          <a:ea typeface="Calibri"/>
                          <a:cs typeface="Times New Roman"/>
                        </a:rPr>
                        <a:t/>
                      </a:r>
                      <a:br>
                        <a:rPr lang="en-US" sz="1400" kern="1200" dirty="0">
                          <a:solidFill>
                            <a:srgbClr val="000000"/>
                          </a:solidFill>
                          <a:effectLst/>
                          <a:latin typeface="Times New Roman"/>
                          <a:ea typeface="Calibri"/>
                          <a:cs typeface="Times New Roman"/>
                        </a:rPr>
                      </a:br>
                      <a:r>
                        <a:rPr kumimoji="1" lang="en-US" sz="1400" kern="1200" dirty="0">
                          <a:solidFill>
                            <a:srgbClr val="000000"/>
                          </a:solidFill>
                          <a:effectLst/>
                          <a:latin typeface="Times New Roman"/>
                          <a:ea typeface="Calibri"/>
                          <a:cs typeface="Times New Roman"/>
                        </a:rPr>
                        <a:t>Enhancements: MIMO modes, </a:t>
                      </a:r>
                      <a:r>
                        <a:rPr kumimoji="1" lang="en-US" sz="1400" kern="1200" dirty="0" smtClean="0">
                          <a:solidFill>
                            <a:srgbClr val="000000"/>
                          </a:solidFill>
                          <a:effectLst/>
                          <a:latin typeface="Times New Roman"/>
                          <a:ea typeface="Calibri"/>
                          <a:cs typeface="Times New Roman"/>
                        </a:rPr>
                        <a:t>Doppler and mobility effects, </a:t>
                      </a:r>
                      <a:r>
                        <a:rPr kumimoji="1" lang="en-US" sz="1400" kern="1200" dirty="0">
                          <a:solidFill>
                            <a:srgbClr val="000000"/>
                          </a:solidFill>
                          <a:effectLst/>
                          <a:latin typeface="Times New Roman"/>
                          <a:ea typeface="Calibri"/>
                          <a:cs typeface="Times New Roman"/>
                        </a:rPr>
                        <a:t>TX-Rx </a:t>
                      </a:r>
                      <a:r>
                        <a:rPr kumimoji="1" lang="en-US" sz="1400" kern="1200" dirty="0" smtClean="0">
                          <a:solidFill>
                            <a:srgbClr val="000000"/>
                          </a:solidFill>
                          <a:effectLst/>
                          <a:latin typeface="Times New Roman"/>
                          <a:ea typeface="Calibri"/>
                          <a:cs typeface="Times New Roman"/>
                        </a:rPr>
                        <a:t>positions are changing</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400">
                          <a:effectLst/>
                          <a:latin typeface="Times New Roman"/>
                          <a:cs typeface="Times New Roman"/>
                        </a:rPr>
                        <a:t>Data center</a:t>
                      </a:r>
                      <a:endParaRPr lang="ru-RU" sz="1200">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Times New Roman"/>
                          <a:ea typeface="Calibri"/>
                          <a:cs typeface="Times New Roman"/>
                        </a:rPr>
                        <a:t>4</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Times New Roman"/>
                          <a:ea typeface="Calibri"/>
                          <a:cs typeface="Times New Roman"/>
                        </a:rPr>
                        <a:t>New static LOS scenario: Metallic constructions, ceiling </a:t>
                      </a:r>
                      <a:r>
                        <a:rPr lang="en-US" sz="1400" dirty="0" smtClean="0">
                          <a:effectLst/>
                          <a:latin typeface="Times New Roman"/>
                          <a:ea typeface="Calibri"/>
                          <a:cs typeface="Times New Roman"/>
                        </a:rPr>
                        <a:t>reflections. No experimental</a:t>
                      </a:r>
                      <a:r>
                        <a:rPr lang="en-US" sz="1400" baseline="0" dirty="0" smtClean="0">
                          <a:effectLst/>
                          <a:latin typeface="Times New Roman"/>
                          <a:ea typeface="Calibri"/>
                          <a:cs typeface="Times New Roman"/>
                        </a:rPr>
                        <a:t> data.</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400" dirty="0" smtClean="0">
                          <a:effectLst/>
                          <a:latin typeface="+mn-lt"/>
                          <a:ea typeface="Calibri"/>
                          <a:cs typeface="Times New Roman"/>
                        </a:rPr>
                        <a:t>Enterprise/Mall/Exhibition</a:t>
                      </a:r>
                      <a:endParaRPr lang="ru-RU" sz="1200" dirty="0">
                        <a:effectLst/>
                        <a:latin typeface="Calibri"/>
                        <a:ea typeface="Calibri"/>
                        <a:cs typeface="Times New Roman"/>
                      </a:endParaRPr>
                    </a:p>
                    <a:p>
                      <a:pPr>
                        <a:lnSpc>
                          <a:spcPct val="115000"/>
                        </a:lnSpc>
                        <a:spcAft>
                          <a:spcPts val="0"/>
                        </a:spcAft>
                      </a:pPr>
                      <a:r>
                        <a:rPr lang="en-US" sz="1400" dirty="0">
                          <a:effectLst/>
                          <a:latin typeface="Times New Roman"/>
                          <a:ea typeface="Calibri"/>
                          <a:cs typeface="Times New Roman"/>
                        </a:rPr>
                        <a:t>Transportation</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smtClean="0">
                          <a:effectLst/>
                          <a:latin typeface="Times New Roman"/>
                          <a:ea typeface="Calibri"/>
                          <a:cs typeface="Times New Roman"/>
                        </a:rPr>
                        <a:t>5,9</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smtClean="0">
                          <a:effectLst/>
                          <a:latin typeface="Times New Roman"/>
                          <a:ea typeface="Calibri"/>
                          <a:cs typeface="Times New Roman"/>
                        </a:rPr>
                        <a:t>LOS/NLOS, frequent human blockage, multiple reflections</a:t>
                      </a:r>
                      <a:endParaRPr lang="ru-RU" sz="1200" dirty="0">
                        <a:effectLst/>
                        <a:latin typeface="Calibri"/>
                        <a:ea typeface="Calibri"/>
                        <a:cs typeface="Times New Roman"/>
                      </a:endParaRPr>
                    </a:p>
                    <a:p>
                      <a:pPr>
                        <a:lnSpc>
                          <a:spcPct val="115000"/>
                        </a:lnSpc>
                        <a:spcAft>
                          <a:spcPts val="0"/>
                        </a:spcAft>
                      </a:pPr>
                      <a:r>
                        <a:rPr lang="en-US" sz="1400" dirty="0" smtClean="0">
                          <a:effectLst/>
                          <a:latin typeface="Times New Roman"/>
                          <a:ea typeface="Calibri"/>
                          <a:cs typeface="Times New Roman"/>
                        </a:rPr>
                        <a:t>IEEE 802.11ad models for cubicle and </a:t>
                      </a:r>
                      <a:r>
                        <a:rPr lang="en-US" sz="1400" baseline="0" dirty="0" smtClean="0">
                          <a:effectLst/>
                          <a:latin typeface="+mn-lt"/>
                          <a:ea typeface="Calibri"/>
                          <a:cs typeface="Times New Roman"/>
                        </a:rPr>
                        <a:t>conference room.</a:t>
                      </a:r>
                    </a:p>
                    <a:p>
                      <a:pPr>
                        <a:lnSpc>
                          <a:spcPct val="115000"/>
                        </a:lnSpc>
                        <a:spcAft>
                          <a:spcPts val="0"/>
                        </a:spcAft>
                      </a:pPr>
                      <a:r>
                        <a:rPr lang="en-US" sz="1400" dirty="0" smtClean="0">
                          <a:effectLst/>
                          <a:latin typeface="Times New Roman"/>
                          <a:ea typeface="Calibri"/>
                          <a:cs typeface="Times New Roman"/>
                        </a:rPr>
                        <a:t>Experimental measurements and ray</a:t>
                      </a:r>
                      <a:r>
                        <a:rPr lang="en-US" sz="1400" baseline="0" dirty="0" smtClean="0">
                          <a:effectLst/>
                          <a:latin typeface="Times New Roman"/>
                          <a:ea typeface="Calibri"/>
                          <a:cs typeface="Times New Roman"/>
                        </a:rPr>
                        <a:t> tracing simulations </a:t>
                      </a:r>
                      <a:r>
                        <a:rPr lang="en-US" sz="1400" dirty="0" smtClean="0">
                          <a:effectLst/>
                          <a:latin typeface="Times New Roman"/>
                          <a:ea typeface="Calibri"/>
                          <a:cs typeface="Times New Roman"/>
                        </a:rPr>
                        <a:t>required </a:t>
                      </a:r>
                      <a:r>
                        <a:rPr lang="en-US" sz="1400" dirty="0">
                          <a:effectLst/>
                          <a:latin typeface="Times New Roman"/>
                          <a:ea typeface="Calibri"/>
                          <a:cs typeface="Times New Roman"/>
                        </a:rPr>
                        <a:t>for </a:t>
                      </a:r>
                      <a:r>
                        <a:rPr lang="en-US" sz="1400" dirty="0" smtClean="0">
                          <a:effectLst/>
                          <a:latin typeface="Times New Roman"/>
                          <a:ea typeface="Calibri"/>
                          <a:cs typeface="Times New Roman"/>
                        </a:rPr>
                        <a:t>models development (analysis</a:t>
                      </a:r>
                      <a:r>
                        <a:rPr lang="en-US" sz="1400" baseline="0" dirty="0" smtClean="0">
                          <a:effectLst/>
                          <a:latin typeface="Times New Roman"/>
                          <a:ea typeface="Calibri"/>
                          <a:cs typeface="Times New Roman"/>
                        </a:rPr>
                        <a:t> of </a:t>
                      </a:r>
                      <a:r>
                        <a:rPr lang="en-US" sz="1400" dirty="0" smtClean="0">
                          <a:effectLst/>
                          <a:latin typeface="Times New Roman"/>
                          <a:ea typeface="Calibri"/>
                          <a:cs typeface="Times New Roman"/>
                        </a:rPr>
                        <a:t>METIS, AIRBUS data, etc.)</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400" dirty="0">
                          <a:effectLst/>
                          <a:latin typeface="Times New Roman"/>
                          <a:ea typeface="Calibri"/>
                          <a:cs typeface="Times New Roman"/>
                        </a:rPr>
                        <a:t>Open area</a:t>
                      </a:r>
                      <a:endParaRPr lang="ru-RU" sz="1200" dirty="0">
                        <a:effectLst/>
                        <a:latin typeface="Calibri"/>
                        <a:ea typeface="Calibri"/>
                        <a:cs typeface="Times New Roman"/>
                      </a:endParaRPr>
                    </a:p>
                    <a:p>
                      <a:pPr>
                        <a:lnSpc>
                          <a:spcPct val="115000"/>
                        </a:lnSpc>
                        <a:spcAft>
                          <a:spcPts val="0"/>
                        </a:spcAft>
                      </a:pPr>
                      <a:r>
                        <a:rPr lang="en-US" sz="1400" dirty="0" smtClean="0">
                          <a:effectLst/>
                          <a:latin typeface="Times New Roman"/>
                          <a:ea typeface="Calibri"/>
                          <a:cs typeface="Times New Roman"/>
                        </a:rPr>
                        <a:t>(Access/Fronthaul/Backhaul)</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kumimoji="1" lang="en-US" sz="1400" kern="1200" dirty="0" smtClean="0">
                          <a:solidFill>
                            <a:srgbClr val="000000"/>
                          </a:solidFill>
                          <a:effectLst/>
                          <a:latin typeface="Times New Roman"/>
                          <a:ea typeface="Calibri"/>
                          <a:cs typeface="Times New Roman"/>
                        </a:rPr>
                        <a:t>6,7,8</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Times New Roman"/>
                          <a:ea typeface="Calibri"/>
                          <a:cs typeface="Times New Roman"/>
                        </a:rPr>
                        <a:t>Open area channel model in MiWEBA Q-D </a:t>
                      </a:r>
                      <a:r>
                        <a:rPr lang="en-US" sz="1400" dirty="0" smtClean="0">
                          <a:effectLst/>
                          <a:latin typeface="Times New Roman"/>
                          <a:ea typeface="Calibri"/>
                          <a:cs typeface="Times New Roman"/>
                        </a:rPr>
                        <a:t>methodology [4-7] with extension to MIMO</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400" dirty="0">
                          <a:effectLst/>
                          <a:latin typeface="Times New Roman"/>
                          <a:ea typeface="Calibri"/>
                          <a:cs typeface="Times New Roman"/>
                        </a:rPr>
                        <a:t>Street canyon</a:t>
                      </a:r>
                      <a:endParaRPr lang="ru-RU" sz="1200" dirty="0">
                        <a:effectLst/>
                        <a:latin typeface="Calibri"/>
                        <a:ea typeface="Calibri"/>
                        <a:cs typeface="Times New Roman"/>
                      </a:endParaRPr>
                    </a:p>
                    <a:p>
                      <a:pPr>
                        <a:lnSpc>
                          <a:spcPct val="115000"/>
                        </a:lnSpc>
                        <a:spcAft>
                          <a:spcPts val="0"/>
                        </a:spcAft>
                      </a:pPr>
                      <a:r>
                        <a:rPr lang="en-US" sz="1400" dirty="0" smtClean="0">
                          <a:effectLst/>
                          <a:latin typeface="Times New Roman"/>
                          <a:ea typeface="Calibri"/>
                          <a:cs typeface="Times New Roman"/>
                        </a:rPr>
                        <a:t>(Access/Fronthaul/Backhaul)</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kumimoji="1" lang="en-US" sz="1400" kern="1200" dirty="0" smtClean="0">
                          <a:solidFill>
                            <a:srgbClr val="000000"/>
                          </a:solidFill>
                          <a:effectLst/>
                          <a:latin typeface="Times New Roman"/>
                          <a:ea typeface="Calibri"/>
                          <a:cs typeface="Times New Roman"/>
                        </a:rPr>
                        <a:t>6,7,8</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Times New Roman"/>
                          <a:ea typeface="Calibri"/>
                          <a:cs typeface="Times New Roman"/>
                        </a:rPr>
                        <a:t>Street canyon channel model in MiWEBA Q-D </a:t>
                      </a:r>
                      <a:r>
                        <a:rPr lang="en-US" sz="1400" dirty="0" smtClean="0">
                          <a:effectLst/>
                          <a:latin typeface="Times New Roman"/>
                          <a:ea typeface="Calibri"/>
                          <a:cs typeface="Times New Roman"/>
                        </a:rPr>
                        <a:t>methodology with extension</a:t>
                      </a:r>
                      <a:r>
                        <a:rPr lang="en-US" sz="1400" baseline="0" dirty="0" smtClean="0">
                          <a:effectLst/>
                          <a:latin typeface="Times New Roman"/>
                          <a:ea typeface="Calibri"/>
                          <a:cs typeface="Times New Roman"/>
                        </a:rPr>
                        <a:t> to MIMO</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21885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Alexander Maltsev, Intel</a:t>
            </a:r>
            <a:endParaRPr lang="ru-RU"/>
          </a:p>
        </p:txBody>
      </p:sp>
      <p:sp>
        <p:nvSpPr>
          <p:cNvPr id="4" name="Slide Number Placeholder 3"/>
          <p:cNvSpPr>
            <a:spLocks noGrp="1"/>
          </p:cNvSpPr>
          <p:nvPr>
            <p:ph type="sldNum" sz="quarter" idx="12"/>
          </p:nvPr>
        </p:nvSpPr>
        <p:spPr/>
        <p:txBody>
          <a:bodyPr/>
          <a:lstStyle/>
          <a:p>
            <a:fld id="{B45CEB4C-C6D3-4B98-B216-890F1E9D6146}" type="slidenum">
              <a:rPr lang="ru-RU" smtClean="0"/>
              <a:t>6</a:t>
            </a:fld>
            <a:endParaRPr lang="ru-RU"/>
          </a:p>
        </p:txBody>
      </p:sp>
      <p:sp>
        <p:nvSpPr>
          <p:cNvPr id="5" name="Title 4"/>
          <p:cNvSpPr>
            <a:spLocks noGrp="1"/>
          </p:cNvSpPr>
          <p:nvPr>
            <p:ph type="title"/>
          </p:nvPr>
        </p:nvSpPr>
        <p:spPr>
          <a:xfrm>
            <a:off x="395536" y="685801"/>
            <a:ext cx="8424936" cy="618963"/>
          </a:xfrm>
        </p:spPr>
        <p:txBody>
          <a:bodyPr/>
          <a:lstStyle/>
          <a:p>
            <a:r>
              <a:rPr lang="en-US" dirty="0"/>
              <a:t>Legacy </a:t>
            </a:r>
            <a:r>
              <a:rPr lang="en-US" dirty="0" smtClean="0"/>
              <a:t>Simulation Scenarios in </a:t>
            </a:r>
            <a:r>
              <a:rPr lang="en-US" dirty="0"/>
              <a:t>IEEE 802.11ad</a:t>
            </a:r>
            <a:endParaRPr lang="ru-RU" dirty="0"/>
          </a:p>
        </p:txBody>
      </p:sp>
      <p:sp>
        <p:nvSpPr>
          <p:cNvPr id="6" name="Content Placeholder 5"/>
          <p:cNvSpPr>
            <a:spLocks noGrp="1"/>
          </p:cNvSpPr>
          <p:nvPr>
            <p:ph sz="quarter" idx="13"/>
          </p:nvPr>
        </p:nvSpPr>
        <p:spPr>
          <a:xfrm>
            <a:off x="455613" y="1604434"/>
            <a:ext cx="6636667" cy="1590855"/>
          </a:xfrm>
        </p:spPr>
        <p:txBody>
          <a:bodyPr>
            <a:normAutofit fontScale="92500"/>
          </a:bodyPr>
          <a:lstStyle/>
          <a:p>
            <a:pPr algn="just"/>
            <a:r>
              <a:rPr lang="en-US" sz="2000" dirty="0"/>
              <a:t>The following indoor scenarios were considered </a:t>
            </a:r>
            <a:r>
              <a:rPr lang="en-US" sz="2000" dirty="0" smtClean="0"/>
              <a:t>in accordance </a:t>
            </a:r>
            <a:r>
              <a:rPr lang="en-US" sz="2000" dirty="0"/>
              <a:t>with </a:t>
            </a:r>
            <a:r>
              <a:rPr lang="en-US" sz="2000" dirty="0" smtClean="0"/>
              <a:t>the developed 11ad evaluation methodology [8]:</a:t>
            </a:r>
            <a:endParaRPr lang="en-US" sz="2000" dirty="0"/>
          </a:p>
          <a:p>
            <a:pPr lvl="1" algn="just">
              <a:buFont typeface="Arial" panose="020B0604020202020204" pitchFamily="34" charset="0"/>
              <a:buChar char="•"/>
            </a:pPr>
            <a:r>
              <a:rPr lang="en-US" dirty="0"/>
              <a:t>Conference room</a:t>
            </a:r>
          </a:p>
          <a:p>
            <a:pPr lvl="1" algn="just">
              <a:buFont typeface="Arial" panose="020B0604020202020204" pitchFamily="34" charset="0"/>
              <a:buChar char="•"/>
            </a:pPr>
            <a:r>
              <a:rPr lang="en-US" dirty="0" smtClean="0"/>
              <a:t>Home living </a:t>
            </a:r>
            <a:r>
              <a:rPr lang="en-US" dirty="0"/>
              <a:t>room</a:t>
            </a:r>
          </a:p>
          <a:p>
            <a:pPr lvl="1" algn="just">
              <a:buFont typeface="Arial" panose="020B0604020202020204" pitchFamily="34" charset="0"/>
              <a:buChar char="•"/>
            </a:pPr>
            <a:r>
              <a:rPr lang="en-US" dirty="0"/>
              <a:t>Enterprise </a:t>
            </a:r>
            <a:r>
              <a:rPr lang="en-US" dirty="0" smtClean="0"/>
              <a:t>cubicle</a:t>
            </a:r>
          </a:p>
          <a:p>
            <a:pPr marL="0" indent="0">
              <a:buNone/>
            </a:pPr>
            <a:endParaRPr lang="ru-RU" sz="2000" dirty="0"/>
          </a:p>
        </p:txBody>
      </p:sp>
      <p:graphicFrame>
        <p:nvGraphicFramePr>
          <p:cNvPr id="8" name="Object 7"/>
          <p:cNvGraphicFramePr>
            <a:graphicFrameLocks noChangeAspect="1"/>
          </p:cNvGraphicFramePr>
          <p:nvPr>
            <p:extLst>
              <p:ext uri="{D42A27DB-BD31-4B8C-83A1-F6EECF244321}">
                <p14:modId xmlns:p14="http://schemas.microsoft.com/office/powerpoint/2010/main" val="1055217921"/>
              </p:ext>
            </p:extLst>
          </p:nvPr>
        </p:nvGraphicFramePr>
        <p:xfrm>
          <a:off x="3283375" y="3559031"/>
          <a:ext cx="2796362" cy="2974200"/>
        </p:xfrm>
        <a:graphic>
          <a:graphicData uri="http://schemas.openxmlformats.org/presentationml/2006/ole">
            <mc:AlternateContent xmlns:mc="http://schemas.openxmlformats.org/markup-compatibility/2006">
              <mc:Choice xmlns:v="urn:schemas-microsoft-com:vml" Requires="v">
                <p:oleObj spid="_x0000_s35220" name="Visio" r:id="rId4" imgW="4324211" imgH="4609983" progId="Visio.Drawing.11">
                  <p:embed/>
                </p:oleObj>
              </mc:Choice>
              <mc:Fallback>
                <p:oleObj name="Visio" r:id="rId4" imgW="4324211" imgH="4609983" progId="Visio.Drawing.11">
                  <p:embed/>
                  <p:pic>
                    <p:nvPicPr>
                      <p:cNvPr id="0" name=""/>
                      <p:cNvPicPr>
                        <a:picLocks noChangeAspect="1" noChangeArrowheads="1"/>
                      </p:cNvPicPr>
                      <p:nvPr/>
                    </p:nvPicPr>
                    <p:blipFill>
                      <a:blip r:embed="rId5"/>
                      <a:srcRect/>
                      <a:stretch>
                        <a:fillRect/>
                      </a:stretch>
                    </p:blipFill>
                    <p:spPr bwMode="auto">
                      <a:xfrm>
                        <a:off x="3283375" y="3559031"/>
                        <a:ext cx="2796362" cy="2974200"/>
                      </a:xfrm>
                      <a:prstGeom prst="rect">
                        <a:avLst/>
                      </a:prstGeom>
                      <a:noFill/>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812345851"/>
              </p:ext>
            </p:extLst>
          </p:nvPr>
        </p:nvGraphicFramePr>
        <p:xfrm>
          <a:off x="850665" y="3746251"/>
          <a:ext cx="1768286" cy="2707085"/>
        </p:xfrm>
        <a:graphic>
          <a:graphicData uri="http://schemas.openxmlformats.org/presentationml/2006/ole">
            <mc:AlternateContent xmlns:mc="http://schemas.openxmlformats.org/markup-compatibility/2006">
              <mc:Choice xmlns:v="urn:schemas-microsoft-com:vml" Requires="v">
                <p:oleObj spid="_x0000_s35221" name="Visio" r:id="rId7" imgW="1617600" imgH="2475200" progId="Visio.Drawing.11">
                  <p:embed/>
                </p:oleObj>
              </mc:Choice>
              <mc:Fallback>
                <p:oleObj name="Visio" r:id="rId7" imgW="1617600" imgH="2475200"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0665" y="3746251"/>
                        <a:ext cx="1768286" cy="2707085"/>
                      </a:xfrm>
                      <a:prstGeom prst="rect">
                        <a:avLst/>
                      </a:prstGeom>
                      <a:noFill/>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223353765"/>
              </p:ext>
            </p:extLst>
          </p:nvPr>
        </p:nvGraphicFramePr>
        <p:xfrm>
          <a:off x="6289250" y="2852936"/>
          <a:ext cx="2272417" cy="3315494"/>
        </p:xfrm>
        <a:graphic>
          <a:graphicData uri="http://schemas.openxmlformats.org/presentationml/2006/ole">
            <mc:AlternateContent xmlns:mc="http://schemas.openxmlformats.org/markup-compatibility/2006">
              <mc:Choice xmlns:v="urn:schemas-microsoft-com:vml" Requires="v">
                <p:oleObj spid="_x0000_s35222" name="Visio" r:id="rId10" imgW="8489347" imgH="12364545" progId="Visio.Drawing.11">
                  <p:embed/>
                </p:oleObj>
              </mc:Choice>
              <mc:Fallback>
                <p:oleObj name="Visio" r:id="rId10" imgW="8489347" imgH="12364545"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89250" y="2852936"/>
                        <a:ext cx="2272417" cy="3315494"/>
                      </a:xfrm>
                      <a:prstGeom prst="rect">
                        <a:avLst/>
                      </a:prstGeom>
                      <a:noFill/>
                    </p:spPr>
                  </p:pic>
                </p:oleObj>
              </mc:Fallback>
            </mc:AlternateContent>
          </a:graphicData>
        </a:graphic>
      </p:graphicFrame>
      <p:sp>
        <p:nvSpPr>
          <p:cNvPr id="11" name="Rectangle 10"/>
          <p:cNvSpPr/>
          <p:nvPr/>
        </p:nvSpPr>
        <p:spPr>
          <a:xfrm>
            <a:off x="3664758" y="3284984"/>
            <a:ext cx="1755609" cy="338554"/>
          </a:xfrm>
          <a:prstGeom prst="rect">
            <a:avLst/>
          </a:prstGeom>
        </p:spPr>
        <p:txBody>
          <a:bodyPr wrap="none">
            <a:spAutoFit/>
          </a:bodyPr>
          <a:lstStyle/>
          <a:p>
            <a:r>
              <a:rPr lang="en-GB" sz="1600" dirty="0">
                <a:solidFill>
                  <a:schemeClr val="tx2"/>
                </a:solidFill>
              </a:rPr>
              <a:t>Home living room </a:t>
            </a:r>
            <a:endParaRPr lang="ru-RU" sz="1600" dirty="0">
              <a:solidFill>
                <a:schemeClr val="tx2"/>
              </a:solidFill>
            </a:endParaRPr>
          </a:p>
        </p:txBody>
      </p:sp>
      <p:sp>
        <p:nvSpPr>
          <p:cNvPr id="12" name="Rectangle 11"/>
          <p:cNvSpPr/>
          <p:nvPr/>
        </p:nvSpPr>
        <p:spPr>
          <a:xfrm>
            <a:off x="753638" y="3392654"/>
            <a:ext cx="2197525" cy="338554"/>
          </a:xfrm>
          <a:prstGeom prst="rect">
            <a:avLst/>
          </a:prstGeom>
        </p:spPr>
        <p:txBody>
          <a:bodyPr wrap="none">
            <a:spAutoFit/>
          </a:bodyPr>
          <a:lstStyle/>
          <a:p>
            <a:r>
              <a:rPr lang="en-GB" sz="1600" dirty="0">
                <a:solidFill>
                  <a:schemeClr val="tx2"/>
                </a:solidFill>
              </a:rPr>
              <a:t>Office conference room </a:t>
            </a:r>
            <a:endParaRPr lang="ru-RU" sz="1600" dirty="0">
              <a:solidFill>
                <a:schemeClr val="tx2"/>
              </a:solidFill>
            </a:endParaRPr>
          </a:p>
        </p:txBody>
      </p:sp>
      <p:sp>
        <p:nvSpPr>
          <p:cNvPr id="13" name="Rectangle 12"/>
          <p:cNvSpPr/>
          <p:nvPr/>
        </p:nvSpPr>
        <p:spPr>
          <a:xfrm>
            <a:off x="6561279" y="2514382"/>
            <a:ext cx="1728358" cy="338554"/>
          </a:xfrm>
          <a:prstGeom prst="rect">
            <a:avLst/>
          </a:prstGeom>
        </p:spPr>
        <p:txBody>
          <a:bodyPr wrap="none">
            <a:spAutoFit/>
          </a:bodyPr>
          <a:lstStyle/>
          <a:p>
            <a:r>
              <a:rPr lang="en-GB" sz="1600" dirty="0">
                <a:solidFill>
                  <a:schemeClr val="tx2"/>
                </a:solidFill>
              </a:rPr>
              <a:t>Enterprise cubicle </a:t>
            </a:r>
            <a:endParaRPr lang="ru-RU" sz="1600" dirty="0">
              <a:solidFill>
                <a:schemeClr val="tx2"/>
              </a:solidFill>
            </a:endParaRPr>
          </a:p>
        </p:txBody>
      </p:sp>
    </p:spTree>
    <p:extLst>
      <p:ext uri="{BB962C8B-B14F-4D97-AF65-F5344CB8AC3E}">
        <p14:creationId xmlns:p14="http://schemas.microsoft.com/office/powerpoint/2010/main" val="2110013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Alexander Maltsev, Intel</a:t>
            </a:r>
            <a:endParaRPr lang="ru-RU" dirty="0"/>
          </a:p>
        </p:txBody>
      </p:sp>
      <p:sp>
        <p:nvSpPr>
          <p:cNvPr id="3" name="Slide Number Placeholder 2"/>
          <p:cNvSpPr>
            <a:spLocks noGrp="1"/>
          </p:cNvSpPr>
          <p:nvPr>
            <p:ph type="sldNum" sz="quarter" idx="12"/>
          </p:nvPr>
        </p:nvSpPr>
        <p:spPr/>
        <p:txBody>
          <a:bodyPr/>
          <a:lstStyle/>
          <a:p>
            <a:fld id="{B45CEB4C-C6D3-4B98-B216-890F1E9D6146}" type="slidenum">
              <a:rPr lang="ru-RU" smtClean="0"/>
              <a:t>7</a:t>
            </a:fld>
            <a:endParaRPr lang="ru-RU"/>
          </a:p>
        </p:txBody>
      </p:sp>
      <p:sp>
        <p:nvSpPr>
          <p:cNvPr id="4" name="Title 3"/>
          <p:cNvSpPr>
            <a:spLocks noGrp="1"/>
          </p:cNvSpPr>
          <p:nvPr>
            <p:ph type="title"/>
          </p:nvPr>
        </p:nvSpPr>
        <p:spPr/>
        <p:txBody>
          <a:bodyPr/>
          <a:lstStyle/>
          <a:p>
            <a:r>
              <a:rPr lang="en-US" dirty="0" smtClean="0"/>
              <a:t>Extension of the legacy scenarios for TGay</a:t>
            </a:r>
            <a:endParaRPr lang="ru-RU" dirty="0"/>
          </a:p>
        </p:txBody>
      </p:sp>
      <p:sp>
        <p:nvSpPr>
          <p:cNvPr id="5" name="Content Placeholder 4"/>
          <p:cNvSpPr>
            <a:spLocks noGrp="1"/>
          </p:cNvSpPr>
          <p:nvPr>
            <p:ph sz="quarter" idx="13"/>
          </p:nvPr>
        </p:nvSpPr>
        <p:spPr/>
        <p:txBody>
          <a:bodyPr/>
          <a:lstStyle/>
          <a:p>
            <a:r>
              <a:rPr lang="en-US" dirty="0" smtClean="0"/>
              <a:t>Home living room </a:t>
            </a:r>
            <a:r>
              <a:rPr lang="en-US" b="1" dirty="0" smtClean="0"/>
              <a:t>(use cases 2,3)</a:t>
            </a:r>
          </a:p>
          <a:p>
            <a:pPr lvl="1"/>
            <a:r>
              <a:rPr lang="en-US" dirty="0" smtClean="0"/>
              <a:t>Use case 2: uplink SU-MIMO, channel bonding (TBD)</a:t>
            </a:r>
          </a:p>
          <a:p>
            <a:pPr lvl="1"/>
            <a:r>
              <a:rPr lang="en-US" dirty="0" smtClean="0"/>
              <a:t>Use case 3:</a:t>
            </a:r>
            <a:r>
              <a:rPr lang="en-US" dirty="0"/>
              <a:t> </a:t>
            </a:r>
            <a:r>
              <a:rPr lang="en-US" dirty="0" smtClean="0"/>
              <a:t>downlink SU-MIMO, Doppler effects, blockage, </a:t>
            </a:r>
            <a:r>
              <a:rPr lang="en-US" dirty="0"/>
              <a:t>channel bonding (TBD)</a:t>
            </a:r>
            <a:endParaRPr lang="en-US" dirty="0" smtClean="0"/>
          </a:p>
          <a:p>
            <a:pPr marL="180000" lvl="1" indent="0">
              <a:buNone/>
            </a:pPr>
            <a:r>
              <a:rPr lang="en-US" u="sng" dirty="0" smtClean="0"/>
              <a:t>LLS+SLS simulation results required</a:t>
            </a:r>
          </a:p>
          <a:p>
            <a:pPr marL="180000" lvl="1" indent="0">
              <a:buNone/>
            </a:pPr>
            <a:endParaRPr lang="en-US" dirty="0" smtClean="0"/>
          </a:p>
          <a:p>
            <a:r>
              <a:rPr lang="en-US" dirty="0" smtClean="0"/>
              <a:t>Conference room/Enterprise cubicle </a:t>
            </a:r>
            <a:r>
              <a:rPr lang="en-US" b="1" dirty="0" smtClean="0"/>
              <a:t>(use case 5, 9)</a:t>
            </a:r>
          </a:p>
          <a:p>
            <a:pPr lvl="1"/>
            <a:r>
              <a:rPr lang="en-US" dirty="0" smtClean="0"/>
              <a:t>SU-MIMO, </a:t>
            </a:r>
            <a:r>
              <a:rPr lang="en-US" dirty="0"/>
              <a:t>channel </a:t>
            </a:r>
            <a:r>
              <a:rPr lang="en-US" dirty="0" smtClean="0"/>
              <a:t>bonding (TBD) </a:t>
            </a:r>
          </a:p>
          <a:p>
            <a:pPr marL="180000" lvl="1" indent="0">
              <a:buNone/>
            </a:pPr>
            <a:r>
              <a:rPr lang="en-US" u="sng" dirty="0" smtClean="0"/>
              <a:t>Only LLS simulation results required</a:t>
            </a:r>
          </a:p>
          <a:p>
            <a:pPr lvl="1"/>
            <a:endParaRPr lang="ru-RU" dirty="0"/>
          </a:p>
        </p:txBody>
      </p:sp>
    </p:spTree>
    <p:extLst>
      <p:ext uri="{BB962C8B-B14F-4D97-AF65-F5344CB8AC3E}">
        <p14:creationId xmlns:p14="http://schemas.microsoft.com/office/powerpoint/2010/main" val="2677443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smtClean="0"/>
              <a:t>Alexander Maltsev, Intel</a:t>
            </a:r>
            <a:endParaRPr lang="ru-RU"/>
          </a:p>
        </p:txBody>
      </p:sp>
      <p:sp>
        <p:nvSpPr>
          <p:cNvPr id="4" name="Slide Number Placeholder 3"/>
          <p:cNvSpPr>
            <a:spLocks noGrp="1"/>
          </p:cNvSpPr>
          <p:nvPr>
            <p:ph type="sldNum" sz="quarter" idx="12"/>
          </p:nvPr>
        </p:nvSpPr>
        <p:spPr/>
        <p:txBody>
          <a:bodyPr/>
          <a:lstStyle/>
          <a:p>
            <a:r>
              <a:rPr lang="en-GB" smtClean="0"/>
              <a:t>Slide </a:t>
            </a:r>
            <a:fld id="{440F5867-744E-4AA6-B0ED-4C44D2DFBB7B}" type="slidenum">
              <a:rPr lang="en-GB" smtClean="0"/>
              <a:pPr/>
              <a:t>8</a:t>
            </a:fld>
            <a:endParaRPr lang="en-GB" dirty="0"/>
          </a:p>
        </p:txBody>
      </p:sp>
      <p:sp>
        <p:nvSpPr>
          <p:cNvPr id="2" name="Title 1"/>
          <p:cNvSpPr>
            <a:spLocks noGrp="1"/>
          </p:cNvSpPr>
          <p:nvPr>
            <p:ph type="title"/>
          </p:nvPr>
        </p:nvSpPr>
        <p:spPr>
          <a:xfrm>
            <a:off x="685800" y="685801"/>
            <a:ext cx="7990656" cy="870992"/>
          </a:xfrm>
        </p:spPr>
        <p:txBody>
          <a:bodyPr/>
          <a:lstStyle/>
          <a:p>
            <a:r>
              <a:rPr lang="en-US" dirty="0" smtClean="0"/>
              <a:t>Proposed  New Simulation Scenarios for TGay PHY Evaluation Methodology</a:t>
            </a:r>
            <a:endParaRPr lang="ru-RU" dirty="0"/>
          </a:p>
        </p:txBody>
      </p:sp>
      <p:sp>
        <p:nvSpPr>
          <p:cNvPr id="3" name="Content Placeholder 2"/>
          <p:cNvSpPr>
            <a:spLocks noGrp="1"/>
          </p:cNvSpPr>
          <p:nvPr>
            <p:ph sz="quarter" idx="13"/>
          </p:nvPr>
        </p:nvSpPr>
        <p:spPr>
          <a:xfrm>
            <a:off x="683568" y="1772816"/>
            <a:ext cx="7992888" cy="4113213"/>
          </a:xfrm>
          <a:prstGeom prst="rect">
            <a:avLst/>
          </a:prstGeom>
        </p:spPr>
        <p:txBody>
          <a:bodyPr/>
          <a:lstStyle/>
          <a:p>
            <a:r>
              <a:rPr lang="en-US" dirty="0" smtClean="0"/>
              <a:t>New proposed scenarios for </a:t>
            </a:r>
            <a:r>
              <a:rPr lang="en-US" dirty="0"/>
              <a:t>TGay </a:t>
            </a:r>
            <a:r>
              <a:rPr lang="en-US" dirty="0" smtClean="0"/>
              <a:t>evaluation methodology </a:t>
            </a:r>
            <a:r>
              <a:rPr lang="en-US" dirty="0"/>
              <a:t>:</a:t>
            </a:r>
          </a:p>
          <a:p>
            <a:pPr lvl="1">
              <a:buFont typeface="Arial" panose="020B0604020202020204" pitchFamily="34" charset="0"/>
              <a:buChar char="•"/>
            </a:pPr>
            <a:r>
              <a:rPr lang="en-US" b="1" dirty="0"/>
              <a:t>Access links:</a:t>
            </a:r>
          </a:p>
          <a:p>
            <a:pPr lvl="2">
              <a:buFont typeface="Arial" panose="020B0604020202020204" pitchFamily="34" charset="0"/>
              <a:buChar char="•"/>
            </a:pPr>
            <a:r>
              <a:rPr lang="en-US" b="1" dirty="0"/>
              <a:t>Indoor:</a:t>
            </a:r>
            <a:r>
              <a:rPr lang="en-US" dirty="0"/>
              <a:t> </a:t>
            </a:r>
            <a:r>
              <a:rPr lang="en-US" dirty="0" smtClean="0"/>
              <a:t>large indoor area - hotel </a:t>
            </a:r>
            <a:r>
              <a:rPr lang="en-US" dirty="0"/>
              <a:t>lobby </a:t>
            </a:r>
            <a:r>
              <a:rPr lang="en-US" dirty="0" smtClean="0"/>
              <a:t>(or shopping </a:t>
            </a:r>
            <a:r>
              <a:rPr lang="en-US" dirty="0"/>
              <a:t>mall</a:t>
            </a:r>
            <a:r>
              <a:rPr lang="en-US" dirty="0" smtClean="0"/>
              <a:t>) </a:t>
            </a:r>
            <a:r>
              <a:rPr lang="en-US" b="1" dirty="0" smtClean="0"/>
              <a:t>(use case 5,6)</a:t>
            </a:r>
            <a:endParaRPr lang="en-US" b="1" dirty="0"/>
          </a:p>
          <a:p>
            <a:pPr lvl="2">
              <a:buFont typeface="Arial" panose="020B0604020202020204" pitchFamily="34" charset="0"/>
              <a:buChar char="•"/>
            </a:pPr>
            <a:r>
              <a:rPr lang="en-US" b="1" dirty="0"/>
              <a:t>Outdoor:</a:t>
            </a:r>
            <a:r>
              <a:rPr lang="en-US" dirty="0"/>
              <a:t> open area </a:t>
            </a:r>
            <a:r>
              <a:rPr lang="en-US" dirty="0" smtClean="0"/>
              <a:t>(university </a:t>
            </a:r>
            <a:r>
              <a:rPr lang="en-US" dirty="0"/>
              <a:t>campus), </a:t>
            </a:r>
            <a:r>
              <a:rPr lang="en-US" dirty="0" smtClean="0"/>
              <a:t>open </a:t>
            </a:r>
            <a:r>
              <a:rPr lang="en-US" dirty="0"/>
              <a:t>air WiFi </a:t>
            </a:r>
            <a:r>
              <a:rPr lang="en-US" dirty="0" smtClean="0"/>
              <a:t>café (street canyon scenario) </a:t>
            </a:r>
            <a:r>
              <a:rPr lang="en-US" b="1" dirty="0" smtClean="0"/>
              <a:t>(use case 5, 6)</a:t>
            </a:r>
            <a:r>
              <a:rPr lang="en-US" dirty="0" smtClean="0"/>
              <a:t>, mobile </a:t>
            </a:r>
            <a:r>
              <a:rPr lang="en-US" dirty="0" err="1" smtClean="0"/>
              <a:t>fronthauling</a:t>
            </a:r>
            <a:r>
              <a:rPr lang="en-US" dirty="0" smtClean="0"/>
              <a:t> with AP on the bus </a:t>
            </a:r>
            <a:r>
              <a:rPr lang="en-US" b="1" dirty="0" smtClean="0"/>
              <a:t>(use case 7)</a:t>
            </a:r>
            <a:endParaRPr lang="en-US" b="1" dirty="0"/>
          </a:p>
          <a:p>
            <a:pPr lvl="1">
              <a:buFont typeface="Arial" panose="020B0604020202020204" pitchFamily="34" charset="0"/>
              <a:buChar char="•"/>
            </a:pPr>
            <a:r>
              <a:rPr lang="en-US" b="1" dirty="0" smtClean="0"/>
              <a:t>Backhaul </a:t>
            </a:r>
            <a:r>
              <a:rPr lang="en-US" b="1" dirty="0"/>
              <a:t>links</a:t>
            </a:r>
            <a:r>
              <a:rPr lang="en-US" b="1" dirty="0" smtClean="0"/>
              <a:t>:</a:t>
            </a:r>
          </a:p>
          <a:p>
            <a:pPr lvl="2">
              <a:buFont typeface="Arial" panose="020B0604020202020204" pitchFamily="34" charset="0"/>
              <a:buChar char="•"/>
            </a:pPr>
            <a:r>
              <a:rPr lang="en-US" dirty="0" smtClean="0"/>
              <a:t>Street canyon (lamppost mounting) </a:t>
            </a:r>
            <a:r>
              <a:rPr lang="en-US" b="1" dirty="0" smtClean="0"/>
              <a:t>(use case 8)</a:t>
            </a:r>
            <a:endParaRPr lang="en-US" i="1" dirty="0" smtClean="0"/>
          </a:p>
          <a:p>
            <a:pPr lvl="1">
              <a:buFont typeface="Arial" panose="020B0604020202020204" pitchFamily="34" charset="0"/>
              <a:buChar char="•"/>
            </a:pPr>
            <a:r>
              <a:rPr lang="en-US" b="1" dirty="0"/>
              <a:t>D2D </a:t>
            </a:r>
            <a:r>
              <a:rPr lang="en-US" b="1" dirty="0" smtClean="0"/>
              <a:t>communication (use case 1)</a:t>
            </a:r>
          </a:p>
          <a:p>
            <a:pPr lvl="2">
              <a:buFont typeface="Arial" panose="020B0604020202020204" pitchFamily="34" charset="0"/>
              <a:buChar char="•"/>
            </a:pPr>
            <a:r>
              <a:rPr lang="en-US" dirty="0" smtClean="0"/>
              <a:t>USR D2D</a:t>
            </a:r>
            <a:endParaRPr lang="ru-RU" dirty="0"/>
          </a:p>
        </p:txBody>
      </p:sp>
    </p:spTree>
    <p:extLst>
      <p:ext uri="{BB962C8B-B14F-4D97-AF65-F5344CB8AC3E}">
        <p14:creationId xmlns:p14="http://schemas.microsoft.com/office/powerpoint/2010/main" val="788311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Alexander Maltsev, Intel</a:t>
            </a:r>
            <a:endParaRPr lang="ru-RU"/>
          </a:p>
        </p:txBody>
      </p:sp>
      <p:sp>
        <p:nvSpPr>
          <p:cNvPr id="4" name="Slide Number Placeholder 3"/>
          <p:cNvSpPr>
            <a:spLocks noGrp="1"/>
          </p:cNvSpPr>
          <p:nvPr>
            <p:ph type="sldNum" sz="quarter" idx="12"/>
          </p:nvPr>
        </p:nvSpPr>
        <p:spPr/>
        <p:txBody>
          <a:bodyPr/>
          <a:lstStyle/>
          <a:p>
            <a:fld id="{B45CEB4C-C6D3-4B98-B216-890F1E9D6146}" type="slidenum">
              <a:rPr lang="ru-RU" smtClean="0"/>
              <a:t>9</a:t>
            </a:fld>
            <a:endParaRPr lang="ru-RU"/>
          </a:p>
        </p:txBody>
      </p:sp>
      <p:sp>
        <p:nvSpPr>
          <p:cNvPr id="5" name="Title 4"/>
          <p:cNvSpPr>
            <a:spLocks noGrp="1"/>
          </p:cNvSpPr>
          <p:nvPr>
            <p:ph type="title"/>
          </p:nvPr>
        </p:nvSpPr>
        <p:spPr/>
        <p:txBody>
          <a:bodyPr/>
          <a:lstStyle/>
          <a:p>
            <a:r>
              <a:rPr lang="en-US" dirty="0" smtClean="0"/>
              <a:t>Large </a:t>
            </a:r>
            <a:r>
              <a:rPr lang="en-US" dirty="0"/>
              <a:t>indoor area - hotel lobby</a:t>
            </a:r>
            <a:endParaRPr lang="ru-RU" dirty="0"/>
          </a:p>
        </p:txBody>
      </p:sp>
      <p:sp>
        <p:nvSpPr>
          <p:cNvPr id="6" name="Content Placeholder 5"/>
          <p:cNvSpPr>
            <a:spLocks noGrp="1"/>
          </p:cNvSpPr>
          <p:nvPr>
            <p:ph sz="quarter" idx="13"/>
          </p:nvPr>
        </p:nvSpPr>
        <p:spPr>
          <a:xfrm>
            <a:off x="455614" y="1604434"/>
            <a:ext cx="4728454" cy="4567767"/>
          </a:xfrm>
        </p:spPr>
        <p:txBody>
          <a:bodyPr/>
          <a:lstStyle/>
          <a:p>
            <a:r>
              <a:rPr lang="en-US" sz="2000" dirty="0"/>
              <a:t>The hotel lobby (indoor access large public area) </a:t>
            </a:r>
            <a:r>
              <a:rPr lang="en-US" sz="2000" dirty="0" smtClean="0"/>
              <a:t>simulation scenario represents </a:t>
            </a:r>
            <a:r>
              <a:rPr lang="en-US" sz="2000" dirty="0"/>
              <a:t>typical indoor scenario: large hall with multiple users within. </a:t>
            </a:r>
            <a:endParaRPr lang="en-US" sz="2000" dirty="0" smtClean="0"/>
          </a:p>
          <a:p>
            <a:r>
              <a:rPr lang="en-US" sz="2000" dirty="0" smtClean="0"/>
              <a:t>The </a:t>
            </a:r>
            <a:r>
              <a:rPr lang="en-US" sz="2000" b="1" dirty="0" smtClean="0"/>
              <a:t>Hotel </a:t>
            </a:r>
            <a:r>
              <a:rPr lang="en-US" sz="2000" b="1" dirty="0"/>
              <a:t>lobby </a:t>
            </a:r>
            <a:r>
              <a:rPr lang="en-US" sz="2000" b="1" dirty="0" smtClean="0"/>
              <a:t>access </a:t>
            </a:r>
            <a:r>
              <a:rPr lang="en-US" sz="2000" dirty="0" smtClean="0"/>
              <a:t>channel model from </a:t>
            </a:r>
            <a:r>
              <a:rPr lang="en-US" sz="2000" dirty="0" smtClean="0">
                <a:ea typeface="Calibri"/>
                <a:cs typeface="Times New Roman"/>
              </a:rPr>
              <a:t>[5] with MIMO extension will be used</a:t>
            </a:r>
            <a:endParaRPr lang="en-US" sz="2000" dirty="0" smtClean="0"/>
          </a:p>
          <a:p>
            <a:endParaRPr lang="en-US" sz="2000" dirty="0" smtClean="0"/>
          </a:p>
          <a:p>
            <a:r>
              <a:rPr lang="en-US" sz="2000" u="sng" dirty="0" smtClean="0"/>
              <a:t>The SLS simulations required</a:t>
            </a:r>
          </a:p>
          <a:p>
            <a:endParaRPr lang="en-US" sz="2000" dirty="0" smtClean="0"/>
          </a:p>
          <a:p>
            <a:endParaRPr lang="ru-RU" sz="2000" dirty="0"/>
          </a:p>
        </p:txBody>
      </p:sp>
      <p:graphicFrame>
        <p:nvGraphicFramePr>
          <p:cNvPr id="7" name="Object 6"/>
          <p:cNvGraphicFramePr>
            <a:graphicFrameLocks noChangeAspect="1"/>
          </p:cNvGraphicFramePr>
          <p:nvPr>
            <p:extLst>
              <p:ext uri="{D42A27DB-BD31-4B8C-83A1-F6EECF244321}">
                <p14:modId xmlns:p14="http://schemas.microsoft.com/office/powerpoint/2010/main" val="3935164415"/>
              </p:ext>
            </p:extLst>
          </p:nvPr>
        </p:nvGraphicFramePr>
        <p:xfrm>
          <a:off x="5137962" y="1844824"/>
          <a:ext cx="3717114" cy="2887675"/>
        </p:xfrm>
        <a:graphic>
          <a:graphicData uri="http://schemas.openxmlformats.org/presentationml/2006/ole">
            <mc:AlternateContent xmlns:mc="http://schemas.openxmlformats.org/markup-compatibility/2006">
              <mc:Choice xmlns:v="urn:schemas-microsoft-com:vml" Requires="v">
                <p:oleObj spid="_x0000_s31877" name="Visio" r:id="rId5" imgW="15316200" imgH="11906385" progId="Visio.Drawing.15">
                  <p:embed/>
                </p:oleObj>
              </mc:Choice>
              <mc:Fallback>
                <p:oleObj name="Visio" r:id="rId5" imgW="15316200" imgH="11906385" progId="Visio.Drawing.1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7962" y="1844824"/>
                        <a:ext cx="3717114" cy="2887675"/>
                      </a:xfrm>
                      <a:prstGeom prst="rect">
                        <a:avLst/>
                      </a:prstGeom>
                      <a:noFill/>
                      <a:extLst/>
                    </p:spPr>
                  </p:pic>
                </p:oleObj>
              </mc:Fallback>
            </mc:AlternateContent>
          </a:graphicData>
        </a:graphic>
      </p:graphicFrame>
    </p:spTree>
    <p:extLst>
      <p:ext uri="{BB962C8B-B14F-4D97-AF65-F5344CB8AC3E}">
        <p14:creationId xmlns:p14="http://schemas.microsoft.com/office/powerpoint/2010/main" val="2684826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42105</TotalTime>
  <Words>1598</Words>
  <Application>Microsoft Office PowerPoint</Application>
  <PresentationFormat>On-screen Show (4:3)</PresentationFormat>
  <Paragraphs>290</Paragraphs>
  <Slides>15</Slides>
  <Notes>5</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15</vt:i4>
      </vt:variant>
    </vt:vector>
  </HeadingPairs>
  <TitlesOfParts>
    <vt:vector size="19" baseType="lpstr">
      <vt:lpstr>802-11-Submission</vt:lpstr>
      <vt:lpstr>Custom Design</vt:lpstr>
      <vt:lpstr>Visio</vt:lpstr>
      <vt:lpstr>Equation</vt:lpstr>
      <vt:lpstr>Simulation Scenarios for TGay PHY Layer Evaluation Methodology</vt:lpstr>
      <vt:lpstr>Abstract</vt:lpstr>
      <vt:lpstr>Agenda</vt:lpstr>
      <vt:lpstr>NG60 use cases summary [1]</vt:lpstr>
      <vt:lpstr>Use cases vs. channel scenarios [2]</vt:lpstr>
      <vt:lpstr>Legacy Simulation Scenarios in IEEE 802.11ad</vt:lpstr>
      <vt:lpstr>Extension of the legacy scenarios for TGay</vt:lpstr>
      <vt:lpstr>Proposed  New Simulation Scenarios for TGay PHY Evaluation Methodology</vt:lpstr>
      <vt:lpstr>Large indoor area - hotel lobby</vt:lpstr>
      <vt:lpstr>Outdoor open area hotspot access </vt:lpstr>
      <vt:lpstr>Outdoor open area hotspot access </vt:lpstr>
      <vt:lpstr>Outdoor street canyon hotspot access</vt:lpstr>
      <vt:lpstr>Backhaul Scenario</vt:lpstr>
      <vt:lpstr>PHY Layer evaluation scenarios summary</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802.11ad+</dc:title>
  <dc:creator>Carlos Cordeiro</dc:creator>
  <cp:lastModifiedBy>amaltsev</cp:lastModifiedBy>
  <cp:revision>859</cp:revision>
  <cp:lastPrinted>2015-09-03T09:06:44Z</cp:lastPrinted>
  <dcterms:created xsi:type="dcterms:W3CDTF">2013-02-25T08:14:14Z</dcterms:created>
  <dcterms:modified xsi:type="dcterms:W3CDTF">2015-09-14T04:25:45Z</dcterms:modified>
</cp:coreProperties>
</file>