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324" r:id="rId3"/>
    <p:sldId id="352" r:id="rId4"/>
    <p:sldId id="317" r:id="rId5"/>
    <p:sldId id="318" r:id="rId6"/>
    <p:sldId id="319" r:id="rId7"/>
    <p:sldId id="320" r:id="rId8"/>
    <p:sldId id="321" r:id="rId9"/>
    <p:sldId id="322" r:id="rId10"/>
    <p:sldId id="433" r:id="rId11"/>
    <p:sldId id="437" r:id="rId12"/>
    <p:sldId id="434" r:id="rId13"/>
    <p:sldId id="435" r:id="rId14"/>
    <p:sldId id="436" r:id="rId15"/>
    <p:sldId id="438" r:id="rId16"/>
    <p:sldId id="439" r:id="rId17"/>
    <p:sldId id="44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p:cViewPr varScale="1">
        <p:scale>
          <a:sx n="92" d="100"/>
          <a:sy n="92" d="100"/>
        </p:scale>
        <p:origin x="1230"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860029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837984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4</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887099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5</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18161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6</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573223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7</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60989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8</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67219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9</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792928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2015</a:t>
            </a:r>
          </a:p>
        </p:txBody>
      </p:sp>
      <p:sp>
        <p:nvSpPr>
          <p:cNvPr id="1029" name="Rectangle 5"/>
          <p:cNvSpPr>
            <a:spLocks noGrp="1" noChangeArrowheads="1"/>
          </p:cNvSpPr>
          <p:nvPr>
            <p:ph type="ftr" sz="quarter" idx="3"/>
          </p:nvPr>
        </p:nvSpPr>
        <p:spPr bwMode="auto">
          <a:xfrm>
            <a:off x="7179769" y="6475413"/>
            <a:ext cx="13641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Laurent Cariou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29200" y="304800"/>
            <a:ext cx="3327962"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a:t>
            </a:r>
            <a:r>
              <a:rPr lang="en-US" sz="1800" b="1" dirty="0" smtClean="0"/>
              <a:t>1143r2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2015</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Spatial Reuse Ad Hoc September 2015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2015-09-15</a:t>
            </a:r>
          </a:p>
        </p:txBody>
      </p:sp>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graphicFrame>
        <p:nvGraphicFramePr>
          <p:cNvPr id="8" name="Object 3"/>
          <p:cNvGraphicFramePr>
            <a:graphicFrameLocks noChangeAspect="1"/>
          </p:cNvGraphicFramePr>
          <p:nvPr>
            <p:extLst>
              <p:ext uri="{D42A27DB-BD31-4B8C-83A1-F6EECF244321}">
                <p14:modId xmlns:p14="http://schemas.microsoft.com/office/powerpoint/2010/main" val="2209843373"/>
              </p:ext>
            </p:extLst>
          </p:nvPr>
        </p:nvGraphicFramePr>
        <p:xfrm>
          <a:off x="927100" y="3055938"/>
          <a:ext cx="7807325" cy="3055937"/>
        </p:xfrm>
        <a:graphic>
          <a:graphicData uri="http://schemas.openxmlformats.org/presentationml/2006/ole">
            <mc:AlternateContent xmlns:mc="http://schemas.openxmlformats.org/markup-compatibility/2006">
              <mc:Choice xmlns:v="urn:schemas-microsoft-com:vml" Requires="v">
                <p:oleObj spid="_x0000_s1061" name="Document" r:id="rId4" imgW="8249821" imgH="3233902" progId="Word.Document.8">
                  <p:embed/>
                </p:oleObj>
              </mc:Choice>
              <mc:Fallback>
                <p:oleObj name="Document" r:id="rId4" imgW="8249821" imgH="3233902" progId="Word.Document.8">
                  <p:embed/>
                  <p:pic>
                    <p:nvPicPr>
                      <p:cNvPr id="0" name=""/>
                      <p:cNvPicPr>
                        <a:picLocks noChangeAspect="1" noChangeArrowheads="1"/>
                      </p:cNvPicPr>
                      <p:nvPr/>
                    </p:nvPicPr>
                    <p:blipFill>
                      <a:blip r:embed="rId5"/>
                      <a:srcRect/>
                      <a:stretch>
                        <a:fillRect/>
                      </a:stretch>
                    </p:blipFill>
                    <p:spPr bwMode="auto">
                      <a:xfrm>
                        <a:off x="927100" y="3055938"/>
                        <a:ext cx="7807325" cy="30559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9"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10</a:t>
            </a:fld>
            <a:endParaRPr lang="en-US" altLang="en-US"/>
          </a:p>
        </p:txBody>
      </p:sp>
      <p:sp>
        <p:nvSpPr>
          <p:cNvPr id="6"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p:txBody>
          <a:bodyPr/>
          <a:lstStyle/>
          <a:p>
            <a:r>
              <a:rPr lang="en-US" altLang="en-US" dirty="0" smtClean="0"/>
              <a:t>Submissions </a:t>
            </a:r>
          </a:p>
        </p:txBody>
      </p:sp>
      <p:sp>
        <p:nvSpPr>
          <p:cNvPr id="3" name="Content Placeholder 2"/>
          <p:cNvSpPr>
            <a:spLocks noGrp="1"/>
          </p:cNvSpPr>
          <p:nvPr>
            <p:ph idx="1"/>
          </p:nvPr>
        </p:nvSpPr>
        <p:spPr>
          <a:xfrm>
            <a:off x="533400" y="1828800"/>
            <a:ext cx="7772400" cy="4114800"/>
          </a:xfrm>
        </p:spPr>
        <p:txBody>
          <a:bodyPr>
            <a:normAutofit fontScale="62500" lnSpcReduction="20000"/>
          </a:bodyPr>
          <a:lstStyle/>
          <a:p>
            <a:pPr eaLnBrk="1" fontAlgn="b" hangingPunct="1"/>
            <a:r>
              <a:rPr lang="en-CA" b="0" dirty="0" smtClean="0">
                <a:solidFill>
                  <a:schemeClr val="accent1"/>
                </a:solidFill>
              </a:rPr>
              <a:t>11-15/1069</a:t>
            </a:r>
            <a:r>
              <a:rPr lang="en-US" b="0" dirty="0" smtClean="0">
                <a:solidFill>
                  <a:schemeClr val="accent1"/>
                </a:solidFill>
              </a:rPr>
              <a:t> </a:t>
            </a:r>
            <a:r>
              <a:rPr lang="en-CA" b="0" dirty="0" smtClean="0">
                <a:solidFill>
                  <a:schemeClr val="accent1"/>
                </a:solidFill>
              </a:rPr>
              <a:t>Adaptive CCA and TPC (</a:t>
            </a:r>
            <a:r>
              <a:rPr lang="en-CA" b="0" dirty="0" err="1" smtClean="0">
                <a:solidFill>
                  <a:schemeClr val="accent1"/>
                </a:solidFill>
              </a:rPr>
              <a:t>Strawpoll</a:t>
            </a:r>
            <a:r>
              <a:rPr lang="en-CA" b="0" dirty="0" smtClean="0">
                <a:solidFill>
                  <a:schemeClr val="accent1"/>
                </a:solidFill>
              </a:rPr>
              <a:t>)</a:t>
            </a:r>
            <a:r>
              <a:rPr lang="en-US" b="0" dirty="0" smtClean="0">
                <a:solidFill>
                  <a:schemeClr val="accent1"/>
                </a:solidFill>
              </a:rPr>
              <a:t> </a:t>
            </a:r>
            <a:r>
              <a:rPr lang="en-CA" b="0" dirty="0" smtClean="0">
                <a:solidFill>
                  <a:schemeClr val="accent1"/>
                </a:solidFill>
              </a:rPr>
              <a:t>James Wang</a:t>
            </a:r>
            <a:endParaRPr lang="en-US" b="0" dirty="0" smtClean="0">
              <a:solidFill>
                <a:schemeClr val="accent1"/>
              </a:solidFill>
            </a:endParaRPr>
          </a:p>
          <a:p>
            <a:pPr eaLnBrk="1" fontAlgn="b" hangingPunct="1"/>
            <a:r>
              <a:rPr lang="en-CA" b="0" dirty="0" smtClean="0">
                <a:solidFill>
                  <a:schemeClr val="accent1"/>
                </a:solidFill>
              </a:rPr>
              <a:t>11-15/1104 TXOP Considerations for Spatial Reuse (</a:t>
            </a:r>
            <a:r>
              <a:rPr lang="en-CA" b="0" dirty="0" err="1" smtClean="0">
                <a:solidFill>
                  <a:schemeClr val="accent1"/>
                </a:solidFill>
              </a:rPr>
              <a:t>Strawpoll</a:t>
            </a:r>
            <a:r>
              <a:rPr lang="en-CA" b="0" dirty="0" smtClean="0">
                <a:solidFill>
                  <a:schemeClr val="accent1"/>
                </a:solidFill>
              </a:rPr>
              <a:t>)</a:t>
            </a:r>
            <a:r>
              <a:rPr lang="en-US" b="0" dirty="0" smtClean="0">
                <a:solidFill>
                  <a:schemeClr val="accent1"/>
                </a:solidFill>
              </a:rPr>
              <a:t> </a:t>
            </a:r>
            <a:r>
              <a:rPr lang="en-CA" b="0" dirty="0" smtClean="0">
                <a:solidFill>
                  <a:schemeClr val="accent1"/>
                </a:solidFill>
              </a:rPr>
              <a:t>Reza </a:t>
            </a:r>
            <a:r>
              <a:rPr lang="en-CA" b="0" dirty="0" err="1" smtClean="0">
                <a:solidFill>
                  <a:schemeClr val="accent1"/>
                </a:solidFill>
              </a:rPr>
              <a:t>Hedayat</a:t>
            </a:r>
            <a:endParaRPr lang="en-US" b="0" dirty="0" smtClean="0">
              <a:solidFill>
                <a:schemeClr val="accent1"/>
              </a:solidFill>
            </a:endParaRPr>
          </a:p>
          <a:p>
            <a:pPr eaLnBrk="1" fontAlgn="b" hangingPunct="1"/>
            <a:r>
              <a:rPr lang="en-CA" b="0" dirty="0" smtClean="0">
                <a:solidFill>
                  <a:schemeClr val="accent1"/>
                </a:solidFill>
              </a:rPr>
              <a:t>11-15/1109 OBSS NAV and PD Threshold Rule for Spatial Reuse (</a:t>
            </a:r>
            <a:r>
              <a:rPr lang="en-CA" b="0" dirty="0" err="1" smtClean="0">
                <a:solidFill>
                  <a:schemeClr val="accent1"/>
                </a:solidFill>
              </a:rPr>
              <a:t>Strawpoll</a:t>
            </a:r>
            <a:r>
              <a:rPr lang="en-CA" b="0" dirty="0" smtClean="0">
                <a:solidFill>
                  <a:schemeClr val="accent1"/>
                </a:solidFill>
              </a:rPr>
              <a:t>) Rossi Jun Luo</a:t>
            </a:r>
            <a:endParaRPr lang="en-US" b="0" dirty="0" smtClean="0">
              <a:solidFill>
                <a:schemeClr val="accent1"/>
              </a:solidFill>
            </a:endParaRPr>
          </a:p>
          <a:p>
            <a:pPr eaLnBrk="1" fontAlgn="b" hangingPunct="1"/>
            <a:r>
              <a:rPr lang="en-CA" b="0" dirty="0" smtClean="0">
                <a:solidFill>
                  <a:schemeClr val="accent1"/>
                </a:solidFill>
              </a:rPr>
              <a:t>11-15/1110 BSS TXOP (</a:t>
            </a:r>
            <a:r>
              <a:rPr lang="en-CA" b="0" dirty="0" err="1" smtClean="0">
                <a:solidFill>
                  <a:schemeClr val="accent1"/>
                </a:solidFill>
              </a:rPr>
              <a:t>Strawpoll</a:t>
            </a:r>
            <a:r>
              <a:rPr lang="en-CA" b="0" dirty="0" smtClean="0">
                <a:solidFill>
                  <a:schemeClr val="accent1"/>
                </a:solidFill>
              </a:rPr>
              <a:t>) Amin </a:t>
            </a:r>
            <a:r>
              <a:rPr lang="en-CA" b="0" dirty="0" err="1" smtClean="0">
                <a:solidFill>
                  <a:schemeClr val="accent1"/>
                </a:solidFill>
              </a:rPr>
              <a:t>Jafarian</a:t>
            </a:r>
            <a:endParaRPr lang="en-US" b="0" dirty="0" smtClean="0">
              <a:solidFill>
                <a:schemeClr val="accent1"/>
              </a:solidFill>
            </a:endParaRPr>
          </a:p>
          <a:p>
            <a:pPr eaLnBrk="1" fontAlgn="b" hangingPunct="1"/>
            <a:r>
              <a:rPr lang="en-CA" b="0" dirty="0" smtClean="0">
                <a:solidFill>
                  <a:schemeClr val="accent1"/>
                </a:solidFill>
              </a:rPr>
              <a:t>11-15/1118 </a:t>
            </a:r>
            <a:r>
              <a:rPr lang="fr-FR" b="0" dirty="0">
                <a:solidFill>
                  <a:schemeClr val="accent1"/>
                </a:solidFill>
              </a:rPr>
              <a:t>Discussions on Spatial </a:t>
            </a:r>
            <a:r>
              <a:rPr lang="fr-FR" b="0" dirty="0" err="1">
                <a:solidFill>
                  <a:schemeClr val="accent1"/>
                </a:solidFill>
              </a:rPr>
              <a:t>Reuse</a:t>
            </a:r>
            <a:r>
              <a:rPr lang="fr-FR" b="0" dirty="0">
                <a:solidFill>
                  <a:schemeClr val="accent1"/>
                </a:solidFill>
              </a:rPr>
              <a:t> </a:t>
            </a:r>
            <a:r>
              <a:rPr lang="fr-FR" b="0" dirty="0" err="1">
                <a:solidFill>
                  <a:schemeClr val="accent1"/>
                </a:solidFill>
              </a:rPr>
              <a:t>Enhancement</a:t>
            </a:r>
            <a:r>
              <a:rPr lang="fr-FR" b="0" dirty="0">
                <a:solidFill>
                  <a:schemeClr val="accent1"/>
                </a:solidFill>
              </a:rPr>
              <a:t> </a:t>
            </a:r>
            <a:r>
              <a:rPr lang="en-CA" b="0" dirty="0">
                <a:solidFill>
                  <a:schemeClr val="accent1"/>
                </a:solidFill>
              </a:rPr>
              <a:t>(</a:t>
            </a:r>
            <a:r>
              <a:rPr lang="en-CA" b="0" dirty="0" err="1">
                <a:solidFill>
                  <a:schemeClr val="accent1"/>
                </a:solidFill>
              </a:rPr>
              <a:t>Strawpoll</a:t>
            </a:r>
            <a:r>
              <a:rPr lang="en-CA" b="0" dirty="0">
                <a:solidFill>
                  <a:schemeClr val="accent1"/>
                </a:solidFill>
              </a:rPr>
              <a:t>) </a:t>
            </a:r>
            <a:r>
              <a:rPr lang="en-CA" b="0" dirty="0" err="1">
                <a:solidFill>
                  <a:schemeClr val="accent1"/>
                </a:solidFill>
              </a:rPr>
              <a:t>Geonjung</a:t>
            </a:r>
            <a:r>
              <a:rPr lang="en-CA" b="0" dirty="0">
                <a:solidFill>
                  <a:schemeClr val="accent1"/>
                </a:solidFill>
              </a:rPr>
              <a:t> </a:t>
            </a:r>
            <a:r>
              <a:rPr lang="en-CA" b="0" dirty="0" err="1">
                <a:solidFill>
                  <a:schemeClr val="accent1"/>
                </a:solidFill>
              </a:rPr>
              <a:t>Ko</a:t>
            </a:r>
            <a:endParaRPr lang="en-US" b="0" dirty="0">
              <a:solidFill>
                <a:schemeClr val="accent1"/>
              </a:solidFill>
            </a:endParaRPr>
          </a:p>
          <a:p>
            <a:pPr eaLnBrk="1" fontAlgn="b" hangingPunct="1"/>
            <a:r>
              <a:rPr lang="en-CA" b="0" dirty="0">
                <a:solidFill>
                  <a:schemeClr val="accent1"/>
                </a:solidFill>
              </a:rPr>
              <a:t>11-13/1138 To DSC or not to DSC (</a:t>
            </a:r>
            <a:r>
              <a:rPr lang="en-CA" b="0" dirty="0" err="1">
                <a:solidFill>
                  <a:schemeClr val="accent1"/>
                </a:solidFill>
              </a:rPr>
              <a:t>Strawpoll</a:t>
            </a:r>
            <a:r>
              <a:rPr lang="en-CA" b="0" dirty="0">
                <a:solidFill>
                  <a:schemeClr val="accent1"/>
                </a:solidFill>
              </a:rPr>
              <a:t>) Filip Mestanov</a:t>
            </a:r>
            <a:endParaRPr lang="en-US" b="0" dirty="0">
              <a:solidFill>
                <a:schemeClr val="accent1"/>
              </a:solidFill>
            </a:endParaRPr>
          </a:p>
          <a:p>
            <a:pPr eaLnBrk="1" fontAlgn="b" hangingPunct="1"/>
            <a:endParaRPr lang="en-CA" b="0" dirty="0" smtClean="0"/>
          </a:p>
          <a:p>
            <a:pPr eaLnBrk="1" fontAlgn="b" hangingPunct="1"/>
            <a:r>
              <a:rPr lang="en-CA" b="0" dirty="0" smtClean="0">
                <a:solidFill>
                  <a:schemeClr val="accent1"/>
                </a:solidFill>
              </a:rPr>
              <a:t>11-15/1045 Dynamic </a:t>
            </a:r>
            <a:r>
              <a:rPr lang="en-CA" b="0" dirty="0">
                <a:solidFill>
                  <a:schemeClr val="accent1"/>
                </a:solidFill>
              </a:rPr>
              <a:t>CCA control and TPC Simulation Results with </a:t>
            </a:r>
            <a:r>
              <a:rPr lang="en-CA" b="0" dirty="0" smtClean="0">
                <a:solidFill>
                  <a:schemeClr val="accent1"/>
                </a:solidFill>
              </a:rPr>
              <a:t>SS1-SS3</a:t>
            </a:r>
            <a:r>
              <a:rPr lang="en-US" b="0" dirty="0">
                <a:solidFill>
                  <a:schemeClr val="accent1"/>
                </a:solidFill>
              </a:rPr>
              <a:t> </a:t>
            </a:r>
            <a:r>
              <a:rPr lang="en-CA" b="0" dirty="0" smtClean="0">
                <a:solidFill>
                  <a:schemeClr val="accent1"/>
                </a:solidFill>
              </a:rPr>
              <a:t>Takeshi </a:t>
            </a:r>
            <a:r>
              <a:rPr lang="en-CA" b="0" dirty="0" err="1">
                <a:solidFill>
                  <a:schemeClr val="accent1"/>
                </a:solidFill>
              </a:rPr>
              <a:t>Itagaki</a:t>
            </a:r>
            <a:r>
              <a:rPr lang="en-CA" b="0" dirty="0">
                <a:solidFill>
                  <a:schemeClr val="accent1"/>
                </a:solidFill>
              </a:rPr>
              <a:t> </a:t>
            </a:r>
            <a:endParaRPr lang="en-US" b="0" dirty="0">
              <a:solidFill>
                <a:schemeClr val="accent1"/>
              </a:solidFill>
            </a:endParaRPr>
          </a:p>
          <a:p>
            <a:pPr eaLnBrk="1" fontAlgn="t" hangingPunct="1"/>
            <a:r>
              <a:rPr lang="en-CA" b="0" dirty="0" smtClean="0">
                <a:solidFill>
                  <a:schemeClr val="accent1"/>
                </a:solidFill>
              </a:rPr>
              <a:t>11-15/1081 Further </a:t>
            </a:r>
            <a:r>
              <a:rPr lang="en-CA" b="0" dirty="0">
                <a:solidFill>
                  <a:schemeClr val="accent1"/>
                </a:solidFill>
              </a:rPr>
              <a:t>consideration on receive behaviour based on the cascading structure and the BSS color </a:t>
            </a:r>
            <a:r>
              <a:rPr lang="en-CA" b="0" dirty="0" smtClean="0">
                <a:solidFill>
                  <a:schemeClr val="accent1"/>
                </a:solidFill>
              </a:rPr>
              <a:t>scheme Jing Ma</a:t>
            </a:r>
            <a:endParaRPr lang="en-US" b="0" dirty="0">
              <a:solidFill>
                <a:schemeClr val="accent1"/>
              </a:solidFill>
            </a:endParaRPr>
          </a:p>
          <a:p>
            <a:pPr eaLnBrk="1" fontAlgn="b" hangingPunct="1"/>
            <a:r>
              <a:rPr lang="en-CA" b="0" dirty="0" smtClean="0"/>
              <a:t>11-15/1082 Analysis </a:t>
            </a:r>
            <a:r>
              <a:rPr lang="en-CA" b="0" dirty="0"/>
              <a:t>of BSS and ESS Structure During Concurrent SR </a:t>
            </a:r>
            <a:r>
              <a:rPr lang="en-CA" b="0" dirty="0" smtClean="0"/>
              <a:t>Transmissions Chuck </a:t>
            </a:r>
            <a:r>
              <a:rPr lang="en-CA" b="0" dirty="0"/>
              <a:t>Lukaszewski </a:t>
            </a:r>
            <a:endParaRPr lang="en-US" b="0" dirty="0"/>
          </a:p>
          <a:p>
            <a:pPr eaLnBrk="1" fontAlgn="b" hangingPunct="1"/>
            <a:r>
              <a:rPr lang="en-CA" b="0" dirty="0" smtClean="0"/>
              <a:t>11-15/1101 DSC/DCCA </a:t>
            </a:r>
            <a:r>
              <a:rPr lang="en-CA" b="0" dirty="0"/>
              <a:t>Calibration with </a:t>
            </a:r>
            <a:r>
              <a:rPr lang="en-CA" b="0" dirty="0" err="1"/>
              <a:t>TGax</a:t>
            </a:r>
            <a:r>
              <a:rPr lang="en-CA" b="0" dirty="0"/>
              <a:t> Agreed </a:t>
            </a:r>
            <a:r>
              <a:rPr lang="en-CA" b="0" dirty="0" smtClean="0"/>
              <a:t>Scenarios</a:t>
            </a:r>
            <a:r>
              <a:rPr lang="en-US" b="0" dirty="0"/>
              <a:t> </a:t>
            </a:r>
            <a:r>
              <a:rPr lang="en-CA" b="0" dirty="0" smtClean="0"/>
              <a:t>Masahito </a:t>
            </a:r>
            <a:r>
              <a:rPr lang="en-CA" b="0" dirty="0"/>
              <a:t>Mori </a:t>
            </a:r>
            <a:endParaRPr lang="en-US" b="0" dirty="0"/>
          </a:p>
          <a:p>
            <a:pPr eaLnBrk="1" fontAlgn="b" hangingPunct="1"/>
            <a:r>
              <a:rPr lang="en-CA" b="0" dirty="0">
                <a:solidFill>
                  <a:srgbClr val="FF3300"/>
                </a:solidFill>
              </a:rPr>
              <a:t>11-15/1083 Cost/Benefit Analysis of SR Techniques Chuck Lukaszewski </a:t>
            </a:r>
            <a:endParaRPr lang="en-CA" b="0" dirty="0" smtClean="0">
              <a:solidFill>
                <a:srgbClr val="FF3300"/>
              </a:solidFill>
            </a:endParaRPr>
          </a:p>
          <a:p>
            <a:pPr eaLnBrk="1" fontAlgn="b" hangingPunct="1"/>
            <a:r>
              <a:rPr lang="en-CA" b="0" dirty="0" smtClean="0">
                <a:solidFill>
                  <a:srgbClr val="FF3300"/>
                </a:solidFill>
              </a:rPr>
              <a:t>11-13/1136 Discussion </a:t>
            </a:r>
            <a:r>
              <a:rPr lang="en-CA" b="0" dirty="0">
                <a:solidFill>
                  <a:srgbClr val="FF3300"/>
                </a:solidFill>
              </a:rPr>
              <a:t>on AP Coordinated Concurrent STA-to-STA Transmissions in </a:t>
            </a:r>
            <a:r>
              <a:rPr lang="en-CA" b="0" dirty="0" smtClean="0">
                <a:solidFill>
                  <a:srgbClr val="FF3300"/>
                </a:solidFill>
              </a:rPr>
              <a:t>11ax</a:t>
            </a:r>
            <a:r>
              <a:rPr lang="en-US" b="0" dirty="0">
                <a:solidFill>
                  <a:srgbClr val="FF3300"/>
                </a:solidFill>
              </a:rPr>
              <a:t> </a:t>
            </a:r>
            <a:r>
              <a:rPr lang="en-CA" b="0" dirty="0" smtClean="0">
                <a:solidFill>
                  <a:srgbClr val="FF3300"/>
                </a:solidFill>
              </a:rPr>
              <a:t>Der-</a:t>
            </a:r>
            <a:r>
              <a:rPr lang="en-CA" b="0" dirty="0" err="1" smtClean="0">
                <a:solidFill>
                  <a:srgbClr val="FF3300"/>
                </a:solidFill>
              </a:rPr>
              <a:t>Jiunn</a:t>
            </a:r>
            <a:r>
              <a:rPr lang="en-CA" b="0" dirty="0" smtClean="0">
                <a:solidFill>
                  <a:srgbClr val="FF3300"/>
                </a:solidFill>
              </a:rPr>
              <a:t> </a:t>
            </a:r>
            <a:r>
              <a:rPr lang="en-CA" b="0" dirty="0">
                <a:solidFill>
                  <a:srgbClr val="FF3300"/>
                </a:solidFill>
              </a:rPr>
              <a:t>Deng</a:t>
            </a:r>
            <a:endParaRPr lang="en-US" b="0" dirty="0">
              <a:solidFill>
                <a:srgbClr val="FF3300"/>
              </a:solidFill>
            </a:endParaRPr>
          </a:p>
          <a:p>
            <a:r>
              <a:rPr lang="en-CA" b="0" dirty="0" smtClean="0">
                <a:solidFill>
                  <a:srgbClr val="FF3300"/>
                </a:solidFill>
              </a:rPr>
              <a:t>11-15/1069r2</a:t>
            </a:r>
            <a:r>
              <a:rPr lang="en-US" b="0" dirty="0" smtClean="0">
                <a:solidFill>
                  <a:srgbClr val="FF3300"/>
                </a:solidFill>
              </a:rPr>
              <a:t> </a:t>
            </a:r>
            <a:r>
              <a:rPr lang="en-CA" b="0" dirty="0">
                <a:solidFill>
                  <a:srgbClr val="FF3300"/>
                </a:solidFill>
              </a:rPr>
              <a:t>Adaptive CCA and TPC (</a:t>
            </a:r>
            <a:r>
              <a:rPr lang="en-CA" b="0" dirty="0" err="1">
                <a:solidFill>
                  <a:srgbClr val="FF3300"/>
                </a:solidFill>
              </a:rPr>
              <a:t>Strawpoll</a:t>
            </a:r>
            <a:r>
              <a:rPr lang="en-CA" b="0" dirty="0">
                <a:solidFill>
                  <a:srgbClr val="FF3300"/>
                </a:solidFill>
              </a:rPr>
              <a:t>)</a:t>
            </a:r>
            <a:r>
              <a:rPr lang="en-US" b="0" dirty="0">
                <a:solidFill>
                  <a:srgbClr val="FF3300"/>
                </a:solidFill>
              </a:rPr>
              <a:t> </a:t>
            </a:r>
            <a:r>
              <a:rPr lang="en-CA" b="0" dirty="0">
                <a:solidFill>
                  <a:srgbClr val="FF3300"/>
                </a:solidFill>
              </a:rPr>
              <a:t>James Wang</a:t>
            </a:r>
            <a:endParaRPr lang="en-US" b="0" dirty="0">
              <a:solidFill>
                <a:srgbClr val="FF3300"/>
              </a:solidFill>
            </a:endParaRPr>
          </a:p>
          <a:p>
            <a:pPr marL="0" indent="0">
              <a:buNone/>
            </a:pPr>
            <a:endParaRPr lang="en-US" dirty="0"/>
          </a:p>
        </p:txBody>
      </p:sp>
      <p:sp>
        <p:nvSpPr>
          <p:cNvPr id="2052" name="Rectangle 4"/>
          <p:cNvSpPr>
            <a:spLocks noGrp="1" noChangeArrowheads="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10"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
        <p:nvSpPr>
          <p:cNvPr id="2" name="TextBox 1"/>
          <p:cNvSpPr txBox="1"/>
          <p:nvPr/>
        </p:nvSpPr>
        <p:spPr>
          <a:xfrm>
            <a:off x="455171" y="5830669"/>
            <a:ext cx="4144083" cy="646331"/>
          </a:xfrm>
          <a:prstGeom prst="rect">
            <a:avLst/>
          </a:prstGeom>
          <a:noFill/>
        </p:spPr>
        <p:txBody>
          <a:bodyPr wrap="none" rtlCol="0">
            <a:spAutoFit/>
          </a:bodyPr>
          <a:lstStyle/>
          <a:p>
            <a:r>
              <a:rPr lang="en-US" dirty="0" smtClean="0"/>
              <a:t>Blue color: submissions contain straw poll(s) and are prioritized</a:t>
            </a:r>
          </a:p>
          <a:p>
            <a:r>
              <a:rPr lang="en-US" dirty="0" smtClean="0"/>
              <a:t>Red color: late submission, end of the queue</a:t>
            </a:r>
          </a:p>
          <a:p>
            <a:endParaRPr lang="en-US" dirty="0"/>
          </a:p>
        </p:txBody>
      </p:sp>
    </p:spTree>
    <p:extLst>
      <p:ext uri="{BB962C8B-B14F-4D97-AF65-F5344CB8AC3E}">
        <p14:creationId xmlns:p14="http://schemas.microsoft.com/office/powerpoint/2010/main" val="2536138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5" name="Content Placeholder 4"/>
          <p:cNvSpPr>
            <a:spLocks noGrp="1"/>
          </p:cNvSpPr>
          <p:nvPr>
            <p:ph idx="1"/>
          </p:nvPr>
        </p:nvSpPr>
        <p:spPr/>
        <p:txBody>
          <a:bodyPr/>
          <a:lstStyle/>
          <a:p>
            <a:r>
              <a:rPr lang="en-US" altLang="en-US" sz="1800" dirty="0"/>
              <a:t>Do you agree to add to the TG Specification Frame work document?</a:t>
            </a:r>
          </a:p>
          <a:p>
            <a:pPr lvl="0"/>
            <a:endParaRPr lang="en-US" sz="1800" b="0" dirty="0" smtClean="0"/>
          </a:p>
          <a:p>
            <a:pPr marL="0" lvl="0" indent="0">
              <a:buNone/>
            </a:pPr>
            <a:r>
              <a:rPr lang="en-US" sz="1800" b="0" dirty="0" smtClean="0"/>
              <a:t>When </a:t>
            </a:r>
            <a:r>
              <a:rPr lang="en-US" sz="1800" b="0" dirty="0"/>
              <a:t>an 11ax STA detects a valid OBSS PPDU it may </a:t>
            </a:r>
            <a:r>
              <a:rPr lang="en-US" sz="1800" b="0" dirty="0" smtClean="0"/>
              <a:t>terminate </a:t>
            </a:r>
            <a:r>
              <a:rPr lang="en-US" sz="1800" b="0" dirty="0"/>
              <a:t>reception of the PPDU and reevaluate the medium conditions</a:t>
            </a:r>
            <a:r>
              <a:rPr lang="en-US" sz="1800" b="0" dirty="0" smtClean="0"/>
              <a:t> if </a:t>
            </a:r>
            <a:r>
              <a:rPr lang="en-US" sz="1800" b="0" dirty="0"/>
              <a:t>the RXPWR of the received PPDU is below the OBSS_PD threshold and TBD conditions are met, noting that the OBSS_PD threshold is accompanied by a TXPWR </a:t>
            </a:r>
            <a:r>
              <a:rPr lang="en-US" sz="1800" b="0" dirty="0" smtClean="0"/>
              <a:t>value </a:t>
            </a:r>
            <a:r>
              <a:rPr lang="en-US" sz="1800" b="0" dirty="0"/>
              <a:t>and a </a:t>
            </a:r>
            <a:r>
              <a:rPr lang="en-US" sz="1800" b="0" dirty="0" smtClean="0"/>
              <a:t>change in </a:t>
            </a:r>
            <a:r>
              <a:rPr lang="en-US" sz="1800" b="0" dirty="0"/>
              <a:t>the TXPWR </a:t>
            </a:r>
            <a:r>
              <a:rPr lang="en-US" sz="1800" b="0" dirty="0" smtClean="0"/>
              <a:t>shall </a:t>
            </a:r>
            <a:r>
              <a:rPr lang="en-US" sz="1800" b="0" dirty="0"/>
              <a:t>be accompanied by </a:t>
            </a:r>
            <a:r>
              <a:rPr lang="en-US" sz="1800" b="0" dirty="0" smtClean="0"/>
              <a:t>an inverse TBD change in </a:t>
            </a:r>
            <a:r>
              <a:rPr lang="en-US" sz="1800" b="0" dirty="0"/>
              <a:t>the OBSS_PD threshold value.   </a:t>
            </a:r>
            <a:endParaRPr lang="en-US" sz="1800" b="0" dirty="0" smtClean="0"/>
          </a:p>
          <a:p>
            <a:pPr marL="0" lvl="0" indent="0">
              <a:buNone/>
            </a:pPr>
            <a:endParaRPr lang="en-US" sz="1800" b="0" dirty="0"/>
          </a:p>
          <a:p>
            <a:pPr lvl="1"/>
            <a:endParaRPr lang="en-US" sz="1400" dirty="0" smtClean="0"/>
          </a:p>
          <a:p>
            <a:pPr lvl="1"/>
            <a:r>
              <a:rPr lang="en-US" sz="1400" dirty="0" smtClean="0"/>
              <a:t>Yes</a:t>
            </a:r>
            <a:r>
              <a:rPr lang="en-US" sz="1400" dirty="0"/>
              <a:t>: </a:t>
            </a:r>
            <a:r>
              <a:rPr lang="en-US" sz="1400" dirty="0" smtClean="0"/>
              <a:t>28</a:t>
            </a:r>
            <a:endParaRPr lang="en-US" sz="1400" dirty="0"/>
          </a:p>
          <a:p>
            <a:pPr lvl="1"/>
            <a:r>
              <a:rPr lang="en-US" sz="1400" dirty="0"/>
              <a:t>No: </a:t>
            </a:r>
            <a:r>
              <a:rPr lang="en-US" sz="1400" dirty="0" smtClean="0"/>
              <a:t>11</a:t>
            </a:r>
            <a:endParaRPr lang="en-US" sz="1400" dirty="0"/>
          </a:p>
          <a:p>
            <a:pPr lvl="1"/>
            <a:r>
              <a:rPr lang="en-US" sz="1400" dirty="0"/>
              <a:t>Abstain</a:t>
            </a:r>
            <a:r>
              <a:rPr lang="en-US" sz="1400" dirty="0" smtClean="0"/>
              <a:t>: 25  </a:t>
            </a:r>
            <a:endParaRPr lang="en-US" sz="1400" dirty="0"/>
          </a:p>
          <a:p>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12</a:t>
            </a:fld>
            <a:endParaRPr lang="en-US" altLang="en-US"/>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5" name="Content Placeholder 4"/>
          <p:cNvSpPr>
            <a:spLocks noGrp="1"/>
          </p:cNvSpPr>
          <p:nvPr>
            <p:ph idx="1"/>
          </p:nvPr>
        </p:nvSpPr>
        <p:spPr/>
        <p:txBody>
          <a:bodyPr/>
          <a:lstStyle/>
          <a:p>
            <a:r>
              <a:rPr lang="en-US" altLang="en-US" sz="1800" dirty="0"/>
              <a:t>Do you agree to add to the TG Specification Frame work document?</a:t>
            </a:r>
          </a:p>
          <a:p>
            <a:pPr lvl="1"/>
            <a:r>
              <a:rPr lang="en-GB" altLang="ko-KR" sz="1600" u="sng" dirty="0" smtClean="0"/>
              <a:t>5.1 Features for operation in dense environments [802.11ax SFD]</a:t>
            </a:r>
          </a:p>
          <a:p>
            <a:pPr lvl="1">
              <a:buNone/>
            </a:pPr>
            <a:r>
              <a:rPr lang="en-GB" altLang="zh-CN" sz="1400" dirty="0"/>
              <a:t>	</a:t>
            </a:r>
            <a:endParaRPr lang="en-GB" altLang="zh-CN" sz="1400" dirty="0" smtClean="0"/>
          </a:p>
          <a:p>
            <a:pPr lvl="1">
              <a:buNone/>
            </a:pPr>
            <a:r>
              <a:rPr lang="en-GB" altLang="zh-CN" sz="1600" dirty="0" smtClean="0"/>
              <a:t>A </a:t>
            </a:r>
            <a:r>
              <a:rPr lang="en-GB" altLang="zh-CN" sz="1600" dirty="0"/>
              <a:t>STA should regard an Inter-BSS PPDU with a valid PHY header and that has a receive power/RSSI below the OBSS PD level used by the receiving STA and that meets additional TBD conditions,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a:t>
            </a:r>
            <a:endParaRPr lang="zh-CN" altLang="zh-CN" sz="1600" dirty="0"/>
          </a:p>
          <a:p>
            <a:pPr lvl="2">
              <a:buFont typeface="Arial" pitchFamily="34" charset="0"/>
              <a:buChar char="•"/>
            </a:pPr>
            <a:r>
              <a:rPr lang="en-GB" altLang="zh-CN" sz="1400" dirty="0"/>
              <a:t>The OBSS PD level is greater than the minimum receive sensitivity level</a:t>
            </a:r>
          </a:p>
          <a:p>
            <a:pPr lvl="0"/>
            <a:endParaRPr lang="en-US" sz="1800" b="0" dirty="0" smtClean="0"/>
          </a:p>
          <a:p>
            <a:pPr lvl="1"/>
            <a:r>
              <a:rPr lang="en-US" sz="1400" dirty="0"/>
              <a:t>Yes</a:t>
            </a:r>
            <a:r>
              <a:rPr lang="en-US" sz="1400" dirty="0" smtClean="0"/>
              <a:t>: 39</a:t>
            </a:r>
            <a:endParaRPr lang="en-US" sz="1400" dirty="0"/>
          </a:p>
          <a:p>
            <a:pPr lvl="1"/>
            <a:r>
              <a:rPr lang="en-US" sz="1400" dirty="0"/>
              <a:t>No</a:t>
            </a:r>
            <a:r>
              <a:rPr lang="en-US" sz="1400" dirty="0" smtClean="0"/>
              <a:t>: 0</a:t>
            </a:r>
            <a:endParaRPr lang="en-US" sz="1400" dirty="0"/>
          </a:p>
          <a:p>
            <a:pPr lvl="1"/>
            <a:r>
              <a:rPr lang="en-US" sz="1400" dirty="0"/>
              <a:t>Abstain</a:t>
            </a:r>
            <a:r>
              <a:rPr lang="en-US" sz="1400" dirty="0" smtClean="0"/>
              <a:t>: 12</a:t>
            </a:r>
            <a:endParaRPr lang="en-US" sz="1400" dirty="0"/>
          </a:p>
          <a:p>
            <a:pPr marL="0" lvl="0" indent="0">
              <a:buNone/>
            </a:pP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13</a:t>
            </a:fld>
            <a:endParaRPr lang="en-US" altLang="en-US"/>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extLst>
      <p:ext uri="{BB962C8B-B14F-4D97-AF65-F5344CB8AC3E}">
        <p14:creationId xmlns:p14="http://schemas.microsoft.com/office/powerpoint/2010/main" val="590137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a:t>
            </a:r>
            <a:endParaRPr lang="en-US" dirty="0"/>
          </a:p>
        </p:txBody>
      </p:sp>
      <p:sp>
        <p:nvSpPr>
          <p:cNvPr id="3" name="Content Placeholder 2"/>
          <p:cNvSpPr>
            <a:spLocks noGrp="1"/>
          </p:cNvSpPr>
          <p:nvPr>
            <p:ph idx="1"/>
          </p:nvPr>
        </p:nvSpPr>
        <p:spPr/>
        <p:txBody>
          <a:bodyPr/>
          <a:lstStyle/>
          <a:p>
            <a:pPr marL="0" indent="0">
              <a:buNone/>
            </a:pPr>
            <a:r>
              <a:rPr lang="en-US" altLang="en-US" dirty="0"/>
              <a:t>Do you agree to add to the TG Specification Frame work document?</a:t>
            </a:r>
          </a:p>
          <a:p>
            <a:pPr marL="0" indent="0">
              <a:buNone/>
            </a:pPr>
            <a:r>
              <a:rPr lang="en-US" dirty="0" smtClean="0"/>
              <a:t>	</a:t>
            </a:r>
            <a:r>
              <a:rPr lang="en-US" sz="1800" b="0" dirty="0" smtClean="0"/>
              <a:t>Do </a:t>
            </a:r>
            <a:r>
              <a:rPr lang="en-US" sz="1800" b="0" dirty="0"/>
              <a:t>you agree with the definition of BSS-TXOP that can be used to set the NAV for the BSS STAs only. </a:t>
            </a:r>
          </a:p>
          <a:p>
            <a:pPr marL="642938" lvl="1" indent="-342900"/>
            <a:r>
              <a:rPr lang="en-US" sz="1600" dirty="0" smtClean="0"/>
              <a:t>Y: 12</a:t>
            </a:r>
            <a:endParaRPr lang="en-US" dirty="0" smtClean="0"/>
          </a:p>
          <a:p>
            <a:pPr marL="642938" lvl="1" indent="-342900"/>
            <a:r>
              <a:rPr lang="en-US" sz="1600" dirty="0" smtClean="0"/>
              <a:t>N: 12</a:t>
            </a:r>
          </a:p>
          <a:p>
            <a:pPr marL="642938" lvl="1" indent="-342900"/>
            <a:r>
              <a:rPr lang="en-US" sz="1600" dirty="0" smtClean="0"/>
              <a:t>A</a:t>
            </a:r>
            <a:r>
              <a:rPr lang="en-US" sz="1600" dirty="0"/>
              <a:t>: </a:t>
            </a:r>
            <a:r>
              <a:rPr lang="en-US" sz="1600" dirty="0" smtClean="0"/>
              <a:t>29</a:t>
            </a:r>
            <a:endParaRPr lang="en-US" sz="1600" dirty="0"/>
          </a:p>
          <a:p>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spTree>
    <p:extLst>
      <p:ext uri="{BB962C8B-B14F-4D97-AF65-F5344CB8AC3E}">
        <p14:creationId xmlns:p14="http://schemas.microsoft.com/office/powerpoint/2010/main" val="1209389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dirty="0"/>
              <a:t>Do you agree to add the following text into 11ax SFD ?</a:t>
            </a:r>
          </a:p>
          <a:p>
            <a:pPr marL="0" lvl="1" indent="0">
              <a:spcBef>
                <a:spcPts val="600"/>
              </a:spcBef>
            </a:pPr>
            <a:r>
              <a:rPr lang="en-US" dirty="0"/>
              <a:t> 5.y.z  HE STA shall apply increased CCA threshold for spatial reuse only when HE PPDU from OBSS is observed.</a:t>
            </a:r>
          </a:p>
          <a:p>
            <a:pPr marL="800100" lvl="1" indent="-342900">
              <a:buFont typeface="Wingdings" charset="2"/>
              <a:buChar char="§"/>
            </a:pPr>
            <a:r>
              <a:rPr lang="en-US" sz="1800" dirty="0" smtClean="0"/>
              <a:t>Y 7</a:t>
            </a:r>
            <a:endParaRPr lang="en-US" sz="1800" dirty="0"/>
          </a:p>
          <a:p>
            <a:pPr marL="800100" lvl="1" indent="-342900">
              <a:buFont typeface="Wingdings" charset="2"/>
              <a:buChar char="§"/>
            </a:pPr>
            <a:r>
              <a:rPr lang="en-US" sz="1800" dirty="0" smtClean="0"/>
              <a:t>N 12</a:t>
            </a:r>
            <a:endParaRPr lang="en-US" sz="1800" dirty="0"/>
          </a:p>
          <a:p>
            <a:pPr marL="800100" lvl="1" indent="-342900">
              <a:buFont typeface="Wingdings" charset="2"/>
              <a:buChar char="§"/>
            </a:pPr>
            <a:r>
              <a:rPr lang="en-US" sz="1800" dirty="0" smtClean="0"/>
              <a:t>A 23</a:t>
            </a:r>
            <a:endParaRPr lang="en-US" sz="1800" dirty="0"/>
          </a:p>
          <a:p>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spTree>
    <p:extLst>
      <p:ext uri="{BB962C8B-B14F-4D97-AF65-F5344CB8AC3E}">
        <p14:creationId xmlns:p14="http://schemas.microsoft.com/office/powerpoint/2010/main" val="1404777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5</a:t>
            </a:r>
            <a:endParaRPr lang="en-US" dirty="0"/>
          </a:p>
        </p:txBody>
      </p:sp>
      <p:sp>
        <p:nvSpPr>
          <p:cNvPr id="3" name="Content Placeholder 2"/>
          <p:cNvSpPr>
            <a:spLocks noGrp="1"/>
          </p:cNvSpPr>
          <p:nvPr>
            <p:ph idx="1"/>
          </p:nvPr>
        </p:nvSpPr>
        <p:spPr/>
        <p:txBody>
          <a:bodyPr/>
          <a:lstStyle/>
          <a:p>
            <a:pPr marL="342900" lvl="1" indent="-342900">
              <a:buFontTx/>
              <a:buChar char="•"/>
            </a:pPr>
            <a:r>
              <a:rPr lang="en-US" b="1" dirty="0"/>
              <a:t>Do you agree to add the following text into 11ax SFD ?</a:t>
            </a:r>
          </a:p>
          <a:p>
            <a:endParaRPr lang="en-GB" dirty="0" smtClean="0"/>
          </a:p>
          <a:p>
            <a:r>
              <a:rPr lang="en-GB" sz="1800" b="0" dirty="0"/>
              <a:t>“The amendment shall include one or more mechanisms to improve spatial reuse by allowing adjustments to one or more of the CCA-ED, CCA Signal Detect, OBSS_PD or TXPWR threshold values. The constraints on selecting threshold values are TBD.”</a:t>
            </a:r>
          </a:p>
          <a:p>
            <a:endParaRPr lang="en-US" sz="1800" dirty="0" smtClean="0"/>
          </a:p>
          <a:p>
            <a:r>
              <a:rPr lang="en-US" sz="1800" dirty="0" smtClean="0"/>
              <a:t>Y: 24</a:t>
            </a:r>
          </a:p>
          <a:p>
            <a:r>
              <a:rPr lang="en-US" sz="1800" dirty="0" smtClean="0"/>
              <a:t>N: 0</a:t>
            </a:r>
          </a:p>
          <a:p>
            <a:r>
              <a:rPr lang="en-US" sz="1800" dirty="0" smtClean="0"/>
              <a:t>A: 18</a:t>
            </a:r>
            <a:endParaRPr lang="en-US" sz="1800"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spTree>
    <p:extLst>
      <p:ext uri="{BB962C8B-B14F-4D97-AF65-F5344CB8AC3E}">
        <p14:creationId xmlns:p14="http://schemas.microsoft.com/office/powerpoint/2010/main" val="740419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p:txBody>
          <a:bodyPr/>
          <a:lstStyle/>
          <a:p>
            <a:pPr>
              <a:buFont typeface="Arial"/>
              <a:buChar char="•"/>
            </a:pPr>
            <a:r>
              <a:rPr lang="en-US" altLang="ko-KR" sz="2000" dirty="0">
                <a:latin typeface="+mj-lt"/>
              </a:rPr>
              <a:t>Do you agree the following to be added to 11ax SFD:</a:t>
            </a:r>
          </a:p>
          <a:p>
            <a:pPr marL="0" indent="0">
              <a:buNone/>
            </a:pPr>
            <a:endParaRPr lang="en-US" altLang="ko-KR" sz="1800" b="0" dirty="0" smtClean="0">
              <a:latin typeface="+mj-lt"/>
            </a:endParaRPr>
          </a:p>
          <a:p>
            <a:pPr marL="0" indent="0">
              <a:buNone/>
            </a:pPr>
            <a:r>
              <a:rPr lang="en-US" altLang="ko-KR" sz="1800" b="0" dirty="0" smtClean="0">
                <a:latin typeface="+mj-lt"/>
              </a:rPr>
              <a:t>The </a:t>
            </a:r>
            <a:r>
              <a:rPr lang="en-US" altLang="ko-KR" sz="1800" b="0" dirty="0">
                <a:latin typeface="+mj-lt"/>
              </a:rPr>
              <a:t>specification to consider a </a:t>
            </a:r>
            <a:r>
              <a:rPr lang="en-US" altLang="ko-KR" sz="1800" b="0" dirty="0" smtClean="0">
                <a:latin typeface="+mj-lt"/>
              </a:rPr>
              <a:t>procedure that may revise the NAV depending on TBD conditions at the recipient of the ongoing OBSS frame.</a:t>
            </a:r>
          </a:p>
          <a:p>
            <a:pPr marL="0" indent="0">
              <a:buNone/>
            </a:pPr>
            <a:endParaRPr lang="en-US" sz="1800" b="0" dirty="0">
              <a:latin typeface="+mj-lt"/>
            </a:endParaRPr>
          </a:p>
          <a:p>
            <a:pPr marL="0" indent="0">
              <a:buNone/>
            </a:pPr>
            <a:endParaRPr lang="en-US" sz="1800" b="0" dirty="0">
              <a:latin typeface="+mj-lt"/>
            </a:endParaRPr>
          </a:p>
          <a:p>
            <a:r>
              <a:rPr lang="en-US" sz="1800" dirty="0"/>
              <a:t>Y</a:t>
            </a:r>
            <a:r>
              <a:rPr lang="en-US" sz="1800" dirty="0" smtClean="0"/>
              <a:t>: 13</a:t>
            </a:r>
            <a:endParaRPr lang="en-US" sz="1800" dirty="0"/>
          </a:p>
          <a:p>
            <a:r>
              <a:rPr lang="en-US" sz="1800" dirty="0"/>
              <a:t>N</a:t>
            </a:r>
            <a:r>
              <a:rPr lang="en-US" sz="1800" dirty="0" smtClean="0"/>
              <a:t>: 0</a:t>
            </a:r>
            <a:endParaRPr lang="en-US" sz="1800" dirty="0"/>
          </a:p>
          <a:p>
            <a:r>
              <a:rPr lang="en-US" sz="1800" dirty="0"/>
              <a:t>A</a:t>
            </a:r>
            <a:r>
              <a:rPr lang="en-US" sz="1800" dirty="0" smtClean="0"/>
              <a:t>: 26</a:t>
            </a:r>
            <a:endParaRPr lang="en-US" sz="1800" dirty="0"/>
          </a:p>
          <a:p>
            <a:pPr marL="0" indent="0">
              <a:buNone/>
            </a:pPr>
            <a:endParaRPr lang="en-US" sz="1800" dirty="0">
              <a:latin typeface="+mj-lt"/>
            </a:endParaRPr>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spTree>
    <p:extLst>
      <p:ext uri="{BB962C8B-B14F-4D97-AF65-F5344CB8AC3E}">
        <p14:creationId xmlns:p14="http://schemas.microsoft.com/office/powerpoint/2010/main" val="2973768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2</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Co-chair’s note: </a:t>
            </a:r>
            <a:r>
              <a:rPr lang="en-US" sz="2000" dirty="0" smtClean="0"/>
              <a:t>1139r1</a:t>
            </a:r>
            <a:endParaRPr lang="en-US" altLang="en-US" sz="2000" dirty="0" smtClean="0"/>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6"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3</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3</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4</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6"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5</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6"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6</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8"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7</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8"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8</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9</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22114</TotalTime>
  <Words>1239</Words>
  <Application>Microsoft Office PowerPoint</Application>
  <PresentationFormat>On-screen Show (4:3)</PresentationFormat>
  <Paragraphs>225</Paragraphs>
  <Slides>17</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ＭＳ Ｐゴシック</vt:lpstr>
      <vt:lpstr>ＭＳ Ｐゴシック</vt:lpstr>
      <vt:lpstr>Arial</vt:lpstr>
      <vt:lpstr>Helvetica</vt:lpstr>
      <vt:lpstr>Monotype Sorts</vt:lpstr>
      <vt:lpstr>Times New Roman</vt:lpstr>
      <vt:lpstr>Wingdings</vt:lpstr>
      <vt:lpstr>802-11-Submission</vt:lpstr>
      <vt:lpstr>Document</vt:lpstr>
      <vt:lpstr>TGax Spatial Reuse Ad Hoc September 2015 Meeting Agenda</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Submissions </vt:lpstr>
      <vt:lpstr>Straw poll 1</vt:lpstr>
      <vt:lpstr>Straw poll 2</vt:lpstr>
      <vt:lpstr>Straw poll 3</vt:lpstr>
      <vt:lpstr>Straw poll 4</vt:lpstr>
      <vt:lpstr>Straw poll 5</vt:lpstr>
      <vt:lpstr>Straw poll 6</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Cariou, Laurent</cp:lastModifiedBy>
  <cp:revision>1434</cp:revision>
  <cp:lastPrinted>1998-02-10T13:28:06Z</cp:lastPrinted>
  <dcterms:created xsi:type="dcterms:W3CDTF">2007-04-17T18:10:23Z</dcterms:created>
  <dcterms:modified xsi:type="dcterms:W3CDTF">2015-09-16T04:35:22Z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