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324" r:id="rId3"/>
    <p:sldId id="352" r:id="rId4"/>
    <p:sldId id="317" r:id="rId5"/>
    <p:sldId id="318" r:id="rId6"/>
    <p:sldId id="319" r:id="rId7"/>
    <p:sldId id="320" r:id="rId8"/>
    <p:sldId id="321" r:id="rId9"/>
    <p:sldId id="322" r:id="rId10"/>
    <p:sldId id="433" r:id="rId11"/>
    <p:sldId id="416" r:id="rId12"/>
    <p:sldId id="437" r:id="rId13"/>
    <p:sldId id="434" r:id="rId14"/>
    <p:sldId id="435" r:id="rId15"/>
    <p:sldId id="436"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92" d="100"/>
          <a:sy n="92" d="100"/>
        </p:scale>
        <p:origin x="1344" y="9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0860029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10</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39552314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18379849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4</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8870994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5</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181613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6</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5732231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7</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609892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8</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3672191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9</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792928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a:t>March 2015</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5"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3375"/>
            <a:ext cx="11826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t>March 2015</a:t>
            </a:r>
          </a:p>
        </p:txBody>
      </p:sp>
      <p:sp>
        <p:nvSpPr>
          <p:cNvPr id="1029" name="Rectangle 5"/>
          <p:cNvSpPr>
            <a:spLocks noGrp="1" noChangeArrowheads="1"/>
          </p:cNvSpPr>
          <p:nvPr>
            <p:ph type="ftr" sz="quarter" idx="3"/>
          </p:nvPr>
        </p:nvSpPr>
        <p:spPr bwMode="auto">
          <a:xfrm>
            <a:off x="7179769" y="6475413"/>
            <a:ext cx="13641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Laurent Cariou (Intel)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029200" y="304800"/>
            <a:ext cx="3327962"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802.11-15/ </a:t>
            </a:r>
            <a:r>
              <a:rPr lang="en-US" sz="1800" b="1" dirty="0" smtClean="0"/>
              <a:t>1143r1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2015</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Spatial Reuse Ad Hoc September 2015 Meeting Agenda</a:t>
            </a:r>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en-US" sz="2000" dirty="0" smtClean="0"/>
              <a:t>Date:</a:t>
            </a:r>
            <a:r>
              <a:rPr lang="en-US" altLang="en-US" sz="2000" b="0" dirty="0" smtClean="0"/>
              <a:t> 2015-09-15</a:t>
            </a:r>
          </a:p>
        </p:txBody>
      </p:sp>
      <p:sp>
        <p:nvSpPr>
          <p:cNvPr id="1032"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graphicFrame>
        <p:nvGraphicFramePr>
          <p:cNvPr id="8" name="Object 3"/>
          <p:cNvGraphicFramePr>
            <a:graphicFrameLocks noChangeAspect="1"/>
          </p:cNvGraphicFramePr>
          <p:nvPr>
            <p:extLst>
              <p:ext uri="{D42A27DB-BD31-4B8C-83A1-F6EECF244321}">
                <p14:modId xmlns:p14="http://schemas.microsoft.com/office/powerpoint/2010/main" val="2209843373"/>
              </p:ext>
            </p:extLst>
          </p:nvPr>
        </p:nvGraphicFramePr>
        <p:xfrm>
          <a:off x="927100" y="3055938"/>
          <a:ext cx="7807325" cy="3055937"/>
        </p:xfrm>
        <a:graphic>
          <a:graphicData uri="http://schemas.openxmlformats.org/presentationml/2006/ole">
            <mc:AlternateContent xmlns:mc="http://schemas.openxmlformats.org/markup-compatibility/2006">
              <mc:Choice xmlns:v="urn:schemas-microsoft-com:vml" Requires="v">
                <p:oleObj spid="_x0000_s1060" name="Document" r:id="rId4" imgW="8249821" imgH="3233902" progId="Word.Document.8">
                  <p:embed/>
                </p:oleObj>
              </mc:Choice>
              <mc:Fallback>
                <p:oleObj name="Document" r:id="rId4" imgW="8249821" imgH="3233902" progId="Word.Document.8">
                  <p:embed/>
                  <p:pic>
                    <p:nvPicPr>
                      <p:cNvPr id="0" name=""/>
                      <p:cNvPicPr>
                        <a:picLocks noChangeAspect="1" noChangeArrowheads="1"/>
                      </p:cNvPicPr>
                      <p:nvPr/>
                    </p:nvPicPr>
                    <p:blipFill>
                      <a:blip r:embed="rId5"/>
                      <a:srcRect/>
                      <a:stretch>
                        <a:fillRect/>
                      </a:stretch>
                    </p:blipFill>
                    <p:spPr bwMode="auto">
                      <a:xfrm>
                        <a:off x="927100" y="3055938"/>
                        <a:ext cx="7807325" cy="3055937"/>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9" name="Slide Number Placeholder 5"/>
          <p:cNvSpPr txBox="1">
            <a:spLocks/>
          </p:cNvSpPr>
          <p:nvPr/>
        </p:nvSpPr>
        <p:spPr bwMode="auto">
          <a:xfrm>
            <a:off x="7322644" y="6477000"/>
            <a:ext cx="1364156"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9pPr>
          </a:lstStyle>
          <a:p>
            <a:r>
              <a:rPr lang="en-US" altLang="en-US" dirty="0" smtClean="0"/>
              <a:t>Laurent Cariou (Intel)</a:t>
            </a:r>
            <a:endParaRPr lang="en-US"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Straw Polls are only allowed during Ad Hoc group meeting // no motions, anyone can vote</a:t>
            </a:r>
          </a:p>
          <a:p>
            <a:r>
              <a:rPr lang="en-US" altLang="en-US" dirty="0" smtClean="0"/>
              <a:t>A straw poll affecting the Spec Framework has to start with, </a:t>
            </a:r>
          </a:p>
          <a:p>
            <a:pPr lvl="1"/>
            <a:r>
              <a:rPr lang="en-US" altLang="en-US" dirty="0" smtClean="0">
                <a:solidFill>
                  <a:srgbClr val="FF0000"/>
                </a:solidFill>
              </a:rPr>
              <a:t>Do you agree to add to the TG Specification Frame work document?</a:t>
            </a:r>
          </a:p>
          <a:p>
            <a:r>
              <a:rPr lang="en-US" altLang="en-US" dirty="0" smtClean="0"/>
              <a:t>A straw poll needs to achieves at least 75% to be converted to a motion at the TG level.</a:t>
            </a:r>
          </a:p>
        </p:txBody>
      </p:sp>
      <p:sp>
        <p:nvSpPr>
          <p:cNvPr id="2560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10</a:t>
            </a:fld>
            <a:endParaRPr lang="en-US" altLang="en-US"/>
          </a:p>
        </p:txBody>
      </p:sp>
      <p:sp>
        <p:nvSpPr>
          <p:cNvPr id="6" name="Slide Number Placeholder 5"/>
          <p:cNvSpPr txBox="1">
            <a:spLocks/>
          </p:cNvSpPr>
          <p:nvPr/>
        </p:nvSpPr>
        <p:spPr bwMode="auto">
          <a:xfrm>
            <a:off x="7322644" y="6477000"/>
            <a:ext cx="1364156"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9pPr>
          </a:lstStyle>
          <a:p>
            <a:r>
              <a:rPr lang="en-US" altLang="en-US" dirty="0" smtClean="0"/>
              <a:t>Laurent Cariou (Intel)</a:t>
            </a:r>
            <a:endParaRPr lang="en-US"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a:t>
            </a:r>
          </a:p>
        </p:txBody>
      </p:sp>
      <p:sp>
        <p:nvSpPr>
          <p:cNvPr id="205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11</a:t>
            </a:fld>
            <a:endParaRPr lang="en-US" altLang="en-US"/>
          </a:p>
        </p:txBody>
      </p:sp>
      <p:graphicFrame>
        <p:nvGraphicFramePr>
          <p:cNvPr id="9" name="Table 8"/>
          <p:cNvGraphicFramePr>
            <a:graphicFrameLocks noGrp="1"/>
          </p:cNvGraphicFramePr>
          <p:nvPr>
            <p:extLst>
              <p:ext uri="{D42A27DB-BD31-4B8C-83A1-F6EECF244321}">
                <p14:modId xmlns:p14="http://schemas.microsoft.com/office/powerpoint/2010/main" val="2729075891"/>
              </p:ext>
            </p:extLst>
          </p:nvPr>
        </p:nvGraphicFramePr>
        <p:xfrm>
          <a:off x="533400" y="1371600"/>
          <a:ext cx="8139545" cy="3707048"/>
        </p:xfrm>
        <a:graphic>
          <a:graphicData uri="http://schemas.openxmlformats.org/drawingml/2006/table">
            <a:tbl>
              <a:tblPr/>
              <a:tblGrid>
                <a:gridCol w="907595"/>
                <a:gridCol w="4955758"/>
                <a:gridCol w="1584691"/>
                <a:gridCol w="691501"/>
              </a:tblGrid>
              <a:tr h="281601">
                <a:tc>
                  <a:txBody>
                    <a:bodyPr/>
                    <a:lstStyle/>
                    <a:p>
                      <a:pPr algn="ctr" fontAlgn="b"/>
                      <a:r>
                        <a:rPr lang="en-CA" sz="1200" b="1" i="0" u="none" strike="noStrike" dirty="0">
                          <a:solidFill>
                            <a:srgbClr val="FFFFFF"/>
                          </a:solidFill>
                          <a:latin typeface="Calibri"/>
                        </a:rPr>
                        <a:t>DCN</a:t>
                      </a:r>
                    </a:p>
                  </a:txBody>
                  <a:tcPr marL="8092" marR="8092" marT="8091" marB="0" anchor="b">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200" b="1" i="0" u="none" strike="noStrike">
                          <a:solidFill>
                            <a:srgbClr val="FFFFFF"/>
                          </a:solidFill>
                          <a:latin typeface="Calibri"/>
                        </a:rPr>
                        <a:t>Title</a:t>
                      </a: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200" b="1" i="0" u="none" strike="noStrike" dirty="0">
                          <a:solidFill>
                            <a:srgbClr val="FFFFFF"/>
                          </a:solidFill>
                          <a:latin typeface="Calibri"/>
                        </a:rPr>
                        <a:t>Author</a:t>
                      </a: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200" b="1" i="0" u="none" strike="noStrike">
                          <a:solidFill>
                            <a:srgbClr val="FFFFFF"/>
                          </a:solidFill>
                          <a:latin typeface="Calibri"/>
                        </a:rPr>
                        <a:t>Ad Hoc</a:t>
                      </a: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r>
              <a:tr h="253831">
                <a:tc>
                  <a:txBody>
                    <a:bodyPr/>
                    <a:lstStyle/>
                    <a:p>
                      <a:pPr algn="l" fontAlgn="b"/>
                      <a:r>
                        <a:rPr lang="en-CA" sz="1200" b="0" i="0" u="none" strike="noStrike" dirty="0">
                          <a:solidFill>
                            <a:srgbClr val="000000"/>
                          </a:solidFill>
                          <a:latin typeface="Calibri"/>
                        </a:rPr>
                        <a:t>11-15/1045</a:t>
                      </a:r>
                    </a:p>
                  </a:txBody>
                  <a:tcPr marL="8092" marR="8092" marT="8091" marB="0" anchor="b">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0000"/>
                          </a:solidFill>
                          <a:latin typeface="Calibri"/>
                        </a:rPr>
                        <a:t>Dynamic CCA control and TPC Simulation Results with SS1-SS3</a:t>
                      </a: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0000"/>
                          </a:solidFill>
                          <a:latin typeface="Calibri"/>
                        </a:rPr>
                        <a:t>Takeshi </a:t>
                      </a:r>
                      <a:r>
                        <a:rPr lang="en-CA" sz="1200" b="0" i="0" u="none" strike="noStrike" dirty="0" err="1">
                          <a:solidFill>
                            <a:srgbClr val="000000"/>
                          </a:solidFill>
                          <a:latin typeface="Calibri"/>
                        </a:rPr>
                        <a:t>Itagaki</a:t>
                      </a:r>
                      <a:r>
                        <a:rPr lang="en-CA" sz="1200" b="0" i="0" u="none" strike="noStrike" dirty="0">
                          <a:solidFill>
                            <a:srgbClr val="000000"/>
                          </a:solidFill>
                          <a:latin typeface="Calibri"/>
                        </a:rPr>
                        <a:t> </a:t>
                      </a: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0000"/>
                          </a:solidFill>
                          <a:latin typeface="Calibri"/>
                        </a:rPr>
                        <a:t>SR</a:t>
                      </a: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53831">
                <a:tc>
                  <a:txBody>
                    <a:bodyPr/>
                    <a:lstStyle/>
                    <a:p>
                      <a:pPr algn="l" fontAlgn="b"/>
                      <a:r>
                        <a:rPr lang="en-CA" sz="1200" b="0" i="0" u="none" strike="noStrike" dirty="0">
                          <a:solidFill>
                            <a:schemeClr val="accent1"/>
                          </a:solidFill>
                          <a:latin typeface="Calibri"/>
                        </a:rPr>
                        <a:t>11-15/1069</a:t>
                      </a:r>
                    </a:p>
                  </a:txBody>
                  <a:tcPr marL="8092" marR="8092" marT="8091"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chemeClr val="accent1"/>
                          </a:solidFill>
                          <a:latin typeface="Calibri"/>
                        </a:rPr>
                        <a:t>Adaptive CCA and </a:t>
                      </a:r>
                      <a:r>
                        <a:rPr lang="en-CA" sz="1200" b="0" i="0" u="none" strike="noStrike" dirty="0" smtClean="0">
                          <a:solidFill>
                            <a:schemeClr val="accent1"/>
                          </a:solidFill>
                          <a:latin typeface="Calibri"/>
                        </a:rPr>
                        <a:t>TPC (</a:t>
                      </a:r>
                      <a:r>
                        <a:rPr lang="en-CA" sz="1200" b="0" i="0" u="none" strike="noStrike" dirty="0" err="1" smtClean="0">
                          <a:solidFill>
                            <a:schemeClr val="accent1"/>
                          </a:solidFill>
                          <a:latin typeface="Calibri"/>
                        </a:rPr>
                        <a:t>Strawpoll</a:t>
                      </a:r>
                      <a:r>
                        <a:rPr lang="en-CA" sz="1200" b="0" i="0" u="none" strike="noStrike" dirty="0" smtClean="0">
                          <a:solidFill>
                            <a:schemeClr val="accent1"/>
                          </a:solidFill>
                          <a:latin typeface="Calibri"/>
                        </a:rPr>
                        <a:t>)</a:t>
                      </a:r>
                      <a:endParaRPr lang="en-CA" sz="1200" b="0" i="0" u="none" strike="noStrike" dirty="0">
                        <a:solidFill>
                          <a:schemeClr val="accent1"/>
                        </a:solidFill>
                        <a:latin typeface="Calibri"/>
                      </a:endParaRP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chemeClr val="accent1"/>
                          </a:solidFill>
                          <a:latin typeface="Calibri"/>
                        </a:rPr>
                        <a:t>James Wang</a:t>
                      </a: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chemeClr val="accent1"/>
                          </a:solidFill>
                          <a:latin typeface="Calibri"/>
                        </a:rPr>
                        <a:t>SR</a:t>
                      </a: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507659">
                <a:tc>
                  <a:txBody>
                    <a:bodyPr/>
                    <a:lstStyle/>
                    <a:p>
                      <a:pPr algn="l" fontAlgn="t"/>
                      <a:r>
                        <a:rPr lang="en-CA" sz="1200" b="0" i="0" u="none" strike="noStrike" dirty="0">
                          <a:solidFill>
                            <a:srgbClr val="000000"/>
                          </a:solidFill>
                          <a:latin typeface="Calibri"/>
                        </a:rPr>
                        <a:t>11-15/1081</a:t>
                      </a:r>
                    </a:p>
                  </a:txBody>
                  <a:tcPr marL="8092" marR="8092" marT="8091"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CA" sz="1200" b="0" i="0" u="none" strike="noStrike" dirty="0">
                          <a:solidFill>
                            <a:srgbClr val="000000"/>
                          </a:solidFill>
                          <a:latin typeface="Calibri"/>
                        </a:rPr>
                        <a:t>Further consideration on receive behaviour based on the cascading structure and the BSS color scheme</a:t>
                      </a:r>
                    </a:p>
                  </a:txBody>
                  <a:tcPr marL="8092" marR="8092" marT="8091"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CA" sz="1200" b="0" i="0" u="none" strike="noStrike" dirty="0">
                          <a:solidFill>
                            <a:srgbClr val="000000"/>
                          </a:solidFill>
                          <a:latin typeface="Calibri"/>
                        </a:rPr>
                        <a:t>Jing Ma</a:t>
                      </a:r>
                    </a:p>
                  </a:txBody>
                  <a:tcPr marL="8092" marR="8092" marT="8091"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CA" sz="1200" b="0" i="0" u="none" strike="noStrike" dirty="0" smtClean="0">
                          <a:solidFill>
                            <a:srgbClr val="000000"/>
                          </a:solidFill>
                          <a:latin typeface="Calibri"/>
                        </a:rPr>
                        <a:t>SR</a:t>
                      </a:r>
                    </a:p>
                  </a:txBody>
                  <a:tcPr marL="8092" marR="8092" marT="8091"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379478">
                <a:tc>
                  <a:txBody>
                    <a:bodyPr/>
                    <a:lstStyle/>
                    <a:p>
                      <a:pPr algn="l" fontAlgn="b"/>
                      <a:r>
                        <a:rPr lang="en-CA" sz="1200" b="0" i="0" u="none" strike="noStrike" dirty="0">
                          <a:solidFill>
                            <a:srgbClr val="000000"/>
                          </a:solidFill>
                          <a:latin typeface="Calibri"/>
                        </a:rPr>
                        <a:t>11-15/1082</a:t>
                      </a:r>
                    </a:p>
                  </a:txBody>
                  <a:tcPr marL="8092" marR="8092" marT="8091"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0000"/>
                          </a:solidFill>
                          <a:latin typeface="Calibri"/>
                        </a:rPr>
                        <a:t>Analysis of BSS and ESS Structure During Concurrent SR Transmissions</a:t>
                      </a: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Chuck Lukaszewski </a:t>
                      </a: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smtClean="0">
                          <a:solidFill>
                            <a:srgbClr val="000000"/>
                          </a:solidFill>
                          <a:latin typeface="Calibri"/>
                        </a:rPr>
                        <a:t>SR</a:t>
                      </a: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53831">
                <a:tc>
                  <a:txBody>
                    <a:bodyPr/>
                    <a:lstStyle/>
                    <a:p>
                      <a:pPr algn="l" fontAlgn="b"/>
                      <a:r>
                        <a:rPr lang="en-CA" sz="1200" b="0" i="0" u="none" strike="noStrike" dirty="0">
                          <a:solidFill>
                            <a:srgbClr val="FF0000"/>
                          </a:solidFill>
                          <a:latin typeface="Calibri"/>
                        </a:rPr>
                        <a:t>11-15/1083</a:t>
                      </a:r>
                    </a:p>
                  </a:txBody>
                  <a:tcPr marL="8092" marR="8092" marT="8091"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FF0000"/>
                          </a:solidFill>
                          <a:latin typeface="Calibri"/>
                        </a:rPr>
                        <a:t>Cost/Benefit Analysis of SR Techniques</a:t>
                      </a: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FF0000"/>
                          </a:solidFill>
                          <a:latin typeface="Calibri"/>
                        </a:rPr>
                        <a:t>Chuck Lukaszewski </a:t>
                      </a: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FF0000"/>
                          </a:solidFill>
                          <a:latin typeface="Calibri"/>
                        </a:rPr>
                        <a:t>SR</a:t>
                      </a: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53831">
                <a:tc>
                  <a:txBody>
                    <a:bodyPr/>
                    <a:lstStyle/>
                    <a:p>
                      <a:pPr algn="l" fontAlgn="b"/>
                      <a:r>
                        <a:rPr lang="en-CA" sz="1200" b="0" i="0" u="none" strike="noStrike" dirty="0">
                          <a:solidFill>
                            <a:srgbClr val="000000"/>
                          </a:solidFill>
                          <a:latin typeface="Calibri"/>
                        </a:rPr>
                        <a:t>11-15/1101</a:t>
                      </a:r>
                    </a:p>
                  </a:txBody>
                  <a:tcPr marL="8092" marR="8092" marT="8091"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0000"/>
                          </a:solidFill>
                          <a:latin typeface="Calibri"/>
                        </a:rPr>
                        <a:t>DSC/DCCA Calibration with </a:t>
                      </a:r>
                      <a:r>
                        <a:rPr lang="en-CA" sz="1200" b="0" i="0" u="none" strike="noStrike" dirty="0" err="1">
                          <a:solidFill>
                            <a:srgbClr val="000000"/>
                          </a:solidFill>
                          <a:latin typeface="Calibri"/>
                        </a:rPr>
                        <a:t>TGax</a:t>
                      </a:r>
                      <a:r>
                        <a:rPr lang="en-CA" sz="1200" b="0" i="0" u="none" strike="noStrike" dirty="0">
                          <a:solidFill>
                            <a:srgbClr val="000000"/>
                          </a:solidFill>
                          <a:latin typeface="Calibri"/>
                        </a:rPr>
                        <a:t> Agreed Scenarios</a:t>
                      </a: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0000"/>
                          </a:solidFill>
                          <a:latin typeface="Calibri"/>
                        </a:rPr>
                        <a:t>Masahito Mori </a:t>
                      </a: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0000"/>
                          </a:solidFill>
                          <a:latin typeface="Calibri"/>
                        </a:rPr>
                        <a:t>SR</a:t>
                      </a: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53831">
                <a:tc>
                  <a:txBody>
                    <a:bodyPr/>
                    <a:lstStyle/>
                    <a:p>
                      <a:pPr algn="l" fontAlgn="b"/>
                      <a:r>
                        <a:rPr lang="en-CA" sz="1200" b="0" i="0" u="none" strike="noStrike" dirty="0" smtClean="0">
                          <a:solidFill>
                            <a:schemeClr val="accent6">
                              <a:lumMod val="60000"/>
                              <a:lumOff val="40000"/>
                            </a:schemeClr>
                          </a:solidFill>
                          <a:latin typeface="Calibri"/>
                        </a:rPr>
                        <a:t>11-15/1104</a:t>
                      </a:r>
                      <a:endParaRPr lang="en-CA" sz="1200" b="0" i="0" u="none" strike="noStrike" dirty="0">
                        <a:solidFill>
                          <a:schemeClr val="accent6">
                            <a:lumMod val="60000"/>
                            <a:lumOff val="40000"/>
                          </a:schemeClr>
                        </a:solidFill>
                        <a:latin typeface="Calibri"/>
                      </a:endParaRPr>
                    </a:p>
                  </a:txBody>
                  <a:tcPr marL="8092" marR="8092" marT="8091"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chemeClr val="accent6">
                              <a:lumMod val="60000"/>
                              <a:lumOff val="40000"/>
                            </a:schemeClr>
                          </a:solidFill>
                          <a:latin typeface="Calibri"/>
                        </a:rPr>
                        <a:t>TXOP Considerations for Spatial </a:t>
                      </a:r>
                      <a:r>
                        <a:rPr lang="en-CA" sz="1200" b="0" i="0" u="none" strike="noStrike" dirty="0" smtClean="0">
                          <a:solidFill>
                            <a:schemeClr val="accent6">
                              <a:lumMod val="60000"/>
                              <a:lumOff val="40000"/>
                            </a:schemeClr>
                          </a:solidFill>
                          <a:latin typeface="Calibri"/>
                        </a:rPr>
                        <a:t>Reuse (</a:t>
                      </a:r>
                      <a:r>
                        <a:rPr lang="en-CA" sz="1200" b="0" i="0" u="none" strike="noStrike" dirty="0" err="1" smtClean="0">
                          <a:solidFill>
                            <a:schemeClr val="accent6">
                              <a:lumMod val="60000"/>
                              <a:lumOff val="40000"/>
                            </a:schemeClr>
                          </a:solidFill>
                          <a:latin typeface="Calibri"/>
                        </a:rPr>
                        <a:t>Strawpoll</a:t>
                      </a:r>
                      <a:r>
                        <a:rPr lang="en-CA" sz="1200" b="0" i="0" u="none" strike="noStrike" dirty="0" smtClean="0">
                          <a:solidFill>
                            <a:schemeClr val="accent6">
                              <a:lumMod val="60000"/>
                              <a:lumOff val="40000"/>
                            </a:schemeClr>
                          </a:solidFill>
                          <a:latin typeface="Calibri"/>
                        </a:rPr>
                        <a:t>)</a:t>
                      </a:r>
                      <a:endParaRPr lang="en-CA" sz="1200" b="0" i="0" u="none" strike="noStrike" dirty="0">
                        <a:solidFill>
                          <a:schemeClr val="accent6">
                            <a:lumMod val="60000"/>
                            <a:lumOff val="40000"/>
                          </a:schemeClr>
                        </a:solidFill>
                        <a:latin typeface="Calibri"/>
                      </a:endParaRP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chemeClr val="accent6">
                              <a:lumMod val="60000"/>
                              <a:lumOff val="40000"/>
                            </a:schemeClr>
                          </a:solidFill>
                          <a:latin typeface="Calibri"/>
                        </a:rPr>
                        <a:t>Reza </a:t>
                      </a:r>
                      <a:r>
                        <a:rPr lang="en-CA" sz="1200" b="0" i="0" u="none" strike="noStrike" dirty="0" err="1">
                          <a:solidFill>
                            <a:schemeClr val="accent6">
                              <a:lumMod val="60000"/>
                              <a:lumOff val="40000"/>
                            </a:schemeClr>
                          </a:solidFill>
                          <a:latin typeface="Calibri"/>
                        </a:rPr>
                        <a:t>Hedayat</a:t>
                      </a:r>
                      <a:endParaRPr lang="en-CA" sz="1200" b="0" i="0" u="none" strike="noStrike" dirty="0">
                        <a:solidFill>
                          <a:schemeClr val="accent6">
                            <a:lumMod val="60000"/>
                            <a:lumOff val="40000"/>
                          </a:schemeClr>
                        </a:solidFill>
                        <a:latin typeface="Calibri"/>
                      </a:endParaRP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chemeClr val="accent6">
                              <a:lumMod val="60000"/>
                              <a:lumOff val="40000"/>
                            </a:schemeClr>
                          </a:solidFill>
                          <a:latin typeface="Calibri"/>
                        </a:rPr>
                        <a:t>SR</a:t>
                      </a: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53831">
                <a:tc>
                  <a:txBody>
                    <a:bodyPr/>
                    <a:lstStyle/>
                    <a:p>
                      <a:pPr algn="l" fontAlgn="b"/>
                      <a:r>
                        <a:rPr lang="en-CA" sz="1200" b="0" i="0" u="none" strike="noStrike" dirty="0">
                          <a:solidFill>
                            <a:schemeClr val="accent1"/>
                          </a:solidFill>
                          <a:latin typeface="Calibri"/>
                        </a:rPr>
                        <a:t>11-15/1109</a:t>
                      </a:r>
                    </a:p>
                  </a:txBody>
                  <a:tcPr marL="8092" marR="8092" marT="8091"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chemeClr val="accent1"/>
                          </a:solidFill>
                          <a:latin typeface="Calibri"/>
                        </a:rPr>
                        <a:t>OBSS NAV and PD Threshold Rule for Spatial </a:t>
                      </a:r>
                      <a:r>
                        <a:rPr lang="en-CA" sz="1200" b="0" i="0" u="none" strike="noStrike" dirty="0" smtClean="0">
                          <a:solidFill>
                            <a:schemeClr val="accent1"/>
                          </a:solidFill>
                          <a:latin typeface="Calibri"/>
                        </a:rPr>
                        <a:t>Reuse (</a:t>
                      </a:r>
                      <a:r>
                        <a:rPr lang="en-CA" sz="1200" b="0" i="0" u="none" strike="noStrike" dirty="0" err="1" smtClean="0">
                          <a:solidFill>
                            <a:schemeClr val="accent1"/>
                          </a:solidFill>
                          <a:latin typeface="Calibri"/>
                        </a:rPr>
                        <a:t>Strawpoll</a:t>
                      </a:r>
                      <a:r>
                        <a:rPr lang="en-CA" sz="1200" b="0" i="0" u="none" strike="noStrike" dirty="0" smtClean="0">
                          <a:solidFill>
                            <a:schemeClr val="accent1"/>
                          </a:solidFill>
                          <a:latin typeface="Calibri"/>
                        </a:rPr>
                        <a:t>)</a:t>
                      </a:r>
                      <a:endParaRPr lang="en-CA" sz="1200" b="0" i="0" u="none" strike="noStrike" dirty="0">
                        <a:solidFill>
                          <a:schemeClr val="accent1"/>
                        </a:solidFill>
                        <a:latin typeface="Calibri"/>
                      </a:endParaRP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chemeClr val="accent1"/>
                          </a:solidFill>
                          <a:latin typeface="Calibri"/>
                        </a:rPr>
                        <a:t>Rossi Jun Luo</a:t>
                      </a: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chemeClr val="accent1"/>
                          </a:solidFill>
                          <a:latin typeface="Calibri"/>
                        </a:rPr>
                        <a:t>SR</a:t>
                      </a: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53831">
                <a:tc>
                  <a:txBody>
                    <a:bodyPr/>
                    <a:lstStyle/>
                    <a:p>
                      <a:pPr algn="l" fontAlgn="b"/>
                      <a:r>
                        <a:rPr lang="en-CA" sz="1200" b="0" i="0" u="none" strike="noStrike" dirty="0">
                          <a:solidFill>
                            <a:schemeClr val="accent1"/>
                          </a:solidFill>
                          <a:latin typeface="Calibri"/>
                        </a:rPr>
                        <a:t>11-15/1110</a:t>
                      </a:r>
                    </a:p>
                  </a:txBody>
                  <a:tcPr marL="8092" marR="8092" marT="8091"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chemeClr val="accent1"/>
                          </a:solidFill>
                          <a:latin typeface="Calibri"/>
                        </a:rPr>
                        <a:t>BSS </a:t>
                      </a:r>
                      <a:r>
                        <a:rPr lang="en-CA" sz="1200" b="0" i="0" u="none" strike="noStrike" dirty="0" smtClean="0">
                          <a:solidFill>
                            <a:schemeClr val="accent1"/>
                          </a:solidFill>
                          <a:latin typeface="Calibri"/>
                        </a:rPr>
                        <a:t>TXOP (</a:t>
                      </a:r>
                      <a:r>
                        <a:rPr lang="en-CA" sz="1200" b="0" i="0" u="none" strike="noStrike" dirty="0" err="1" smtClean="0">
                          <a:solidFill>
                            <a:schemeClr val="accent1"/>
                          </a:solidFill>
                          <a:latin typeface="Calibri"/>
                        </a:rPr>
                        <a:t>Strawpoll</a:t>
                      </a:r>
                      <a:r>
                        <a:rPr lang="en-CA" sz="1200" b="0" i="0" u="none" strike="noStrike" dirty="0" smtClean="0">
                          <a:solidFill>
                            <a:schemeClr val="accent1"/>
                          </a:solidFill>
                          <a:latin typeface="Calibri"/>
                        </a:rPr>
                        <a:t>)</a:t>
                      </a:r>
                      <a:endParaRPr lang="en-CA" sz="1200" b="0" i="0" u="none" strike="noStrike" dirty="0">
                        <a:solidFill>
                          <a:schemeClr val="accent1"/>
                        </a:solidFill>
                        <a:latin typeface="Calibri"/>
                      </a:endParaRP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chemeClr val="accent1"/>
                          </a:solidFill>
                          <a:latin typeface="Calibri"/>
                        </a:rPr>
                        <a:t>Amin </a:t>
                      </a:r>
                      <a:r>
                        <a:rPr lang="en-CA" sz="1200" b="0" i="0" u="none" strike="noStrike" dirty="0" err="1">
                          <a:solidFill>
                            <a:schemeClr val="accent1"/>
                          </a:solidFill>
                          <a:latin typeface="Calibri"/>
                        </a:rPr>
                        <a:t>Jafarian</a:t>
                      </a:r>
                      <a:endParaRPr lang="en-CA" sz="1200" b="0" i="0" u="none" strike="noStrike" dirty="0">
                        <a:solidFill>
                          <a:schemeClr val="accent1"/>
                        </a:solidFill>
                        <a:latin typeface="Calibri"/>
                      </a:endParaRP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chemeClr val="accent1"/>
                          </a:solidFill>
                          <a:latin typeface="Calibri"/>
                        </a:rPr>
                        <a:t>SR</a:t>
                      </a: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53831">
                <a:tc>
                  <a:txBody>
                    <a:bodyPr/>
                    <a:lstStyle/>
                    <a:p>
                      <a:pPr algn="l" fontAlgn="b"/>
                      <a:r>
                        <a:rPr lang="en-CA" sz="1200" b="0" i="0" u="none" strike="noStrike" dirty="0">
                          <a:solidFill>
                            <a:schemeClr val="accent6">
                              <a:lumMod val="60000"/>
                              <a:lumOff val="40000"/>
                            </a:schemeClr>
                          </a:solidFill>
                          <a:latin typeface="Calibri"/>
                        </a:rPr>
                        <a:t>11-15/1118</a:t>
                      </a:r>
                    </a:p>
                  </a:txBody>
                  <a:tcPr marL="8092" marR="8092" marT="8091"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fr-FR" sz="1200" b="0" i="0" u="none" strike="noStrike" dirty="0">
                          <a:solidFill>
                            <a:schemeClr val="accent6">
                              <a:lumMod val="60000"/>
                              <a:lumOff val="40000"/>
                            </a:schemeClr>
                          </a:solidFill>
                          <a:latin typeface="Calibri"/>
                        </a:rPr>
                        <a:t>Discussions on Spatial </a:t>
                      </a:r>
                      <a:r>
                        <a:rPr lang="fr-FR" sz="1200" b="0" i="0" u="none" strike="noStrike" dirty="0" err="1">
                          <a:solidFill>
                            <a:schemeClr val="accent6">
                              <a:lumMod val="60000"/>
                              <a:lumOff val="40000"/>
                            </a:schemeClr>
                          </a:solidFill>
                          <a:latin typeface="Calibri"/>
                        </a:rPr>
                        <a:t>Reuse</a:t>
                      </a:r>
                      <a:r>
                        <a:rPr lang="fr-FR" sz="1200" b="0" i="0" u="none" strike="noStrike" dirty="0">
                          <a:solidFill>
                            <a:schemeClr val="accent6">
                              <a:lumMod val="60000"/>
                              <a:lumOff val="40000"/>
                            </a:schemeClr>
                          </a:solidFill>
                          <a:latin typeface="Calibri"/>
                        </a:rPr>
                        <a:t> </a:t>
                      </a:r>
                      <a:r>
                        <a:rPr lang="fr-FR" sz="1200" b="0" i="0" u="none" strike="noStrike" dirty="0" err="1" smtClean="0">
                          <a:solidFill>
                            <a:schemeClr val="accent6">
                              <a:lumMod val="60000"/>
                              <a:lumOff val="40000"/>
                            </a:schemeClr>
                          </a:solidFill>
                          <a:latin typeface="Calibri"/>
                        </a:rPr>
                        <a:t>Enhancement</a:t>
                      </a:r>
                      <a:r>
                        <a:rPr lang="fr-FR" sz="1200" b="0" i="0" u="none" strike="noStrike" dirty="0" smtClean="0">
                          <a:solidFill>
                            <a:schemeClr val="accent6">
                              <a:lumMod val="60000"/>
                              <a:lumOff val="40000"/>
                            </a:schemeClr>
                          </a:solidFill>
                          <a:latin typeface="Calibri"/>
                        </a:rPr>
                        <a:t> </a:t>
                      </a:r>
                      <a:r>
                        <a:rPr lang="en-CA" sz="1200" b="0" i="0" u="none" strike="noStrike" dirty="0" smtClean="0">
                          <a:solidFill>
                            <a:schemeClr val="accent6">
                              <a:lumMod val="60000"/>
                              <a:lumOff val="40000"/>
                            </a:schemeClr>
                          </a:solidFill>
                          <a:latin typeface="Calibri"/>
                        </a:rPr>
                        <a:t>(</a:t>
                      </a:r>
                      <a:r>
                        <a:rPr lang="en-CA" sz="1200" b="0" i="0" u="none" strike="noStrike" dirty="0" err="1" smtClean="0">
                          <a:solidFill>
                            <a:schemeClr val="accent6">
                              <a:lumMod val="60000"/>
                              <a:lumOff val="40000"/>
                            </a:schemeClr>
                          </a:solidFill>
                          <a:latin typeface="Calibri"/>
                        </a:rPr>
                        <a:t>Strawpoll</a:t>
                      </a:r>
                      <a:r>
                        <a:rPr lang="en-CA" sz="1200" b="0" i="0" u="none" strike="noStrike" dirty="0" smtClean="0">
                          <a:solidFill>
                            <a:schemeClr val="accent6">
                              <a:lumMod val="60000"/>
                              <a:lumOff val="40000"/>
                            </a:schemeClr>
                          </a:solidFill>
                          <a:latin typeface="Calibri"/>
                        </a:rPr>
                        <a:t>)</a:t>
                      </a:r>
                      <a:endParaRPr lang="fr-FR" sz="1200" b="0" i="0" u="none" strike="noStrike" dirty="0">
                        <a:solidFill>
                          <a:schemeClr val="accent6">
                            <a:lumMod val="60000"/>
                            <a:lumOff val="40000"/>
                          </a:schemeClr>
                        </a:solidFill>
                        <a:latin typeface="Calibri"/>
                      </a:endParaRP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err="1">
                          <a:solidFill>
                            <a:schemeClr val="accent6">
                              <a:lumMod val="60000"/>
                              <a:lumOff val="40000"/>
                            </a:schemeClr>
                          </a:solidFill>
                          <a:latin typeface="Calibri"/>
                        </a:rPr>
                        <a:t>Geonjung</a:t>
                      </a:r>
                      <a:r>
                        <a:rPr lang="en-CA" sz="1200" b="0" i="0" u="none" strike="noStrike" dirty="0">
                          <a:solidFill>
                            <a:schemeClr val="accent6">
                              <a:lumMod val="60000"/>
                              <a:lumOff val="40000"/>
                            </a:schemeClr>
                          </a:solidFill>
                          <a:latin typeface="Calibri"/>
                        </a:rPr>
                        <a:t> </a:t>
                      </a:r>
                      <a:r>
                        <a:rPr lang="en-CA" sz="1200" b="0" i="0" u="none" strike="noStrike" dirty="0" err="1">
                          <a:solidFill>
                            <a:schemeClr val="accent6">
                              <a:lumMod val="60000"/>
                              <a:lumOff val="40000"/>
                            </a:schemeClr>
                          </a:solidFill>
                          <a:latin typeface="Calibri"/>
                        </a:rPr>
                        <a:t>Ko</a:t>
                      </a:r>
                      <a:endParaRPr lang="en-CA" sz="1200" b="0" i="0" u="none" strike="noStrike" dirty="0">
                        <a:solidFill>
                          <a:schemeClr val="accent6">
                            <a:lumMod val="60000"/>
                            <a:lumOff val="40000"/>
                          </a:schemeClr>
                        </a:solidFill>
                        <a:latin typeface="Calibri"/>
                      </a:endParaRP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chemeClr val="accent6">
                              <a:lumMod val="60000"/>
                              <a:lumOff val="40000"/>
                            </a:schemeClr>
                          </a:solidFill>
                          <a:latin typeface="Calibri"/>
                        </a:rPr>
                        <a:t>SR</a:t>
                      </a: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53831">
                <a:tc>
                  <a:txBody>
                    <a:bodyPr/>
                    <a:lstStyle/>
                    <a:p>
                      <a:pPr algn="l" fontAlgn="b"/>
                      <a:r>
                        <a:rPr lang="en-CA" sz="1200" b="0" i="0" u="none" strike="noStrike" dirty="0">
                          <a:solidFill>
                            <a:schemeClr val="accent6">
                              <a:lumMod val="60000"/>
                              <a:lumOff val="40000"/>
                            </a:schemeClr>
                          </a:solidFill>
                          <a:latin typeface="Calibri"/>
                        </a:rPr>
                        <a:t>11-13/1138</a:t>
                      </a:r>
                    </a:p>
                  </a:txBody>
                  <a:tcPr marL="8092" marR="8092" marT="8091"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chemeClr val="accent6">
                              <a:lumMod val="60000"/>
                              <a:lumOff val="40000"/>
                            </a:schemeClr>
                          </a:solidFill>
                          <a:latin typeface="Calibri"/>
                        </a:rPr>
                        <a:t>To DSC or not to </a:t>
                      </a:r>
                      <a:r>
                        <a:rPr lang="en-CA" sz="1200" b="0" i="0" u="none" strike="noStrike" dirty="0" smtClean="0">
                          <a:solidFill>
                            <a:schemeClr val="accent6">
                              <a:lumMod val="60000"/>
                              <a:lumOff val="40000"/>
                            </a:schemeClr>
                          </a:solidFill>
                          <a:latin typeface="Calibri"/>
                        </a:rPr>
                        <a:t>DSC (</a:t>
                      </a:r>
                      <a:r>
                        <a:rPr lang="en-CA" sz="1200" b="0" i="0" u="none" strike="noStrike" dirty="0" err="1" smtClean="0">
                          <a:solidFill>
                            <a:schemeClr val="accent6">
                              <a:lumMod val="60000"/>
                              <a:lumOff val="40000"/>
                            </a:schemeClr>
                          </a:solidFill>
                          <a:latin typeface="Calibri"/>
                        </a:rPr>
                        <a:t>Strawpoll</a:t>
                      </a:r>
                      <a:r>
                        <a:rPr lang="en-CA" sz="1200" b="0" i="0" u="none" strike="noStrike" dirty="0" smtClean="0">
                          <a:solidFill>
                            <a:schemeClr val="accent6">
                              <a:lumMod val="60000"/>
                              <a:lumOff val="40000"/>
                            </a:schemeClr>
                          </a:solidFill>
                          <a:latin typeface="Calibri"/>
                        </a:rPr>
                        <a:t>)</a:t>
                      </a:r>
                      <a:endParaRPr lang="en-CA" sz="1200" b="0" i="0" u="none" strike="noStrike" dirty="0">
                        <a:solidFill>
                          <a:schemeClr val="accent6">
                            <a:lumMod val="60000"/>
                            <a:lumOff val="40000"/>
                          </a:schemeClr>
                        </a:solidFill>
                        <a:latin typeface="Calibri"/>
                      </a:endParaRP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chemeClr val="accent6">
                              <a:lumMod val="60000"/>
                              <a:lumOff val="40000"/>
                            </a:schemeClr>
                          </a:solidFill>
                          <a:latin typeface="Calibri"/>
                        </a:rPr>
                        <a:t>Filip Mestanov</a:t>
                      </a: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chemeClr val="accent6">
                              <a:lumMod val="60000"/>
                              <a:lumOff val="40000"/>
                            </a:schemeClr>
                          </a:solidFill>
                          <a:latin typeface="Calibri"/>
                        </a:rPr>
                        <a:t>SR</a:t>
                      </a: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53831">
                <a:tc>
                  <a:txBody>
                    <a:bodyPr/>
                    <a:lstStyle/>
                    <a:p>
                      <a:pPr algn="l" fontAlgn="b"/>
                      <a:r>
                        <a:rPr lang="en-CA" sz="1200" b="0" i="0" u="none" strike="noStrike" dirty="0" smtClean="0">
                          <a:solidFill>
                            <a:srgbClr val="FF0000"/>
                          </a:solidFill>
                          <a:latin typeface="Calibri"/>
                        </a:rPr>
                        <a:t>11-13/1136</a:t>
                      </a:r>
                      <a:endParaRPr lang="en-CA" sz="1200" b="0" i="0" u="none" strike="noStrike" dirty="0">
                        <a:solidFill>
                          <a:srgbClr val="FF0000"/>
                        </a:solidFill>
                        <a:latin typeface="Calibri"/>
                      </a:endParaRPr>
                    </a:p>
                  </a:txBody>
                  <a:tcPr marL="8092" marR="8092" marT="8091"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BE5F1"/>
                    </a:solidFill>
                  </a:tcPr>
                </a:tc>
                <a:tc>
                  <a:txBody>
                    <a:bodyPr/>
                    <a:lstStyle/>
                    <a:p>
                      <a:pPr algn="l" fontAlgn="b"/>
                      <a:r>
                        <a:rPr lang="en-CA" sz="1200" b="0" i="0" u="none" strike="noStrike" dirty="0" smtClean="0">
                          <a:solidFill>
                            <a:srgbClr val="FF0000"/>
                          </a:solidFill>
                          <a:latin typeface="Calibri"/>
                        </a:rPr>
                        <a:t>Discussion on AP Coordinated Concurrent STA-to-STA Transmissions in 11ax</a:t>
                      </a:r>
                      <a:endParaRPr lang="en-CA" sz="1200" b="0" i="0" u="none" strike="noStrike" dirty="0">
                        <a:solidFill>
                          <a:srgbClr val="FF0000"/>
                        </a:solidFill>
                        <a:latin typeface="Calibri"/>
                      </a:endParaRP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BE5F1"/>
                    </a:solidFill>
                  </a:tcPr>
                </a:tc>
                <a:tc>
                  <a:txBody>
                    <a:bodyPr/>
                    <a:lstStyle/>
                    <a:p>
                      <a:pPr algn="l" fontAlgn="b"/>
                      <a:r>
                        <a:rPr lang="en-CA" sz="1200" b="0" i="0" u="none" strike="noStrike" dirty="0" err="1" smtClean="0">
                          <a:solidFill>
                            <a:srgbClr val="FF0000"/>
                          </a:solidFill>
                          <a:latin typeface="Calibri"/>
                        </a:rPr>
                        <a:t>Der-Jiunn</a:t>
                      </a:r>
                      <a:r>
                        <a:rPr lang="en-CA" sz="1200" b="0" i="0" u="none" strike="noStrike" dirty="0" smtClean="0">
                          <a:solidFill>
                            <a:srgbClr val="FF0000"/>
                          </a:solidFill>
                          <a:latin typeface="Calibri"/>
                        </a:rPr>
                        <a:t> Deng</a:t>
                      </a:r>
                      <a:endParaRPr lang="en-CA" sz="1200" b="0" i="0" u="none" strike="noStrike" dirty="0">
                        <a:solidFill>
                          <a:srgbClr val="FF0000"/>
                        </a:solidFill>
                        <a:latin typeface="Calibri"/>
                      </a:endParaRP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BE5F1"/>
                    </a:solidFill>
                  </a:tcPr>
                </a:tc>
                <a:tc>
                  <a:txBody>
                    <a:bodyPr/>
                    <a:lstStyle/>
                    <a:p>
                      <a:pPr algn="l" fontAlgn="b"/>
                      <a:r>
                        <a:rPr lang="en-CA" sz="1200" b="0" i="0" u="none" strike="noStrike" dirty="0" smtClean="0">
                          <a:solidFill>
                            <a:srgbClr val="FF0000"/>
                          </a:solidFill>
                          <a:latin typeface="Calibri"/>
                        </a:rPr>
                        <a:t>SR</a:t>
                      </a: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BE5F1"/>
                    </a:solidFill>
                  </a:tcPr>
                </a:tc>
              </a:tr>
            </a:tbl>
          </a:graphicData>
        </a:graphic>
      </p:graphicFrame>
      <p:sp>
        <p:nvSpPr>
          <p:cNvPr id="10" name="Slide Number Placeholder 5"/>
          <p:cNvSpPr txBox="1">
            <a:spLocks/>
          </p:cNvSpPr>
          <p:nvPr/>
        </p:nvSpPr>
        <p:spPr bwMode="auto">
          <a:xfrm>
            <a:off x="7322644" y="6477000"/>
            <a:ext cx="1364156"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9pPr>
          </a:lstStyle>
          <a:p>
            <a:r>
              <a:rPr lang="en-US" altLang="en-US" dirty="0" smtClean="0"/>
              <a:t>Laurent Cariou (Intel)</a:t>
            </a:r>
            <a:endParaRPr lang="en-US" altLang="en-US" dirty="0"/>
          </a:p>
        </p:txBody>
      </p:sp>
      <p:sp>
        <p:nvSpPr>
          <p:cNvPr id="2" name="TextBox 1"/>
          <p:cNvSpPr txBox="1"/>
          <p:nvPr/>
        </p:nvSpPr>
        <p:spPr>
          <a:xfrm>
            <a:off x="455171" y="5354605"/>
            <a:ext cx="4144083" cy="646331"/>
          </a:xfrm>
          <a:prstGeom prst="rect">
            <a:avLst/>
          </a:prstGeom>
          <a:noFill/>
        </p:spPr>
        <p:txBody>
          <a:bodyPr wrap="none" rtlCol="0">
            <a:spAutoFit/>
          </a:bodyPr>
          <a:lstStyle/>
          <a:p>
            <a:r>
              <a:rPr lang="en-US" dirty="0" smtClean="0"/>
              <a:t>Blue color: submissions contain straw poll(s) </a:t>
            </a:r>
            <a:r>
              <a:rPr lang="en-US" dirty="0" smtClean="0"/>
              <a:t>and </a:t>
            </a:r>
            <a:r>
              <a:rPr lang="en-US" dirty="0" smtClean="0"/>
              <a:t>are prioritized</a:t>
            </a:r>
          </a:p>
          <a:p>
            <a:r>
              <a:rPr lang="en-US" dirty="0" smtClean="0"/>
              <a:t>Red color: late submission, end of the queue</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p:txBody>
          <a:bodyPr/>
          <a:lstStyle/>
          <a:p>
            <a:r>
              <a:rPr lang="en-US" altLang="en-US" dirty="0" smtClean="0"/>
              <a:t>Submissions </a:t>
            </a:r>
          </a:p>
        </p:txBody>
      </p:sp>
      <p:sp>
        <p:nvSpPr>
          <p:cNvPr id="3" name="Content Placeholder 2"/>
          <p:cNvSpPr>
            <a:spLocks noGrp="1"/>
          </p:cNvSpPr>
          <p:nvPr>
            <p:ph idx="1"/>
          </p:nvPr>
        </p:nvSpPr>
        <p:spPr>
          <a:xfrm>
            <a:off x="533400" y="2004905"/>
            <a:ext cx="7772400" cy="4114800"/>
          </a:xfrm>
        </p:spPr>
        <p:txBody>
          <a:bodyPr>
            <a:normAutofit fontScale="62500" lnSpcReduction="20000"/>
          </a:bodyPr>
          <a:lstStyle/>
          <a:p>
            <a:pPr eaLnBrk="1" fontAlgn="b" hangingPunct="1"/>
            <a:r>
              <a:rPr lang="en-CA" b="0" dirty="0" smtClean="0">
                <a:solidFill>
                  <a:schemeClr val="accent1"/>
                </a:solidFill>
              </a:rPr>
              <a:t>11-15/1069</a:t>
            </a:r>
            <a:r>
              <a:rPr lang="en-US" b="0" dirty="0" smtClean="0">
                <a:solidFill>
                  <a:schemeClr val="accent1"/>
                </a:solidFill>
              </a:rPr>
              <a:t> </a:t>
            </a:r>
            <a:r>
              <a:rPr lang="en-CA" b="0" dirty="0" smtClean="0">
                <a:solidFill>
                  <a:schemeClr val="accent1"/>
                </a:solidFill>
              </a:rPr>
              <a:t>Adaptive CCA and TPC (</a:t>
            </a:r>
            <a:r>
              <a:rPr lang="en-CA" b="0" dirty="0" err="1" smtClean="0">
                <a:solidFill>
                  <a:schemeClr val="accent1"/>
                </a:solidFill>
              </a:rPr>
              <a:t>Strawpoll</a:t>
            </a:r>
            <a:r>
              <a:rPr lang="en-CA" b="0" dirty="0" smtClean="0">
                <a:solidFill>
                  <a:schemeClr val="accent1"/>
                </a:solidFill>
              </a:rPr>
              <a:t>)</a:t>
            </a:r>
            <a:r>
              <a:rPr lang="en-US" b="0" dirty="0" smtClean="0">
                <a:solidFill>
                  <a:schemeClr val="accent1"/>
                </a:solidFill>
              </a:rPr>
              <a:t> </a:t>
            </a:r>
            <a:r>
              <a:rPr lang="en-CA" b="0" dirty="0" smtClean="0">
                <a:solidFill>
                  <a:schemeClr val="accent1"/>
                </a:solidFill>
              </a:rPr>
              <a:t>James Wang</a:t>
            </a:r>
            <a:endParaRPr lang="en-US" b="0" dirty="0" smtClean="0">
              <a:solidFill>
                <a:schemeClr val="accent1"/>
              </a:solidFill>
            </a:endParaRPr>
          </a:p>
          <a:p>
            <a:pPr eaLnBrk="1" fontAlgn="b" hangingPunct="1"/>
            <a:r>
              <a:rPr lang="en-CA" b="0" dirty="0" smtClean="0">
                <a:solidFill>
                  <a:schemeClr val="accent2"/>
                </a:solidFill>
              </a:rPr>
              <a:t>11-15/1104 TXOP Considerations for Spatial Reuse (</a:t>
            </a:r>
            <a:r>
              <a:rPr lang="en-CA" b="0" dirty="0" err="1" smtClean="0">
                <a:solidFill>
                  <a:schemeClr val="accent2"/>
                </a:solidFill>
              </a:rPr>
              <a:t>Strawpoll</a:t>
            </a:r>
            <a:r>
              <a:rPr lang="en-CA" b="0" dirty="0" smtClean="0">
                <a:solidFill>
                  <a:schemeClr val="accent2"/>
                </a:solidFill>
              </a:rPr>
              <a:t>)</a:t>
            </a:r>
            <a:r>
              <a:rPr lang="en-US" b="0" dirty="0" smtClean="0">
                <a:solidFill>
                  <a:schemeClr val="accent2"/>
                </a:solidFill>
              </a:rPr>
              <a:t> </a:t>
            </a:r>
            <a:r>
              <a:rPr lang="en-CA" b="0" dirty="0" smtClean="0">
                <a:solidFill>
                  <a:schemeClr val="accent2"/>
                </a:solidFill>
              </a:rPr>
              <a:t>Reza </a:t>
            </a:r>
            <a:r>
              <a:rPr lang="en-CA" b="0" dirty="0" err="1" smtClean="0">
                <a:solidFill>
                  <a:schemeClr val="accent2"/>
                </a:solidFill>
              </a:rPr>
              <a:t>Hedayat</a:t>
            </a:r>
            <a:endParaRPr lang="en-US" b="0" dirty="0" smtClean="0">
              <a:solidFill>
                <a:schemeClr val="accent2"/>
              </a:solidFill>
            </a:endParaRPr>
          </a:p>
          <a:p>
            <a:pPr eaLnBrk="1" fontAlgn="b" hangingPunct="1"/>
            <a:r>
              <a:rPr lang="en-CA" b="0" dirty="0" smtClean="0">
                <a:solidFill>
                  <a:schemeClr val="accent1"/>
                </a:solidFill>
              </a:rPr>
              <a:t>11-15/1109 OBSS NAV and PD Threshold Rule for Spatial Reuse (</a:t>
            </a:r>
            <a:r>
              <a:rPr lang="en-CA" b="0" dirty="0" err="1" smtClean="0">
                <a:solidFill>
                  <a:schemeClr val="accent1"/>
                </a:solidFill>
              </a:rPr>
              <a:t>Strawpoll</a:t>
            </a:r>
            <a:r>
              <a:rPr lang="en-CA" b="0" dirty="0" smtClean="0">
                <a:solidFill>
                  <a:schemeClr val="accent1"/>
                </a:solidFill>
              </a:rPr>
              <a:t>) Rossi Jun Luo</a:t>
            </a:r>
            <a:endParaRPr lang="en-US" b="0" dirty="0" smtClean="0">
              <a:solidFill>
                <a:schemeClr val="accent1"/>
              </a:solidFill>
            </a:endParaRPr>
          </a:p>
          <a:p>
            <a:pPr eaLnBrk="1" fontAlgn="b" hangingPunct="1"/>
            <a:r>
              <a:rPr lang="en-CA" b="0" dirty="0" smtClean="0">
                <a:solidFill>
                  <a:schemeClr val="accent1"/>
                </a:solidFill>
              </a:rPr>
              <a:t>11-15/1110 BSS TXOP (</a:t>
            </a:r>
            <a:r>
              <a:rPr lang="en-CA" b="0" dirty="0" err="1" smtClean="0">
                <a:solidFill>
                  <a:schemeClr val="accent1"/>
                </a:solidFill>
              </a:rPr>
              <a:t>Strawpoll</a:t>
            </a:r>
            <a:r>
              <a:rPr lang="en-CA" b="0" dirty="0" smtClean="0">
                <a:solidFill>
                  <a:schemeClr val="accent1"/>
                </a:solidFill>
              </a:rPr>
              <a:t>) Amin </a:t>
            </a:r>
            <a:r>
              <a:rPr lang="en-CA" b="0" dirty="0" err="1" smtClean="0">
                <a:solidFill>
                  <a:schemeClr val="accent1"/>
                </a:solidFill>
              </a:rPr>
              <a:t>Jafarian</a:t>
            </a:r>
            <a:endParaRPr lang="en-US" b="0" dirty="0" smtClean="0">
              <a:solidFill>
                <a:schemeClr val="accent1"/>
              </a:solidFill>
            </a:endParaRPr>
          </a:p>
          <a:p>
            <a:pPr eaLnBrk="1" fontAlgn="b" hangingPunct="1"/>
            <a:r>
              <a:rPr lang="en-CA" b="0" dirty="0" smtClean="0">
                <a:solidFill>
                  <a:schemeClr val="accent2"/>
                </a:solidFill>
              </a:rPr>
              <a:t>11-15/1118 </a:t>
            </a:r>
            <a:r>
              <a:rPr lang="fr-FR" b="0" dirty="0">
                <a:solidFill>
                  <a:schemeClr val="accent2"/>
                </a:solidFill>
              </a:rPr>
              <a:t>Discussions on Spatial </a:t>
            </a:r>
            <a:r>
              <a:rPr lang="fr-FR" b="0" dirty="0" err="1">
                <a:solidFill>
                  <a:schemeClr val="accent2"/>
                </a:solidFill>
              </a:rPr>
              <a:t>Reuse</a:t>
            </a:r>
            <a:r>
              <a:rPr lang="fr-FR" b="0" dirty="0">
                <a:solidFill>
                  <a:schemeClr val="accent2"/>
                </a:solidFill>
              </a:rPr>
              <a:t> </a:t>
            </a:r>
            <a:r>
              <a:rPr lang="fr-FR" b="0" dirty="0" err="1">
                <a:solidFill>
                  <a:schemeClr val="accent2"/>
                </a:solidFill>
              </a:rPr>
              <a:t>Enhancement</a:t>
            </a:r>
            <a:r>
              <a:rPr lang="fr-FR" b="0" dirty="0">
                <a:solidFill>
                  <a:schemeClr val="accent2"/>
                </a:solidFill>
              </a:rPr>
              <a:t> </a:t>
            </a:r>
            <a:r>
              <a:rPr lang="en-CA" b="0" dirty="0">
                <a:solidFill>
                  <a:schemeClr val="accent2"/>
                </a:solidFill>
              </a:rPr>
              <a:t>(</a:t>
            </a:r>
            <a:r>
              <a:rPr lang="en-CA" b="0" dirty="0" err="1">
                <a:solidFill>
                  <a:schemeClr val="accent2"/>
                </a:solidFill>
              </a:rPr>
              <a:t>Strawpoll</a:t>
            </a:r>
            <a:r>
              <a:rPr lang="en-CA" b="0" dirty="0">
                <a:solidFill>
                  <a:schemeClr val="accent2"/>
                </a:solidFill>
              </a:rPr>
              <a:t>) </a:t>
            </a:r>
            <a:r>
              <a:rPr lang="en-CA" b="0" dirty="0" err="1">
                <a:solidFill>
                  <a:schemeClr val="accent2"/>
                </a:solidFill>
              </a:rPr>
              <a:t>Geonjung</a:t>
            </a:r>
            <a:r>
              <a:rPr lang="en-CA" b="0" dirty="0">
                <a:solidFill>
                  <a:schemeClr val="accent2"/>
                </a:solidFill>
              </a:rPr>
              <a:t> </a:t>
            </a:r>
            <a:r>
              <a:rPr lang="en-CA" b="0" dirty="0" err="1">
                <a:solidFill>
                  <a:schemeClr val="accent2"/>
                </a:solidFill>
              </a:rPr>
              <a:t>Ko</a:t>
            </a:r>
            <a:endParaRPr lang="en-US" b="0" dirty="0">
              <a:solidFill>
                <a:schemeClr val="accent2"/>
              </a:solidFill>
            </a:endParaRPr>
          </a:p>
          <a:p>
            <a:pPr eaLnBrk="1" fontAlgn="b" hangingPunct="1"/>
            <a:r>
              <a:rPr lang="en-CA" b="0" dirty="0">
                <a:solidFill>
                  <a:schemeClr val="accent2"/>
                </a:solidFill>
              </a:rPr>
              <a:t>11-13/1138 To DSC or not to DSC (</a:t>
            </a:r>
            <a:r>
              <a:rPr lang="en-CA" b="0" dirty="0" err="1">
                <a:solidFill>
                  <a:schemeClr val="accent2"/>
                </a:solidFill>
              </a:rPr>
              <a:t>Strawpoll</a:t>
            </a:r>
            <a:r>
              <a:rPr lang="en-CA" b="0" dirty="0">
                <a:solidFill>
                  <a:schemeClr val="accent2"/>
                </a:solidFill>
              </a:rPr>
              <a:t>) Filip Mestanov</a:t>
            </a:r>
            <a:endParaRPr lang="en-US" b="0" dirty="0">
              <a:solidFill>
                <a:schemeClr val="accent2"/>
              </a:solidFill>
            </a:endParaRPr>
          </a:p>
          <a:p>
            <a:pPr eaLnBrk="1" fontAlgn="b" hangingPunct="1"/>
            <a:endParaRPr lang="en-CA" b="0" dirty="0" smtClean="0"/>
          </a:p>
          <a:p>
            <a:pPr eaLnBrk="1" fontAlgn="b" hangingPunct="1"/>
            <a:r>
              <a:rPr lang="en-CA" b="0" dirty="0" smtClean="0"/>
              <a:t>11-15/1045 Dynamic </a:t>
            </a:r>
            <a:r>
              <a:rPr lang="en-CA" b="0" dirty="0"/>
              <a:t>CCA control and TPC Simulation Results with </a:t>
            </a:r>
            <a:r>
              <a:rPr lang="en-CA" b="0" dirty="0" smtClean="0"/>
              <a:t>SS1-SS3</a:t>
            </a:r>
            <a:r>
              <a:rPr lang="en-US" b="0" dirty="0"/>
              <a:t> </a:t>
            </a:r>
            <a:r>
              <a:rPr lang="en-CA" b="0" dirty="0" smtClean="0"/>
              <a:t>Takeshi </a:t>
            </a:r>
            <a:r>
              <a:rPr lang="en-CA" b="0" dirty="0" err="1"/>
              <a:t>Itagaki</a:t>
            </a:r>
            <a:r>
              <a:rPr lang="en-CA" b="0" dirty="0"/>
              <a:t> </a:t>
            </a:r>
            <a:endParaRPr lang="en-US" b="0" dirty="0"/>
          </a:p>
          <a:p>
            <a:pPr eaLnBrk="1" fontAlgn="t" hangingPunct="1"/>
            <a:r>
              <a:rPr lang="en-CA" b="0" dirty="0" smtClean="0"/>
              <a:t>11-15/1081 Further </a:t>
            </a:r>
            <a:r>
              <a:rPr lang="en-CA" b="0" dirty="0"/>
              <a:t>consideration on receive behaviour based on the cascading structure and the BSS color </a:t>
            </a:r>
            <a:r>
              <a:rPr lang="en-CA" b="0" dirty="0" smtClean="0"/>
              <a:t>scheme Jing Ma</a:t>
            </a:r>
            <a:endParaRPr lang="en-US" b="0" dirty="0"/>
          </a:p>
          <a:p>
            <a:pPr eaLnBrk="1" fontAlgn="b" hangingPunct="1"/>
            <a:r>
              <a:rPr lang="en-CA" b="0" dirty="0" smtClean="0"/>
              <a:t>11-15/1082 Analysis </a:t>
            </a:r>
            <a:r>
              <a:rPr lang="en-CA" b="0" dirty="0"/>
              <a:t>of BSS and ESS Structure During Concurrent SR </a:t>
            </a:r>
            <a:r>
              <a:rPr lang="en-CA" b="0" dirty="0" smtClean="0"/>
              <a:t>Transmissions Chuck </a:t>
            </a:r>
            <a:r>
              <a:rPr lang="en-CA" b="0" dirty="0"/>
              <a:t>Lukaszewski </a:t>
            </a:r>
            <a:endParaRPr lang="en-US" b="0" dirty="0"/>
          </a:p>
          <a:p>
            <a:pPr eaLnBrk="1" fontAlgn="b" hangingPunct="1"/>
            <a:r>
              <a:rPr lang="en-CA" b="0" dirty="0" smtClean="0"/>
              <a:t>11-15/1101 DSC/DCCA </a:t>
            </a:r>
            <a:r>
              <a:rPr lang="en-CA" b="0" dirty="0"/>
              <a:t>Calibration with </a:t>
            </a:r>
            <a:r>
              <a:rPr lang="en-CA" b="0" dirty="0" err="1"/>
              <a:t>TGax</a:t>
            </a:r>
            <a:r>
              <a:rPr lang="en-CA" b="0" dirty="0"/>
              <a:t> Agreed </a:t>
            </a:r>
            <a:r>
              <a:rPr lang="en-CA" b="0" dirty="0" smtClean="0"/>
              <a:t>Scenarios</a:t>
            </a:r>
            <a:r>
              <a:rPr lang="en-US" b="0" dirty="0"/>
              <a:t> </a:t>
            </a:r>
            <a:r>
              <a:rPr lang="en-CA" b="0" dirty="0" smtClean="0"/>
              <a:t>Masahito </a:t>
            </a:r>
            <a:r>
              <a:rPr lang="en-CA" b="0" dirty="0"/>
              <a:t>Mori </a:t>
            </a:r>
            <a:endParaRPr lang="en-US" b="0" dirty="0"/>
          </a:p>
          <a:p>
            <a:pPr eaLnBrk="1" fontAlgn="b" hangingPunct="1"/>
            <a:r>
              <a:rPr lang="en-CA" b="0" dirty="0">
                <a:solidFill>
                  <a:srgbClr val="FF3300"/>
                </a:solidFill>
              </a:rPr>
              <a:t>11-15/1083 Cost/Benefit Analysis of SR Techniques Chuck Lukaszewski </a:t>
            </a:r>
            <a:endParaRPr lang="en-CA" b="0" dirty="0" smtClean="0">
              <a:solidFill>
                <a:srgbClr val="FF3300"/>
              </a:solidFill>
            </a:endParaRPr>
          </a:p>
          <a:p>
            <a:pPr eaLnBrk="1" fontAlgn="b" hangingPunct="1"/>
            <a:r>
              <a:rPr lang="en-CA" b="0" dirty="0" smtClean="0">
                <a:solidFill>
                  <a:srgbClr val="FF3300"/>
                </a:solidFill>
              </a:rPr>
              <a:t>11-13/1136 Discussion </a:t>
            </a:r>
            <a:r>
              <a:rPr lang="en-CA" b="0" dirty="0">
                <a:solidFill>
                  <a:srgbClr val="FF3300"/>
                </a:solidFill>
              </a:rPr>
              <a:t>on AP Coordinated Concurrent STA-to-STA Transmissions in </a:t>
            </a:r>
            <a:r>
              <a:rPr lang="en-CA" b="0" dirty="0" smtClean="0">
                <a:solidFill>
                  <a:srgbClr val="FF3300"/>
                </a:solidFill>
              </a:rPr>
              <a:t>11ax</a:t>
            </a:r>
            <a:r>
              <a:rPr lang="en-US" b="0" dirty="0">
                <a:solidFill>
                  <a:srgbClr val="FF3300"/>
                </a:solidFill>
              </a:rPr>
              <a:t> </a:t>
            </a:r>
            <a:r>
              <a:rPr lang="en-CA" b="0" dirty="0" smtClean="0">
                <a:solidFill>
                  <a:srgbClr val="FF3300"/>
                </a:solidFill>
              </a:rPr>
              <a:t>Der-</a:t>
            </a:r>
            <a:r>
              <a:rPr lang="en-CA" b="0" dirty="0" err="1" smtClean="0">
                <a:solidFill>
                  <a:srgbClr val="FF3300"/>
                </a:solidFill>
              </a:rPr>
              <a:t>Jiunn</a:t>
            </a:r>
            <a:r>
              <a:rPr lang="en-CA" b="0" dirty="0" smtClean="0">
                <a:solidFill>
                  <a:srgbClr val="FF3300"/>
                </a:solidFill>
              </a:rPr>
              <a:t> </a:t>
            </a:r>
            <a:r>
              <a:rPr lang="en-CA" b="0" dirty="0">
                <a:solidFill>
                  <a:srgbClr val="FF3300"/>
                </a:solidFill>
              </a:rPr>
              <a:t>Deng</a:t>
            </a:r>
            <a:endParaRPr lang="en-US" b="0" dirty="0">
              <a:solidFill>
                <a:srgbClr val="FF3300"/>
              </a:solidFill>
            </a:endParaRPr>
          </a:p>
          <a:p>
            <a:r>
              <a:rPr lang="en-CA" b="0" dirty="0" smtClean="0">
                <a:solidFill>
                  <a:srgbClr val="FF3300"/>
                </a:solidFill>
              </a:rPr>
              <a:t>11-15/1069r2</a:t>
            </a:r>
            <a:r>
              <a:rPr lang="en-US" b="0" dirty="0" smtClean="0">
                <a:solidFill>
                  <a:srgbClr val="FF3300"/>
                </a:solidFill>
              </a:rPr>
              <a:t> </a:t>
            </a:r>
            <a:r>
              <a:rPr lang="en-CA" b="0" dirty="0">
                <a:solidFill>
                  <a:srgbClr val="FF3300"/>
                </a:solidFill>
              </a:rPr>
              <a:t>Adaptive CCA and TPC (</a:t>
            </a:r>
            <a:r>
              <a:rPr lang="en-CA" b="0" dirty="0" err="1">
                <a:solidFill>
                  <a:srgbClr val="FF3300"/>
                </a:solidFill>
              </a:rPr>
              <a:t>Strawpoll</a:t>
            </a:r>
            <a:r>
              <a:rPr lang="en-CA" b="0" dirty="0">
                <a:solidFill>
                  <a:srgbClr val="FF3300"/>
                </a:solidFill>
              </a:rPr>
              <a:t>)</a:t>
            </a:r>
            <a:r>
              <a:rPr lang="en-US" b="0" dirty="0">
                <a:solidFill>
                  <a:srgbClr val="FF3300"/>
                </a:solidFill>
              </a:rPr>
              <a:t> </a:t>
            </a:r>
            <a:r>
              <a:rPr lang="en-CA" b="0" dirty="0">
                <a:solidFill>
                  <a:srgbClr val="FF3300"/>
                </a:solidFill>
              </a:rPr>
              <a:t>James Wang</a:t>
            </a:r>
            <a:endParaRPr lang="en-US" b="0" dirty="0">
              <a:solidFill>
                <a:srgbClr val="FF3300"/>
              </a:solidFill>
            </a:endParaRPr>
          </a:p>
          <a:p>
            <a:pPr marL="0" indent="0">
              <a:buNone/>
            </a:pPr>
            <a:endParaRPr lang="en-US" dirty="0"/>
          </a:p>
        </p:txBody>
      </p:sp>
      <p:sp>
        <p:nvSpPr>
          <p:cNvPr id="2052" name="Rectangle 4"/>
          <p:cNvSpPr>
            <a:spLocks noGrp="1" noChangeArrowheads="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12</a:t>
            </a:fld>
            <a:endParaRPr lang="en-US" altLang="en-US"/>
          </a:p>
        </p:txBody>
      </p:sp>
      <p:sp>
        <p:nvSpPr>
          <p:cNvPr id="10" name="Slide Number Placeholder 5"/>
          <p:cNvSpPr txBox="1">
            <a:spLocks/>
          </p:cNvSpPr>
          <p:nvPr/>
        </p:nvSpPr>
        <p:spPr bwMode="auto">
          <a:xfrm>
            <a:off x="7322644" y="6477000"/>
            <a:ext cx="1364156"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9pPr>
          </a:lstStyle>
          <a:p>
            <a:r>
              <a:rPr lang="en-US" altLang="en-US" dirty="0" smtClean="0"/>
              <a:t>Laurent Cariou (Intel)</a:t>
            </a:r>
            <a:endParaRPr lang="en-US" altLang="en-US" dirty="0"/>
          </a:p>
        </p:txBody>
      </p:sp>
      <p:sp>
        <p:nvSpPr>
          <p:cNvPr id="2" name="TextBox 1"/>
          <p:cNvSpPr txBox="1"/>
          <p:nvPr/>
        </p:nvSpPr>
        <p:spPr>
          <a:xfrm>
            <a:off x="455171" y="5830669"/>
            <a:ext cx="4144083" cy="646331"/>
          </a:xfrm>
          <a:prstGeom prst="rect">
            <a:avLst/>
          </a:prstGeom>
          <a:noFill/>
        </p:spPr>
        <p:txBody>
          <a:bodyPr wrap="none" rtlCol="0">
            <a:spAutoFit/>
          </a:bodyPr>
          <a:lstStyle/>
          <a:p>
            <a:r>
              <a:rPr lang="en-US" dirty="0" smtClean="0"/>
              <a:t>Blue color: submissions contain straw poll(s) and are prioritized</a:t>
            </a:r>
          </a:p>
          <a:p>
            <a:r>
              <a:rPr lang="en-US" dirty="0" smtClean="0"/>
              <a:t>Red color: late submission, end of the queue</a:t>
            </a:r>
          </a:p>
          <a:p>
            <a:endParaRPr lang="en-US" dirty="0"/>
          </a:p>
        </p:txBody>
      </p:sp>
    </p:spTree>
    <p:extLst>
      <p:ext uri="{BB962C8B-B14F-4D97-AF65-F5344CB8AC3E}">
        <p14:creationId xmlns:p14="http://schemas.microsoft.com/office/powerpoint/2010/main" val="25361382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5" name="Content Placeholder 4"/>
          <p:cNvSpPr>
            <a:spLocks noGrp="1"/>
          </p:cNvSpPr>
          <p:nvPr>
            <p:ph idx="1"/>
          </p:nvPr>
        </p:nvSpPr>
        <p:spPr/>
        <p:txBody>
          <a:bodyPr/>
          <a:lstStyle/>
          <a:p>
            <a:r>
              <a:rPr lang="en-US" altLang="en-US" sz="1800" dirty="0"/>
              <a:t>Do you agree to add to the TG Specification Frame work document?</a:t>
            </a:r>
          </a:p>
          <a:p>
            <a:pPr lvl="0"/>
            <a:endParaRPr lang="en-US" sz="1800" b="0" dirty="0" smtClean="0"/>
          </a:p>
          <a:p>
            <a:pPr marL="0" lvl="0" indent="0">
              <a:buNone/>
            </a:pPr>
            <a:r>
              <a:rPr lang="en-US" sz="1800" b="0" dirty="0" smtClean="0"/>
              <a:t>When </a:t>
            </a:r>
            <a:r>
              <a:rPr lang="en-US" sz="1800" b="0" dirty="0"/>
              <a:t>an 11ax STA detects a valid OBSS PPDU it may </a:t>
            </a:r>
            <a:r>
              <a:rPr lang="en-US" sz="1800" b="0" dirty="0" smtClean="0"/>
              <a:t>terminate </a:t>
            </a:r>
            <a:r>
              <a:rPr lang="en-US" sz="1800" b="0" dirty="0"/>
              <a:t>reception of the PPDU and reevaluate the medium conditions</a:t>
            </a:r>
            <a:r>
              <a:rPr lang="en-US" sz="1800" b="0" dirty="0" smtClean="0"/>
              <a:t> if </a:t>
            </a:r>
            <a:r>
              <a:rPr lang="en-US" sz="1800" b="0" dirty="0"/>
              <a:t>the RXPWR of the received PPDU is below the OBSS_PD threshold and TBD conditions are met, noting that the OBSS_PD threshold is accompanied by a TXPWR </a:t>
            </a:r>
            <a:r>
              <a:rPr lang="en-US" sz="1800" b="0" dirty="0" smtClean="0"/>
              <a:t>value </a:t>
            </a:r>
            <a:r>
              <a:rPr lang="en-US" sz="1800" b="0" dirty="0"/>
              <a:t>and a </a:t>
            </a:r>
            <a:r>
              <a:rPr lang="en-US" sz="1800" b="0" dirty="0" smtClean="0"/>
              <a:t>change in </a:t>
            </a:r>
            <a:r>
              <a:rPr lang="en-US" sz="1800" b="0" dirty="0"/>
              <a:t>the TXPWR </a:t>
            </a:r>
            <a:r>
              <a:rPr lang="en-US" sz="1800" b="0" dirty="0" smtClean="0"/>
              <a:t>shall </a:t>
            </a:r>
            <a:r>
              <a:rPr lang="en-US" sz="1800" b="0" dirty="0"/>
              <a:t>be accompanied by </a:t>
            </a:r>
            <a:r>
              <a:rPr lang="en-US" sz="1800" b="0" dirty="0" smtClean="0"/>
              <a:t>an inverse TBD change in </a:t>
            </a:r>
            <a:r>
              <a:rPr lang="en-US" sz="1800" b="0" dirty="0"/>
              <a:t>the OBSS_PD threshold value.   </a:t>
            </a:r>
            <a:endParaRPr lang="en-US" sz="1800" b="0" dirty="0" smtClean="0"/>
          </a:p>
          <a:p>
            <a:pPr marL="0" lvl="0" indent="0">
              <a:buNone/>
            </a:pPr>
            <a:endParaRPr lang="en-US" sz="1800" b="0" dirty="0" smtClean="0"/>
          </a:p>
          <a:p>
            <a:pPr marL="0" lvl="0" indent="0">
              <a:buNone/>
            </a:pPr>
            <a:endParaRPr lang="en-US" sz="1800" b="0" dirty="0"/>
          </a:p>
          <a:p>
            <a:pPr marL="0" lvl="0" indent="0">
              <a:buNone/>
            </a:pPr>
            <a:endParaRPr lang="en-US" sz="1800" b="0" dirty="0"/>
          </a:p>
          <a:p>
            <a:pPr lvl="1"/>
            <a:endParaRPr lang="en-US" sz="1400" dirty="0" smtClean="0"/>
          </a:p>
          <a:p>
            <a:pPr lvl="1"/>
            <a:r>
              <a:rPr lang="en-US" sz="1400" dirty="0" smtClean="0"/>
              <a:t>Yes</a:t>
            </a:r>
            <a:r>
              <a:rPr lang="en-US" sz="1400" dirty="0"/>
              <a:t>: </a:t>
            </a:r>
            <a:r>
              <a:rPr lang="en-US" sz="1400" dirty="0" smtClean="0"/>
              <a:t>28</a:t>
            </a:r>
            <a:endParaRPr lang="en-US" sz="1400" dirty="0"/>
          </a:p>
          <a:p>
            <a:pPr lvl="1"/>
            <a:r>
              <a:rPr lang="en-US" sz="1400" dirty="0"/>
              <a:t>No: </a:t>
            </a:r>
            <a:r>
              <a:rPr lang="en-US" sz="1400" dirty="0" smtClean="0"/>
              <a:t>11</a:t>
            </a:r>
            <a:endParaRPr lang="en-US" sz="1400" dirty="0"/>
          </a:p>
          <a:p>
            <a:pPr lvl="1"/>
            <a:r>
              <a:rPr lang="en-US" sz="1400" dirty="0"/>
              <a:t>Abstain</a:t>
            </a:r>
            <a:r>
              <a:rPr lang="en-US" sz="1400" dirty="0" smtClean="0"/>
              <a:t>: 25  </a:t>
            </a:r>
            <a:endParaRPr lang="en-US" sz="1400" dirty="0"/>
          </a:p>
          <a:p>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13</a:t>
            </a:fld>
            <a:endParaRPr lang="en-US" altLang="en-US"/>
          </a:p>
        </p:txBody>
      </p:sp>
      <p:sp>
        <p:nvSpPr>
          <p:cNvPr id="7" name="Slide Number Placeholder 5"/>
          <p:cNvSpPr txBox="1">
            <a:spLocks/>
          </p:cNvSpPr>
          <p:nvPr/>
        </p:nvSpPr>
        <p:spPr bwMode="auto">
          <a:xfrm>
            <a:off x="7322644" y="6477000"/>
            <a:ext cx="1364156"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9pPr>
          </a:lstStyle>
          <a:p>
            <a:r>
              <a:rPr lang="en-US" altLang="en-US" dirty="0" smtClean="0"/>
              <a:t>Laurent Cariou (Intel)</a:t>
            </a:r>
            <a:endParaRPr lang="en-US"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5" name="Content Placeholder 4"/>
          <p:cNvSpPr>
            <a:spLocks noGrp="1"/>
          </p:cNvSpPr>
          <p:nvPr>
            <p:ph idx="1"/>
          </p:nvPr>
        </p:nvSpPr>
        <p:spPr/>
        <p:txBody>
          <a:bodyPr/>
          <a:lstStyle/>
          <a:p>
            <a:r>
              <a:rPr lang="en-US" altLang="en-US" sz="1800" dirty="0"/>
              <a:t>Do you agree to add to the TG Specification Frame work document?</a:t>
            </a:r>
          </a:p>
          <a:p>
            <a:pPr lvl="1"/>
            <a:r>
              <a:rPr lang="en-GB" altLang="ko-KR" sz="1600" u="sng" dirty="0" smtClean="0"/>
              <a:t>5.1 Features for operation in dense environments [802.11ax SFD]</a:t>
            </a:r>
          </a:p>
          <a:p>
            <a:pPr lvl="1">
              <a:buNone/>
            </a:pPr>
            <a:r>
              <a:rPr lang="en-GB" altLang="zh-CN" sz="1400" dirty="0"/>
              <a:t>	</a:t>
            </a:r>
            <a:endParaRPr lang="en-GB" altLang="zh-CN" sz="1400" dirty="0" smtClean="0"/>
          </a:p>
          <a:p>
            <a:pPr lvl="1">
              <a:buNone/>
            </a:pPr>
            <a:r>
              <a:rPr lang="en-GB" altLang="zh-CN" sz="1600" dirty="0" smtClean="0"/>
              <a:t>A </a:t>
            </a:r>
            <a:r>
              <a:rPr lang="en-GB" altLang="zh-CN" sz="1600" dirty="0"/>
              <a:t>STA should regard an Inter-BSS PPDU with a valid PHY header and that has a receive power/RSSI below the OBSS PD level used by the receiving STA and that meets additional TBD conditions, as not having been received at all (e.g., should not update its NAV), except that the medium condition shall indicate BUSY during the period of time that is taken by the receiving STA to validate that the PPDU is from an Inter-BSS, but not longer than the time indicated as the length of the PPDU payload</a:t>
            </a:r>
            <a:endParaRPr lang="zh-CN" altLang="zh-CN" sz="1600" dirty="0"/>
          </a:p>
          <a:p>
            <a:pPr lvl="2">
              <a:buFont typeface="Arial" pitchFamily="34" charset="0"/>
              <a:buChar char="•"/>
            </a:pPr>
            <a:r>
              <a:rPr lang="en-GB" altLang="zh-CN" sz="1400" dirty="0"/>
              <a:t>The OBSS PD level is greater than the minimum receive sensitivity level</a:t>
            </a:r>
          </a:p>
          <a:p>
            <a:pPr lvl="0"/>
            <a:endParaRPr lang="en-US" sz="1800" b="0" dirty="0" smtClean="0"/>
          </a:p>
          <a:p>
            <a:pPr lvl="1"/>
            <a:r>
              <a:rPr lang="en-US" sz="1400" dirty="0"/>
              <a:t>Yes</a:t>
            </a:r>
            <a:r>
              <a:rPr lang="en-US" sz="1400" dirty="0" smtClean="0"/>
              <a:t>: 39</a:t>
            </a:r>
            <a:endParaRPr lang="en-US" sz="1400" dirty="0"/>
          </a:p>
          <a:p>
            <a:pPr lvl="1"/>
            <a:r>
              <a:rPr lang="en-US" sz="1400" dirty="0"/>
              <a:t>No</a:t>
            </a:r>
            <a:r>
              <a:rPr lang="en-US" sz="1400" dirty="0" smtClean="0"/>
              <a:t>: 0</a:t>
            </a:r>
            <a:endParaRPr lang="en-US" sz="1400" dirty="0"/>
          </a:p>
          <a:p>
            <a:pPr lvl="1"/>
            <a:r>
              <a:rPr lang="en-US" sz="1400" dirty="0"/>
              <a:t>Abstain</a:t>
            </a:r>
            <a:r>
              <a:rPr lang="en-US" sz="1400" dirty="0" smtClean="0"/>
              <a:t>: 12</a:t>
            </a:r>
            <a:endParaRPr lang="en-US" sz="1400" dirty="0"/>
          </a:p>
          <a:p>
            <a:pPr marL="0" lvl="0" indent="0">
              <a:buNone/>
            </a:pP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14</a:t>
            </a:fld>
            <a:endParaRPr lang="en-US" altLang="en-US"/>
          </a:p>
        </p:txBody>
      </p:sp>
      <p:sp>
        <p:nvSpPr>
          <p:cNvPr id="7" name="Slide Number Placeholder 5"/>
          <p:cNvSpPr txBox="1">
            <a:spLocks/>
          </p:cNvSpPr>
          <p:nvPr/>
        </p:nvSpPr>
        <p:spPr bwMode="auto">
          <a:xfrm>
            <a:off x="7322644" y="6477000"/>
            <a:ext cx="1364156"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9pPr>
          </a:lstStyle>
          <a:p>
            <a:r>
              <a:rPr lang="en-US" altLang="en-US" dirty="0" smtClean="0"/>
              <a:t>Laurent Cariou (Intel)</a:t>
            </a:r>
            <a:endParaRPr lang="en-US" altLang="en-US" dirty="0"/>
          </a:p>
        </p:txBody>
      </p:sp>
    </p:spTree>
    <p:extLst>
      <p:ext uri="{BB962C8B-B14F-4D97-AF65-F5344CB8AC3E}">
        <p14:creationId xmlns:p14="http://schemas.microsoft.com/office/powerpoint/2010/main" val="5901370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3</a:t>
            </a:r>
            <a:endParaRPr lang="en-US" dirty="0"/>
          </a:p>
        </p:txBody>
      </p:sp>
      <p:sp>
        <p:nvSpPr>
          <p:cNvPr id="3" name="Content Placeholder 2"/>
          <p:cNvSpPr>
            <a:spLocks noGrp="1"/>
          </p:cNvSpPr>
          <p:nvPr>
            <p:ph idx="1"/>
          </p:nvPr>
        </p:nvSpPr>
        <p:spPr/>
        <p:txBody>
          <a:bodyPr/>
          <a:lstStyle/>
          <a:p>
            <a:pPr marL="0" indent="0">
              <a:buNone/>
            </a:pPr>
            <a:r>
              <a:rPr lang="en-US" altLang="en-US" dirty="0"/>
              <a:t>Do you agree to add to the TG Specification Frame work document?</a:t>
            </a:r>
          </a:p>
          <a:p>
            <a:pPr marL="0" indent="0">
              <a:buNone/>
            </a:pPr>
            <a:r>
              <a:rPr lang="en-US" dirty="0" smtClean="0"/>
              <a:t>	Do </a:t>
            </a:r>
            <a:r>
              <a:rPr lang="en-US" dirty="0"/>
              <a:t>you agree with the definition of BSS-TXOP that can be used to set the NAV for the BSS STAs only. </a:t>
            </a:r>
          </a:p>
          <a:p>
            <a:pPr marL="642938" lvl="1" indent="-342900"/>
            <a:r>
              <a:rPr lang="en-US" dirty="0"/>
              <a:t>Y/N/A: </a:t>
            </a:r>
            <a:r>
              <a:rPr lang="en-US" dirty="0" smtClean="0"/>
              <a:t>12/12/29</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15</a:t>
            </a:fld>
            <a:endParaRPr lang="en-US" altLang="en-US"/>
          </a:p>
        </p:txBody>
      </p:sp>
      <p:sp>
        <p:nvSpPr>
          <p:cNvPr id="6" name="Footer Placeholder 5"/>
          <p:cNvSpPr>
            <a:spLocks noGrp="1"/>
          </p:cNvSpPr>
          <p:nvPr>
            <p:ph type="ftr" sz="quarter" idx="3"/>
          </p:nvPr>
        </p:nvSpPr>
        <p:spPr/>
        <p:txBody>
          <a:bodyPr/>
          <a:lstStyle/>
          <a:p>
            <a:pPr>
              <a:defRPr/>
            </a:pPr>
            <a:r>
              <a:rPr lang="en-US" smtClean="0"/>
              <a:t>Jianhan Liu (Mediatek Inc.)</a:t>
            </a:r>
            <a:endParaRPr lang="en-US" dirty="0"/>
          </a:p>
        </p:txBody>
      </p:sp>
    </p:spTree>
    <p:extLst>
      <p:ext uri="{BB962C8B-B14F-4D97-AF65-F5344CB8AC3E}">
        <p14:creationId xmlns:p14="http://schemas.microsoft.com/office/powerpoint/2010/main" val="12093892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2</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smtClean="0"/>
          </a:p>
          <a:p>
            <a:r>
              <a:rPr lang="en-US" altLang="en-US" sz="2000" dirty="0"/>
              <a:t>Call meeting to order </a:t>
            </a:r>
          </a:p>
          <a:p>
            <a:r>
              <a:rPr lang="en-US" altLang="en-US" sz="2000" dirty="0"/>
              <a:t>Patent policy, etc. (Call for Potentially Essential Patents)</a:t>
            </a:r>
          </a:p>
          <a:p>
            <a:r>
              <a:rPr lang="en-US" altLang="en-US" sz="2000" dirty="0" smtClean="0"/>
              <a:t>Set </a:t>
            </a:r>
            <a:r>
              <a:rPr lang="en-US" altLang="en-US" sz="2000" dirty="0"/>
              <a:t>and approve agenda</a:t>
            </a:r>
          </a:p>
          <a:p>
            <a:endParaRPr lang="en-US" altLang="en-US" sz="2000" dirty="0" smtClean="0"/>
          </a:p>
          <a:p>
            <a:r>
              <a:rPr lang="en-US" altLang="en-US" sz="2000" dirty="0" smtClean="0"/>
              <a:t>Co-chair’s note: </a:t>
            </a:r>
            <a:r>
              <a:rPr lang="en-US" sz="2000" dirty="0" smtClean="0"/>
              <a:t>1139r1</a:t>
            </a:r>
            <a:endParaRPr lang="en-US" altLang="en-US" sz="2000" dirty="0" smtClean="0"/>
          </a:p>
          <a:p>
            <a:r>
              <a:rPr lang="en-CA" altLang="en-US" sz="2000" dirty="0" smtClean="0"/>
              <a:t>Technical Presentations approved by 802.11ax for presentation this week, and related straw polls</a:t>
            </a:r>
          </a:p>
          <a:p>
            <a:r>
              <a:rPr lang="en-CA" altLang="en-US" sz="2000" dirty="0" smtClean="0"/>
              <a:t>Any other technical presentations </a:t>
            </a:r>
          </a:p>
        </p:txBody>
      </p:sp>
      <p:sp>
        <p:nvSpPr>
          <p:cNvPr id="6" name="Slide Number Placeholder 5"/>
          <p:cNvSpPr txBox="1">
            <a:spLocks/>
          </p:cNvSpPr>
          <p:nvPr/>
        </p:nvSpPr>
        <p:spPr bwMode="auto">
          <a:xfrm>
            <a:off x="7322644" y="6477000"/>
            <a:ext cx="1364156"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9pPr>
          </a:lstStyle>
          <a:p>
            <a:r>
              <a:rPr lang="en-US" altLang="en-US" dirty="0" smtClean="0"/>
              <a:t>Laurent Cariou (Intel)</a:t>
            </a:r>
            <a:endParaRPr lang="en-US"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3</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3</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
        <p:nvSpPr>
          <p:cNvPr id="7" name="Slide Number Placeholder 5"/>
          <p:cNvSpPr txBox="1">
            <a:spLocks/>
          </p:cNvSpPr>
          <p:nvPr/>
        </p:nvSpPr>
        <p:spPr bwMode="auto">
          <a:xfrm>
            <a:off x="7322644" y="6477000"/>
            <a:ext cx="1364156"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9pPr>
          </a:lstStyle>
          <a:p>
            <a:r>
              <a:rPr lang="en-US" altLang="en-US" dirty="0" smtClean="0"/>
              <a:t>Laurent Cariou (Intel)</a:t>
            </a:r>
            <a:endParaRPr lang="en-US"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4</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
        <p:nvSpPr>
          <p:cNvPr id="6" name="Slide Number Placeholder 5"/>
          <p:cNvSpPr txBox="1">
            <a:spLocks/>
          </p:cNvSpPr>
          <p:nvPr/>
        </p:nvSpPr>
        <p:spPr bwMode="auto">
          <a:xfrm>
            <a:off x="7322644" y="6477000"/>
            <a:ext cx="1364156"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9pPr>
          </a:lstStyle>
          <a:p>
            <a:r>
              <a:rPr lang="en-US" altLang="en-US" dirty="0" smtClean="0"/>
              <a:t>Laurent Cariou (Intel)</a:t>
            </a:r>
            <a:endParaRPr lang="en-US"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5</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6" name="Slide Number Placeholder 5"/>
          <p:cNvSpPr txBox="1">
            <a:spLocks/>
          </p:cNvSpPr>
          <p:nvPr/>
        </p:nvSpPr>
        <p:spPr bwMode="auto">
          <a:xfrm>
            <a:off x="7322644" y="6477000"/>
            <a:ext cx="1364156"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9pPr>
          </a:lstStyle>
          <a:p>
            <a:r>
              <a:rPr lang="en-US" altLang="en-US" dirty="0" smtClean="0"/>
              <a:t>Laurent Cariou (Intel)</a:t>
            </a:r>
            <a:endParaRPr lang="en-US" altLang="en-US"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6</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8" name="Slide Number Placeholder 5"/>
          <p:cNvSpPr txBox="1">
            <a:spLocks/>
          </p:cNvSpPr>
          <p:nvPr/>
        </p:nvSpPr>
        <p:spPr bwMode="auto">
          <a:xfrm>
            <a:off x="7322644" y="6477000"/>
            <a:ext cx="1364156"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9pPr>
          </a:lstStyle>
          <a:p>
            <a:r>
              <a:rPr lang="en-US" altLang="en-US" dirty="0" smtClean="0"/>
              <a:t>Laurent Cariou (Intel)</a:t>
            </a:r>
            <a:endParaRPr lang="en-US" alt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7</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dirty="0"/>
              <a:t>Slide #2</a:t>
            </a:r>
            <a:endParaRPr lang="en-US" altLang="en-US" sz="2400" dirty="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8" name="Slide Number Placeholder 5"/>
          <p:cNvSpPr txBox="1">
            <a:spLocks/>
          </p:cNvSpPr>
          <p:nvPr/>
        </p:nvSpPr>
        <p:spPr bwMode="auto">
          <a:xfrm>
            <a:off x="7322644" y="6477000"/>
            <a:ext cx="1364156"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9pPr>
          </a:lstStyle>
          <a:p>
            <a:r>
              <a:rPr lang="en-US" altLang="en-US" dirty="0" smtClean="0"/>
              <a:t>Laurent Cariou (Intel)</a:t>
            </a:r>
            <a:endParaRPr lang="en-US"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8</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7" name="Slide Number Placeholder 5"/>
          <p:cNvSpPr txBox="1">
            <a:spLocks/>
          </p:cNvSpPr>
          <p:nvPr/>
        </p:nvSpPr>
        <p:spPr bwMode="auto">
          <a:xfrm>
            <a:off x="7322644" y="6477000"/>
            <a:ext cx="1364156"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9pPr>
          </a:lstStyle>
          <a:p>
            <a:r>
              <a:rPr lang="en-US" altLang="en-US" dirty="0" smtClean="0"/>
              <a:t>Laurent Cariou (Intel)</a:t>
            </a:r>
            <a:endParaRPr lang="en-US"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9</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7" name="Slide Number Placeholder 5"/>
          <p:cNvSpPr txBox="1">
            <a:spLocks/>
          </p:cNvSpPr>
          <p:nvPr/>
        </p:nvSpPr>
        <p:spPr bwMode="auto">
          <a:xfrm>
            <a:off x="7322644" y="6477000"/>
            <a:ext cx="1364156"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9pPr>
          </a:lstStyle>
          <a:p>
            <a:r>
              <a:rPr lang="en-US" altLang="en-US" dirty="0" smtClean="0"/>
              <a:t>Laurent Cariou (Intel)</a:t>
            </a:r>
            <a:endParaRPr lang="en-US" altLang="en-US"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22002</TotalTime>
  <Words>1248</Words>
  <Application>Microsoft Office PowerPoint</Application>
  <PresentationFormat>On-screen Show (4:3)</PresentationFormat>
  <Paragraphs>253</Paragraphs>
  <Slides>15</Slides>
  <Notes>12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4" baseType="lpstr">
      <vt:lpstr>ＭＳ Ｐゴシック</vt:lpstr>
      <vt:lpstr>ＭＳ Ｐゴシック</vt:lpstr>
      <vt:lpstr>Arial</vt:lpstr>
      <vt:lpstr>Calibri</vt:lpstr>
      <vt:lpstr>Helvetica</vt:lpstr>
      <vt:lpstr>Monotype Sorts</vt:lpstr>
      <vt:lpstr>Times New Roman</vt:lpstr>
      <vt:lpstr>802-11-Submission</vt:lpstr>
      <vt:lpstr>Document</vt:lpstr>
      <vt:lpstr>TGax Spatial Reuse Ad Hoc September 2015 Meeting Agenda</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Ad Hoc Groups Operation</vt:lpstr>
      <vt:lpstr>Submissions </vt:lpstr>
      <vt:lpstr>Submissions </vt:lpstr>
      <vt:lpstr>Straw poll 1</vt:lpstr>
      <vt:lpstr>Straw poll 2</vt:lpstr>
      <vt:lpstr>Straw poll 3</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Cariou, Laurent</cp:lastModifiedBy>
  <cp:revision>1421</cp:revision>
  <cp:lastPrinted>1998-02-10T13:28:06Z</cp:lastPrinted>
  <dcterms:created xsi:type="dcterms:W3CDTF">2007-04-17T18:10:23Z</dcterms:created>
  <dcterms:modified xsi:type="dcterms:W3CDTF">2015-09-15T12:29:25Z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