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324" r:id="rId3"/>
    <p:sldId id="352" r:id="rId4"/>
    <p:sldId id="317" r:id="rId5"/>
    <p:sldId id="318" r:id="rId6"/>
    <p:sldId id="319" r:id="rId7"/>
    <p:sldId id="320" r:id="rId8"/>
    <p:sldId id="321" r:id="rId9"/>
    <p:sldId id="322" r:id="rId10"/>
    <p:sldId id="433" r:id="rId11"/>
    <p:sldId id="416" r:id="rId12"/>
    <p:sldId id="434"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92" d="100"/>
          <a:sy n="92" d="100"/>
        </p:scale>
        <p:origin x="1344" y="9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0860029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10</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4</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8870994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5</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18161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6</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5732231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7</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60989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8</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672191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9</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792928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t>March 2015</a:t>
            </a:r>
          </a:p>
        </p:txBody>
      </p:sp>
      <p:sp>
        <p:nvSpPr>
          <p:cNvPr id="1029" name="Rectangle 5"/>
          <p:cNvSpPr>
            <a:spLocks noGrp="1" noChangeArrowheads="1"/>
          </p:cNvSpPr>
          <p:nvPr>
            <p:ph type="ftr" sz="quarter" idx="3"/>
          </p:nvPr>
        </p:nvSpPr>
        <p:spPr bwMode="auto">
          <a:xfrm>
            <a:off x="7179769" y="6475413"/>
            <a:ext cx="13641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Laurent Cariou (Intel)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29200" y="304800"/>
            <a:ext cx="3327962"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802.11-15/ 1143r0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2015</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Spatial Reuse Ad Hoc September 2015 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2015-09-15</a:t>
            </a:r>
          </a:p>
        </p:txBody>
      </p:sp>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graphicFrame>
        <p:nvGraphicFramePr>
          <p:cNvPr id="8" name="Object 3"/>
          <p:cNvGraphicFramePr>
            <a:graphicFrameLocks noChangeAspect="1"/>
          </p:cNvGraphicFramePr>
          <p:nvPr>
            <p:extLst>
              <p:ext uri="{D42A27DB-BD31-4B8C-83A1-F6EECF244321}">
                <p14:modId xmlns:p14="http://schemas.microsoft.com/office/powerpoint/2010/main" val="2209843373"/>
              </p:ext>
            </p:extLst>
          </p:nvPr>
        </p:nvGraphicFramePr>
        <p:xfrm>
          <a:off x="927100" y="3055938"/>
          <a:ext cx="7807325" cy="3055937"/>
        </p:xfrm>
        <a:graphic>
          <a:graphicData uri="http://schemas.openxmlformats.org/presentationml/2006/ole">
            <mc:AlternateContent xmlns:mc="http://schemas.openxmlformats.org/markup-compatibility/2006">
              <mc:Choice xmlns:v="urn:schemas-microsoft-com:vml" Requires="v">
                <p:oleObj spid="_x0000_s1053" name="Document" r:id="rId4" imgW="8249821" imgH="3233902" progId="Word.Document.8">
                  <p:embed/>
                </p:oleObj>
              </mc:Choice>
              <mc:Fallback>
                <p:oleObj name="Document" r:id="rId4" imgW="8249821" imgH="3233902" progId="Word.Document.8">
                  <p:embed/>
                  <p:pic>
                    <p:nvPicPr>
                      <p:cNvPr id="0" name=""/>
                      <p:cNvPicPr>
                        <a:picLocks noChangeAspect="1" noChangeArrowheads="1"/>
                      </p:cNvPicPr>
                      <p:nvPr/>
                    </p:nvPicPr>
                    <p:blipFill>
                      <a:blip r:embed="rId5"/>
                      <a:srcRect/>
                      <a:stretch>
                        <a:fillRect/>
                      </a:stretch>
                    </p:blipFill>
                    <p:spPr bwMode="auto">
                      <a:xfrm>
                        <a:off x="927100" y="3055938"/>
                        <a:ext cx="7807325" cy="30559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9"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r>
              <a:rPr lang="en-US" altLang="en-US" dirty="0" smtClean="0"/>
              <a:t>A straw poll needs to achieves at least 75% to be converted to a motion at the TG level.</a:t>
            </a:r>
          </a:p>
        </p:txBody>
      </p:sp>
      <p:sp>
        <p:nvSpPr>
          <p:cNvPr id="2560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10</a:t>
            </a:fld>
            <a:endParaRPr lang="en-US" altLang="en-US"/>
          </a:p>
        </p:txBody>
      </p:sp>
      <p:sp>
        <p:nvSpPr>
          <p:cNvPr id="6"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a:t>
            </a:r>
          </a:p>
        </p:txBody>
      </p:sp>
      <p:sp>
        <p:nvSpPr>
          <p:cNvPr id="205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graphicFrame>
        <p:nvGraphicFramePr>
          <p:cNvPr id="9" name="Table 8"/>
          <p:cNvGraphicFramePr>
            <a:graphicFrameLocks noGrp="1"/>
          </p:cNvGraphicFramePr>
          <p:nvPr>
            <p:extLst>
              <p:ext uri="{D42A27DB-BD31-4B8C-83A1-F6EECF244321}">
                <p14:modId xmlns:p14="http://schemas.microsoft.com/office/powerpoint/2010/main" val="3978261198"/>
              </p:ext>
            </p:extLst>
          </p:nvPr>
        </p:nvGraphicFramePr>
        <p:xfrm>
          <a:off x="668482" y="1986539"/>
          <a:ext cx="7924800" cy="3581401"/>
        </p:xfrm>
        <a:graphic>
          <a:graphicData uri="http://schemas.openxmlformats.org/drawingml/2006/table">
            <a:tbl>
              <a:tblPr/>
              <a:tblGrid>
                <a:gridCol w="883650"/>
                <a:gridCol w="4825011"/>
                <a:gridCol w="1542882"/>
                <a:gridCol w="673257"/>
              </a:tblGrid>
              <a:tr h="281601">
                <a:tc>
                  <a:txBody>
                    <a:bodyPr/>
                    <a:lstStyle/>
                    <a:p>
                      <a:pPr algn="ctr" fontAlgn="b"/>
                      <a:r>
                        <a:rPr lang="en-CA" sz="1200" b="1" i="0" u="none" strike="noStrike" dirty="0">
                          <a:solidFill>
                            <a:srgbClr val="FFFFFF"/>
                          </a:solidFill>
                          <a:latin typeface="Calibri"/>
                        </a:rPr>
                        <a:t>DCN</a:t>
                      </a:r>
                    </a:p>
                  </a:txBody>
                  <a:tcPr marL="8092" marR="8092" marT="8091"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Title</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Author</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Ad Hoc</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r>
              <a:tr h="253831">
                <a:tc>
                  <a:txBody>
                    <a:bodyPr/>
                    <a:lstStyle/>
                    <a:p>
                      <a:pPr algn="l" fontAlgn="b"/>
                      <a:r>
                        <a:rPr lang="en-CA" sz="1200" b="0" i="0" u="none" strike="noStrike">
                          <a:solidFill>
                            <a:srgbClr val="000000"/>
                          </a:solidFill>
                          <a:latin typeface="Calibri"/>
                        </a:rPr>
                        <a:t>11-15/1045</a:t>
                      </a:r>
                    </a:p>
                  </a:txBody>
                  <a:tcPr marL="8092" marR="8092" marT="8091"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Dynamic CCA control and TPC Simulation Results with SS1-SS3</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Takeshi Itagaki </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SR</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53831">
                <a:tc>
                  <a:txBody>
                    <a:bodyPr/>
                    <a:lstStyle/>
                    <a:p>
                      <a:pPr algn="l" fontAlgn="b"/>
                      <a:r>
                        <a:rPr lang="en-CA" sz="1200" b="0" i="0" u="none" strike="noStrike" dirty="0">
                          <a:solidFill>
                            <a:srgbClr val="000000"/>
                          </a:solidFill>
                          <a:latin typeface="Calibri"/>
                        </a:rPr>
                        <a:t>11-15/1069</a:t>
                      </a:r>
                    </a:p>
                  </a:txBody>
                  <a:tcPr marL="8092" marR="8092" marT="809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Adaptive CCA and TPC</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James Wang</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SR</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507659">
                <a:tc>
                  <a:txBody>
                    <a:bodyPr/>
                    <a:lstStyle/>
                    <a:p>
                      <a:pPr algn="l" fontAlgn="t"/>
                      <a:r>
                        <a:rPr lang="en-CA" sz="1200" b="0" i="0" u="none" strike="noStrike">
                          <a:solidFill>
                            <a:srgbClr val="000000"/>
                          </a:solidFill>
                          <a:latin typeface="Calibri"/>
                        </a:rPr>
                        <a:t>11-15/1081</a:t>
                      </a:r>
                    </a:p>
                  </a:txBody>
                  <a:tcPr marL="8092" marR="8092" marT="8091"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CA" sz="1200" b="0" i="0" u="none" strike="noStrike">
                          <a:solidFill>
                            <a:srgbClr val="000000"/>
                          </a:solidFill>
                          <a:latin typeface="Calibri"/>
                        </a:rPr>
                        <a:t>Further consideration on receive behaviour based on the cascading structure and the BSS color scheme</a:t>
                      </a:r>
                    </a:p>
                  </a:txBody>
                  <a:tcPr marL="8092" marR="8092" marT="8091"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CA" sz="1200" b="0" i="0" u="none" strike="noStrike">
                          <a:solidFill>
                            <a:srgbClr val="000000"/>
                          </a:solidFill>
                          <a:latin typeface="Calibri"/>
                        </a:rPr>
                        <a:t>Jing Ma</a:t>
                      </a:r>
                    </a:p>
                  </a:txBody>
                  <a:tcPr marL="8092" marR="8092" marT="8091"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CA" sz="1200" b="0" i="0" u="none" strike="noStrike">
                          <a:solidFill>
                            <a:srgbClr val="000000"/>
                          </a:solidFill>
                          <a:latin typeface="Calibri"/>
                        </a:rPr>
                        <a:t>SR</a:t>
                      </a:r>
                    </a:p>
                  </a:txBody>
                  <a:tcPr marL="8092" marR="8092" marT="8091"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53831">
                <a:tc>
                  <a:txBody>
                    <a:bodyPr/>
                    <a:lstStyle/>
                    <a:p>
                      <a:pPr algn="l" fontAlgn="b"/>
                      <a:r>
                        <a:rPr lang="en-CA" sz="1200" b="0" i="0" u="none" strike="noStrike">
                          <a:solidFill>
                            <a:srgbClr val="000000"/>
                          </a:solidFill>
                          <a:latin typeface="Calibri"/>
                        </a:rPr>
                        <a:t>11-15/1082</a:t>
                      </a:r>
                    </a:p>
                  </a:txBody>
                  <a:tcPr marL="8092" marR="8092" marT="809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Analysis of BSS and ESS Structure During Concurrent SR Transmissions</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Chuck Lukaszewski </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SR</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53831">
                <a:tc>
                  <a:txBody>
                    <a:bodyPr/>
                    <a:lstStyle/>
                    <a:p>
                      <a:pPr algn="l" fontAlgn="b"/>
                      <a:r>
                        <a:rPr lang="en-CA" sz="1200" b="0" i="0" u="none" strike="noStrike">
                          <a:solidFill>
                            <a:srgbClr val="FF0000"/>
                          </a:solidFill>
                          <a:latin typeface="Calibri"/>
                        </a:rPr>
                        <a:t>11-15/1083</a:t>
                      </a:r>
                    </a:p>
                  </a:txBody>
                  <a:tcPr marL="8092" marR="8092" marT="809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FF0000"/>
                          </a:solidFill>
                          <a:latin typeface="Calibri"/>
                        </a:rPr>
                        <a:t>Cost/Benefit Analysis of SR Techniques</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FF0000"/>
                          </a:solidFill>
                          <a:latin typeface="Calibri"/>
                        </a:rPr>
                        <a:t>Chuck Lukaszewski </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FF0000"/>
                          </a:solidFill>
                          <a:latin typeface="Calibri"/>
                        </a:rPr>
                        <a:t>SR</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53831">
                <a:tc>
                  <a:txBody>
                    <a:bodyPr/>
                    <a:lstStyle/>
                    <a:p>
                      <a:pPr algn="l" fontAlgn="b"/>
                      <a:r>
                        <a:rPr lang="en-CA" sz="1200" b="0" i="0" u="none" strike="noStrike">
                          <a:solidFill>
                            <a:srgbClr val="000000"/>
                          </a:solidFill>
                          <a:latin typeface="Calibri"/>
                        </a:rPr>
                        <a:t>11-15/1101</a:t>
                      </a:r>
                    </a:p>
                  </a:txBody>
                  <a:tcPr marL="8092" marR="8092" marT="809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DSC/DCCA Calibration with TGax Agreed Scenarios</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Masahito Mori </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SR</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53831">
                <a:tc>
                  <a:txBody>
                    <a:bodyPr/>
                    <a:lstStyle/>
                    <a:p>
                      <a:pPr algn="l" fontAlgn="b"/>
                      <a:r>
                        <a:rPr lang="en-CA" sz="1200" b="0" i="0" u="none" strike="noStrike">
                          <a:solidFill>
                            <a:srgbClr val="000000"/>
                          </a:solidFill>
                          <a:latin typeface="Calibri"/>
                        </a:rPr>
                        <a:t>11-15/1104</a:t>
                      </a:r>
                    </a:p>
                  </a:txBody>
                  <a:tcPr marL="8092" marR="8092" marT="809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TXOP Considerations for Spatial Reuse</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Reza Hedayat</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SR</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53831">
                <a:tc>
                  <a:txBody>
                    <a:bodyPr/>
                    <a:lstStyle/>
                    <a:p>
                      <a:pPr algn="l" fontAlgn="b"/>
                      <a:r>
                        <a:rPr lang="en-CA" sz="1200" b="0" i="0" u="none" strike="noStrike">
                          <a:solidFill>
                            <a:srgbClr val="000000"/>
                          </a:solidFill>
                          <a:latin typeface="Calibri"/>
                        </a:rPr>
                        <a:t>11-15/1109</a:t>
                      </a:r>
                    </a:p>
                  </a:txBody>
                  <a:tcPr marL="8092" marR="8092" marT="809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OBSS NAV and PD Threshold Rule for Spatial Reuse</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Rossi Jun Luo</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SR</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53831">
                <a:tc>
                  <a:txBody>
                    <a:bodyPr/>
                    <a:lstStyle/>
                    <a:p>
                      <a:pPr algn="l" fontAlgn="b"/>
                      <a:r>
                        <a:rPr lang="en-CA" sz="1200" b="0" i="0" u="none" strike="noStrike">
                          <a:solidFill>
                            <a:srgbClr val="000000"/>
                          </a:solidFill>
                          <a:latin typeface="Calibri"/>
                        </a:rPr>
                        <a:t>11-15/1110</a:t>
                      </a:r>
                    </a:p>
                  </a:txBody>
                  <a:tcPr marL="8092" marR="8092" marT="809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BSS TXOP</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Amin Jafarian</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SR</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53831">
                <a:tc>
                  <a:txBody>
                    <a:bodyPr/>
                    <a:lstStyle/>
                    <a:p>
                      <a:pPr algn="l" fontAlgn="b"/>
                      <a:r>
                        <a:rPr lang="en-CA" sz="1200" b="0" i="0" u="none" strike="noStrike">
                          <a:solidFill>
                            <a:srgbClr val="000000"/>
                          </a:solidFill>
                          <a:latin typeface="Calibri"/>
                        </a:rPr>
                        <a:t>11-15/1118</a:t>
                      </a:r>
                    </a:p>
                  </a:txBody>
                  <a:tcPr marL="8092" marR="8092" marT="809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fr-FR" sz="1200" b="0" i="0" u="none" strike="noStrike">
                          <a:solidFill>
                            <a:srgbClr val="000000"/>
                          </a:solidFill>
                          <a:latin typeface="Calibri"/>
                        </a:rPr>
                        <a:t>Discussions on Spatial Reuse Enhancement</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Geonjung Ko</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SR</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53831">
                <a:tc>
                  <a:txBody>
                    <a:bodyPr/>
                    <a:lstStyle/>
                    <a:p>
                      <a:pPr algn="l" fontAlgn="b"/>
                      <a:r>
                        <a:rPr lang="en-CA" sz="1200" b="0" i="0" u="none" strike="noStrike">
                          <a:solidFill>
                            <a:srgbClr val="000000"/>
                          </a:solidFill>
                          <a:latin typeface="Calibri"/>
                        </a:rPr>
                        <a:t>11-13/1138</a:t>
                      </a:r>
                    </a:p>
                  </a:txBody>
                  <a:tcPr marL="8092" marR="8092" marT="809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To DSC or not to DSC</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Filip Mestanov</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SR</a:t>
                      </a: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53831">
                <a:tc>
                  <a:txBody>
                    <a:bodyPr/>
                    <a:lstStyle/>
                    <a:p>
                      <a:pPr algn="l" fontAlgn="b"/>
                      <a:r>
                        <a:rPr lang="en-CA" sz="1200" b="0" i="0" u="none" strike="noStrike" dirty="0" smtClean="0">
                          <a:solidFill>
                            <a:srgbClr val="FF0000"/>
                          </a:solidFill>
                          <a:latin typeface="Calibri"/>
                        </a:rPr>
                        <a:t>11-13/1136</a:t>
                      </a:r>
                      <a:endParaRPr lang="en-CA" sz="1200" b="0" i="0" u="none" strike="noStrike" dirty="0">
                        <a:solidFill>
                          <a:srgbClr val="FF0000"/>
                        </a:solidFill>
                        <a:latin typeface="Calibri"/>
                      </a:endParaRPr>
                    </a:p>
                  </a:txBody>
                  <a:tcPr marL="8092" marR="8092" marT="809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BE5F1"/>
                    </a:solidFill>
                  </a:tcPr>
                </a:tc>
                <a:tc>
                  <a:txBody>
                    <a:bodyPr/>
                    <a:lstStyle/>
                    <a:p>
                      <a:pPr algn="l" fontAlgn="b"/>
                      <a:r>
                        <a:rPr lang="en-CA" sz="1200" b="0" i="0" u="none" strike="noStrike" dirty="0" smtClean="0">
                          <a:solidFill>
                            <a:srgbClr val="FF0000"/>
                          </a:solidFill>
                          <a:latin typeface="Calibri"/>
                        </a:rPr>
                        <a:t>Discussion on AP Coordinated Concurrent STA-to-STA Transmissions in 11ax</a:t>
                      </a:r>
                      <a:endParaRPr lang="en-CA" sz="1200" b="0" i="0" u="none" strike="noStrike" dirty="0">
                        <a:solidFill>
                          <a:srgbClr val="FF0000"/>
                        </a:solidFill>
                        <a:latin typeface="Calibri"/>
                      </a:endParaRP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BE5F1"/>
                    </a:solidFill>
                  </a:tcPr>
                </a:tc>
                <a:tc>
                  <a:txBody>
                    <a:bodyPr/>
                    <a:lstStyle/>
                    <a:p>
                      <a:pPr algn="l" fontAlgn="b"/>
                      <a:r>
                        <a:rPr lang="en-CA" sz="1200" b="0" i="0" u="none" strike="noStrike" dirty="0" err="1" smtClean="0">
                          <a:solidFill>
                            <a:srgbClr val="FF0000"/>
                          </a:solidFill>
                          <a:latin typeface="Calibri"/>
                        </a:rPr>
                        <a:t>Der-Jiunn</a:t>
                      </a:r>
                      <a:r>
                        <a:rPr lang="en-CA" sz="1200" b="0" i="0" u="none" strike="noStrike" dirty="0" smtClean="0">
                          <a:solidFill>
                            <a:srgbClr val="FF0000"/>
                          </a:solidFill>
                          <a:latin typeface="Calibri"/>
                        </a:rPr>
                        <a:t> Deng</a:t>
                      </a:r>
                      <a:endParaRPr lang="en-CA" sz="1200" b="0" i="0" u="none" strike="noStrike" dirty="0">
                        <a:solidFill>
                          <a:srgbClr val="FF0000"/>
                        </a:solidFill>
                        <a:latin typeface="Calibri"/>
                      </a:endParaRP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BE5F1"/>
                    </a:solidFill>
                  </a:tcPr>
                </a:tc>
                <a:tc>
                  <a:txBody>
                    <a:bodyPr/>
                    <a:lstStyle/>
                    <a:p>
                      <a:pPr algn="l" fontAlgn="b"/>
                      <a:r>
                        <a:rPr lang="en-CA" sz="1200" b="0" i="0" u="none" strike="noStrike" dirty="0" smtClean="0">
                          <a:solidFill>
                            <a:srgbClr val="FF0000"/>
                          </a:solidFill>
                          <a:latin typeface="Calibri"/>
                        </a:rPr>
                        <a:t>SR</a:t>
                      </a:r>
                      <a:endParaRPr lang="en-CA" sz="1200" b="0" i="0" u="none" strike="noStrike" dirty="0">
                        <a:solidFill>
                          <a:srgbClr val="FF0000"/>
                        </a:solidFill>
                        <a:latin typeface="Calibri"/>
                      </a:endParaRPr>
                    </a:p>
                  </a:txBody>
                  <a:tcPr marL="8092" marR="8092" marT="809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BE5F1"/>
                    </a:solidFill>
                  </a:tcPr>
                </a:tc>
              </a:tr>
            </a:tbl>
          </a:graphicData>
        </a:graphic>
      </p:graphicFrame>
      <p:sp>
        <p:nvSpPr>
          <p:cNvPr id="10"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12</a:t>
            </a:fld>
            <a:endParaRPr lang="en-US" altLang="en-US"/>
          </a:p>
        </p:txBody>
      </p:sp>
      <p:sp>
        <p:nvSpPr>
          <p:cNvPr id="7"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2</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endParaRPr lang="en-US" altLang="en-US" sz="2000" dirty="0" smtClean="0"/>
          </a:p>
          <a:p>
            <a:r>
              <a:rPr lang="en-US" altLang="en-US" sz="2000" dirty="0" smtClean="0"/>
              <a:t>Co-chair’s note: </a:t>
            </a:r>
            <a:r>
              <a:rPr lang="en-US" sz="2000" dirty="0" smtClean="0"/>
              <a:t>1139r1</a:t>
            </a:r>
            <a:endParaRPr lang="en-US" altLang="en-US" sz="2000" dirty="0" smtClean="0"/>
          </a:p>
          <a:p>
            <a:r>
              <a:rPr lang="en-CA" altLang="en-US" sz="2000" dirty="0" smtClean="0"/>
              <a:t>Technical Presentations approved by 802.11ax for presentation this week, and related straw polls</a:t>
            </a:r>
          </a:p>
          <a:p>
            <a:r>
              <a:rPr lang="en-CA" altLang="en-US" sz="2000" dirty="0" smtClean="0"/>
              <a:t>Any other technical presentations </a:t>
            </a:r>
          </a:p>
        </p:txBody>
      </p:sp>
      <p:sp>
        <p:nvSpPr>
          <p:cNvPr id="6"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3</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3</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7"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4</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6"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5</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6"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6</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8"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7</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8"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8</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7"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9</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7" name="Slide Number Placeholder 5"/>
          <p:cNvSpPr txBox="1">
            <a:spLocks/>
          </p:cNvSpPr>
          <p:nvPr/>
        </p:nvSpPr>
        <p:spPr bwMode="auto">
          <a:xfrm>
            <a:off x="7322644" y="6477000"/>
            <a:ext cx="1364156"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itchFamily="34" charset="-128"/>
                <a:cs typeface="+mn-cs"/>
              </a:defRPr>
            </a:lvl9pPr>
          </a:lstStyle>
          <a:p>
            <a:r>
              <a:rPr lang="en-US" altLang="en-US" dirty="0" smtClean="0"/>
              <a:t>Laurent Cariou (Intel)</a:t>
            </a:r>
            <a:endParaRPr lang="en-US" alt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21674</TotalTime>
  <Words>865</Words>
  <Application>Microsoft Office PowerPoint</Application>
  <PresentationFormat>On-screen Show (4:3)</PresentationFormat>
  <Paragraphs>199</Paragraphs>
  <Slides>12</Slides>
  <Notes>11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1" baseType="lpstr">
      <vt:lpstr>ＭＳ Ｐゴシック</vt:lpstr>
      <vt:lpstr>ＭＳ Ｐゴシック</vt:lpstr>
      <vt:lpstr>Arial</vt:lpstr>
      <vt:lpstr>Calibri</vt:lpstr>
      <vt:lpstr>Helvetica</vt:lpstr>
      <vt:lpstr>Monotype Sorts</vt:lpstr>
      <vt:lpstr>Times New Roman</vt:lpstr>
      <vt:lpstr>802-11-Submission</vt:lpstr>
      <vt:lpstr>Document</vt:lpstr>
      <vt:lpstr>TGax Spatial Reuse Ad Hoc September 2015 Meeting Agenda</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Submissions </vt:lpstr>
      <vt:lpstr>Straw polls</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Cariou, Laurent</cp:lastModifiedBy>
  <cp:revision>1403</cp:revision>
  <cp:lastPrinted>1998-02-10T13:28:06Z</cp:lastPrinted>
  <dcterms:created xsi:type="dcterms:W3CDTF">2007-04-17T18:10:23Z</dcterms:created>
  <dcterms:modified xsi:type="dcterms:W3CDTF">2015-09-15T05:16:50Z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