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82" r:id="rId2"/>
    <p:sldId id="279" r:id="rId3"/>
    <p:sldId id="271" r:id="rId4"/>
    <p:sldId id="272" r:id="rId5"/>
    <p:sldId id="280" r:id="rId6"/>
    <p:sldId id="283" r:id="rId7"/>
    <p:sldId id="281" r:id="rId8"/>
    <p:sldId id="273" r:id="rId9"/>
    <p:sldId id="274" r:id="rId10"/>
    <p:sldId id="275" r:id="rId11"/>
    <p:sldId id="276" r:id="rId12"/>
    <p:sldId id="270" r:id="rId13"/>
    <p:sldId id="278" r:id="rId14"/>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86" autoAdjust="0"/>
    <p:restoredTop sz="98925" autoAdjust="0"/>
  </p:normalViewPr>
  <p:slideViewPr>
    <p:cSldViewPr>
      <p:cViewPr varScale="1">
        <p:scale>
          <a:sx n="83" d="100"/>
          <a:sy n="83" d="100"/>
        </p:scale>
        <p:origin x="-348" y="-78"/>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a:xfrm>
            <a:off x="4052627" y="9001125"/>
            <a:ext cx="2160848" cy="184666"/>
          </a:xfrm>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a:xfrm>
            <a:off x="3278936" y="9001125"/>
            <a:ext cx="415177" cy="184666"/>
          </a:xfrm>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5</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6</a:t>
            </a:fld>
            <a:endParaRPr lang="en-US" altLang="en-US"/>
          </a:p>
        </p:txBody>
      </p:sp>
    </p:spTree>
    <p:extLst>
      <p:ext uri="{BB962C8B-B14F-4D97-AF65-F5344CB8AC3E}">
        <p14:creationId xmlns:p14="http://schemas.microsoft.com/office/powerpoint/2010/main" val="21934209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7</a:t>
            </a:fld>
            <a:endParaRPr lang="en-US" altLang="en-US"/>
          </a:p>
        </p:txBody>
      </p:sp>
    </p:spTree>
    <p:extLst>
      <p:ext uri="{BB962C8B-B14F-4D97-AF65-F5344CB8AC3E}">
        <p14:creationId xmlns:p14="http://schemas.microsoft.com/office/powerpoint/2010/main" val="2193420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8</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9</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10</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11</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2015</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5175246" y="332601"/>
            <a:ext cx="32702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802.11-15/1141r1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5/11-15-0075-00-00ax-operating-rules-for-tgax-ad-hoc-group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September 2015</a:t>
            </a:r>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err="1" smtClean="0"/>
              <a:t>TGax</a:t>
            </a:r>
            <a:r>
              <a:rPr lang="en-US" dirty="0" smtClean="0"/>
              <a:t> MU ad-hoc group</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dirty="0" err="1" smtClean="0"/>
              <a:t>TGax</a:t>
            </a:r>
            <a:r>
              <a:rPr lang="en-US" sz="2800" dirty="0" smtClean="0"/>
              <a:t> MU ad-hoc September 2015 Agenda </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2015-09-14</a:t>
            </a:r>
          </a:p>
        </p:txBody>
      </p:sp>
      <p:graphicFrame>
        <p:nvGraphicFramePr>
          <p:cNvPr id="2055" name="Object 11"/>
          <p:cNvGraphicFramePr>
            <a:graphicFrameLocks noChangeAspect="1"/>
          </p:cNvGraphicFramePr>
          <p:nvPr>
            <p:extLst>
              <p:ext uri="{D42A27DB-BD31-4B8C-83A1-F6EECF244321}">
                <p14:modId xmlns:p14="http://schemas.microsoft.com/office/powerpoint/2010/main" val="3339697134"/>
              </p:ext>
            </p:extLst>
          </p:nvPr>
        </p:nvGraphicFramePr>
        <p:xfrm>
          <a:off x="517525" y="2286000"/>
          <a:ext cx="7940675" cy="3017838"/>
        </p:xfrm>
        <a:graphic>
          <a:graphicData uri="http://schemas.openxmlformats.org/presentationml/2006/ole">
            <mc:AlternateContent xmlns:mc="http://schemas.openxmlformats.org/markup-compatibility/2006">
              <mc:Choice xmlns:v="urn:schemas-microsoft-com:vml" Requires="v">
                <p:oleObj spid="_x0000_s3089" name="Document" r:id="rId5" imgW="8275548" imgH="3148575" progId="Word.Document.8">
                  <p:embed/>
                </p:oleObj>
              </mc:Choice>
              <mc:Fallback>
                <p:oleObj name="Document" r:id="rId5" imgW="8275548" imgH="3148575" progId="Word.Document.8">
                  <p:embed/>
                  <p:pic>
                    <p:nvPicPr>
                      <p:cNvPr id="0" name=""/>
                      <p:cNvPicPr>
                        <a:picLocks noChangeAspect="1" noChangeArrowheads="1"/>
                      </p:cNvPicPr>
                      <p:nvPr/>
                    </p:nvPicPr>
                    <p:blipFill>
                      <a:blip r:embed="rId6"/>
                      <a:srcRect/>
                      <a:stretch>
                        <a:fillRect/>
                      </a:stretch>
                    </p:blipFill>
                    <p:spPr bwMode="auto">
                      <a:xfrm>
                        <a:off x="517525" y="2286000"/>
                        <a:ext cx="7940675" cy="3017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extLst>
      <p:ext uri="{BB962C8B-B14F-4D97-AF65-F5344CB8AC3E}">
        <p14:creationId xmlns:p14="http://schemas.microsoft.com/office/powerpoint/2010/main" val="3289250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mtClean="0"/>
              <a:t>TGax MU ad-hoc group</a:t>
            </a:r>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10</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11</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a:t>
            </a:r>
            <a:r>
              <a:rPr lang="en-US" sz="2000" dirty="0" smtClean="0"/>
              <a:t>the operating rules for </a:t>
            </a:r>
            <a:r>
              <a:rPr lang="en-US" sz="2000" dirty="0" err="1" smtClean="0"/>
              <a:t>Tgax</a:t>
            </a:r>
            <a:r>
              <a:rPr lang="en-US" sz="2000" dirty="0" smtClean="0"/>
              <a:t> Ad-hoc groups</a:t>
            </a:r>
          </a:p>
          <a:p>
            <a:pPr lvl="1"/>
            <a:r>
              <a:rPr lang="en-US" altLang="en-US" sz="1600" dirty="0">
                <a:hlinkClick r:id="rId2"/>
              </a:rPr>
              <a:t>https://</a:t>
            </a:r>
            <a:r>
              <a:rPr lang="en-US" altLang="en-US" sz="1600" dirty="0" smtClean="0">
                <a:hlinkClick r:id="rId2"/>
              </a:rPr>
              <a:t>mentor.ieee.org/802.11/dcn/15/11-15-0075-00-00ax-operating-rules-for-tgax-ad-hoc-groups.docx</a:t>
            </a:r>
            <a:r>
              <a:rPr lang="en-US" altLang="en-US" sz="1600" dirty="0" smtClean="0"/>
              <a:t> </a:t>
            </a:r>
            <a:endParaRPr lang="en-US" altLang="en-US" sz="16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br>
              <a:rPr lang="en-US" dirty="0" smtClean="0"/>
            </a:br>
            <a:r>
              <a:rPr lang="en-US" sz="2000" dirty="0" smtClean="0"/>
              <a:t>Document: 15/0075r0</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12</a:t>
            </a:fld>
            <a:endParaRPr lang="en-US"/>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685800" y="533400"/>
            <a:ext cx="7772400" cy="1066800"/>
          </a:xfrm>
        </p:spPr>
        <p:txBody>
          <a:bodyPr/>
          <a:lstStyle/>
          <a:p>
            <a:r>
              <a:rPr lang="en-US" altLang="en-US" smtClean="0"/>
              <a:t>Submissions (MU)</a:t>
            </a:r>
          </a:p>
        </p:txBody>
      </p:sp>
      <p:sp>
        <p:nvSpPr>
          <p:cNvPr id="5125"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TGax MU ad-hoc group</a:t>
            </a:r>
            <a:endParaRPr lang="en-US" altLang="en-US" dirty="0" smtClean="0"/>
          </a:p>
        </p:txBody>
      </p:sp>
      <p:sp>
        <p:nvSpPr>
          <p:cNvPr id="512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2ADCA64C-882A-4782-919D-B874D052F433}" type="slidenum">
              <a:rPr lang="en-US" altLang="en-US"/>
              <a:pPr/>
              <a:t>13</a:t>
            </a:fld>
            <a:endParaRPr lang="en-US" altLang="en-US"/>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graphicFrame>
        <p:nvGraphicFramePr>
          <p:cNvPr id="9" name="Table 5"/>
          <p:cNvGraphicFramePr>
            <a:graphicFrameLocks noGrp="1"/>
          </p:cNvGraphicFramePr>
          <p:nvPr>
            <p:extLst>
              <p:ext uri="{D42A27DB-BD31-4B8C-83A1-F6EECF244321}">
                <p14:modId xmlns:p14="http://schemas.microsoft.com/office/powerpoint/2010/main" val="422480698"/>
              </p:ext>
            </p:extLst>
          </p:nvPr>
        </p:nvGraphicFramePr>
        <p:xfrm>
          <a:off x="838200" y="1676392"/>
          <a:ext cx="7467601" cy="4614871"/>
        </p:xfrm>
        <a:graphic>
          <a:graphicData uri="http://schemas.openxmlformats.org/drawingml/2006/table">
            <a:tbl>
              <a:tblPr/>
              <a:tblGrid>
                <a:gridCol w="943276"/>
                <a:gridCol w="4436040"/>
                <a:gridCol w="1453869"/>
                <a:gridCol w="634416"/>
              </a:tblGrid>
              <a:tr h="271463">
                <a:tc>
                  <a:txBody>
                    <a:bodyPr/>
                    <a:lstStyle/>
                    <a:p>
                      <a:pPr algn="ctr" fontAlgn="b"/>
                      <a:r>
                        <a:rPr lang="en-CA" sz="1200" b="1" i="0" u="none" strike="noStrike" dirty="0">
                          <a:solidFill>
                            <a:srgbClr val="FFFFFF"/>
                          </a:solidFill>
                          <a:latin typeface="Calibri"/>
                        </a:rPr>
                        <a:t>DCN</a:t>
                      </a:r>
                    </a:p>
                  </a:txBody>
                  <a:tcPr marL="8092" marR="8092" marT="8096"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Title</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Author</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Ad Hoc</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r>
              <a:tr h="271463">
                <a:tc>
                  <a:txBody>
                    <a:bodyPr/>
                    <a:lstStyle/>
                    <a:p>
                      <a:pPr algn="l" fontAlgn="b"/>
                      <a:r>
                        <a:rPr lang="en-CA" sz="1200" b="0" i="0" u="none" strike="noStrike" dirty="0">
                          <a:solidFill>
                            <a:srgbClr val="00CC00"/>
                          </a:solidFill>
                          <a:latin typeface="Calibri"/>
                        </a:rPr>
                        <a:t>11-15/1043</a:t>
                      </a:r>
                    </a:p>
                  </a:txBody>
                  <a:tcPr marL="8092" marR="8092" marT="8096"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Overall Protocol of UL MU BA  for Multicast Transmission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Kazuyuki Sakoda</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1463">
                <a:tc>
                  <a:txBody>
                    <a:bodyPr/>
                    <a:lstStyle/>
                    <a:p>
                      <a:pPr algn="l" fontAlgn="b"/>
                      <a:r>
                        <a:rPr lang="en-CA" sz="1200" b="0" i="0" u="none" strike="noStrike">
                          <a:solidFill>
                            <a:srgbClr val="00CC00"/>
                          </a:solidFill>
                          <a:latin typeface="Calibri"/>
                        </a:rPr>
                        <a:t>11-15/1047</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RU selection process upon TF-R </a:t>
                      </a:r>
                      <a:r>
                        <a:rPr lang="en-CA" sz="1200" b="0" i="0" u="none" strike="noStrike" dirty="0" smtClean="0">
                          <a:solidFill>
                            <a:srgbClr val="00CC00"/>
                          </a:solidFill>
                          <a:latin typeface="Calibri"/>
                        </a:rPr>
                        <a:t>reception </a:t>
                      </a:r>
                      <a:r>
                        <a:rPr lang="en-CA" sz="1200" b="0" i="0" u="none" strike="noStrike" dirty="0" smtClean="0">
                          <a:solidFill>
                            <a:srgbClr val="C00000"/>
                          </a:solidFill>
                          <a:latin typeface="Calibri"/>
                        </a:rPr>
                        <a:t>(SP</a:t>
                      </a:r>
                      <a:r>
                        <a:rPr lang="en-CA" sz="1200" b="0" i="0" u="none" strike="noStrike" baseline="0" dirty="0" smtClean="0">
                          <a:solidFill>
                            <a:srgbClr val="C00000"/>
                          </a:solidFill>
                          <a:latin typeface="Calibri"/>
                        </a:rPr>
                        <a:t> deferred)</a:t>
                      </a:r>
                      <a:endParaRPr lang="en-CA" sz="1200" b="0" i="0" u="none" strike="noStrike" dirty="0">
                        <a:solidFill>
                          <a:srgbClr val="C00000"/>
                        </a:solidFill>
                        <a:latin typeface="Calibri"/>
                      </a:endParaRP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Stephane Baron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dirty="0">
                          <a:solidFill>
                            <a:srgbClr val="00CC00"/>
                          </a:solidFill>
                          <a:latin typeface="Calibri"/>
                        </a:rPr>
                        <a:t>11-15/1053</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Multiuser Block ACK Request (MU-BAR)</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CC00"/>
                          </a:solidFill>
                          <a:latin typeface="Calibri"/>
                        </a:rPr>
                        <a:t>Guoqing</a:t>
                      </a:r>
                      <a:r>
                        <a:rPr lang="en-CA" sz="1200" b="0" i="0" u="none" strike="noStrike" dirty="0">
                          <a:solidFill>
                            <a:srgbClr val="00CC00"/>
                          </a:solidFill>
                          <a:latin typeface="Calibri"/>
                        </a:rPr>
                        <a:t> Li </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1463">
                <a:tc>
                  <a:txBody>
                    <a:bodyPr/>
                    <a:lstStyle/>
                    <a:p>
                      <a:pPr algn="l" fontAlgn="b"/>
                      <a:r>
                        <a:rPr lang="en-CA" sz="1200" b="0" i="0" u="none" strike="noStrike" dirty="0">
                          <a:solidFill>
                            <a:srgbClr val="00CC00"/>
                          </a:solidFill>
                          <a:latin typeface="Calibri"/>
                        </a:rPr>
                        <a:t>11-15/1057</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Multiple Resource Unit Allocation for </a:t>
                      </a:r>
                      <a:r>
                        <a:rPr lang="en-CA" sz="1200" b="0" i="0" u="none" strike="noStrike" dirty="0" err="1">
                          <a:solidFill>
                            <a:srgbClr val="00CC00"/>
                          </a:solidFill>
                          <a:latin typeface="Calibri"/>
                        </a:rPr>
                        <a:t>TGax</a:t>
                      </a:r>
                      <a:r>
                        <a:rPr lang="en-CA" sz="1200" b="0" i="0" u="none" strike="noStrike" dirty="0">
                          <a:solidFill>
                            <a:srgbClr val="00CC00"/>
                          </a:solidFill>
                          <a:latin typeface="Calibri"/>
                        </a:rPr>
                        <a:t> OFDMA</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a:solidFill>
                            <a:srgbClr val="00CC00"/>
                          </a:solidFill>
                          <a:latin typeface="Calibri"/>
                        </a:rPr>
                        <a:t>Kome</a:t>
                      </a:r>
                      <a:r>
                        <a:rPr lang="en-CA" sz="1200" b="0" i="0" u="none" strike="noStrike" dirty="0">
                          <a:solidFill>
                            <a:srgbClr val="00CC00"/>
                          </a:solidFill>
                          <a:latin typeface="Calibri"/>
                        </a:rPr>
                        <a:t> </a:t>
                      </a:r>
                      <a:r>
                        <a:rPr lang="en-CA" sz="1200" b="0" i="0" u="none" strike="noStrike" dirty="0" err="1">
                          <a:solidFill>
                            <a:srgbClr val="00CC00"/>
                          </a:solidFill>
                          <a:latin typeface="Calibri"/>
                        </a:rPr>
                        <a:t>Oteri</a:t>
                      </a:r>
                      <a:endParaRPr lang="en-CA" sz="1200" b="0" i="0" u="none" strike="noStrike" dirty="0">
                        <a:solidFill>
                          <a:srgbClr val="00CC00"/>
                        </a:solidFill>
                        <a:latin typeface="Calibri"/>
                      </a:endParaRP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kern="1200" dirty="0">
                          <a:solidFill>
                            <a:srgbClr val="00CC00"/>
                          </a:solidFill>
                          <a:latin typeface="Calibri"/>
                          <a:ea typeface="+mn-ea"/>
                          <a:cs typeface="+mn-cs"/>
                        </a:rPr>
                        <a:t>11-15/1058</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kern="1200" dirty="0">
                          <a:solidFill>
                            <a:srgbClr val="00CC00"/>
                          </a:solidFill>
                          <a:latin typeface="Calibri"/>
                          <a:ea typeface="+mn-ea"/>
                          <a:cs typeface="+mn-cs"/>
                        </a:rPr>
                        <a:t>CCA consideration for UL MU transmission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kern="1200" dirty="0" err="1">
                          <a:solidFill>
                            <a:srgbClr val="00CC00"/>
                          </a:solidFill>
                          <a:latin typeface="Calibri"/>
                          <a:ea typeface="+mn-ea"/>
                          <a:cs typeface="+mn-cs"/>
                        </a:rPr>
                        <a:t>Kiseon</a:t>
                      </a:r>
                      <a:r>
                        <a:rPr lang="en-CA" sz="1200" b="0" i="0" u="none" strike="noStrike" kern="1200" dirty="0">
                          <a:solidFill>
                            <a:srgbClr val="00CC00"/>
                          </a:solidFill>
                          <a:latin typeface="Calibri"/>
                          <a:ea typeface="+mn-ea"/>
                          <a:cs typeface="+mn-cs"/>
                        </a:rPr>
                        <a:t> </a:t>
                      </a:r>
                      <a:r>
                        <a:rPr lang="en-CA" sz="1200" b="0" i="0" u="none" strike="noStrike" kern="1200" dirty="0" err="1">
                          <a:solidFill>
                            <a:srgbClr val="00CC00"/>
                          </a:solidFill>
                          <a:latin typeface="Calibri"/>
                          <a:ea typeface="+mn-ea"/>
                          <a:cs typeface="+mn-cs"/>
                        </a:rPr>
                        <a:t>Ryu</a:t>
                      </a:r>
                      <a:endParaRPr lang="en-CA" sz="1200" b="0" i="0" u="none" strike="noStrike" kern="1200" dirty="0">
                        <a:solidFill>
                          <a:srgbClr val="00CC00"/>
                        </a:solidFill>
                        <a:latin typeface="Calibri"/>
                        <a:ea typeface="+mn-ea"/>
                        <a:cs typeface="+mn-cs"/>
                      </a:endParaRP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CA" altLang="ko-KR" sz="1200" b="0" i="0" u="none" strike="noStrike" dirty="0" smtClean="0">
                          <a:solidFill>
                            <a:srgbClr val="00CC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a:solidFill>
                            <a:srgbClr val="00CC00"/>
                          </a:solidFill>
                          <a:latin typeface="Calibri"/>
                        </a:rPr>
                        <a:t>11-15/1062</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CC00"/>
                          </a:solidFill>
                          <a:latin typeface="Calibri"/>
                        </a:rPr>
                        <a:t>NAV Consideration for UL MU Response to Trigger frame</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Po-Kai Huang</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1463">
                <a:tc>
                  <a:txBody>
                    <a:bodyPr/>
                    <a:lstStyle/>
                    <a:p>
                      <a:pPr algn="l" fontAlgn="b"/>
                      <a:r>
                        <a:rPr lang="en-CA" sz="1200" b="0" i="0" u="none" strike="noStrike">
                          <a:solidFill>
                            <a:srgbClr val="00CC00"/>
                          </a:solidFill>
                          <a:latin typeface="Calibri"/>
                        </a:rPr>
                        <a:t>11-15/1065</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11ax uplink Multi-TID aggregation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Chao-Chun Wang</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a:solidFill>
                            <a:srgbClr val="000000"/>
                          </a:solidFill>
                          <a:latin typeface="Calibri"/>
                        </a:rPr>
                        <a:t>11-15/1086</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it-IT" sz="1200" b="0" i="0" u="none" strike="noStrike">
                          <a:solidFill>
                            <a:srgbClr val="000000"/>
                          </a:solidFill>
                          <a:latin typeface="Calibri"/>
                        </a:rPr>
                        <a:t>Consideration on multi-STA BA frame indication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Jing Ma</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1463">
                <a:tc>
                  <a:txBody>
                    <a:bodyPr/>
                    <a:lstStyle/>
                    <a:p>
                      <a:pPr algn="l" fontAlgn="b"/>
                      <a:r>
                        <a:rPr lang="en-CA" sz="1200" b="0" i="0" u="none" strike="noStrike">
                          <a:solidFill>
                            <a:srgbClr val="00CC00"/>
                          </a:solidFill>
                          <a:latin typeface="Calibri"/>
                        </a:rPr>
                        <a:t>11-15/1097</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Reducing Channel Sounding Protocol Overhead for </a:t>
                      </a:r>
                      <a:r>
                        <a:rPr lang="en-CA" sz="1200" b="0" i="0" u="none" strike="noStrike" dirty="0" smtClean="0">
                          <a:solidFill>
                            <a:srgbClr val="00CC00"/>
                          </a:solidFill>
                          <a:latin typeface="Calibri"/>
                        </a:rPr>
                        <a:t>11ax </a:t>
                      </a:r>
                      <a:r>
                        <a:rPr lang="en-CA" sz="1200" b="0" i="0" u="none" strike="noStrike" dirty="0" smtClean="0">
                          <a:solidFill>
                            <a:srgbClr val="C00000"/>
                          </a:solidFill>
                          <a:latin typeface="Calibri"/>
                        </a:rPr>
                        <a:t>(SPs deferred)</a:t>
                      </a:r>
                      <a:endParaRPr lang="en-CA" sz="1200" b="0" i="0" u="none" strike="noStrike" dirty="0">
                        <a:solidFill>
                          <a:srgbClr val="C00000"/>
                        </a:solidFill>
                        <a:latin typeface="Calibri"/>
                      </a:endParaRP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a:solidFill>
                            <a:srgbClr val="00CC00"/>
                          </a:solidFill>
                          <a:latin typeface="Calibri"/>
                        </a:rPr>
                        <a:t>Narendar</a:t>
                      </a:r>
                      <a:r>
                        <a:rPr lang="en-CA" sz="1200" b="0" i="0" u="none" strike="noStrike" dirty="0">
                          <a:solidFill>
                            <a:srgbClr val="00CC00"/>
                          </a:solidFill>
                          <a:latin typeface="Calibri"/>
                        </a:rPr>
                        <a:t> </a:t>
                      </a:r>
                      <a:r>
                        <a:rPr lang="en-CA" sz="1200" b="0" i="0" u="none" strike="noStrike" dirty="0" err="1">
                          <a:solidFill>
                            <a:srgbClr val="00CC00"/>
                          </a:solidFill>
                          <a:latin typeface="Calibri"/>
                        </a:rPr>
                        <a:t>Madhavan</a:t>
                      </a:r>
                      <a:r>
                        <a:rPr lang="en-CA" sz="1200" b="0" i="0" u="none" strike="noStrike" dirty="0">
                          <a:solidFill>
                            <a:srgbClr val="00CC00"/>
                          </a:solidFill>
                          <a:latin typeface="Calibri"/>
                        </a:rPr>
                        <a:t> </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a:solidFill>
                            <a:srgbClr val="00CC00"/>
                          </a:solidFill>
                          <a:latin typeface="Calibri"/>
                        </a:rPr>
                        <a:t>11-15/1102</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CC00"/>
                          </a:solidFill>
                          <a:latin typeface="Calibri"/>
                        </a:rPr>
                        <a:t>Fragmentation with MU Operation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Chittabrata Ghosh</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1463">
                <a:tc>
                  <a:txBody>
                    <a:bodyPr/>
                    <a:lstStyle/>
                    <a:p>
                      <a:pPr algn="l" fontAlgn="b"/>
                      <a:r>
                        <a:rPr lang="en-CA" sz="1200" b="0" i="0" u="none" strike="noStrike">
                          <a:solidFill>
                            <a:srgbClr val="000000"/>
                          </a:solidFill>
                          <a:latin typeface="Calibri"/>
                        </a:rPr>
                        <a:t>11-15/1103</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DL Sounding Sequence with UL MU Feedback</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Chittabrata Ghosh</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a:solidFill>
                            <a:srgbClr val="000000"/>
                          </a:solidFill>
                          <a:latin typeface="Calibri"/>
                        </a:rPr>
                        <a:t>11-15/1105</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UL OFDMA-based Random Access Procedure</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Chittabrata Ghosh</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1463">
                <a:tc>
                  <a:txBody>
                    <a:bodyPr/>
                    <a:lstStyle/>
                    <a:p>
                      <a:pPr algn="l" fontAlgn="b"/>
                      <a:r>
                        <a:rPr lang="en-CA" sz="1200" b="0" i="0" u="none" strike="noStrike">
                          <a:solidFill>
                            <a:srgbClr val="000000"/>
                          </a:solidFill>
                          <a:latin typeface="Calibri"/>
                        </a:rPr>
                        <a:t>11-15/1107</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Power Save with Random Access</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Chittabrata Ghosh</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a:solidFill>
                            <a:srgbClr val="000000"/>
                          </a:solidFill>
                          <a:latin typeface="Calibri"/>
                        </a:rPr>
                        <a:t>11-15/1117</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Regarding UL MU protection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0000"/>
                          </a:solidFill>
                          <a:latin typeface="Calibri"/>
                        </a:rPr>
                        <a:t>Woojin</a:t>
                      </a:r>
                      <a:r>
                        <a:rPr lang="en-CA" sz="1200" b="0" i="0" u="none" strike="noStrike" dirty="0">
                          <a:solidFill>
                            <a:srgbClr val="000000"/>
                          </a:solidFill>
                          <a:latin typeface="Calibri"/>
                        </a:rPr>
                        <a:t> Ahn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1463">
                <a:tc>
                  <a:txBody>
                    <a:bodyPr/>
                    <a:lstStyle/>
                    <a:p>
                      <a:pPr algn="l" fontAlgn="b"/>
                      <a:r>
                        <a:rPr lang="en-CA" sz="1200" b="0" i="0" u="none" strike="noStrike">
                          <a:solidFill>
                            <a:srgbClr val="000000"/>
                          </a:solidFill>
                          <a:latin typeface="Calibri"/>
                        </a:rPr>
                        <a:t>11-15/1123</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Acknowledgement to DL 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a:solidFill>
                            <a:srgbClr val="000000"/>
                          </a:solidFill>
                          <a:latin typeface="Calibri"/>
                        </a:rPr>
                        <a:t>Liwen</a:t>
                      </a:r>
                      <a:r>
                        <a:rPr lang="en-CA" sz="1200" b="0" i="0" u="none" strike="noStrike" dirty="0">
                          <a:solidFill>
                            <a:srgbClr val="000000"/>
                          </a:solidFill>
                          <a:latin typeface="Calibri"/>
                        </a:rPr>
                        <a:t> Chu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a:solidFill>
                            <a:srgbClr val="000000"/>
                          </a:solidFill>
                          <a:latin typeface="Calibri"/>
                        </a:rPr>
                        <a:t>11-15/1129</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Feedback overhead in DL-MU-MIMO</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Filippo Tosato</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bl>
          </a:graphicData>
        </a:graphic>
      </p:graphicFrame>
    </p:spTree>
    <p:extLst>
      <p:ext uri="{BB962C8B-B14F-4D97-AF65-F5344CB8AC3E}">
        <p14:creationId xmlns:p14="http://schemas.microsoft.com/office/powerpoint/2010/main" val="7444959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rPr>
              <a:t>IEEE 802.11 </a:t>
            </a:r>
            <a:r>
              <a:rPr lang="en-US" altLang="en-US" dirty="0" err="1" smtClean="0">
                <a:solidFill>
                  <a:srgbClr val="0000FF"/>
                </a:solidFill>
              </a:rPr>
              <a:t>TGax</a:t>
            </a:r>
            <a:r>
              <a:rPr lang="en-US" altLang="en-US" dirty="0" smtClean="0">
                <a:solidFill>
                  <a:srgbClr val="0000FF"/>
                </a:solidFill>
              </a:rPr>
              <a:t/>
            </a:r>
            <a:br>
              <a:rPr lang="en-US" altLang="en-US" dirty="0" smtClean="0">
                <a:solidFill>
                  <a:srgbClr val="0000FF"/>
                </a:solidFill>
              </a:rPr>
            </a:br>
            <a:r>
              <a:rPr lang="en-US" altLang="en-US" dirty="0" smtClean="0">
                <a:solidFill>
                  <a:srgbClr val="0000FF"/>
                </a:solidFill>
              </a:rPr>
              <a:t>High Efficiency WLAN</a:t>
            </a:r>
            <a:br>
              <a:rPr lang="en-US" altLang="en-US" dirty="0" smtClean="0">
                <a:solidFill>
                  <a:srgbClr val="0000FF"/>
                </a:solidFill>
              </a:rPr>
            </a:br>
            <a:r>
              <a:rPr lang="en-US" altLang="en-US" dirty="0" smtClean="0">
                <a:solidFill>
                  <a:srgbClr val="0000FF"/>
                </a:solidFill>
              </a:rPr>
              <a:t>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p>
          <a:p>
            <a:pPr algn="ctr">
              <a:lnSpc>
                <a:spcPct val="90000"/>
              </a:lnSpc>
              <a:buFontTx/>
              <a:buNone/>
            </a:pPr>
            <a:r>
              <a:rPr lang="en-US" altLang="en-US" sz="2000" dirty="0" smtClean="0"/>
              <a:t>Co-Chairs: </a:t>
            </a:r>
          </a:p>
          <a:p>
            <a:pPr algn="ctr">
              <a:lnSpc>
                <a:spcPct val="90000"/>
              </a:lnSpc>
              <a:buNone/>
            </a:pPr>
            <a:r>
              <a:rPr lang="en-US" altLang="en-US" sz="2000" dirty="0" err="1"/>
              <a:t>Kiseon</a:t>
            </a:r>
            <a:r>
              <a:rPr lang="en-US" altLang="en-US" sz="2000" dirty="0"/>
              <a:t> </a:t>
            </a:r>
            <a:r>
              <a:rPr lang="en-US" altLang="en-US" sz="2000" dirty="0" err="1"/>
              <a:t>Ryu</a:t>
            </a:r>
            <a:r>
              <a:rPr lang="en-US" altLang="en-US" sz="2000" dirty="0"/>
              <a:t> (LG Electronics</a:t>
            </a:r>
            <a:r>
              <a:rPr lang="en-US" altLang="en-US" sz="2000" dirty="0" smtClean="0"/>
              <a:t>)</a:t>
            </a:r>
          </a:p>
          <a:p>
            <a:pPr algn="ctr">
              <a:lnSpc>
                <a:spcPct val="90000"/>
              </a:lnSpc>
              <a:buNone/>
            </a:pPr>
            <a:r>
              <a:rPr lang="en-US" altLang="en-US" sz="2000" dirty="0" err="1"/>
              <a:t>Sigurd</a:t>
            </a:r>
            <a:r>
              <a:rPr lang="en-US" altLang="en-US" sz="2000" dirty="0"/>
              <a:t> </a:t>
            </a:r>
            <a:r>
              <a:rPr lang="en-US" altLang="en-US" sz="2000" dirty="0" err="1"/>
              <a:t>Schelstraete</a:t>
            </a:r>
            <a:r>
              <a:rPr lang="en-US" altLang="en-US" sz="2000" dirty="0"/>
              <a:t> (</a:t>
            </a:r>
            <a:r>
              <a:rPr lang="en-US" altLang="en-US" sz="2000" dirty="0" err="1"/>
              <a:t>Quantenna</a:t>
            </a:r>
            <a:r>
              <a:rPr lang="en-US" altLang="en-US" sz="2000" dirty="0"/>
              <a:t>)</a:t>
            </a:r>
          </a:p>
          <a:p>
            <a:pPr algn="ctr">
              <a:lnSpc>
                <a:spcPct val="90000"/>
              </a:lnSpc>
              <a:buFontTx/>
              <a:buNone/>
            </a:pPr>
            <a:r>
              <a:rPr lang="en-US" altLang="en-US" sz="2000" dirty="0" smtClean="0"/>
              <a:t>Kaushik Josiam (Samsung)</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extLst>
      <p:ext uri="{BB962C8B-B14F-4D97-AF65-F5344CB8AC3E}">
        <p14:creationId xmlns:p14="http://schemas.microsoft.com/office/powerpoint/2010/main" val="3809224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3</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3</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4</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4</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2"/>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11-09-0517r0  for more details</a:t>
            </a:r>
            <a:r>
              <a:rPr lang="en-US" altLang="zh-CN" sz="3200" dirty="0" smtClean="0"/>
              <a:t> </a:t>
            </a:r>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5</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September 15 2015, 1:30PM – 3:30PM</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Note ad hoc rules </a:t>
            </a:r>
          </a:p>
          <a:p>
            <a:r>
              <a:rPr lang="en-US" altLang="en-US" sz="2000" dirty="0" smtClean="0"/>
              <a:t>Note MU ad hoc sessions this week </a:t>
            </a:r>
          </a:p>
          <a:p>
            <a:pPr lvl="1"/>
            <a:r>
              <a:rPr lang="en-US" altLang="en-US" dirty="0" smtClean="0"/>
              <a:t>Tuesday PM1</a:t>
            </a:r>
          </a:p>
          <a:p>
            <a:pPr lvl="1"/>
            <a:r>
              <a:rPr lang="en-US" altLang="en-US" dirty="0" smtClean="0"/>
              <a:t>Tuesday PM3</a:t>
            </a:r>
          </a:p>
          <a:p>
            <a:pPr lvl="1"/>
            <a:r>
              <a:rPr lang="en-US" altLang="en-US" dirty="0" smtClean="0"/>
              <a:t>Wednesday </a:t>
            </a:r>
            <a:r>
              <a:rPr lang="en-US" altLang="en-US" dirty="0" smtClean="0"/>
              <a:t>PM2</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1598647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6</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September </a:t>
            </a:r>
            <a:r>
              <a:rPr lang="en-US" altLang="en-US" sz="2800" dirty="0" smtClean="0"/>
              <a:t>15 </a:t>
            </a:r>
            <a:r>
              <a:rPr lang="en-US" altLang="en-US" sz="2800" dirty="0" smtClean="0"/>
              <a:t>2015, </a:t>
            </a:r>
            <a:r>
              <a:rPr lang="en-US" altLang="en-US" sz="2800" dirty="0" smtClean="0"/>
              <a:t>7:30PM </a:t>
            </a:r>
            <a:r>
              <a:rPr lang="en-US" altLang="en-US" sz="2800" dirty="0" smtClean="0"/>
              <a:t>– </a:t>
            </a:r>
            <a:r>
              <a:rPr lang="en-US" altLang="en-US" sz="2800" dirty="0" smtClean="0"/>
              <a:t>9:30PM</a:t>
            </a:r>
            <a:endParaRPr lang="en-US" altLang="en-US" sz="2800" dirty="0" smtClean="0"/>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Note ad hoc rules </a:t>
            </a:r>
          </a:p>
          <a:p>
            <a:r>
              <a:rPr lang="en-CA" altLang="en-US" sz="2000" dirty="0" smtClean="0"/>
              <a:t>Continue 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28901894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7</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September 16 2015, 4:00PM – 6:00PM</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Note ad hoc rules </a:t>
            </a:r>
          </a:p>
          <a:p>
            <a:r>
              <a:rPr lang="en-CA" altLang="en-US" sz="2000" dirty="0" smtClean="0"/>
              <a:t>Continue 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1866809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8</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9"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9</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1125</TotalTime>
  <Words>1030</Words>
  <Application>Microsoft Office PowerPoint</Application>
  <PresentationFormat>화면 슬라이드 쇼(4:3)</PresentationFormat>
  <Paragraphs>232</Paragraphs>
  <Slides>13</Slides>
  <Notes>9</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13</vt:i4>
      </vt:variant>
    </vt:vector>
  </HeadingPairs>
  <TitlesOfParts>
    <vt:vector size="15" baseType="lpstr">
      <vt:lpstr>802-11-Submission</vt:lpstr>
      <vt:lpstr>Document</vt:lpstr>
      <vt:lpstr>TGax MU ad-hoc September 2015 Agenda </vt:lpstr>
      <vt:lpstr>IEEE 802.11 TGax High Efficiency WLAN MU Ad Hoc</vt:lpstr>
      <vt:lpstr>Meeting Protocol</vt:lpstr>
      <vt:lpstr>Attendance</vt:lpstr>
      <vt:lpstr>Agenda Items September 15 2015, 1:30PM – 3:30PM</vt:lpstr>
      <vt:lpstr>Agenda Items September 15 2015, 7:30PM – 9:30PM</vt:lpstr>
      <vt:lpstr>Agenda Items September 16 2015, 4:00PM – 6:00PM</vt:lpstr>
      <vt:lpstr>Participants, Patents, and Duty to Inform</vt:lpstr>
      <vt:lpstr>Patent Related Links</vt:lpstr>
      <vt:lpstr>Call for Potentially Essential Patents</vt:lpstr>
      <vt:lpstr>Other Guidelines for IEEE WG Meetings</vt:lpstr>
      <vt:lpstr>Ad-hoc Group Straw poll rules Document: 15/0075r0</vt:lpstr>
      <vt:lpstr>Submissions (MU)</vt:lpstr>
    </vt:vector>
  </TitlesOfParts>
  <Company>Quantenna Communications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류기선/책임연구원/차세대통신(연)WTS팀(kiseon.ryu@lge.com)</cp:lastModifiedBy>
  <cp:revision>56</cp:revision>
  <cp:lastPrinted>1998-02-10T13:28:06Z</cp:lastPrinted>
  <dcterms:created xsi:type="dcterms:W3CDTF">2015-03-09T09:52:27Z</dcterms:created>
  <dcterms:modified xsi:type="dcterms:W3CDTF">2015-09-15T08:38:54Z</dcterms:modified>
</cp:coreProperties>
</file>