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8"/>
  </p:notesMasterIdLst>
  <p:handoutMasterIdLst>
    <p:handoutMasterId r:id="rId29"/>
  </p:handoutMasterIdLst>
  <p:sldIdLst>
    <p:sldId id="256" r:id="rId3"/>
    <p:sldId id="257" r:id="rId4"/>
    <p:sldId id="283" r:id="rId5"/>
    <p:sldId id="287" r:id="rId6"/>
    <p:sldId id="288" r:id="rId7"/>
    <p:sldId id="276" r:id="rId8"/>
    <p:sldId id="278" r:id="rId9"/>
    <p:sldId id="277" r:id="rId10"/>
    <p:sldId id="280" r:id="rId11"/>
    <p:sldId id="282" r:id="rId12"/>
    <p:sldId id="284" r:id="rId13"/>
    <p:sldId id="265" r:id="rId14"/>
    <p:sldId id="286" r:id="rId15"/>
    <p:sldId id="291" r:id="rId16"/>
    <p:sldId id="275" r:id="rId17"/>
    <p:sldId id="285" r:id="rId18"/>
    <p:sldId id="289" r:id="rId19"/>
    <p:sldId id="292" r:id="rId20"/>
    <p:sldId id="266" r:id="rId21"/>
    <p:sldId id="279" r:id="rId22"/>
    <p:sldId id="269" r:id="rId23"/>
    <p:sldId id="270" r:id="rId24"/>
    <p:sldId id="273" r:id="rId25"/>
    <p:sldId id="274" r:id="rId26"/>
    <p:sldId id="281"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9" d="100"/>
          <a:sy n="79" d="100"/>
        </p:scale>
        <p:origin x="-7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802.11-yy/1139r1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s-ES" smtClean="0"/>
              <a:t>Guido R. Hiertz et al., Ericsson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802.11-yy/1139r1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smtClean="0"/>
              <a:t>Guido R. Hiertz et al., Ericsson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802.11-yy/1139r1</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802.11-yy/1139r1</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802.11-yy/1139r1</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4291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5481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4795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1636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3828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7114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8983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71124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1364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347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smtClean="0"/>
              <a:t>Guido R. Hiertz et al.,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574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2015</a:t>
            </a:r>
            <a:endParaRPr lang="en-GB"/>
          </a:p>
        </p:txBody>
      </p:sp>
      <p:sp>
        <p:nvSpPr>
          <p:cNvPr id="6" name="Footer Placeholder 5"/>
          <p:cNvSpPr>
            <a:spLocks noGrp="1"/>
          </p:cNvSpPr>
          <p:nvPr>
            <p:ph type="ftr" idx="11"/>
          </p:nvPr>
        </p:nvSpPr>
        <p:spPr/>
        <p:txBody>
          <a:bodyPr/>
          <a:lstStyle>
            <a:lvl1pPr>
              <a:defRPr/>
            </a:lvl1pPr>
          </a:lstStyle>
          <a:p>
            <a:r>
              <a:rPr lang="es-ES" smtClean="0"/>
              <a:t>Guido R. Hiertz et al., Ericsson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s-ES" smtClean="0"/>
              <a:t>Guido R. Hiertz et al.,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2015</a:t>
            </a:r>
            <a:endParaRPr lang="en-GB"/>
          </a:p>
        </p:txBody>
      </p:sp>
      <p:sp>
        <p:nvSpPr>
          <p:cNvPr id="4" name="Footer Placeholder 3"/>
          <p:cNvSpPr>
            <a:spLocks noGrp="1"/>
          </p:cNvSpPr>
          <p:nvPr>
            <p:ph type="ftr" idx="11"/>
          </p:nvPr>
        </p:nvSpPr>
        <p:spPr/>
        <p:txBody>
          <a:bodyPr/>
          <a:lstStyle>
            <a:lvl1pPr>
              <a:defRPr/>
            </a:lvl1pPr>
          </a:lstStyle>
          <a:p>
            <a:r>
              <a:rPr lang="es-ES" smtClean="0"/>
              <a:t>Guido R. Hiertz et al., Ericsson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2015</a:t>
            </a:r>
            <a:endParaRPr lang="en-GB"/>
          </a:p>
        </p:txBody>
      </p:sp>
      <p:sp>
        <p:nvSpPr>
          <p:cNvPr id="3" name="Footer Placeholder 2"/>
          <p:cNvSpPr>
            <a:spLocks noGrp="1"/>
          </p:cNvSpPr>
          <p:nvPr>
            <p:ph type="ftr" idx="11"/>
          </p:nvPr>
        </p:nvSpPr>
        <p:spPr/>
        <p:txBody>
          <a:bodyPr/>
          <a:lstStyle>
            <a:lvl1pPr>
              <a:defRPr/>
            </a:lvl1pPr>
          </a:lstStyle>
          <a:p>
            <a:r>
              <a:rPr lang="es-ES" smtClean="0"/>
              <a:t>Guido R. Hiertz et al., Ericsson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smtClean="0"/>
              <a:t>Guido R. Hiertz et al.,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802.11-14/1139r1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eaLnBrk="1" fontAlgn="auto" hangingPunct="1">
              <a:spcBef>
                <a:spcPts val="0"/>
              </a:spcBef>
              <a:spcAft>
                <a:spcPts val="0"/>
              </a:spcAft>
              <a:buClrTx/>
              <a:buSzTx/>
              <a:buFontTx/>
              <a:buNone/>
            </a:pPr>
            <a:fld id="{ACDA7AC7-5E8A-4598-AC3F-B3215E9E7B7C}" type="datetimeFigureOut">
              <a:rPr lang="en-US" smtClean="0">
                <a:solidFill>
                  <a:prstClr val="black">
                    <a:tint val="75000"/>
                  </a:prstClr>
                </a:solidFill>
                <a:latin typeface="Calibri"/>
                <a:ea typeface="+mn-ea"/>
              </a:rPr>
              <a:pPr defTabSz="914400" eaLnBrk="1" fontAlgn="auto" hangingPunct="1">
                <a:spcBef>
                  <a:spcPts val="0"/>
                </a:spcBef>
                <a:spcAft>
                  <a:spcPts val="0"/>
                </a:spcAft>
                <a:buClrTx/>
                <a:buSzTx/>
                <a:buFontTx/>
                <a:buNone/>
              </a:pPr>
              <a:t>9/14/2015</a:t>
            </a:fld>
            <a:endParaRPr lang="en-US" smtClean="0">
              <a:solidFill>
                <a:prstClr val="black">
                  <a:tint val="75000"/>
                </a:prstClr>
              </a:solidFill>
              <a:latin typeface="Calibri"/>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eaLnBrk="1" fontAlgn="auto" hangingPunct="1">
              <a:spcBef>
                <a:spcPts val="0"/>
              </a:spcBef>
              <a:spcAft>
                <a:spcPts val="0"/>
              </a:spcAft>
              <a:buClrTx/>
              <a:buSzTx/>
              <a:buFontTx/>
              <a:buNone/>
            </a:pPr>
            <a:endParaRPr lang="en-US" smtClean="0">
              <a:solidFill>
                <a:prstClr val="black">
                  <a:tint val="75000"/>
                </a:prstClr>
              </a:solidFill>
              <a:latin typeface="Calibri"/>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eaLnBrk="1" fontAlgn="auto" hangingPunct="1">
              <a:spcBef>
                <a:spcPts val="0"/>
              </a:spcBef>
              <a:spcAft>
                <a:spcPts val="0"/>
              </a:spcAft>
              <a:buClrTx/>
              <a:buSzTx/>
              <a:buFontTx/>
              <a:buNone/>
            </a:pPr>
            <a:fld id="{A0102D0A-6ECE-43C3-87C9-E1D9EF72AE13}" type="slidenum">
              <a:rPr lang="en-US" smtClean="0">
                <a:solidFill>
                  <a:prstClr val="black">
                    <a:tint val="75000"/>
                  </a:prstClr>
                </a:solidFill>
                <a:latin typeface="Calibri"/>
                <a:ea typeface="+mn-ea"/>
              </a:rPr>
              <a:pPr defTabSz="914400" eaLnBrk="1" fontAlgn="auto" hangingPunct="1">
                <a:spcBef>
                  <a:spcPts val="0"/>
                </a:spcBef>
                <a:spcAft>
                  <a:spcPts val="0"/>
                </a:spcAft>
                <a:buClrTx/>
                <a:buSzTx/>
                <a:buFontTx/>
                <a:buNone/>
              </a:pPr>
              <a:t>‹#›</a:t>
            </a:fld>
            <a:endParaRPr lang="en-US" smtClean="0">
              <a:solidFill>
                <a:prstClr val="black">
                  <a:tint val="75000"/>
                </a:prstClr>
              </a:solidFill>
              <a:latin typeface="Calibri"/>
              <a:ea typeface="+mn-ea"/>
            </a:endParaRPr>
          </a:p>
        </p:txBody>
      </p:sp>
    </p:spTree>
    <p:extLst>
      <p:ext uri="{BB962C8B-B14F-4D97-AF65-F5344CB8AC3E}">
        <p14:creationId xmlns:p14="http://schemas.microsoft.com/office/powerpoint/2010/main" val="4266455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s-ES" smtClean="0"/>
              <a:t>Guido R. Hiertz et al.,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Co-chairmen notes </a:t>
            </a:r>
            <a:r>
              <a:rPr lang="en-GB" dirty="0" smtClean="0"/>
              <a:t>on </a:t>
            </a:r>
            <a:r>
              <a:rPr lang="en-GB" dirty="0"/>
              <a:t>current status of 802.11ax Spatial Reuse ad hoc group </a:t>
            </a:r>
          </a:p>
        </p:txBody>
      </p:sp>
      <p:sp>
        <p:nvSpPr>
          <p:cNvPr id="3074" name="Rectangle 2"/>
          <p:cNvSpPr>
            <a:spLocks noGrp="1" noChangeArrowheads="1"/>
          </p:cNvSpPr>
          <p:nvPr>
            <p:ph type="body" idx="1"/>
          </p:nvPr>
        </p:nvSpPr>
        <p:spPr>
          <a:xfrm>
            <a:off x="685800" y="191564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13554711"/>
              </p:ext>
            </p:extLst>
          </p:nvPr>
        </p:nvGraphicFramePr>
        <p:xfrm>
          <a:off x="522288" y="2678113"/>
          <a:ext cx="7799387" cy="3500437"/>
        </p:xfrm>
        <a:graphic>
          <a:graphicData uri="http://schemas.openxmlformats.org/presentationml/2006/ole">
            <mc:AlternateContent xmlns:mc="http://schemas.openxmlformats.org/markup-compatibility/2006">
              <mc:Choice xmlns:v="urn:schemas-microsoft-com:vml" Requires="v">
                <p:oleObj spid="_x0000_s3148" name="Document" r:id="rId4" imgW="8246962" imgH="3706203" progId="Word.Document.8">
                  <p:embed/>
                </p:oleObj>
              </mc:Choice>
              <mc:Fallback>
                <p:oleObj name="Document" r:id="rId4" imgW="8246962" imgH="3706203" progId="Word.Document.8">
                  <p:embed/>
                  <p:pic>
                    <p:nvPicPr>
                      <p:cNvPr id="0" name="Picture 3"/>
                      <p:cNvPicPr>
                        <a:picLocks noChangeAspect="1" noChangeArrowheads="1"/>
                      </p:cNvPicPr>
                      <p:nvPr/>
                    </p:nvPicPr>
                    <p:blipFill>
                      <a:blip r:embed="rId5"/>
                      <a:srcRect/>
                      <a:stretch>
                        <a:fillRect/>
                      </a:stretch>
                    </p:blipFill>
                    <p:spPr bwMode="auto">
                      <a:xfrm>
                        <a:off x="522288" y="2678113"/>
                        <a:ext cx="7799387" cy="3500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315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carrier sensing</a:t>
            </a:r>
            <a:endParaRPr lang="en-US" dirty="0"/>
          </a:p>
        </p:txBody>
      </p:sp>
      <p:sp>
        <p:nvSpPr>
          <p:cNvPr id="3" name="Content Placeholder 2"/>
          <p:cNvSpPr>
            <a:spLocks noGrp="1"/>
          </p:cNvSpPr>
          <p:nvPr>
            <p:ph sz="half" idx="1"/>
          </p:nvPr>
        </p:nvSpPr>
        <p:spPr>
          <a:xfrm>
            <a:off x="685800" y="1981200"/>
            <a:ext cx="3808413" cy="4184104"/>
          </a:xfrm>
        </p:spPr>
        <p:txBody>
          <a:bodyPr>
            <a:normAutofit fontScale="85000" lnSpcReduction="20000"/>
          </a:bodyPr>
          <a:lstStyle/>
          <a:p>
            <a:pPr marL="457200" indent="-457200">
              <a:buFont typeface="Arial" panose="020B0604020202020204" pitchFamily="34" charset="0"/>
              <a:buChar char="•"/>
            </a:pPr>
            <a:r>
              <a:rPr lang="en-US" dirty="0" smtClean="0"/>
              <a:t>Optimal carrier sensing balances protection for ongoing frame transmissions &amp; gains from spatial frequency reuse</a:t>
            </a:r>
          </a:p>
          <a:p>
            <a:pPr marL="857250" lvl="1" indent="-457200">
              <a:buFont typeface="Arial" panose="020B0604020202020204" pitchFamily="34" charset="0"/>
              <a:buChar char="•"/>
            </a:pPr>
            <a:r>
              <a:rPr lang="en-US" dirty="0" smtClean="0"/>
              <a:t>Too sensitive designs cause medium underutilization</a:t>
            </a:r>
          </a:p>
          <a:p>
            <a:pPr marL="857250" lvl="1" indent="-457200">
              <a:buFont typeface="Arial" panose="020B0604020202020204" pitchFamily="34" charset="0"/>
              <a:buChar char="•"/>
            </a:pPr>
            <a:r>
              <a:rPr lang="en-US" dirty="0" smtClean="0"/>
              <a:t>Too insensitive designs reduce </a:t>
            </a:r>
            <a:r>
              <a:rPr lang="en-US" dirty="0"/>
              <a:t>Signal to Interference </a:t>
            </a:r>
            <a:r>
              <a:rPr lang="en-US" dirty="0" smtClean="0"/>
              <a:t>ratio (SIR)</a:t>
            </a:r>
          </a:p>
          <a:p>
            <a:pPr marL="1257300" lvl="2" indent="-457200">
              <a:buFont typeface="Arial" panose="020B0604020202020204" pitchFamily="34" charset="0"/>
              <a:buChar char="•"/>
            </a:pPr>
            <a:r>
              <a:rPr lang="en-US" dirty="0" smtClean="0"/>
              <a:t>Increased frame error probability</a:t>
            </a:r>
            <a:endParaRPr lang="en-US" dirty="0"/>
          </a:p>
        </p:txBody>
      </p:sp>
      <p:sp>
        <p:nvSpPr>
          <p:cNvPr id="4" name="Content Placeholder 3"/>
          <p:cNvSpPr>
            <a:spLocks noGrp="1"/>
          </p:cNvSpPr>
          <p:nvPr>
            <p:ph sz="half" idx="2"/>
          </p:nvPr>
        </p:nvSpPr>
        <p:spPr>
          <a:xfrm>
            <a:off x="4646613" y="1981200"/>
            <a:ext cx="3810000" cy="4184104"/>
          </a:xfrm>
        </p:spPr>
        <p:txBody>
          <a:bodyPr>
            <a:normAutofit fontScale="85000" lnSpcReduction="20000"/>
          </a:bodyPr>
          <a:lstStyle/>
          <a:p>
            <a:pPr marL="457200" indent="-457200">
              <a:buFont typeface="Arial" panose="020B0604020202020204" pitchFamily="34" charset="0"/>
              <a:buChar char="•"/>
            </a:pPr>
            <a:r>
              <a:rPr lang="en-US" dirty="0" smtClean="0"/>
              <a:t>Adaptive carrier sensing thresholds considered in 1994 [1]</a:t>
            </a:r>
          </a:p>
          <a:p>
            <a:pPr marL="857250" lvl="1" indent="-457200">
              <a:buFont typeface="Arial" panose="020B0604020202020204" pitchFamily="34" charset="0"/>
              <a:buChar char="•"/>
            </a:pPr>
            <a:r>
              <a:rPr lang="en-US" dirty="0" smtClean="0"/>
              <a:t>Back then, considered to be too complex </a:t>
            </a:r>
          </a:p>
          <a:p>
            <a:pPr marL="857250" lvl="1" indent="-457200">
              <a:buFont typeface="Arial" panose="020B0604020202020204" pitchFamily="34" charset="0"/>
              <a:buChar char="•"/>
            </a:pPr>
            <a:r>
              <a:rPr lang="en-US" dirty="0" smtClean="0"/>
              <a:t>2011 proposed again [5]</a:t>
            </a:r>
          </a:p>
          <a:p>
            <a:pPr marL="457200" indent="-457200">
              <a:buFont typeface="Arial" panose="020B0604020202020204" pitchFamily="34" charset="0"/>
              <a:buChar char="•"/>
            </a:pPr>
            <a:r>
              <a:rPr lang="en-US" dirty="0" smtClean="0"/>
              <a:t>Hence, spatial reuse optimizations are not a new topic</a:t>
            </a:r>
          </a:p>
          <a:p>
            <a:pPr marL="857250" lvl="1" indent="-457200">
              <a:buFont typeface="Arial" panose="020B0604020202020204" pitchFamily="34" charset="0"/>
              <a:buChar char="•"/>
            </a:pPr>
            <a:r>
              <a:rPr lang="en-US" dirty="0" smtClean="0"/>
              <a:t>Also debated in 802.11s (mesh) but 802.11ax reaches larger audience</a:t>
            </a:r>
          </a:p>
          <a:p>
            <a:pPr marL="857250" lvl="1" indent="-457200">
              <a:buFont typeface="Arial" panose="020B0604020202020204" pitchFamily="34" charset="0"/>
              <a:buChar char="•"/>
            </a:pPr>
            <a:r>
              <a:rPr lang="en-US" dirty="0" smtClean="0"/>
              <a:t>Legacy issues also discussed in [6]</a:t>
            </a:r>
            <a:endParaRPr lang="en-US" dirty="0"/>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10</a:t>
            </a:fld>
            <a:endParaRPr lang="en-GB"/>
          </a:p>
        </p:txBody>
      </p:sp>
    </p:spTree>
    <p:extLst>
      <p:ext uri="{BB962C8B-B14F-4D97-AF65-F5344CB8AC3E}">
        <p14:creationId xmlns:p14="http://schemas.microsoft.com/office/powerpoint/2010/main" val="1690838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The Present</a:t>
            </a:r>
            <a:endParaRPr lang="en-US" dirty="0"/>
          </a:p>
        </p:txBody>
      </p:sp>
      <p:sp>
        <p:nvSpPr>
          <p:cNvPr id="9" name="Text Placeholder 8"/>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11</a:t>
            </a:fld>
            <a:endParaRPr lang="en-GB"/>
          </a:p>
        </p:txBody>
      </p:sp>
    </p:spTree>
    <p:extLst>
      <p:ext uri="{BB962C8B-B14F-4D97-AF65-F5344CB8AC3E}">
        <p14:creationId xmlns:p14="http://schemas.microsoft.com/office/powerpoint/2010/main" val="2098251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802.11ax SR ad hoc group  – Retrospect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High Efficiency WLAN (HEW) Study Group (SG)</a:t>
            </a:r>
          </a:p>
          <a:p>
            <a:pPr lvl="1">
              <a:buFont typeface="Arial" panose="020B0604020202020204" pitchFamily="34" charset="0"/>
              <a:buChar char="•"/>
            </a:pPr>
            <a:r>
              <a:rPr lang="en-US" dirty="0" smtClean="0"/>
              <a:t>Approved in March 2013</a:t>
            </a:r>
          </a:p>
          <a:p>
            <a:pPr lvl="1">
              <a:buFont typeface="Arial" panose="020B0604020202020204" pitchFamily="34" charset="0"/>
              <a:buChar char="•"/>
            </a:pPr>
            <a:r>
              <a:rPr lang="en-US" dirty="0" smtClean="0"/>
              <a:t>First meeting in May 2013</a:t>
            </a:r>
          </a:p>
          <a:p>
            <a:pPr>
              <a:buFont typeface="Arial" panose="020B0604020202020204" pitchFamily="34" charset="0"/>
              <a:buChar char="•"/>
            </a:pPr>
            <a:r>
              <a:rPr lang="en-US" dirty="0" smtClean="0"/>
              <a:t>802.11ax Project Authorization Request (PAR) and Criteria for Standards Development (CSD)</a:t>
            </a:r>
          </a:p>
          <a:p>
            <a:pPr lvl="1">
              <a:buFont typeface="Arial" panose="020B0604020202020204" pitchFamily="34" charset="0"/>
              <a:buChar char="•"/>
            </a:pPr>
            <a:r>
              <a:rPr lang="en-US" dirty="0" smtClean="0"/>
              <a:t>Approved in March 2014</a:t>
            </a:r>
          </a:p>
          <a:p>
            <a:pPr lvl="1">
              <a:buFont typeface="Arial" panose="020B0604020202020204" pitchFamily="34" charset="0"/>
              <a:buChar char="•"/>
            </a:pPr>
            <a:r>
              <a:rPr lang="en-US" dirty="0" smtClean="0"/>
              <a:t>First </a:t>
            </a:r>
            <a:r>
              <a:rPr lang="en-US" dirty="0" err="1" smtClean="0"/>
              <a:t>TGax</a:t>
            </a:r>
            <a:r>
              <a:rPr lang="en-US" dirty="0" smtClean="0"/>
              <a:t> meeting in May 2014</a:t>
            </a:r>
          </a:p>
          <a:p>
            <a:pPr>
              <a:buFont typeface="Arial" panose="020B0604020202020204" pitchFamily="34" charset="0"/>
              <a:buChar char="•"/>
            </a:pPr>
            <a:r>
              <a:rPr lang="en-US" dirty="0" smtClean="0"/>
              <a:t>Spatial Reuse (SR) ad hoc group formation</a:t>
            </a:r>
          </a:p>
          <a:p>
            <a:pPr lvl="1">
              <a:buFont typeface="Arial" panose="020B0604020202020204" pitchFamily="34" charset="0"/>
              <a:buChar char="•"/>
            </a:pPr>
            <a:r>
              <a:rPr lang="en-US" dirty="0" smtClean="0"/>
              <a:t>Approved in November 2014</a:t>
            </a:r>
          </a:p>
          <a:p>
            <a:pPr lvl="1">
              <a:buFont typeface="Arial" panose="020B0604020202020204" pitchFamily="34" charset="0"/>
              <a:buChar char="•"/>
            </a:pPr>
            <a:r>
              <a:rPr lang="en-US" dirty="0" smtClean="0"/>
              <a:t>First SR ad hoc group </a:t>
            </a:r>
            <a:r>
              <a:rPr lang="en-US" dirty="0"/>
              <a:t>meeting in </a:t>
            </a:r>
            <a:r>
              <a:rPr lang="en-US" dirty="0" smtClean="0"/>
              <a:t>March 2015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2650613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lIns="90000" tIns="46800" rIns="90000" bIns="46800"/>
          <a:lstStyle/>
          <a:p>
            <a:r>
              <a:rPr lang="en-US" dirty="0" smtClean="0"/>
              <a:t>Spatial reuse enhancements – Today</a:t>
            </a:r>
            <a:endParaRPr lang="en-US" dirty="0"/>
          </a:p>
        </p:txBody>
      </p:sp>
      <p:sp>
        <p:nvSpPr>
          <p:cNvPr id="2" name="Content Placeholder 1"/>
          <p:cNvSpPr>
            <a:spLocks noGrp="1"/>
          </p:cNvSpPr>
          <p:nvPr>
            <p:ph idx="1"/>
          </p:nvPr>
        </p:nvSpPr>
        <p:spPr/>
        <p:txBody>
          <a:bodyPr/>
          <a:lstStyle/>
          <a:p>
            <a:pPr>
              <a:buFont typeface="Arial" panose="020B0604020202020204" pitchFamily="34" charset="0"/>
              <a:buChar char="•"/>
            </a:pPr>
            <a:r>
              <a:rPr lang="en-US" dirty="0" smtClean="0"/>
              <a:t>Various proprietary chipset optimizations exist</a:t>
            </a:r>
          </a:p>
          <a:p>
            <a:pPr lvl="1">
              <a:buFont typeface="Arial" panose="020B0604020202020204" pitchFamily="34" charset="0"/>
              <a:buChar char="•"/>
            </a:pPr>
            <a:r>
              <a:rPr lang="en-US" dirty="0" smtClean="0"/>
              <a:t>Tackling raised noise floor issues etc.</a:t>
            </a:r>
          </a:p>
          <a:p>
            <a:pPr>
              <a:buFont typeface="Arial" panose="020B0604020202020204" pitchFamily="34" charset="0"/>
              <a:buChar char="•"/>
            </a:pPr>
            <a:r>
              <a:rPr lang="en-US" dirty="0" smtClean="0"/>
              <a:t>Hot topic with 802.11ax because of its focus on dense deployments</a:t>
            </a:r>
          </a:p>
          <a:p>
            <a:pPr lvl="1">
              <a:buFont typeface="Arial" panose="020B0604020202020204" pitchFamily="34" charset="0"/>
              <a:buChar char="•"/>
            </a:pPr>
            <a:r>
              <a:rPr lang="en-US" dirty="0" smtClean="0"/>
              <a:t>High spatial frequency reuse needed</a:t>
            </a:r>
          </a:p>
          <a:p>
            <a:pPr lvl="1">
              <a:buFont typeface="Arial" panose="020B0604020202020204" pitchFamily="34" charset="0"/>
              <a:buChar char="•"/>
            </a:pPr>
            <a:r>
              <a:rPr lang="en-US" dirty="0" smtClean="0"/>
              <a:t>Improvement in b/s/Hz/m² targeted</a:t>
            </a:r>
          </a:p>
          <a:p>
            <a:pPr>
              <a:buFont typeface="Arial" panose="020B0604020202020204" pitchFamily="34" charset="0"/>
              <a:buChar char="•"/>
            </a:pPr>
            <a:r>
              <a:rPr lang="en-US" dirty="0" smtClean="0"/>
              <a:t>Various submissions indicate that current 802.11 CCA might be too stringent, too careful, too sensitive</a:t>
            </a:r>
          </a:p>
          <a:p>
            <a:pPr lvl="1">
              <a:buFont typeface="Arial" panose="020B0604020202020204" pitchFamily="34" charset="0"/>
              <a:buChar char="•"/>
            </a:pPr>
            <a:r>
              <a:rPr lang="en-US" dirty="0" smtClean="0"/>
              <a:t>Margins for improvements seem to exist</a:t>
            </a:r>
          </a:p>
          <a:p>
            <a:pPr lvl="1">
              <a:buFont typeface="Arial" panose="020B0604020202020204" pitchFamily="34" charset="0"/>
              <a:buChar char="•"/>
            </a:pPr>
            <a:r>
              <a:rPr lang="en-US" dirty="0" smtClean="0"/>
              <a:t>Do current settings cause 802.11 to underperform?</a:t>
            </a: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4" name="Date Placeholder 3"/>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445652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Almost 70 submissions related to spatial frequency reuse</a:t>
            </a:r>
          </a:p>
          <a:p>
            <a:pPr lvl="1">
              <a:buFont typeface="Arial" panose="020B0604020202020204" pitchFamily="34" charset="0"/>
              <a:buChar char="•"/>
            </a:pPr>
            <a:r>
              <a:rPr lang="en-US" dirty="0" smtClean="0"/>
              <a:t>Pre-SG HEW submissions not counted but may be interesting to study too</a:t>
            </a:r>
          </a:p>
          <a:p>
            <a:pPr>
              <a:buFont typeface="Arial" panose="020B0604020202020204" pitchFamily="34" charset="0"/>
              <a:buChar char="•"/>
            </a:pPr>
            <a:r>
              <a:rPr lang="en-US" dirty="0" smtClean="0"/>
              <a:t>Four ad hoc meetings à 2 h</a:t>
            </a:r>
          </a:p>
          <a:p>
            <a:pPr lvl="1">
              <a:buFont typeface="Arial" panose="020B0604020202020204" pitchFamily="34" charset="0"/>
              <a:buChar char="•"/>
            </a:pPr>
            <a:r>
              <a:rPr lang="en-US" dirty="0" smtClean="0"/>
              <a:t>Typical number of attendees exceeds 50</a:t>
            </a:r>
          </a:p>
          <a:p>
            <a:pPr lvl="1">
              <a:buFont typeface="Arial" panose="020B0604020202020204" pitchFamily="34" charset="0"/>
              <a:buChar char="•"/>
            </a:pPr>
            <a:r>
              <a:rPr lang="en-US" dirty="0" smtClean="0"/>
              <a:t>A lot of manpower gone into debates</a:t>
            </a:r>
          </a:p>
          <a:p>
            <a:pPr>
              <a:buFont typeface="Arial" panose="020B0604020202020204" pitchFamily="34" charset="0"/>
              <a:buChar char="•"/>
            </a:pPr>
            <a:r>
              <a:rPr lang="en-US" dirty="0" smtClean="0"/>
              <a:t>A simulation calibration initiative has been formed</a:t>
            </a:r>
          </a:p>
          <a:p>
            <a:pPr lvl="1">
              <a:buFont typeface="Arial" panose="020B0604020202020204" pitchFamily="34" charset="0"/>
              <a:buChar char="•"/>
            </a:pPr>
            <a:r>
              <a:rPr lang="en-US" dirty="0" smtClean="0"/>
              <a:t>Many offline debates, contributions from many parties</a:t>
            </a:r>
          </a:p>
          <a:p>
            <a:pPr>
              <a:buFont typeface="Arial" panose="020B0604020202020204" pitchFamily="34" charset="0"/>
              <a:buChar char="•"/>
            </a:pPr>
            <a:r>
              <a:rPr lang="en-US" dirty="0" smtClean="0"/>
              <a:t>Why did all proposals adding SR text to the SFD fail?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4170275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dirty="0" smtClean="0"/>
              <a:t>A classification scheme has been proposed in </a:t>
            </a:r>
            <a:r>
              <a:rPr lang="en-US" dirty="0" smtClean="0"/>
              <a:t>[45]. </a:t>
            </a:r>
            <a:r>
              <a:rPr lang="en-US" dirty="0" smtClean="0"/>
              <a:t>It reports the following design ideas:</a:t>
            </a:r>
          </a:p>
          <a:p>
            <a:pPr lvl="1">
              <a:buFont typeface="Arial" panose="020B0604020202020204" pitchFamily="34" charset="0"/>
              <a:buChar char="•"/>
            </a:pPr>
            <a:r>
              <a:rPr lang="en-US" dirty="0" smtClean="0"/>
              <a:t>“Dynamic </a:t>
            </a:r>
            <a:r>
              <a:rPr lang="en-US" dirty="0"/>
              <a:t>Sensitivity Control (DSC)</a:t>
            </a:r>
          </a:p>
          <a:p>
            <a:pPr lvl="1">
              <a:buFont typeface="Arial" panose="020B0604020202020204" pitchFamily="34" charset="0"/>
              <a:buChar char="•"/>
            </a:pPr>
            <a:r>
              <a:rPr lang="en-US" dirty="0"/>
              <a:t>Sensitivity modified based on RSSI modified by ‘Margin</a:t>
            </a:r>
            <a:r>
              <a:rPr lang="en-US" dirty="0" smtClean="0"/>
              <a:t>’</a:t>
            </a:r>
            <a:endParaRPr lang="en-US" dirty="0"/>
          </a:p>
          <a:p>
            <a:pPr lvl="1">
              <a:buFont typeface="Arial" panose="020B0604020202020204" pitchFamily="34" charset="0"/>
              <a:buChar char="•"/>
            </a:pPr>
            <a:r>
              <a:rPr lang="en-US" dirty="0" smtClean="0"/>
              <a:t>Revised/Variable/Dynamic/Signaled/Per-Link CCA</a:t>
            </a:r>
            <a:endParaRPr lang="en-US" dirty="0"/>
          </a:p>
          <a:p>
            <a:pPr lvl="1">
              <a:buFont typeface="Arial" panose="020B0604020202020204" pitchFamily="34" charset="0"/>
              <a:buChar char="•"/>
            </a:pPr>
            <a:r>
              <a:rPr lang="en-US" dirty="0"/>
              <a:t>Revised CCA: CCA Threshold redefined for 11ax </a:t>
            </a:r>
            <a:r>
              <a:rPr lang="en-US" dirty="0" smtClean="0"/>
              <a:t>devices, </a:t>
            </a:r>
            <a:r>
              <a:rPr lang="en-US" dirty="0"/>
              <a:t>with use of ‘BSS Color’</a:t>
            </a:r>
          </a:p>
          <a:p>
            <a:pPr lvl="1">
              <a:buFont typeface="Arial" panose="020B0604020202020204" pitchFamily="34" charset="0"/>
              <a:buChar char="•"/>
            </a:pPr>
            <a:r>
              <a:rPr lang="en-US" dirty="0"/>
              <a:t>Variable CCA: CCA Threshold variable for 11ax devices, centrally managed</a:t>
            </a:r>
          </a:p>
          <a:p>
            <a:pPr lvl="1">
              <a:buFont typeface="Arial" panose="020B0604020202020204" pitchFamily="34" charset="0"/>
              <a:buChar char="•"/>
            </a:pPr>
            <a:r>
              <a:rPr lang="en-US" dirty="0"/>
              <a:t>Dynamic CCA: CCA Threshold may change dynamically for 11ax devices</a:t>
            </a:r>
          </a:p>
          <a:p>
            <a:pPr lvl="1">
              <a:buFont typeface="Arial" panose="020B0604020202020204" pitchFamily="34" charset="0"/>
              <a:buChar char="•"/>
            </a:pPr>
            <a:r>
              <a:rPr lang="en-US" dirty="0"/>
              <a:t>Signaled CCA: CCA Threshold may be modified by transmitting device</a:t>
            </a:r>
          </a:p>
          <a:p>
            <a:pPr lvl="1">
              <a:buFont typeface="Arial" panose="020B0604020202020204" pitchFamily="34" charset="0"/>
              <a:buChar char="•"/>
            </a:pPr>
            <a:r>
              <a:rPr lang="en-US" dirty="0"/>
              <a:t>Per-Link CCA: CCA Threshold optimized on a per-link </a:t>
            </a:r>
            <a:r>
              <a:rPr lang="en-US" dirty="0" smtClean="0"/>
              <a:t>basis”</a:t>
            </a:r>
          </a:p>
          <a:p>
            <a:pPr>
              <a:buFont typeface="Arial" panose="020B0604020202020204" pitchFamily="34" charset="0"/>
              <a:buChar char="•"/>
            </a:pPr>
            <a:r>
              <a:rPr lang="en-US" dirty="0" smtClean="0"/>
              <a:t>Will the 802.11ax SR ad hoc group identify and agree on one or more candidates (aforementioned or others) for inclusion in the Specification Framework Document (SFD)?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1690297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Future</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900708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Quo </a:t>
            </a:r>
            <a:r>
              <a:rPr lang="en-US" dirty="0" err="1" smtClean="0"/>
              <a:t>vadis</a:t>
            </a:r>
            <a:r>
              <a:rPr lang="en-US" dirty="0" smtClean="0"/>
              <a:t> IEEE 802.11ax SR ad hoc group?</a:t>
            </a:r>
            <a:endParaRPr lang="en-US" dirty="0"/>
          </a:p>
        </p:txBody>
      </p:sp>
      <p:sp>
        <p:nvSpPr>
          <p:cNvPr id="8" name="Content Placeholder 7"/>
          <p:cNvSpPr>
            <a:spLocks noGrp="1"/>
          </p:cNvSpPr>
          <p:nvPr>
            <p:ph sz="half" idx="1"/>
          </p:nvPr>
        </p:nvSpPr>
        <p:spPr/>
        <p:txBody>
          <a:bodyPr>
            <a:normAutofit fontScale="92500" lnSpcReduction="10000"/>
          </a:bodyPr>
          <a:lstStyle/>
          <a:p>
            <a:pPr>
              <a:buFont typeface="Arial" panose="020B0604020202020204" pitchFamily="34" charset="0"/>
              <a:buChar char="•"/>
            </a:pPr>
            <a:r>
              <a:rPr lang="en-US" dirty="0" smtClean="0"/>
              <a:t>Are there majority supported answers to the following questions?</a:t>
            </a:r>
          </a:p>
          <a:p>
            <a:pPr lvl="1">
              <a:buFont typeface="Arial" panose="020B0604020202020204" pitchFamily="34" charset="0"/>
              <a:buChar char="•"/>
            </a:pPr>
            <a:r>
              <a:rPr lang="en-US" dirty="0" smtClean="0"/>
              <a:t>How high are the gains?</a:t>
            </a:r>
          </a:p>
          <a:p>
            <a:pPr lvl="1">
              <a:buFont typeface="Arial" panose="020B0604020202020204" pitchFamily="34" charset="0"/>
              <a:buChar char="•"/>
            </a:pPr>
            <a:r>
              <a:rPr lang="en-US" dirty="0" smtClean="0"/>
              <a:t>Is legacy operation affected?</a:t>
            </a:r>
          </a:p>
          <a:p>
            <a:pPr lvl="2">
              <a:buFont typeface="Arial" panose="020B0604020202020204" pitchFamily="34" charset="0"/>
              <a:buChar char="•"/>
            </a:pPr>
            <a:r>
              <a:rPr lang="en-US" dirty="0" smtClean="0"/>
              <a:t>If yes, which level of SIR degradation is acceptable?</a:t>
            </a:r>
          </a:p>
          <a:p>
            <a:pPr lvl="1">
              <a:buFont typeface="Arial" panose="020B0604020202020204" pitchFamily="34" charset="0"/>
              <a:buChar char="•"/>
            </a:pPr>
            <a:r>
              <a:rPr lang="en-US" dirty="0" smtClean="0"/>
              <a:t>How close to optimal SR can we get?</a:t>
            </a:r>
            <a:endParaRPr lang="en-US" dirty="0"/>
          </a:p>
        </p:txBody>
      </p:sp>
      <p:sp>
        <p:nvSpPr>
          <p:cNvPr id="9" name="Content Placeholder 8"/>
          <p:cNvSpPr>
            <a:spLocks noGrp="1"/>
          </p:cNvSpPr>
          <p:nvPr>
            <p:ph sz="half" idx="2"/>
          </p:nvPr>
        </p:nvSpPr>
        <p:spPr/>
        <p:txBody>
          <a:bodyPr/>
          <a:lstStyle/>
          <a:p>
            <a:pPr marL="457200" indent="-457200">
              <a:buFont typeface="Arial" panose="020B0604020202020204" pitchFamily="34" charset="0"/>
              <a:buChar char="•"/>
            </a:pPr>
            <a:r>
              <a:rPr lang="en-US" dirty="0"/>
              <a:t>Next page shows the current status of the SR enhancement clause in the Specification Framework Document (SFD</a:t>
            </a:r>
            <a:r>
              <a:rPr lang="en-US" dirty="0" smtClean="0"/>
              <a:t>)</a:t>
            </a:r>
            <a:endParaRPr lang="en-US" dirty="0"/>
          </a:p>
        </p:txBody>
      </p:sp>
      <p:sp>
        <p:nvSpPr>
          <p:cNvPr id="4" name="Date Placeholder 3"/>
          <p:cNvSpPr>
            <a:spLocks noGrp="1"/>
          </p:cNvSpPr>
          <p:nvPr>
            <p:ph type="dt" idx="10"/>
          </p:nvPr>
        </p:nvSpPr>
        <p:spPr/>
        <p:txBody>
          <a:bodyPr/>
          <a:lstStyle/>
          <a:p>
            <a:r>
              <a:rPr lang="en-US" smtClean="0"/>
              <a:t>September 2015</a:t>
            </a:r>
            <a:endParaRPr lang="en-GB"/>
          </a:p>
        </p:txBody>
      </p:sp>
      <p:sp>
        <p:nvSpPr>
          <p:cNvPr id="5" name="Footer Placeholder 4"/>
          <p:cNvSpPr>
            <a:spLocks noGrp="1"/>
          </p:cNvSpPr>
          <p:nvPr>
            <p:ph type="ftr" idx="11"/>
          </p:nvPr>
        </p:nvSpPr>
        <p:spPr/>
        <p:txBody>
          <a:bodyPr/>
          <a:lstStyle/>
          <a:p>
            <a:r>
              <a:rPr lang="es-ES" smtClean="0"/>
              <a:t>Guido R. Hiertz et al., Ericsson</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Tree>
    <p:extLst>
      <p:ext uri="{BB962C8B-B14F-4D97-AF65-F5344CB8AC3E}">
        <p14:creationId xmlns:p14="http://schemas.microsoft.com/office/powerpoint/2010/main" val="539170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156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981201"/>
            <a:ext cx="7770813" cy="2239888"/>
          </a:xfrm>
        </p:spPr>
        <p:txBody>
          <a:bodyPr>
            <a:normAutofit fontScale="92500"/>
          </a:bodyPr>
          <a:lstStyle/>
          <a:p>
            <a:pPr>
              <a:buFont typeface="Arial" panose="020B0604020202020204" pitchFamily="34" charset="0"/>
              <a:buChar char="•"/>
            </a:pPr>
            <a:r>
              <a:rPr lang="en-US" dirty="0" smtClean="0"/>
              <a:t>802.11ax TG intends to finalize its SFD in January 2016</a:t>
            </a:r>
          </a:p>
          <a:p>
            <a:pPr lvl="1">
              <a:buFont typeface="Arial" panose="020B0604020202020204" pitchFamily="34" charset="0"/>
              <a:buChar char="•"/>
            </a:pPr>
            <a:r>
              <a:rPr lang="en-US" dirty="0" smtClean="0"/>
              <a:t>See below modified picture from [77]</a:t>
            </a:r>
          </a:p>
          <a:p>
            <a:pPr>
              <a:buFont typeface="Arial" panose="020B0604020202020204" pitchFamily="34" charset="0"/>
              <a:buChar char="•"/>
            </a:pPr>
            <a:r>
              <a:rPr lang="en-US" dirty="0" smtClean="0"/>
              <a:t>This leaves the 802.11ax SR ad-hoc group with roughly three meetings (September, November, and January) to develop and agree on text for the SFD</a:t>
            </a:r>
          </a:p>
          <a:p>
            <a:pPr lvl="1">
              <a:buFont typeface="Arial" panose="020B0604020202020204" pitchFamily="34" charset="0"/>
              <a:buChar char="•"/>
            </a:pPr>
            <a:r>
              <a:rPr lang="en-US" dirty="0" smtClean="0"/>
              <a:t>Any decision in the SR ad hoc group needs to be approved by the TG!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6900" y="4390479"/>
            <a:ext cx="7950200"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4485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s-ES" smtClean="0"/>
              <a:t>Guido R. Hiertz et al.,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fontScale="850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Intense debates in Study Group (SG) High Efficiency WLAN (HEW) and in the following Task Group AX (</a:t>
            </a:r>
            <a:r>
              <a:rPr lang="en-GB" dirty="0" err="1" smtClean="0"/>
              <a:t>TGax</a:t>
            </a:r>
            <a:r>
              <a:rPr lang="en-GB" dirty="0" smtClean="0"/>
              <a:t>) reveal a substantial interest in the optimization of conditions that affect spatial frequency reuse in 802.11. Around seventy submissions discuss varies aspects of improvements for spatial frequency reuse and several ideas for enhancements have been provided. Until today however, </a:t>
            </a:r>
            <a:r>
              <a:rPr lang="en-GB" dirty="0" err="1" smtClean="0"/>
              <a:t>TGax</a:t>
            </a:r>
            <a:r>
              <a:rPr lang="en-GB" dirty="0" smtClean="0"/>
              <a:t> failed to agree on an addition to the current Specification Framework Document (SFD). With the SFD approaching an advanced status, the 802.11ax Spatial Reuse (SR) ad hoc group needs to decide how to progress.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present chairmen’s note intends to stipulate discussion in the SR ad hoc group to develop a compromise SFD text that will be acceptable to the majority of delegates in the ad hoc group and </a:t>
            </a:r>
            <a:r>
              <a:rPr lang="en-GB" dirty="0" err="1" smtClean="0"/>
              <a:t>TGax</a:t>
            </a:r>
            <a:r>
              <a:rPr lang="en-GB" dirty="0" smtClean="0"/>
              <a:t>.</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half" idx="1"/>
          </p:nvPr>
        </p:nvSpPr>
        <p:spPr/>
        <p:txBody>
          <a:bodyPr>
            <a:normAutofit fontScale="70000" lnSpcReduction="20000"/>
          </a:bodyPr>
          <a:lstStyle/>
          <a:p>
            <a:pPr>
              <a:buFont typeface="Arial" panose="020B0604020202020204" pitchFamily="34" charset="0"/>
              <a:buChar char="•"/>
            </a:pPr>
            <a:r>
              <a:rPr lang="en-US" dirty="0" smtClean="0"/>
              <a:t>A standardized SR solution benefits all users and vendors</a:t>
            </a:r>
          </a:p>
          <a:p>
            <a:pPr lvl="1">
              <a:buFont typeface="Arial" panose="020B0604020202020204" pitchFamily="34" charset="0"/>
              <a:buChar char="•"/>
            </a:pPr>
            <a:r>
              <a:rPr lang="en-US" dirty="0" smtClean="0"/>
              <a:t>802.11ax is the right forum to balance concerns vs. gains</a:t>
            </a:r>
          </a:p>
          <a:p>
            <a:pPr lvl="1">
              <a:buFont typeface="Arial" panose="020B0604020202020204" pitchFamily="34" charset="0"/>
              <a:buChar char="•"/>
            </a:pPr>
            <a:r>
              <a:rPr lang="en-US" dirty="0" smtClean="0"/>
              <a:t>Standardization provides interoperability, interoperability provides stability</a:t>
            </a:r>
          </a:p>
          <a:p>
            <a:pPr lvl="1">
              <a:buFont typeface="Arial" panose="020B0604020202020204" pitchFamily="34" charset="0"/>
              <a:buChar char="•"/>
            </a:pPr>
            <a:r>
              <a:rPr lang="en-US" dirty="0" smtClean="0"/>
              <a:t>Overcome proprietary </a:t>
            </a:r>
            <a:r>
              <a:rPr lang="en-US" dirty="0"/>
              <a:t>“enhancements” already </a:t>
            </a:r>
            <a:r>
              <a:rPr lang="en-US" dirty="0" smtClean="0"/>
              <a:t>in use</a:t>
            </a:r>
            <a:endParaRPr lang="en-US" dirty="0"/>
          </a:p>
          <a:p>
            <a:pPr>
              <a:buFont typeface="Arial" panose="020B0604020202020204" pitchFamily="34" charset="0"/>
              <a:buChar char="•"/>
            </a:pPr>
            <a:r>
              <a:rPr lang="en-US" dirty="0" smtClean="0"/>
              <a:t>Attendees of the 802.11ax SR ad hoc group are encouraged to propose additions to the 802.11ax SFD</a:t>
            </a:r>
          </a:p>
          <a:p>
            <a:pPr lvl="1">
              <a:buFont typeface="Arial" panose="020B0604020202020204" pitchFamily="34" charset="0"/>
              <a:buChar char="•"/>
            </a:pPr>
            <a:r>
              <a:rPr lang="en-US" dirty="0" smtClean="0"/>
              <a:t>At most 3 meetings remain to complete the 802.11ax SFD</a:t>
            </a:r>
          </a:p>
        </p:txBody>
      </p:sp>
      <p:sp>
        <p:nvSpPr>
          <p:cNvPr id="7" name="Content Placeholder 6"/>
          <p:cNvSpPr>
            <a:spLocks noGrp="1"/>
          </p:cNvSpPr>
          <p:nvPr>
            <p:ph sz="half" idx="2"/>
          </p:nvPr>
        </p:nvSpPr>
        <p:spPr/>
        <p:txBody>
          <a:bodyPr>
            <a:normAutofit fontScale="70000" lnSpcReduction="20000"/>
          </a:bodyPr>
          <a:lstStyle/>
          <a:p>
            <a:pPr>
              <a:buFont typeface="Arial" panose="020B0604020202020204" pitchFamily="34" charset="0"/>
              <a:buChar char="•"/>
            </a:pPr>
            <a:r>
              <a:rPr lang="en-US" dirty="0"/>
              <a:t>Attendees should consider to develop joined proposals to amend the SFD</a:t>
            </a:r>
          </a:p>
          <a:p>
            <a:pPr lvl="1">
              <a:buFont typeface="Arial" panose="020B0604020202020204" pitchFamily="34" charset="0"/>
              <a:buChar char="•"/>
            </a:pPr>
            <a:r>
              <a:rPr lang="en-US" dirty="0"/>
              <a:t>Compromises should be considered to increase the likelihood of a proposal to be </a:t>
            </a:r>
            <a:r>
              <a:rPr lang="en-US" dirty="0" smtClean="0"/>
              <a:t>accepted</a:t>
            </a:r>
          </a:p>
          <a:p>
            <a:pPr>
              <a:buFont typeface="Arial" panose="020B0604020202020204" pitchFamily="34" charset="0"/>
              <a:buChar char="•"/>
            </a:pPr>
            <a:r>
              <a:rPr lang="en-US" dirty="0" smtClean="0"/>
              <a:t>In </a:t>
            </a:r>
            <a:r>
              <a:rPr lang="en-US" dirty="0"/>
              <a:t>general, </a:t>
            </a:r>
            <a:r>
              <a:rPr lang="en-US" dirty="0" smtClean="0"/>
              <a:t>a large </a:t>
            </a:r>
            <a:r>
              <a:rPr lang="en-US" dirty="0"/>
              <a:t>number of submissions [7-75] to SG HEW &amp; </a:t>
            </a:r>
            <a:r>
              <a:rPr lang="en-US" dirty="0" err="1"/>
              <a:t>TGax</a:t>
            </a:r>
            <a:r>
              <a:rPr lang="en-US" dirty="0"/>
              <a:t> prove that spatial reuse is of high interest</a:t>
            </a:r>
          </a:p>
          <a:p>
            <a:pPr lvl="1">
              <a:buFont typeface="Arial" panose="020B0604020202020204" pitchFamily="34" charset="0"/>
              <a:buChar char="•"/>
            </a:pPr>
            <a:r>
              <a:rPr lang="en-US" dirty="0"/>
              <a:t>A compromise may be better for everyone than no SFD addition at </a:t>
            </a:r>
            <a:r>
              <a:rPr lang="en-US" dirty="0" smtClean="0"/>
              <a:t>all</a:t>
            </a:r>
            <a:endParaRPr lang="en-US" dirty="0"/>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19656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(pre-HEW) 1</a:t>
            </a:r>
            <a:endParaRPr lang="en-US" dirty="0"/>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dirty="0" smtClean="0"/>
              <a:t>L</a:t>
            </a:r>
            <a:r>
              <a:rPr lang="en-US" dirty="0"/>
              <a:t>. H. Zuckerman, “Elaborate Clear-Channel Assessment for Indoor Communication Systems Operating in Uncontrolled UHF &amp; Microwave Bands,” Submission IEEE 802.11-94/132, Jul. 1994</a:t>
            </a:r>
            <a:r>
              <a:rPr lang="en-US" dirty="0" smtClean="0"/>
              <a:t>.</a:t>
            </a:r>
          </a:p>
          <a:p>
            <a:pPr marL="457200" indent="-457200">
              <a:buFont typeface="+mj-lt"/>
              <a:buAutoNum type="arabicPeriod"/>
            </a:pPr>
            <a:r>
              <a:rPr lang="en-US" dirty="0" smtClean="0"/>
              <a:t>K</a:t>
            </a:r>
            <a:r>
              <a:rPr lang="en-US" dirty="0"/>
              <a:t>. </a:t>
            </a:r>
            <a:r>
              <a:rPr lang="en-US" dirty="0" smtClean="0"/>
              <a:t>Ishii</a:t>
            </a:r>
            <a:r>
              <a:rPr lang="en-US" dirty="0"/>
              <a:t>, “CCA Threshold </a:t>
            </a:r>
            <a:r>
              <a:rPr lang="en-US" dirty="0" smtClean="0"/>
              <a:t>Definition to </a:t>
            </a:r>
            <a:r>
              <a:rPr lang="en-US" dirty="0"/>
              <a:t>Guarantee Service </a:t>
            </a:r>
            <a:r>
              <a:rPr lang="en-US" dirty="0" smtClean="0"/>
              <a:t>Quality in </a:t>
            </a:r>
            <a:r>
              <a:rPr lang="en-US" dirty="0" err="1" smtClean="0"/>
              <a:t>Multicell</a:t>
            </a:r>
            <a:r>
              <a:rPr lang="en-US" dirty="0" smtClean="0"/>
              <a:t> Environment,” Submission IEEE 802.11-98/173, May 1998.</a:t>
            </a:r>
          </a:p>
          <a:p>
            <a:pPr marL="457200" indent="-457200">
              <a:buFont typeface="+mj-lt"/>
              <a:buAutoNum type="arabicPeriod"/>
            </a:pPr>
            <a:r>
              <a:rPr lang="en-US" dirty="0" smtClean="0"/>
              <a:t>N. </a:t>
            </a:r>
            <a:r>
              <a:rPr lang="en-US" dirty="0" err="1" smtClean="0"/>
              <a:t>Chayat</a:t>
            </a:r>
            <a:r>
              <a:rPr lang="en-US" dirty="0"/>
              <a:t>, “</a:t>
            </a:r>
            <a:r>
              <a:rPr lang="en-US" dirty="0" err="1"/>
              <a:t>TGa</a:t>
            </a:r>
            <a:r>
              <a:rPr lang="en-US" dirty="0"/>
              <a:t> Letter Ballot 16 Comment Resolution </a:t>
            </a:r>
            <a:r>
              <a:rPr lang="en-US" dirty="0" smtClean="0"/>
              <a:t>Report,” Submission IEEE 802.11-99/32, Jan. 1999</a:t>
            </a:r>
            <a:endParaRPr lang="en-US" dirty="0"/>
          </a:p>
          <a:p>
            <a:pPr marL="457200" indent="-457200">
              <a:buFont typeface="+mj-lt"/>
              <a:buAutoNum type="arabicPeriod"/>
            </a:pPr>
            <a:r>
              <a:rPr lang="en-US" dirty="0" smtClean="0"/>
              <a:t>R. H. </a:t>
            </a:r>
            <a:r>
              <a:rPr lang="en-US" dirty="0"/>
              <a:t>Paine, “IEEE 802.11 – Task Group A </a:t>
            </a:r>
            <a:r>
              <a:rPr lang="en-US" dirty="0" smtClean="0"/>
              <a:t>Minutes,” Submission IEEE 802.11-99/36, Jan. 1999.</a:t>
            </a:r>
            <a:endParaRPr lang="en-US" dirty="0"/>
          </a:p>
          <a:p>
            <a:pPr marL="457200" indent="-457200">
              <a:buFont typeface="+mj-lt"/>
              <a:buAutoNum type="arabicPeriod"/>
            </a:pPr>
            <a:r>
              <a:rPr lang="en-US" dirty="0" smtClean="0"/>
              <a:t>L</a:t>
            </a:r>
            <a:r>
              <a:rPr lang="en-US" dirty="0"/>
              <a:t>. H. Zuckerman, “Proposal to Investigate Advanced Clear Channel Assessment (CCA) &amp;/or Specific Transmit Power Control (TPC) for Higher Network Throughput &amp; Reduced Battery Drain,” Submission IEEE 802.11-11/392, Mar. 2011.</a:t>
            </a:r>
          </a:p>
          <a:p>
            <a:pPr marL="457200" indent="-457200">
              <a:buFont typeface="+mj-lt"/>
              <a:buAutoNum type="arabicPeriod"/>
            </a:pPr>
            <a:r>
              <a:rPr lang="en-US" dirty="0" smtClean="0"/>
              <a:t>B</a:t>
            </a:r>
            <a:r>
              <a:rPr lang="en-US" dirty="0"/>
              <a:t>. McFarland et al., “Energy Detect CCA Threshold,” Submission IEEE 802.11-06/1790, Nov. 2006.</a:t>
            </a:r>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38304348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(HEW &amp; 802.11ax) 2</a:t>
            </a:r>
            <a:endParaRPr lang="en-US" dirty="0"/>
          </a:p>
        </p:txBody>
      </p:sp>
      <p:sp>
        <p:nvSpPr>
          <p:cNvPr id="3" name="Content Placeholder 2"/>
          <p:cNvSpPr>
            <a:spLocks noGrp="1"/>
          </p:cNvSpPr>
          <p:nvPr>
            <p:ph idx="1"/>
          </p:nvPr>
        </p:nvSpPr>
        <p:spPr/>
        <p:txBody>
          <a:bodyPr>
            <a:normAutofit fontScale="25000" lnSpcReduction="20000"/>
          </a:bodyPr>
          <a:lstStyle/>
          <a:p>
            <a:pPr marL="457200" indent="-457200">
              <a:buFont typeface="+mj-lt"/>
              <a:buAutoNum type="arabicPeriod" startAt="7"/>
            </a:pPr>
            <a:r>
              <a:rPr lang="en-US" dirty="0"/>
              <a:t>R. </a:t>
            </a:r>
            <a:r>
              <a:rPr lang="en-US" dirty="0" err="1"/>
              <a:t>Porat</a:t>
            </a:r>
            <a:r>
              <a:rPr lang="en-US" dirty="0"/>
              <a:t> and N. Jindal, “Improved Spatial Reuse Feasibility – Part I,” Submission IEEE 802.11-14/82, Jan. 2014.</a:t>
            </a:r>
          </a:p>
          <a:p>
            <a:pPr marL="457200" indent="-457200">
              <a:buFont typeface="+mj-lt"/>
              <a:buAutoNum type="arabicPeriod" startAt="7"/>
            </a:pPr>
            <a:r>
              <a:rPr lang="en-US" dirty="0"/>
              <a:t>R. </a:t>
            </a:r>
            <a:r>
              <a:rPr lang="en-US" dirty="0" err="1"/>
              <a:t>Porat</a:t>
            </a:r>
            <a:r>
              <a:rPr lang="en-US" dirty="0"/>
              <a:t> and N. Jindal, “Improved Spatial Reuse Feasibility – Part II,” Submission IEEE 802.11-14/83, Jan. 2014.</a:t>
            </a:r>
          </a:p>
          <a:p>
            <a:pPr marL="457200" indent="-457200">
              <a:buFont typeface="+mj-lt"/>
              <a:buAutoNum type="arabicPeriod" startAt="7"/>
            </a:pPr>
            <a:r>
              <a:rPr lang="en-US" dirty="0"/>
              <a:t>J. Jiang et al., “System Level Simulations on Increased Spatial Reuse,” Submission IEEE 802.11-14/372, Mar. 2014.</a:t>
            </a:r>
          </a:p>
          <a:p>
            <a:pPr marL="457200" indent="-457200">
              <a:buFont typeface="+mj-lt"/>
              <a:buAutoNum type="arabicPeriod" startAt="7"/>
            </a:pPr>
            <a:r>
              <a:rPr lang="en-US" dirty="0"/>
              <a:t>J. </a:t>
            </a:r>
            <a:r>
              <a:rPr lang="en-US" dirty="0" err="1"/>
              <a:t>Kneckt</a:t>
            </a:r>
            <a:r>
              <a:rPr lang="en-US" dirty="0"/>
              <a:t> et al., “Utilizing Unused Resources by Allowing Simultaneous Transmissions,” Submission IEEE 802.11-14/357, Mar. 2014.</a:t>
            </a:r>
          </a:p>
          <a:p>
            <a:pPr marL="457200" indent="-457200">
              <a:buFont typeface="+mj-lt"/>
              <a:buAutoNum type="arabicPeriod" startAt="7"/>
            </a:pPr>
            <a:r>
              <a:rPr lang="en-US" dirty="0"/>
              <a:t>G. Smith, “Dense Apartment Complex Throughput Calculations Channel Selection and DSC,” Submission IEEE 802.11-14/328, Mar. 2014.</a:t>
            </a:r>
          </a:p>
          <a:p>
            <a:pPr marL="457200" indent="-457200">
              <a:buFont typeface="+mj-lt"/>
              <a:buAutoNum type="arabicPeriod" startAt="7"/>
            </a:pPr>
            <a:r>
              <a:rPr lang="en-US" dirty="0"/>
              <a:t>G. Smith, “Dynamic Sensitivity Control Channel Selection and Legacy Sharing,” Submission IEEE 802.11-14/294, Mar. 2014.</a:t>
            </a:r>
          </a:p>
          <a:p>
            <a:pPr marL="457200" indent="-457200">
              <a:buFont typeface="+mj-lt"/>
              <a:buAutoNum type="arabicPeriod" startAt="7"/>
            </a:pPr>
            <a:r>
              <a:rPr lang="en-US" dirty="0"/>
              <a:t>J. Wang et al., “Spatial Reuse and Coexistence with Legacy Devices,” Submission IEEE 802.11-14/637, May 2014.</a:t>
            </a:r>
          </a:p>
          <a:p>
            <a:pPr marL="457200" indent="-457200">
              <a:buFont typeface="+mj-lt"/>
              <a:buAutoNum type="arabicPeriod" startAt="7"/>
            </a:pPr>
            <a:r>
              <a:rPr lang="en-US" dirty="0"/>
              <a:t>G. Smith, “Dynamic Sensitivity Control Implementation,” Submission IEEE 802.11-14/635, May 2014.</a:t>
            </a:r>
          </a:p>
          <a:p>
            <a:pPr marL="457200" indent="-457200">
              <a:buFont typeface="+mj-lt"/>
              <a:buAutoNum type="arabicPeriod" startAt="7"/>
            </a:pPr>
            <a:r>
              <a:rPr lang="en-US" dirty="0"/>
              <a:t>F. La </a:t>
            </a:r>
            <a:r>
              <a:rPr lang="en-US" dirty="0" err="1"/>
              <a:t>Sita</a:t>
            </a:r>
            <a:r>
              <a:rPr lang="en-US" dirty="0"/>
              <a:t> et al., “Residential Scenario CCA/TPC Simulation Discussion,” Submission IEEE 802.11-14/578, May 2014.</a:t>
            </a:r>
          </a:p>
          <a:p>
            <a:pPr marL="457200" indent="-457200">
              <a:buFont typeface="+mj-lt"/>
              <a:buAutoNum type="arabicPeriod" startAt="7"/>
            </a:pPr>
            <a:r>
              <a:rPr lang="en-US" dirty="0"/>
              <a:t>N. Jindal and R. </a:t>
            </a:r>
            <a:r>
              <a:rPr lang="en-US" dirty="0" err="1"/>
              <a:t>Porat</a:t>
            </a:r>
            <a:r>
              <a:rPr lang="en-US" dirty="0"/>
              <a:t>, “Performance Gains from CCA Optimization,” Submission IEEE 802.11-14/889, Jul. 2014.</a:t>
            </a:r>
          </a:p>
          <a:p>
            <a:pPr marL="457200" indent="-457200">
              <a:buFont typeface="+mj-lt"/>
              <a:buAutoNum type="arabicPeriod" startAt="7"/>
            </a:pPr>
            <a:r>
              <a:rPr lang="en-US" dirty="0"/>
              <a:t>J. Wang et al., “Increased Network Throughput with Channel Width Related CCA and Rules,” Submission IEEE 802.11-14/880, Jul. 2014.</a:t>
            </a:r>
          </a:p>
          <a:p>
            <a:pPr marL="457200" indent="-457200">
              <a:buFont typeface="+mj-lt"/>
              <a:buAutoNum type="arabicPeriod" startAt="7"/>
            </a:pPr>
            <a:r>
              <a:rPr lang="en-US" dirty="0"/>
              <a:t>S. Coffey et al., “A Protocol Framework for Dynamic CCA,” Submission IEEE 802.11-14/872, Jul. 2014.</a:t>
            </a:r>
          </a:p>
          <a:p>
            <a:pPr marL="457200" indent="-457200">
              <a:buFont typeface="+mj-lt"/>
              <a:buAutoNum type="arabicPeriod" startAt="7"/>
            </a:pPr>
            <a:r>
              <a:rPr lang="en-US" dirty="0"/>
              <a:t>J. </a:t>
            </a:r>
            <a:r>
              <a:rPr lang="en-US" dirty="0" err="1"/>
              <a:t>Söder</a:t>
            </a:r>
            <a:r>
              <a:rPr lang="en-US" dirty="0"/>
              <a:t> et al., “UL &amp; DL DSC and TPC MAC simulations,” Submission IEEE 802.11-14/868, Jul. 2014.</a:t>
            </a:r>
          </a:p>
          <a:p>
            <a:pPr marL="457200" indent="-457200">
              <a:buFont typeface="+mj-lt"/>
              <a:buAutoNum type="arabicPeriod" startAt="7"/>
            </a:pPr>
            <a:r>
              <a:rPr lang="en-US" dirty="0"/>
              <a:t>S. Choudhury et al., “Impact of CCA adaptation on spatial reuse in dense residential scenario,” Submission IEEE 802.11-14/861, Jul. 2014.</a:t>
            </a:r>
          </a:p>
          <a:p>
            <a:pPr marL="457200" indent="-457200">
              <a:buFont typeface="+mj-lt"/>
              <a:buAutoNum type="arabicPeriod" startAt="7"/>
            </a:pPr>
            <a:r>
              <a:rPr lang="en-US" dirty="0"/>
              <a:t>B. Hart et al., “Evaluating Dynamic CCA/Receiver Sensitivity Algorithms,” Submission IEEE 802.11-14/856, Jul. 2014.</a:t>
            </a:r>
          </a:p>
          <a:p>
            <a:pPr marL="457200" indent="-457200">
              <a:buFont typeface="+mj-lt"/>
              <a:buAutoNum type="arabicPeriod" startAt="7"/>
            </a:pPr>
            <a:r>
              <a:rPr lang="en-US" dirty="0"/>
              <a:t>W. Carney et al., “DSC and Legacy Coexistence,” Submission IEEE 802.11-14/854, Jul. 2014.</a:t>
            </a:r>
          </a:p>
          <a:p>
            <a:pPr marL="457200" indent="-457200">
              <a:buFont typeface="+mj-lt"/>
              <a:buAutoNum type="arabicPeriod" startAt="7"/>
            </a:pPr>
            <a:r>
              <a:rPr lang="en-US" dirty="0"/>
              <a:t>J.-H. Son and J. S. </a:t>
            </a:r>
            <a:r>
              <a:rPr lang="en-US" dirty="0" err="1"/>
              <a:t>Kwak</a:t>
            </a:r>
            <a:r>
              <a:rPr lang="en-US" dirty="0"/>
              <a:t>, “Further Considerations on Enhanced CCA for 11ax,” Submission IEEE 802.11-14/847, Jul. 2014.</a:t>
            </a:r>
          </a:p>
          <a:p>
            <a:pPr marL="457200" indent="-457200">
              <a:buFont typeface="+mj-lt"/>
              <a:buAutoNum type="arabicPeriod" startAt="7"/>
            </a:pPr>
            <a:r>
              <a:rPr lang="en-US" dirty="0"/>
              <a:t>G. </a:t>
            </a:r>
            <a:r>
              <a:rPr lang="en-US" dirty="0" err="1"/>
              <a:t>Barriac</a:t>
            </a:r>
            <a:r>
              <a:rPr lang="en-US" dirty="0"/>
              <a:t> et al., “Changing CCA in the Residential Environment,” Submission IEEE 802.11-14/846, Jul. 2014.</a:t>
            </a:r>
          </a:p>
          <a:p>
            <a:pPr marL="457200" indent="-457200">
              <a:buFont typeface="+mj-lt"/>
              <a:buAutoNum type="arabicPeriod" startAt="7"/>
            </a:pPr>
            <a:r>
              <a:rPr lang="en-US" dirty="0"/>
              <a:t>F. La </a:t>
            </a:r>
            <a:r>
              <a:rPr lang="en-US" dirty="0" err="1"/>
              <a:t>Sita</a:t>
            </a:r>
            <a:r>
              <a:rPr lang="en-US" dirty="0"/>
              <a:t> et al., “Residential Scenario Sensitivity and Transmit Power Control Simulation Results,” Submission IEEE 802.11-14/833, Jul. 2014.</a:t>
            </a:r>
          </a:p>
          <a:p>
            <a:pPr marL="457200" indent="-457200">
              <a:buFont typeface="+mj-lt"/>
              <a:buAutoNum type="arabicPeriod" startAt="7"/>
            </a:pPr>
            <a:r>
              <a:rPr lang="en-US" dirty="0"/>
              <a:t>P.-K. Huang, “Performance Evaluation of OBSS Densification,” Submission IEEE 802.11-14/832, Jul. 2014.</a:t>
            </a:r>
          </a:p>
          <a:p>
            <a:pPr marL="457200" indent="-457200">
              <a:buFont typeface="+mj-lt"/>
              <a:buAutoNum type="arabicPeriod" startAt="7"/>
            </a:pPr>
            <a:r>
              <a:rPr lang="en-US" dirty="0"/>
              <a:t>G. Smith, “Dynamic Sensitivity Control Practical Usage,” Submission IEEE 802.11-14/779, Jul. 2014.</a:t>
            </a:r>
          </a:p>
          <a:p>
            <a:pPr marL="457200" indent="-457200">
              <a:buFont typeface="+mj-lt"/>
              <a:buAutoNum type="arabicPeriod" startAt="7"/>
            </a:pPr>
            <a:r>
              <a:rPr lang="en-US" dirty="0"/>
              <a:t>R. </a:t>
            </a:r>
            <a:r>
              <a:rPr lang="en-US" dirty="0" err="1"/>
              <a:t>Hedayat</a:t>
            </a:r>
            <a:r>
              <a:rPr lang="en-US" dirty="0"/>
              <a:t> et al., “Adaptive CCA for 11ax,” Submission IEEE 802.11-14/1233, Sep. 2014.</a:t>
            </a:r>
          </a:p>
          <a:p>
            <a:pPr marL="457200" indent="-457200">
              <a:buFont typeface="+mj-lt"/>
              <a:buAutoNum type="arabicPeriod" startAt="7"/>
            </a:pPr>
            <a:r>
              <a:rPr lang="en-US" dirty="0"/>
              <a:t>L. Jun et al., “Considerations on CCA for OBSS </a:t>
            </a:r>
            <a:r>
              <a:rPr lang="en-US" dirty="0" err="1"/>
              <a:t>Opearation</a:t>
            </a:r>
            <a:r>
              <a:rPr lang="en-US" dirty="0"/>
              <a:t> in 802.11ax,” Submission IEEE 802.11-14/1225, Sep. 2014.</a:t>
            </a:r>
          </a:p>
          <a:p>
            <a:pPr marL="457200" indent="-457200">
              <a:buFont typeface="+mj-lt"/>
              <a:buAutoNum type="arabicPeriod" startAt="7"/>
            </a:pPr>
            <a:r>
              <a:rPr lang="en-US" dirty="0"/>
              <a:t>B. Hart, “Link-Aware CCA,” Submission 802.11-14/1224, Sep. 2014.</a:t>
            </a:r>
          </a:p>
          <a:p>
            <a:pPr marL="457200" indent="-457200">
              <a:buFont typeface="+mj-lt"/>
              <a:buAutoNum type="arabicPeriod" startAt="7"/>
            </a:pPr>
            <a:r>
              <a:rPr lang="en-US" dirty="0"/>
              <a:t>G. </a:t>
            </a:r>
            <a:r>
              <a:rPr lang="en-US" dirty="0" err="1"/>
              <a:t>Barriac</a:t>
            </a:r>
            <a:r>
              <a:rPr lang="en-US" dirty="0"/>
              <a:t> et al., “Effect of CCA in residential scenario part 2,” Submission IEEE 802.11-14/1199, Sep. 2014</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26394360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(HEW &amp; 802.11ax) </a:t>
            </a:r>
            <a:r>
              <a:rPr lang="en-US" dirty="0" smtClean="0"/>
              <a:t>3</a:t>
            </a:r>
            <a:endParaRPr lang="en-US" dirty="0"/>
          </a:p>
        </p:txBody>
      </p:sp>
      <p:sp>
        <p:nvSpPr>
          <p:cNvPr id="3" name="Content Placeholder 2"/>
          <p:cNvSpPr>
            <a:spLocks noGrp="1"/>
          </p:cNvSpPr>
          <p:nvPr>
            <p:ph idx="1"/>
          </p:nvPr>
        </p:nvSpPr>
        <p:spPr>
          <a:xfrm>
            <a:off x="685800" y="1981200"/>
            <a:ext cx="7770813" cy="4256112"/>
          </a:xfrm>
        </p:spPr>
        <p:txBody>
          <a:bodyPr>
            <a:normAutofit fontScale="32500" lnSpcReduction="20000"/>
          </a:bodyPr>
          <a:lstStyle/>
          <a:p>
            <a:pPr marL="457200" indent="-457200">
              <a:buFont typeface="+mj-lt"/>
              <a:buAutoNum type="arabicPeriod" startAt="32"/>
            </a:pPr>
            <a:r>
              <a:rPr lang="en-US" dirty="0" smtClean="0"/>
              <a:t>T</a:t>
            </a:r>
            <a:r>
              <a:rPr lang="en-US" dirty="0"/>
              <a:t>. </a:t>
            </a:r>
            <a:r>
              <a:rPr lang="en-US" dirty="0" err="1"/>
              <a:t>Itagaki</a:t>
            </a:r>
            <a:r>
              <a:rPr lang="en-US" dirty="0"/>
              <a:t> et al., “DSC Simulation Results for Scenario 3,” Submission IEEE 802.11-14/1171, Sep. 2015.</a:t>
            </a:r>
          </a:p>
          <a:p>
            <a:pPr marL="457200" indent="-457200">
              <a:buFont typeface="+mj-lt"/>
              <a:buAutoNum type="arabicPeriod" startAt="32"/>
            </a:pPr>
            <a:r>
              <a:rPr lang="en-US" dirty="0"/>
              <a:t>R. </a:t>
            </a:r>
            <a:r>
              <a:rPr lang="en-US" dirty="0" err="1"/>
              <a:t>Hedayat</a:t>
            </a:r>
            <a:r>
              <a:rPr lang="en-US" dirty="0"/>
              <a:t> et al., “Considerations for Adaptive CCA,” Submission IEEE 802.11-14/1448, Nov. 2014.</a:t>
            </a:r>
          </a:p>
          <a:p>
            <a:pPr marL="457200" indent="-457200">
              <a:buFont typeface="+mj-lt"/>
              <a:buAutoNum type="arabicPeriod" startAt="32"/>
            </a:pPr>
            <a:r>
              <a:rPr lang="en-US" dirty="0"/>
              <a:t>H.-A. </a:t>
            </a:r>
            <a:r>
              <a:rPr lang="en-US" dirty="0" err="1"/>
              <a:t>Safavi-Naeini</a:t>
            </a:r>
            <a:r>
              <a:rPr lang="en-US" dirty="0"/>
              <a:t> et al., “Adapting CCA and Receiver Sensitivity,” Submission 802.11-14/1443, Nov. 2014.</a:t>
            </a:r>
          </a:p>
          <a:p>
            <a:pPr marL="457200" indent="-457200">
              <a:buFont typeface="+mj-lt"/>
              <a:buAutoNum type="arabicPeriod" startAt="32"/>
            </a:pPr>
            <a:r>
              <a:rPr lang="en-US" dirty="0"/>
              <a:t>J. Liu et al., “Considerations on OBSS Spatial Re-Use,” Submission 802.11-14/1435, Nov. 2014.</a:t>
            </a:r>
          </a:p>
          <a:p>
            <a:pPr marL="457200" indent="-457200">
              <a:buFont typeface="+mj-lt"/>
              <a:buAutoNum type="arabicPeriod" startAt="32"/>
            </a:pPr>
            <a:r>
              <a:rPr lang="en-US" dirty="0"/>
              <a:t>G. </a:t>
            </a:r>
            <a:r>
              <a:rPr lang="en-US" dirty="0" err="1"/>
              <a:t>Wikström</a:t>
            </a:r>
            <a:r>
              <a:rPr lang="en-US" dirty="0"/>
              <a:t> et al., “DSC Performance,” Submission 802.11-14/1427, Nov. 2014.</a:t>
            </a:r>
          </a:p>
          <a:p>
            <a:pPr marL="457200" indent="-457200">
              <a:buFont typeface="+mj-lt"/>
              <a:buAutoNum type="arabicPeriod" startAt="32"/>
            </a:pPr>
            <a:r>
              <a:rPr lang="en-US" dirty="0"/>
              <a:t>G. </a:t>
            </a:r>
            <a:r>
              <a:rPr lang="en-US" dirty="0" err="1"/>
              <a:t>Wikström</a:t>
            </a:r>
            <a:r>
              <a:rPr lang="en-US" dirty="0"/>
              <a:t> et al., “DSC and legacy coexistence,” Submission 802.11-14/1426, Nov. 2014.</a:t>
            </a:r>
          </a:p>
          <a:p>
            <a:pPr marL="457200" indent="-457200">
              <a:buFont typeface="+mj-lt"/>
              <a:buAutoNum type="arabicPeriod" startAt="32"/>
            </a:pPr>
            <a:r>
              <a:rPr lang="en-US" dirty="0"/>
              <a:t>C. </a:t>
            </a:r>
            <a:r>
              <a:rPr lang="en-US" dirty="0" err="1"/>
              <a:t>Lukaszewski</a:t>
            </a:r>
            <a:r>
              <a:rPr lang="en-US" dirty="0"/>
              <a:t> and L. Li, “Observed protocol violations caused by DSC with roaming STAs,” Submission IEEE 802.11-14/1416, Nov. 2014.</a:t>
            </a:r>
          </a:p>
          <a:p>
            <a:pPr marL="457200" indent="-457200">
              <a:buFont typeface="+mj-lt"/>
              <a:buAutoNum type="arabicPeriod" startAt="32"/>
            </a:pPr>
            <a:r>
              <a:rPr lang="en-US" dirty="0"/>
              <a:t>T. </a:t>
            </a:r>
            <a:r>
              <a:rPr lang="en-US" dirty="0" err="1"/>
              <a:t>Itagaki</a:t>
            </a:r>
            <a:r>
              <a:rPr lang="en-US" dirty="0"/>
              <a:t> et al., “Performance Analysis of BSS Color and DSC,” Submission IEEE 802.11-14/1403, Nov. 2014.</a:t>
            </a:r>
          </a:p>
          <a:p>
            <a:pPr marL="457200" indent="-457200">
              <a:buFont typeface="+mj-lt"/>
              <a:buAutoNum type="arabicPeriod" startAt="32"/>
            </a:pPr>
            <a:r>
              <a:rPr lang="en-US" dirty="0"/>
              <a:t>“DSC and Roaming,” G. Smith, “Dynamic Sensitivity Control Roaming,” Submission IEEE 802.11-15/25, Jan. 2015.</a:t>
            </a:r>
          </a:p>
          <a:p>
            <a:pPr marL="457200" indent="-457200">
              <a:buFont typeface="+mj-lt"/>
              <a:buAutoNum type="arabicPeriod" startAt="32"/>
            </a:pPr>
            <a:r>
              <a:rPr lang="en-US" dirty="0"/>
              <a:t>M. </a:t>
            </a:r>
            <a:r>
              <a:rPr lang="en-US" dirty="0" err="1"/>
              <a:t>Shahwaiz</a:t>
            </a:r>
            <a:r>
              <a:rPr lang="en-US" dirty="0"/>
              <a:t> </a:t>
            </a:r>
            <a:r>
              <a:rPr lang="en-US" dirty="0" err="1"/>
              <a:t>Afaqui</a:t>
            </a:r>
            <a:r>
              <a:rPr lang="en-US" dirty="0"/>
              <a:t> et al., “Simulation-based evaluation of DSC in residential scenario,” Submission IEEE 802.11-15/27, Jan. 2015.</a:t>
            </a:r>
          </a:p>
          <a:p>
            <a:pPr marL="457200" indent="-457200">
              <a:buFont typeface="+mj-lt"/>
              <a:buAutoNum type="arabicPeriod" startAt="32"/>
            </a:pPr>
            <a:r>
              <a:rPr lang="en-US" dirty="0"/>
              <a:t>T. </a:t>
            </a:r>
            <a:r>
              <a:rPr lang="en-US" dirty="0" err="1"/>
              <a:t>Itagaki</a:t>
            </a:r>
            <a:r>
              <a:rPr lang="en-US" dirty="0"/>
              <a:t> et al., “Performance Analysis of BSS Color and DSC,” Submission IEEE 802.11-15/45, Jan. 2015.</a:t>
            </a:r>
          </a:p>
          <a:p>
            <a:pPr marL="457200" indent="-457200">
              <a:buFont typeface="+mj-lt"/>
              <a:buAutoNum type="arabicPeriod" startAt="32"/>
            </a:pPr>
            <a:r>
              <a:rPr lang="en-US" dirty="0"/>
              <a:t>Y. Wang et al., “Modeling components impacting throughput gain from CCAT adjustment,” Submission IEEE 802.11-15/50, Jan. 2015.</a:t>
            </a:r>
          </a:p>
          <a:p>
            <a:pPr marL="457200" indent="-457200">
              <a:buFont typeface="+mj-lt"/>
              <a:buAutoNum type="arabicPeriod" startAt="32"/>
            </a:pPr>
            <a:r>
              <a:rPr lang="en-US" dirty="0"/>
              <a:t>J.-H. Son et al., “Legacy Fairness Issues of Enhanced CCA,” Submission IEEE 802.11-15/85, Jan. 2015.</a:t>
            </a:r>
          </a:p>
          <a:p>
            <a:pPr marL="457200" indent="-457200">
              <a:buFont typeface="+mj-lt"/>
              <a:buAutoNum type="arabicPeriod" startAt="32"/>
            </a:pPr>
            <a:r>
              <a:rPr lang="en-US" dirty="0"/>
              <a:t>S. Coffey et al., “Spatial Reuse AP Management,” Submission IEEE 802.11-15/105, Jan. 2015.</a:t>
            </a:r>
          </a:p>
          <a:p>
            <a:pPr marL="457200" indent="-457200">
              <a:buFont typeface="+mj-lt"/>
              <a:buAutoNum type="arabicPeriod" startAt="32"/>
            </a:pPr>
            <a:r>
              <a:rPr lang="en-US" dirty="0"/>
              <a:t>G. </a:t>
            </a:r>
            <a:r>
              <a:rPr lang="en-US" dirty="0" err="1"/>
              <a:t>Wikström</a:t>
            </a:r>
            <a:r>
              <a:rPr lang="en-US" dirty="0"/>
              <a:t> et al., “Potential of Modified Signal Detection Thresholds,” Submission 802.11-15/300, Mar. 2015.</a:t>
            </a:r>
          </a:p>
          <a:p>
            <a:pPr marL="457200" indent="-457200">
              <a:buFont typeface="+mj-lt"/>
              <a:buAutoNum type="arabicPeriod" startAt="32"/>
            </a:pPr>
            <a:r>
              <a:rPr lang="en-US" dirty="0"/>
              <a:t>A. </a:t>
            </a:r>
            <a:r>
              <a:rPr lang="en-US" dirty="0" err="1"/>
              <a:t>Jafarian</a:t>
            </a:r>
            <a:r>
              <a:rPr lang="en-US" dirty="0"/>
              <a:t> et al., “CCA Regime Evaluation Revisited,” Submission IEEE 802.11-15/318, Mar. 2015.</a:t>
            </a:r>
          </a:p>
          <a:p>
            <a:pPr marL="457200" indent="-457200">
              <a:buFont typeface="+mj-lt"/>
              <a:buAutoNum type="arabicPeriod" startAt="32"/>
            </a:pPr>
            <a:r>
              <a:rPr lang="en-US" dirty="0"/>
              <a:t>T. </a:t>
            </a:r>
            <a:r>
              <a:rPr lang="en-US" dirty="0" err="1"/>
              <a:t>Itagaki</a:t>
            </a:r>
            <a:r>
              <a:rPr lang="en-US" dirty="0"/>
              <a:t> et al., “Impact of TPC coupled to DSC for legacy unfairness issue,” Submission IEEE 802.11-15/319, Mar. 2015.</a:t>
            </a:r>
          </a:p>
          <a:p>
            <a:pPr marL="457200" indent="-457200">
              <a:buFont typeface="+mj-lt"/>
              <a:buAutoNum type="arabicPeriod" startAt="32"/>
            </a:pPr>
            <a:r>
              <a:rPr lang="en-US" dirty="0"/>
              <a:t>A. </a:t>
            </a:r>
            <a:r>
              <a:rPr lang="en-US" dirty="0" err="1"/>
              <a:t>Kishida</a:t>
            </a:r>
            <a:r>
              <a:rPr lang="en-US" dirty="0"/>
              <a:t> et al., “Discussions on the Definition of CCA Threshold,” Submission IEEE 802.11-15/338, Mar. 2015.</a:t>
            </a:r>
          </a:p>
          <a:p>
            <a:pPr marL="457200" indent="-457200">
              <a:buFont typeface="+mj-lt"/>
              <a:buAutoNum type="arabicPeriod" startAt="32"/>
            </a:pPr>
            <a:r>
              <a:rPr lang="en-US" dirty="0"/>
              <a:t>G. </a:t>
            </a:r>
            <a:r>
              <a:rPr lang="en-US" dirty="0" err="1"/>
              <a:t>Barriac</a:t>
            </a:r>
            <a:r>
              <a:rPr lang="en-US" dirty="0"/>
              <a:t> et al., “OBSS Preamble Detection,” Submission IEEE 802.11-15/367, Mar. 2015.</a:t>
            </a:r>
          </a:p>
          <a:p>
            <a:pPr marL="457200" indent="-457200">
              <a:buFont typeface="+mj-lt"/>
              <a:buAutoNum type="arabicPeriod" startAt="32"/>
            </a:pPr>
            <a:r>
              <a:rPr lang="en-US" dirty="0"/>
              <a:t>M. </a:t>
            </a:r>
            <a:r>
              <a:rPr lang="en-US" dirty="0" err="1"/>
              <a:t>Shahwaiz</a:t>
            </a:r>
            <a:r>
              <a:rPr lang="en-US" dirty="0"/>
              <a:t> </a:t>
            </a:r>
            <a:r>
              <a:rPr lang="en-US" dirty="0" err="1"/>
              <a:t>Afaqui</a:t>
            </a:r>
            <a:r>
              <a:rPr lang="en-US" dirty="0"/>
              <a:t> et al., “Proposal and simulation based evaluation of DSC-AP algorithm,” Submission IEEE 802.11-15/371, Mar. 2015.</a:t>
            </a:r>
          </a:p>
          <a:p>
            <a:pPr marL="457200" indent="-457200">
              <a:buFont typeface="+mj-lt"/>
              <a:buAutoNum type="arabicPeriod" startAt="32"/>
            </a:pPr>
            <a:r>
              <a:rPr lang="en-US" dirty="0"/>
              <a:t>J.-H. Son et al., “Further Considerations on Legacy Fairness with Enhanced CCA,” Submission IEEE 802.11-15/374, Mar. 2015</a:t>
            </a:r>
          </a:p>
          <a:p>
            <a:pPr marL="457200" indent="-457200">
              <a:buFont typeface="+mj-lt"/>
              <a:buAutoNum type="arabicPeriod" startAt="32"/>
            </a:pPr>
            <a:r>
              <a:rPr lang="en-US" dirty="0"/>
              <a:t>G. Smith, “TG ax Scenarios Proposed additions for frequency re-use,” Submission IEEE 802.11-15/543, May 2015.</a:t>
            </a:r>
          </a:p>
          <a:p>
            <a:pPr marL="457200" indent="-457200">
              <a:buFont typeface="+mj-lt"/>
              <a:buAutoNum type="arabicPeriod" startAt="32"/>
            </a:pPr>
            <a:r>
              <a:rPr lang="en-US" dirty="0"/>
              <a:t>G. Smith, “TG ax Enterprise Scenario and DSC,” Submission IEEE 802.11-15/548, May 2015.</a:t>
            </a:r>
          </a:p>
          <a:p>
            <a:pPr marL="457200" indent="-457200">
              <a:buFont typeface="+mj-lt"/>
              <a:buAutoNum type="arabicPeriod" startAt="32"/>
            </a:pPr>
            <a:r>
              <a:rPr lang="en-US" dirty="0"/>
              <a:t>A. </a:t>
            </a:r>
            <a:r>
              <a:rPr lang="en-US" dirty="0" err="1"/>
              <a:t>Jafarian</a:t>
            </a:r>
            <a:r>
              <a:rPr lang="en-US" dirty="0"/>
              <a:t> et al., “CCA Revisit,” Submission IEEE 802.11-15/588, May 2015</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3478701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(HEW &amp; 802.11ax) </a:t>
            </a:r>
            <a:r>
              <a:rPr lang="en-US" dirty="0" smtClean="0"/>
              <a:t>4</a:t>
            </a:r>
            <a:endParaRPr lang="en-US" dirty="0"/>
          </a:p>
        </p:txBody>
      </p:sp>
      <p:sp>
        <p:nvSpPr>
          <p:cNvPr id="3" name="Content Placeholder 2"/>
          <p:cNvSpPr>
            <a:spLocks noGrp="1"/>
          </p:cNvSpPr>
          <p:nvPr>
            <p:ph idx="1"/>
          </p:nvPr>
        </p:nvSpPr>
        <p:spPr/>
        <p:txBody>
          <a:bodyPr>
            <a:normAutofit fontScale="32500" lnSpcReduction="20000"/>
          </a:bodyPr>
          <a:lstStyle/>
          <a:p>
            <a:pPr marL="457200" indent="-457200">
              <a:buFont typeface="+mj-lt"/>
              <a:buAutoNum type="arabicPeriod" startAt="56"/>
            </a:pPr>
            <a:r>
              <a:rPr lang="en-US" dirty="0"/>
              <a:t>Y. Inoue et al., “Discussion on The Receiver Behavior for DSC/CCAC with BSS Color,” Submission IEEE 802.11-15/595, May 2015</a:t>
            </a:r>
            <a:r>
              <a:rPr lang="en-US" dirty="0" smtClean="0"/>
              <a:t>.</a:t>
            </a:r>
          </a:p>
          <a:p>
            <a:pPr marL="457200" indent="-457200">
              <a:buFont typeface="+mj-lt"/>
              <a:buAutoNum type="arabicPeriod" startAt="56"/>
            </a:pPr>
            <a:r>
              <a:rPr lang="en-US" dirty="0" smtClean="0"/>
              <a:t>Y</a:t>
            </a:r>
            <a:r>
              <a:rPr lang="en-US" dirty="0"/>
              <a:t>. </a:t>
            </a:r>
            <a:r>
              <a:rPr lang="en-US" dirty="0" err="1"/>
              <a:t>Seok</a:t>
            </a:r>
            <a:r>
              <a:rPr lang="en-US" dirty="0"/>
              <a:t> et al., “NAV Operation for Spatial Reuse,” Submission IEEE 802.11-15/797, Jul. 2015.</a:t>
            </a:r>
          </a:p>
          <a:p>
            <a:pPr marL="457200" indent="-457200">
              <a:buFont typeface="+mj-lt"/>
              <a:buAutoNum type="arabicPeriod" startAt="56"/>
            </a:pPr>
            <a:r>
              <a:rPr lang="en-US" dirty="0"/>
              <a:t>M. Mori et al., “DCCA/DSC Reference Simulation Results,” Submission IEEE 802.11-15/801, Jul. 2015.</a:t>
            </a:r>
          </a:p>
          <a:p>
            <a:pPr marL="457200" indent="-457200">
              <a:buFont typeface="+mj-lt"/>
              <a:buAutoNum type="arabicPeriod" startAt="56"/>
            </a:pPr>
            <a:r>
              <a:rPr lang="en-US" dirty="0"/>
              <a:t>G. Smith, “TG ax Outdoor Enterprise Scenario and DSC,” Submission IEEE 802.11-15/804, Jul. 2015.</a:t>
            </a:r>
          </a:p>
          <a:p>
            <a:pPr marL="457200" indent="-457200">
              <a:buFont typeface="+mj-lt"/>
              <a:buAutoNum type="arabicPeriod" startAt="56"/>
            </a:pPr>
            <a:r>
              <a:rPr lang="en-US" dirty="0"/>
              <a:t>G. Smith, “TG ax DSC Summary,” Submission IEEE 802.11-15/807, Jul. 2015.</a:t>
            </a:r>
          </a:p>
          <a:p>
            <a:pPr marL="457200" indent="-457200">
              <a:buFont typeface="+mj-lt"/>
              <a:buAutoNum type="arabicPeriod" startAt="56"/>
            </a:pPr>
            <a:r>
              <a:rPr lang="en-US" dirty="0"/>
              <a:t>X. Wang et al., “Topics for Consideration for Spatial Reuse,” Submission IEEE 802.11-15/811, Jul. 2015.</a:t>
            </a:r>
          </a:p>
          <a:p>
            <a:pPr marL="457200" indent="-457200">
              <a:buFont typeface="+mj-lt"/>
              <a:buAutoNum type="arabicPeriod" startAt="56"/>
            </a:pPr>
            <a:r>
              <a:rPr lang="en-US" dirty="0"/>
              <a:t>M. </a:t>
            </a:r>
            <a:r>
              <a:rPr lang="en-US" dirty="0" err="1"/>
              <a:t>Shahwaiz</a:t>
            </a:r>
            <a:r>
              <a:rPr lang="en-US" dirty="0"/>
              <a:t> </a:t>
            </a:r>
            <a:r>
              <a:rPr lang="en-US" dirty="0" err="1"/>
              <a:t>Afaqui</a:t>
            </a:r>
            <a:r>
              <a:rPr lang="en-US" dirty="0"/>
              <a:t> et al., “DSC leveraging uplink RTS/CTS control,” Submission IEEE 802.11-15/882, Jul. 2015.</a:t>
            </a:r>
          </a:p>
          <a:p>
            <a:pPr marL="457200" indent="-457200">
              <a:buFont typeface="+mj-lt"/>
              <a:buAutoNum type="arabicPeriod" startAt="56"/>
            </a:pPr>
            <a:r>
              <a:rPr lang="en-US" dirty="0"/>
              <a:t>Y. Inoue et al., “Follow up Discussion on The Receiver Behavior,” Submission IEEE 802.11-15/883, Jul. 2015.</a:t>
            </a:r>
          </a:p>
          <a:p>
            <a:pPr marL="457200" indent="-457200">
              <a:buFont typeface="+mj-lt"/>
              <a:buAutoNum type="arabicPeriod" startAt="56"/>
            </a:pPr>
            <a:r>
              <a:rPr lang="en-US" dirty="0"/>
              <a:t>C. Yu et al., “DSC Calibration Result,” Submission IEEE 802.11-15/886, Jul. 2015.</a:t>
            </a:r>
          </a:p>
          <a:p>
            <a:pPr marL="457200" indent="-457200">
              <a:buFont typeface="+mj-lt"/>
              <a:buAutoNum type="arabicPeriod" startAt="56"/>
            </a:pPr>
            <a:r>
              <a:rPr lang="en-US" dirty="0"/>
              <a:t>G. Smith, “E-Education Analysis HEW SG,” Submission IEEE 802.11-15/45, Jan. 2015.</a:t>
            </a:r>
          </a:p>
          <a:p>
            <a:pPr marL="457200" indent="-457200">
              <a:buFont typeface="+mj-lt"/>
              <a:buAutoNum type="arabicPeriod" startAt="56"/>
            </a:pPr>
            <a:r>
              <a:rPr lang="en-US" dirty="0"/>
              <a:t>G. Smith, “Airport Capacity Analysis,” Submission IEEE 802.11-13/1489, Jan. 2014.</a:t>
            </a:r>
          </a:p>
          <a:p>
            <a:pPr marL="457200" indent="-457200">
              <a:buFont typeface="+mj-lt"/>
              <a:buAutoNum type="arabicPeriod" startAt="56"/>
            </a:pPr>
            <a:r>
              <a:rPr lang="en-US" dirty="0"/>
              <a:t>G. Smith, “Dynamic Sensitivity Control Improvement to area throughput,” Submission IEEE 802.11-13/1012, Sep. 2013.</a:t>
            </a:r>
          </a:p>
          <a:p>
            <a:pPr marL="457200" indent="-457200">
              <a:buFont typeface="+mj-lt"/>
              <a:buAutoNum type="arabicPeriod" startAt="56"/>
            </a:pPr>
            <a:r>
              <a:rPr lang="en-US" dirty="0"/>
              <a:t>G. Smith, “Dynamic Sensitivity Control for HEW SG,” Submission IEEE 802.11-13/1290, Nov. 2013.</a:t>
            </a:r>
          </a:p>
          <a:p>
            <a:pPr marL="457200" indent="-457200">
              <a:buFont typeface="+mj-lt"/>
              <a:buAutoNum type="arabicPeriod" startAt="56"/>
            </a:pPr>
            <a:r>
              <a:rPr lang="en-US" dirty="0"/>
              <a:t>G. Smith, “Dense Apartment Complex Capacity Improvements with Channel selection and Dynamic Sensitivity Control,” Submission IEEE 802.11-13/1487, Nov. 2013.</a:t>
            </a:r>
          </a:p>
          <a:p>
            <a:pPr marL="457200" indent="-457200">
              <a:buFont typeface="+mj-lt"/>
              <a:buAutoNum type="arabicPeriod" startAt="56"/>
            </a:pPr>
            <a:r>
              <a:rPr lang="en-US" dirty="0"/>
              <a:t>I. Jamil et al., “MAC simulation results for Dynamic sensitivity control (DSC - CCA adaptation) and transmit power control (TPC),” Submission IEEE 802.11-14/523, May 2014.</a:t>
            </a:r>
          </a:p>
          <a:p>
            <a:pPr marL="457200" indent="-457200">
              <a:buFont typeface="+mj-lt"/>
              <a:buAutoNum type="arabicPeriod" startAt="56"/>
            </a:pPr>
            <a:r>
              <a:rPr lang="en-US" dirty="0"/>
              <a:t>M. Mori et al., “Reference Simulation Model for Dynamic CCA / DSC Calibration,” Submission IEEE 802.11-15/652, May 2015.</a:t>
            </a:r>
          </a:p>
          <a:p>
            <a:pPr marL="457200" indent="-457200">
              <a:buFont typeface="+mj-lt"/>
              <a:buAutoNum type="arabicPeriod" startAt="56"/>
            </a:pPr>
            <a:r>
              <a:rPr lang="en-US" dirty="0"/>
              <a:t>K. </a:t>
            </a:r>
            <a:r>
              <a:rPr lang="en-US" dirty="0" err="1"/>
              <a:t>Odman</a:t>
            </a:r>
            <a:r>
              <a:rPr lang="en-US" dirty="0"/>
              <a:t>, “802.11ax scenario 1 CCA,” Submission IEEE 802.11-15/357, Mar. 2015.</a:t>
            </a:r>
          </a:p>
          <a:p>
            <a:pPr marL="457200" indent="-457200">
              <a:buFont typeface="+mj-lt"/>
              <a:buAutoNum type="arabicPeriod" startAt="56"/>
            </a:pPr>
            <a:r>
              <a:rPr lang="en-US" dirty="0"/>
              <a:t>J.-H. Son et al., “Measurements on CCA Thresholds in OBSS Environment,” Submission IEEE 802.11-14/628, May 2014.</a:t>
            </a:r>
          </a:p>
          <a:p>
            <a:pPr marL="457200" indent="-457200">
              <a:buFont typeface="+mj-lt"/>
              <a:buAutoNum type="arabicPeriod" startAt="56"/>
            </a:pPr>
            <a:r>
              <a:rPr lang="en-US" dirty="0"/>
              <a:t>I. Jamil et al., “OBSS reuse mechanism which preserves fairness,” Submission IEEE 802.11-14/1207, Sep. 2014.</a:t>
            </a:r>
          </a:p>
          <a:p>
            <a:pPr marL="457200" indent="-457200">
              <a:buFont typeface="+mj-lt"/>
              <a:buAutoNum type="arabicPeriod" startAt="56"/>
            </a:pPr>
            <a:r>
              <a:rPr lang="en-US" dirty="0"/>
              <a:t>K. </a:t>
            </a:r>
            <a:r>
              <a:rPr lang="en-US" dirty="0" err="1"/>
              <a:t>Odman</a:t>
            </a:r>
            <a:r>
              <a:rPr lang="en-US" dirty="0"/>
              <a:t>, “802.11ax scenario 1 CCA,” Submission IEEE 802.11-15/332, Mar. 2015.</a:t>
            </a:r>
          </a:p>
          <a:p>
            <a:pPr marL="457200" indent="-457200">
              <a:buFont typeface="+mj-lt"/>
              <a:buAutoNum type="arabicPeriod" startAt="56"/>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5084107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5</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76"/>
            </a:pPr>
            <a:r>
              <a:rPr lang="en-US" dirty="0" smtClean="0"/>
              <a:t>M. Rison, “</a:t>
            </a:r>
            <a:r>
              <a:rPr lang="en-GB" dirty="0"/>
              <a:t>Resolutions for some comments on 11mc/D4.0 (SBmc1</a:t>
            </a:r>
            <a:r>
              <a:rPr lang="en-GB" dirty="0" smtClean="0"/>
              <a:t>),” Submission IEEE 802.11-15/762, Aug. 2015.</a:t>
            </a:r>
          </a:p>
          <a:p>
            <a:pPr marL="457200" indent="-457200">
              <a:buFont typeface="+mj-lt"/>
              <a:buAutoNum type="arabicPeriod" startAt="76"/>
            </a:pPr>
            <a:r>
              <a:rPr lang="en-GB" dirty="0" smtClean="0"/>
              <a:t>O. </a:t>
            </a:r>
            <a:r>
              <a:rPr lang="en-GB" dirty="0" err="1" smtClean="0"/>
              <a:t>Aboul-Magd</a:t>
            </a:r>
            <a:r>
              <a:rPr lang="en-GB" dirty="0" smtClean="0"/>
              <a:t>, “</a:t>
            </a:r>
            <a:r>
              <a:rPr lang="en-US" dirty="0" err="1"/>
              <a:t>TGax</a:t>
            </a:r>
            <a:r>
              <a:rPr lang="en-US" dirty="0"/>
              <a:t> July 2015 Meeting </a:t>
            </a:r>
            <a:r>
              <a:rPr lang="en-US" dirty="0" smtClean="0"/>
              <a:t>Agenda,” Submission IEEE 802.11-15/735, Jul. 2015.</a:t>
            </a:r>
          </a:p>
          <a:p>
            <a:pPr marL="457200" indent="-457200">
              <a:buFont typeface="+mj-lt"/>
              <a:buAutoNum type="arabicPeriod" startAt="76"/>
            </a:pPr>
            <a:r>
              <a:rPr lang="en-US" dirty="0" smtClean="0"/>
              <a:t>C. A</a:t>
            </a:r>
            <a:r>
              <a:rPr lang="en-US" dirty="0"/>
              <a:t>. </a:t>
            </a:r>
            <a:r>
              <a:rPr lang="en-US" dirty="0" err="1" smtClean="0"/>
              <a:t>Rypinski</a:t>
            </a:r>
            <a:r>
              <a:rPr lang="en-US" dirty="0"/>
              <a:t>, “Retrospective on Development of Radio and Wire Data </a:t>
            </a:r>
            <a:r>
              <a:rPr lang="en-US" dirty="0" smtClean="0"/>
              <a:t>Communication,” Submission IEEE 802.15-06/107, Mar. 2006.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1559673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Past</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461788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CSMA/CA retrospect</a:t>
            </a:r>
            <a:endParaRPr lang="en-US" dirty="0"/>
          </a:p>
        </p:txBody>
      </p:sp>
      <p:sp>
        <p:nvSpPr>
          <p:cNvPr id="8" name="Content Placeholder 7"/>
          <p:cNvSpPr>
            <a:spLocks noGrp="1"/>
          </p:cNvSpPr>
          <p:nvPr>
            <p:ph idx="1"/>
          </p:nvPr>
        </p:nvSpPr>
        <p:spPr/>
        <p:txBody>
          <a:bodyPr>
            <a:normAutofit lnSpcReduction="10000"/>
          </a:bodyPr>
          <a:lstStyle/>
          <a:p>
            <a:pPr>
              <a:buFont typeface="Arial" panose="020B0604020202020204" pitchFamily="34" charset="0"/>
              <a:buChar char="•"/>
            </a:pPr>
            <a:r>
              <a:rPr lang="en-US" dirty="0" smtClean="0"/>
              <a:t>802.11 was formed after amendments to 802.4 (Token Bus) and 802.3 (Ethernet) failed [78]</a:t>
            </a:r>
          </a:p>
          <a:p>
            <a:pPr>
              <a:buFont typeface="Arial" panose="020B0604020202020204" pitchFamily="34" charset="0"/>
              <a:buChar char="•"/>
            </a:pPr>
            <a:r>
              <a:rPr lang="en-US" dirty="0" smtClean="0"/>
              <a:t>802.11 builds on Carrier Sensing Multiple Access with Collision Avoidance (CSMA/CA)</a:t>
            </a:r>
          </a:p>
          <a:p>
            <a:pPr lvl="1">
              <a:buFont typeface="Arial" panose="020B0604020202020204" pitchFamily="34" charset="0"/>
              <a:buChar char="•"/>
            </a:pPr>
            <a:r>
              <a:rPr lang="en-US" dirty="0" smtClean="0"/>
              <a:t>Carrier Sensing implements Listen-before-Talk (LBT)</a:t>
            </a:r>
          </a:p>
          <a:p>
            <a:pPr lvl="1">
              <a:buFont typeface="Arial" panose="020B0604020202020204" pitchFamily="34" charset="0"/>
              <a:buChar char="•"/>
            </a:pPr>
            <a:r>
              <a:rPr lang="en-US" dirty="0" smtClean="0"/>
              <a:t>802.11 initial PHYs are Infrared (IR), Frequency Hopping Spread Spectrum (FHSS), and Direct Sequence Spread Spectrum (DSSS)</a:t>
            </a:r>
          </a:p>
          <a:p>
            <a:pPr>
              <a:buFont typeface="Arial" panose="020B0604020202020204" pitchFamily="34" charset="0"/>
              <a:buChar char="•"/>
            </a:pPr>
            <a:r>
              <a:rPr lang="en-US" dirty="0"/>
              <a:t>802.11-1997 defines “Physical and virtual carrier </a:t>
            </a:r>
            <a:r>
              <a:rPr lang="en-US" dirty="0" smtClean="0"/>
              <a:t>sense functions” for all PHYs</a:t>
            </a:r>
          </a:p>
          <a:p>
            <a:pPr lvl="1">
              <a:buFont typeface="Arial" panose="020B0604020202020204" pitchFamily="34" charset="0"/>
              <a:buChar char="•"/>
            </a:pPr>
            <a:r>
              <a:rPr lang="en-US" dirty="0" smtClean="0"/>
              <a:t>Clear Channel Assessment (CCA) implements Physical carrier sensing and Network Allocation Vector (NAV) implements virtual carrier sensing</a:t>
            </a:r>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a:p>
        </p:txBody>
      </p:sp>
      <p:sp>
        <p:nvSpPr>
          <p:cNvPr id="4" name="Date Placeholder 3"/>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25767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from DSSS in 802.11-1997 to OFDM in 802.11a-1999</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smtClean="0"/>
              <a:t>802.11’s first commercial success based on DSSS PHY</a:t>
            </a:r>
          </a:p>
          <a:p>
            <a:pPr lvl="1">
              <a:buFont typeface="Arial" panose="020B0604020202020204" pitchFamily="34" charset="0"/>
              <a:buChar char="•"/>
            </a:pPr>
            <a:r>
              <a:rPr lang="en-US" dirty="0" smtClean="0"/>
              <a:t>802.11-2012 marks FHSS and IR PHYs as obsolete</a:t>
            </a:r>
          </a:p>
          <a:p>
            <a:pPr>
              <a:buFont typeface="Arial" panose="020B0604020202020204" pitchFamily="34" charset="0"/>
              <a:buChar char="•"/>
            </a:pPr>
            <a:r>
              <a:rPr lang="en-US" dirty="0" smtClean="0"/>
              <a:t>DSSS defines three conditions for CCA to turn busy</a:t>
            </a:r>
          </a:p>
          <a:p>
            <a:pPr lvl="1">
              <a:buFont typeface="Arial" panose="020B0604020202020204" pitchFamily="34" charset="0"/>
              <a:buChar char="•"/>
            </a:pPr>
            <a:r>
              <a:rPr lang="en-US" dirty="0"/>
              <a:t>Energy above </a:t>
            </a:r>
            <a:r>
              <a:rPr lang="en-US" dirty="0" smtClean="0"/>
              <a:t>threshold (down to −80 </a:t>
            </a:r>
            <a:r>
              <a:rPr lang="en-US" dirty="0" err="1" smtClean="0"/>
              <a:t>dBm</a:t>
            </a:r>
            <a:r>
              <a:rPr lang="en-US" dirty="0" smtClean="0"/>
              <a:t>)</a:t>
            </a:r>
          </a:p>
          <a:p>
            <a:pPr lvl="1">
              <a:buFont typeface="Arial" panose="020B0604020202020204" pitchFamily="34" charset="0"/>
              <a:buChar char="•"/>
            </a:pPr>
            <a:r>
              <a:rPr lang="en-US" dirty="0"/>
              <a:t>Carrier sense </a:t>
            </a:r>
            <a:r>
              <a:rPr lang="en-US" dirty="0" smtClean="0"/>
              <a:t>only (unconditional)</a:t>
            </a:r>
            <a:endParaRPr lang="en-US" dirty="0"/>
          </a:p>
          <a:p>
            <a:pPr lvl="1">
              <a:buFont typeface="Arial" panose="020B0604020202020204" pitchFamily="34" charset="0"/>
              <a:buChar char="•"/>
            </a:pPr>
            <a:r>
              <a:rPr lang="en-US" dirty="0"/>
              <a:t>Carrier sense with </a:t>
            </a:r>
            <a:r>
              <a:rPr lang="en-US" dirty="0" smtClean="0"/>
              <a:t>signal strength above threshold</a:t>
            </a:r>
          </a:p>
          <a:p>
            <a:pPr>
              <a:buFont typeface="Arial" panose="020B0604020202020204" pitchFamily="34" charset="0"/>
              <a:buChar char="•"/>
            </a:pPr>
            <a:r>
              <a:rPr lang="en-US" dirty="0" smtClean="0"/>
              <a:t>802.11a OFDM extends DSSS CCA principles</a:t>
            </a:r>
          </a:p>
          <a:p>
            <a:pPr lvl="1">
              <a:buFont typeface="Arial" panose="020B0604020202020204" pitchFamily="34" charset="0"/>
              <a:buChar char="•"/>
            </a:pPr>
            <a:r>
              <a:rPr lang="en-US" dirty="0" smtClean="0"/>
              <a:t>Introduction of Energy Detection (ED) and Preamble (resp. PHY Protocol Data Unit, PPDU) </a:t>
            </a:r>
            <a:r>
              <a:rPr lang="en-US" dirty="0"/>
              <a:t>Detection </a:t>
            </a:r>
            <a:r>
              <a:rPr lang="en-US" dirty="0" smtClean="0"/>
              <a:t>thresholds</a:t>
            </a:r>
          </a:p>
          <a:p>
            <a:pPr lvl="1">
              <a:buFont typeface="Arial" panose="020B0604020202020204" pitchFamily="34" charset="0"/>
              <a:buChar char="•"/>
            </a:pPr>
            <a:r>
              <a:rPr lang="en-US" dirty="0" smtClean="0"/>
              <a:t>Forms basis for amendments 802.11g, 802.11n, 802.11y, 802.11ac, and 802.11af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4091020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Detection (ED) in 802.11</a:t>
            </a:r>
            <a:endParaRPr lang="en-US" dirty="0"/>
          </a:p>
        </p:txBody>
      </p:sp>
      <p:sp>
        <p:nvSpPr>
          <p:cNvPr id="11" name="Content Placeholder 10"/>
          <p:cNvSpPr>
            <a:spLocks noGrp="1"/>
          </p:cNvSpPr>
          <p:nvPr>
            <p:ph sz="half" idx="1"/>
          </p:nvPr>
        </p:nvSpPr>
        <p:spPr/>
        <p:txBody>
          <a:bodyPr>
            <a:noAutofit/>
          </a:bodyPr>
          <a:lstStyle/>
          <a:p>
            <a:pPr marL="457200" indent="-457200">
              <a:buFont typeface="Arial" panose="020B0604020202020204" pitchFamily="34" charset="0"/>
              <a:buChar char="•"/>
            </a:pPr>
            <a:r>
              <a:rPr lang="en-US" sz="2400" dirty="0" smtClean="0"/>
              <a:t>ED concept introduced with 802.11a</a:t>
            </a:r>
          </a:p>
          <a:p>
            <a:pPr marL="857250" lvl="1" indent="-457200">
              <a:buFont typeface="Arial" panose="020B0604020202020204" pitchFamily="34" charset="0"/>
              <a:buChar char="•"/>
            </a:pPr>
            <a:r>
              <a:rPr lang="en-US" sz="2000" dirty="0" smtClean="0"/>
              <a:t>A letter ballot comment calls for CCA definition, approved by WG [3]</a:t>
            </a:r>
          </a:p>
          <a:p>
            <a:pPr marL="1257300" lvl="2" indent="-457200">
              <a:buFont typeface="Arial" panose="020B0604020202020204" pitchFamily="34" charset="0"/>
              <a:buChar char="•"/>
            </a:pPr>
            <a:r>
              <a:rPr lang="en-US" sz="1600" dirty="0" smtClean="0"/>
              <a:t>See motion text in right column</a:t>
            </a:r>
          </a:p>
          <a:p>
            <a:pPr marL="857250" lvl="1" indent="-457200">
              <a:buFont typeface="Arial" panose="020B0604020202020204" pitchFamily="34" charset="0"/>
              <a:buChar char="•"/>
            </a:pPr>
            <a:r>
              <a:rPr lang="en-US" sz="2000" dirty="0" smtClean="0"/>
              <a:t>Later, the term ED replaces “for any signal” </a:t>
            </a:r>
          </a:p>
          <a:p>
            <a:pPr marL="1257300" lvl="2" indent="-457200">
              <a:buFont typeface="Arial" panose="020B0604020202020204" pitchFamily="34" charset="0"/>
              <a:buChar char="•"/>
            </a:pPr>
            <a:r>
              <a:rPr lang="en-US" sz="1800" dirty="0" smtClean="0"/>
              <a:t>No mentioning of ED in 802.11a-1999</a:t>
            </a:r>
            <a:endParaRPr lang="en-US" sz="1800" dirty="0"/>
          </a:p>
        </p:txBody>
      </p:sp>
      <p:sp>
        <p:nvSpPr>
          <p:cNvPr id="15" name="Content Placeholder 14"/>
          <p:cNvSpPr>
            <a:spLocks noGrp="1"/>
          </p:cNvSpPr>
          <p:nvPr>
            <p:ph sz="half" idx="2"/>
          </p:nvPr>
        </p:nvSpPr>
        <p:spPr/>
        <p:txBody>
          <a:bodyPr>
            <a:normAutofit fontScale="62500" lnSpcReduction="20000"/>
          </a:bodyPr>
          <a:lstStyle/>
          <a:p>
            <a:r>
              <a:rPr lang="en-US" dirty="0">
                <a:solidFill>
                  <a:srgbClr val="FF0000"/>
                </a:solidFill>
                <a:latin typeface="Arial"/>
              </a:rPr>
              <a:t>“Motion #22: Define CCA sensitivity by stating that a valid OFDM frame at receive level </a:t>
            </a:r>
            <a:r>
              <a:rPr lang="en-US" dirty="0" err="1">
                <a:solidFill>
                  <a:srgbClr val="FF0000"/>
                </a:solidFill>
                <a:latin typeface="Arial"/>
              </a:rPr>
              <a:t>eq</a:t>
            </a:r>
            <a:r>
              <a:rPr lang="en-US" dirty="0">
                <a:solidFill>
                  <a:srgbClr val="FF0000"/>
                </a:solidFill>
                <a:latin typeface="Arial"/>
              </a:rPr>
              <a:t> or greater than the minimum 6Mbps specified sensitivity shall cause CCA to indicate busy with probability &gt;90% within 5 microseconds. If the preamble portion was missed, the receiver shall hold the CS signal busy for any signal 20dB above minimum 6Mbps sensitivity (−62dB).</a:t>
            </a:r>
          </a:p>
          <a:p>
            <a:r>
              <a:rPr lang="en-US" dirty="0">
                <a:solidFill>
                  <a:srgbClr val="FF0000"/>
                </a:solidFill>
                <a:latin typeface="Arial"/>
              </a:rPr>
              <a:t>Moved by Dean Kawaguchi</a:t>
            </a:r>
          </a:p>
          <a:p>
            <a:r>
              <a:rPr lang="en-US" dirty="0">
                <a:solidFill>
                  <a:srgbClr val="FF0000"/>
                </a:solidFill>
                <a:latin typeface="Arial"/>
              </a:rPr>
              <a:t>Seconded by Richard van Nee</a:t>
            </a:r>
          </a:p>
          <a:p>
            <a:r>
              <a:rPr lang="en-US" dirty="0">
                <a:solidFill>
                  <a:srgbClr val="FF0000"/>
                </a:solidFill>
                <a:latin typeface="Arial"/>
              </a:rPr>
              <a:t>13/0/8 Approved” </a:t>
            </a:r>
            <a:r>
              <a:rPr lang="en-US" sz="2900" dirty="0" smtClean="0"/>
              <a:t>[4]</a:t>
            </a:r>
            <a:endParaRPr lang="en-US" sz="2900" dirty="0"/>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826719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regarding ED</a:t>
            </a:r>
            <a:endParaRPr lang="en-US" dirty="0"/>
          </a:p>
        </p:txBody>
      </p:sp>
      <p:sp>
        <p:nvSpPr>
          <p:cNvPr id="3" name="Content Placeholder 2"/>
          <p:cNvSpPr>
            <a:spLocks noGrp="1"/>
          </p:cNvSpPr>
          <p:nvPr>
            <p:ph sz="half" idx="1"/>
          </p:nvPr>
        </p:nvSpPr>
        <p:spPr/>
        <p:txBody>
          <a:bodyPr>
            <a:noAutofit/>
          </a:bodyPr>
          <a:lstStyle/>
          <a:p>
            <a:pPr marL="457200" indent="-457200">
              <a:buFont typeface="Arial" panose="020B0604020202020204" pitchFamily="34" charset="0"/>
              <a:buChar char="•"/>
            </a:pPr>
            <a:r>
              <a:rPr lang="en-US" sz="2000" dirty="0" smtClean="0"/>
              <a:t>Used as fallback mechanism</a:t>
            </a:r>
          </a:p>
          <a:p>
            <a:pPr marL="857250" lvl="1" indent="-457200">
              <a:buFont typeface="Arial" panose="020B0604020202020204" pitchFamily="34" charset="0"/>
              <a:buChar char="•"/>
            </a:pPr>
            <a:r>
              <a:rPr lang="en-US" sz="1600" dirty="0" smtClean="0"/>
              <a:t>CCA turns busy “</a:t>
            </a:r>
            <a:r>
              <a:rPr lang="en-US" sz="1600" i="1" dirty="0" smtClean="0"/>
              <a:t>If </a:t>
            </a:r>
            <a:r>
              <a:rPr lang="en-US" sz="1600" i="1" dirty="0"/>
              <a:t>the preamble portion was </a:t>
            </a:r>
            <a:r>
              <a:rPr lang="en-US" sz="1600" i="1" dirty="0" smtClean="0"/>
              <a:t>missed</a:t>
            </a:r>
            <a:r>
              <a:rPr lang="en-US" sz="1600" dirty="0" smtClean="0"/>
              <a:t>” [3]</a:t>
            </a:r>
          </a:p>
          <a:p>
            <a:pPr marL="857250" lvl="1" indent="-457200">
              <a:buFont typeface="Arial" panose="020B0604020202020204" pitchFamily="34" charset="0"/>
              <a:buChar char="•"/>
            </a:pPr>
            <a:r>
              <a:rPr lang="en-US" sz="1600" dirty="0" smtClean="0"/>
              <a:t>At −62 </a:t>
            </a:r>
            <a:r>
              <a:rPr lang="en-US" sz="1600" dirty="0" err="1" smtClean="0"/>
              <a:t>dBm</a:t>
            </a:r>
            <a:r>
              <a:rPr lang="en-US" sz="1600" dirty="0" smtClean="0"/>
              <a:t> CCA turns busy “</a:t>
            </a:r>
            <a:r>
              <a:rPr lang="en-US" sz="1600" i="1" dirty="0" smtClean="0"/>
              <a:t>for any signal</a:t>
            </a:r>
            <a:r>
              <a:rPr lang="en-US" sz="1600" dirty="0" smtClean="0"/>
              <a:t>” because ongoing transmissions cannot be identified as such</a:t>
            </a:r>
          </a:p>
          <a:p>
            <a:pPr marL="857250" lvl="1" indent="-457200">
              <a:buFont typeface="Arial" panose="020B0604020202020204" pitchFamily="34" charset="0"/>
              <a:buChar char="•"/>
            </a:pPr>
            <a:r>
              <a:rPr lang="en-US" sz="1800" dirty="0" smtClean="0"/>
              <a:t>At the end of the millennium, </a:t>
            </a:r>
            <a:r>
              <a:rPr lang="en-US" sz="1800" dirty="0" err="1" smtClean="0"/>
              <a:t>HiperLAN</a:t>
            </a:r>
            <a:r>
              <a:rPr lang="en-US" sz="1800" dirty="0" smtClean="0"/>
              <a:t>/2 and 802.11a were expected to be sole users of 5 GHz band</a:t>
            </a:r>
          </a:p>
          <a:p>
            <a:pPr marL="857250" lvl="1" indent="-457200">
              <a:buFont typeface="Arial" panose="020B0604020202020204" pitchFamily="34" charset="0"/>
              <a:buChar char="•"/>
            </a:pPr>
            <a:r>
              <a:rPr lang="en-US" sz="1800" dirty="0" smtClean="0"/>
              <a:t>IEEE 802.11 &amp; ETSI BRAN agreed to use same OFDM PHY and preambles</a:t>
            </a:r>
            <a:endParaRPr lang="en-US" sz="1800" dirty="0"/>
          </a:p>
        </p:txBody>
      </p:sp>
      <p:sp>
        <p:nvSpPr>
          <p:cNvPr id="4" name="Content Placeholder 3"/>
          <p:cNvSpPr>
            <a:spLocks noGrp="1"/>
          </p:cNvSpPr>
          <p:nvPr>
            <p:ph sz="half" idx="2"/>
          </p:nvPr>
        </p:nvSpPr>
        <p:spPr/>
        <p:txBody>
          <a:bodyPr>
            <a:normAutofit/>
          </a:bodyPr>
          <a:lstStyle/>
          <a:p>
            <a:pPr marL="457200" indent="-457200">
              <a:buFont typeface="Arial" panose="020B0604020202020204" pitchFamily="34" charset="0"/>
              <a:buChar char="•"/>
            </a:pPr>
            <a:r>
              <a:rPr lang="en-US" sz="2000" dirty="0" smtClean="0"/>
              <a:t>Dependency on minimum sensitivity</a:t>
            </a:r>
          </a:p>
          <a:p>
            <a:pPr marL="857250" lvl="1" indent="-457200">
              <a:buFont typeface="Arial" panose="020B0604020202020204" pitchFamily="34" charset="0"/>
              <a:buChar char="•"/>
            </a:pPr>
            <a:r>
              <a:rPr lang="en-US" sz="1600" dirty="0" smtClean="0"/>
              <a:t>“</a:t>
            </a:r>
            <a:r>
              <a:rPr lang="en-US" sz="1600" i="1" dirty="0" smtClean="0"/>
              <a:t>20dB </a:t>
            </a:r>
            <a:r>
              <a:rPr lang="en-US" sz="1600" i="1" dirty="0"/>
              <a:t>above minimum 6Mbps sensitivity</a:t>
            </a:r>
            <a:r>
              <a:rPr lang="en-US" sz="1600" dirty="0" smtClean="0"/>
              <a:t>” [3]</a:t>
            </a:r>
          </a:p>
          <a:p>
            <a:pPr marL="857250" lvl="1" indent="-457200">
              <a:buFont typeface="Arial" panose="020B0604020202020204" pitchFamily="34" charset="0"/>
              <a:buChar char="•"/>
            </a:pPr>
            <a:r>
              <a:rPr lang="en-US" sz="1600" dirty="0" smtClean="0"/>
              <a:t>BPSK½ (6 Mb/s) defined as lowest Modulation and Coding Scheme (MCS)</a:t>
            </a:r>
          </a:p>
          <a:p>
            <a:pPr marL="1257300" lvl="2" indent="-457200">
              <a:buFont typeface="Arial" panose="020B0604020202020204" pitchFamily="34" charset="0"/>
              <a:buChar char="•"/>
            </a:pPr>
            <a:r>
              <a:rPr lang="en-US" sz="1400" dirty="0" smtClean="0"/>
              <a:t>Also used with PHY preamble signaling etc.</a:t>
            </a:r>
          </a:p>
          <a:p>
            <a:pPr marL="857250" lvl="1" indent="-457200">
              <a:buFont typeface="Arial" panose="020B0604020202020204" pitchFamily="34" charset="0"/>
              <a:buChar char="•"/>
            </a:pPr>
            <a:r>
              <a:rPr lang="en-US" sz="1600" dirty="0" smtClean="0"/>
              <a:t>If ED definition depends on lowest sensitivity, how is </a:t>
            </a:r>
            <a:r>
              <a:rPr lang="en-US" sz="1600" dirty="0"/>
              <a:t>BPSK</a:t>
            </a:r>
            <a:r>
              <a:rPr lang="en-US" sz="1600" dirty="0" smtClean="0"/>
              <a:t>½ sensitivity specified?</a:t>
            </a:r>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7</a:t>
            </a:fld>
            <a:endParaRPr lang="en-GB"/>
          </a:p>
        </p:txBody>
      </p:sp>
    </p:spTree>
    <p:extLst>
      <p:ext uri="{BB962C8B-B14F-4D97-AF65-F5344CB8AC3E}">
        <p14:creationId xmlns:p14="http://schemas.microsoft.com/office/powerpoint/2010/main" val="1451202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sensitivity in 802.11</a:t>
            </a:r>
            <a:endParaRPr lang="en-US" dirty="0"/>
          </a:p>
        </p:txBody>
      </p:sp>
      <p:sp>
        <p:nvSpPr>
          <p:cNvPr id="3" name="Content Placeholder 2"/>
          <p:cNvSpPr>
            <a:spLocks noGrp="1"/>
          </p:cNvSpPr>
          <p:nvPr>
            <p:ph sz="half" idx="1"/>
          </p:nvPr>
        </p:nvSpPr>
        <p:spPr/>
        <p:txBody>
          <a:bodyPr/>
          <a:lstStyle/>
          <a:p>
            <a:pPr marL="457200" indent="-457200">
              <a:buFont typeface="Arial" panose="020B0604020202020204" pitchFamily="34" charset="0"/>
              <a:buChar char="•"/>
            </a:pPr>
            <a:r>
              <a:rPr lang="en-US" sz="2400" dirty="0"/>
              <a:t>BPSK</a:t>
            </a:r>
            <a:r>
              <a:rPr lang="en-US" sz="2400" dirty="0" smtClean="0"/>
              <a:t>½ sensitivity defines minimum MCS</a:t>
            </a:r>
          </a:p>
          <a:p>
            <a:pPr marL="857250" lvl="1" indent="-457200">
              <a:buFont typeface="Arial" panose="020B0604020202020204" pitchFamily="34" charset="0"/>
              <a:buChar char="•"/>
            </a:pPr>
            <a:r>
              <a:rPr lang="en-US" sz="2000" dirty="0" smtClean="0"/>
              <a:t>Minimum sensitivity was derived by simulations</a:t>
            </a:r>
          </a:p>
          <a:p>
            <a:pPr marL="857250" lvl="1" indent="-457200">
              <a:buFont typeface="Arial" panose="020B0604020202020204" pitchFamily="34" charset="0"/>
              <a:buChar char="•"/>
            </a:pPr>
            <a:r>
              <a:rPr lang="en-US" sz="2000" dirty="0" smtClean="0"/>
              <a:t>5 dB implementation margin &amp; 10</a:t>
            </a:r>
            <a:r>
              <a:rPr lang="en-US" sz="2000" dirty="0"/>
              <a:t> dB</a:t>
            </a:r>
            <a:r>
              <a:rPr lang="en-US" sz="2000" dirty="0" smtClean="0"/>
              <a:t> </a:t>
            </a:r>
            <a:r>
              <a:rPr lang="en-US" sz="2000" dirty="0"/>
              <a:t>Noise Figure (NF</a:t>
            </a:r>
            <a:r>
              <a:rPr lang="en-US" sz="2000" dirty="0" smtClean="0"/>
              <a:t>) added</a:t>
            </a:r>
          </a:p>
          <a:p>
            <a:pPr marL="1257300" lvl="2" indent="-457200">
              <a:buFont typeface="Arial" panose="020B0604020202020204" pitchFamily="34" charset="0"/>
              <a:buChar char="•"/>
            </a:pPr>
            <a:r>
              <a:rPr lang="en-US" sz="1600" dirty="0" smtClean="0"/>
              <a:t>See right hand column</a:t>
            </a:r>
          </a:p>
          <a:p>
            <a:pPr marL="857250" lvl="1" indent="-457200">
              <a:buFont typeface="Arial" panose="020B0604020202020204" pitchFamily="34" charset="0"/>
              <a:buChar char="•"/>
            </a:pPr>
            <a:r>
              <a:rPr lang="en-US" sz="2000" dirty="0" smtClean="0"/>
              <a:t>Compromise value achievable with many implementations</a:t>
            </a:r>
            <a:endParaRPr lang="en-US" dirty="0" smtClean="0"/>
          </a:p>
        </p:txBody>
      </p:sp>
      <p:sp>
        <p:nvSpPr>
          <p:cNvPr id="4" name="Content Placeholder 3"/>
          <p:cNvSpPr>
            <a:spLocks noGrp="1"/>
          </p:cNvSpPr>
          <p:nvPr>
            <p:ph sz="half" idx="2"/>
          </p:nvPr>
        </p:nvSpPr>
        <p:spPr/>
        <p:txBody>
          <a:bodyPr>
            <a:noAutofit/>
          </a:bodyPr>
          <a:lstStyle/>
          <a:p>
            <a:pPr marL="0" indent="0">
              <a:lnSpc>
                <a:spcPct val="80000"/>
              </a:lnSpc>
            </a:pPr>
            <a:r>
              <a:rPr lang="en-US" sz="2400" dirty="0"/>
              <a:t>Comment Seq. #131</a:t>
            </a:r>
            <a:r>
              <a:rPr lang="en-US" sz="2400" dirty="0" smtClean="0"/>
              <a:t>:</a:t>
            </a:r>
          </a:p>
          <a:p>
            <a:pPr marL="0" indent="0">
              <a:lnSpc>
                <a:spcPct val="80000"/>
              </a:lnSpc>
            </a:pPr>
            <a:r>
              <a:rPr lang="en-US" sz="2000" dirty="0" smtClean="0">
                <a:solidFill>
                  <a:srgbClr val="FF0000"/>
                </a:solidFill>
                <a:latin typeface="Arial"/>
              </a:rPr>
              <a:t>“The </a:t>
            </a:r>
            <a:r>
              <a:rPr lang="en-US" sz="2000" dirty="0">
                <a:solidFill>
                  <a:srgbClr val="FF0000"/>
                </a:solidFill>
                <a:latin typeface="Arial"/>
              </a:rPr>
              <a:t>numbers for receiver sensitivity are small. These numbers are derived by adding 5dB margin to the computer simulation results with no degradation factor. […] These results are with NF = 10 dB</a:t>
            </a:r>
            <a:r>
              <a:rPr lang="en-US" sz="2000" dirty="0" smtClean="0">
                <a:solidFill>
                  <a:srgbClr val="FF0000"/>
                </a:solidFill>
                <a:latin typeface="Arial"/>
              </a:rPr>
              <a:t>” </a:t>
            </a:r>
            <a:r>
              <a:rPr lang="en-US" sz="2400" dirty="0" smtClean="0"/>
              <a:t>[3]</a:t>
            </a:r>
          </a:p>
          <a:p>
            <a:pPr marL="0" indent="0">
              <a:lnSpc>
                <a:spcPct val="80000"/>
              </a:lnSpc>
            </a:pPr>
            <a:endParaRPr lang="en-US" sz="2400" dirty="0"/>
          </a:p>
          <a:p>
            <a:pPr>
              <a:lnSpc>
                <a:spcPct val="80000"/>
              </a:lnSpc>
              <a:buFont typeface="Arial" panose="020B0604020202020204" pitchFamily="34" charset="0"/>
              <a:buChar char="•"/>
            </a:pPr>
            <a:r>
              <a:rPr lang="en-US" sz="2400" dirty="0" smtClean="0"/>
              <a:t>[2] outlines general CCA design considerations</a:t>
            </a:r>
            <a:endParaRPr lang="en-US" sz="2400" dirty="0"/>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spTree>
    <p:extLst>
      <p:ext uri="{BB962C8B-B14F-4D97-AF65-F5344CB8AC3E}">
        <p14:creationId xmlns:p14="http://schemas.microsoft.com/office/powerpoint/2010/main" val="637110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evolution of 802.11 Clear Channel Assessment (CCA)</a:t>
            </a:r>
            <a:endParaRPr lang="en-US" dirty="0"/>
          </a:p>
        </p:txBody>
      </p:sp>
      <p:sp>
        <p:nvSpPr>
          <p:cNvPr id="3" name="Content Placeholder 2"/>
          <p:cNvSpPr>
            <a:spLocks noGrp="1"/>
          </p:cNvSpPr>
          <p:nvPr>
            <p:ph sz="half" idx="1"/>
          </p:nvPr>
        </p:nvSpPr>
        <p:spPr>
          <a:xfrm>
            <a:off x="685801" y="1981200"/>
            <a:ext cx="3598168" cy="4113213"/>
          </a:xfrm>
        </p:spPr>
        <p:txBody>
          <a:bodyPr/>
          <a:lstStyle/>
          <a:p>
            <a:pPr marL="457200" indent="-457200">
              <a:buFont typeface="Arial" panose="020B0604020202020204" pitchFamily="34" charset="0"/>
              <a:buChar char="•"/>
            </a:pPr>
            <a:r>
              <a:rPr lang="en-US" dirty="0" smtClean="0"/>
              <a:t>802.11 CCA evolved over time</a:t>
            </a:r>
          </a:p>
          <a:p>
            <a:pPr marL="857250" lvl="1" indent="-457200">
              <a:buFont typeface="Arial" panose="020B0604020202020204" pitchFamily="34" charset="0"/>
              <a:buChar char="•"/>
            </a:pPr>
            <a:r>
              <a:rPr lang="en-US" dirty="0" smtClean="0"/>
              <a:t>Right picture from [76] summarizes various aspects</a:t>
            </a:r>
          </a:p>
          <a:p>
            <a:pPr marL="857250" lvl="1" indent="-457200">
              <a:buFont typeface="Arial" panose="020B0604020202020204" pitchFamily="34" charset="0"/>
              <a:buChar char="•"/>
            </a:pPr>
            <a:r>
              <a:rPr lang="en-US" dirty="0" smtClean="0"/>
              <a:t>Logical “OR” of different conditions triggers busy status</a:t>
            </a:r>
          </a:p>
          <a:p>
            <a:pPr marL="1257300" lvl="2" indent="-457200">
              <a:buFont typeface="Arial" panose="020B0604020202020204" pitchFamily="34" charset="0"/>
              <a:buChar char="•"/>
            </a:pPr>
            <a:r>
              <a:rPr lang="en-US" dirty="0" smtClean="0"/>
              <a:t>PHY dependency</a:t>
            </a:r>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9992" y="1844824"/>
            <a:ext cx="4572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4076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6131</TotalTime>
  <Words>3526</Words>
  <Application>Microsoft Office PowerPoint</Application>
  <PresentationFormat>On-screen Show (4:3)</PresentationFormat>
  <Paragraphs>302</Paragraphs>
  <Slides>25</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28" baseType="lpstr">
      <vt:lpstr>802-11-Submission</vt:lpstr>
      <vt:lpstr>Office Theme</vt:lpstr>
      <vt:lpstr>Microsoft Word 97 - 2003 Document</vt:lpstr>
      <vt:lpstr>Co-chairmen notes on current status of 802.11ax Spatial Reuse ad hoc group </vt:lpstr>
      <vt:lpstr>Abstract</vt:lpstr>
      <vt:lpstr>The Past</vt:lpstr>
      <vt:lpstr>CSMA/CA retrospect</vt:lpstr>
      <vt:lpstr>CCA from DSSS in 802.11-1997 to OFDM in 802.11a-1999</vt:lpstr>
      <vt:lpstr>Energy Detection (ED) in 802.11</vt:lpstr>
      <vt:lpstr>Observations regarding ED</vt:lpstr>
      <vt:lpstr>Minimum sensitivity in 802.11</vt:lpstr>
      <vt:lpstr>The evolution of 802.11 Clear Channel Assessment (CCA)</vt:lpstr>
      <vt:lpstr>Optimal carrier sensing</vt:lpstr>
      <vt:lpstr>The Present</vt:lpstr>
      <vt:lpstr>IEEE 802.11ax SR ad hoc group  – Retrospect</vt:lpstr>
      <vt:lpstr>Spatial reuse enhancements – Today</vt:lpstr>
      <vt:lpstr>Where are we?</vt:lpstr>
      <vt:lpstr>Classification</vt:lpstr>
      <vt:lpstr>The Future</vt:lpstr>
      <vt:lpstr>Quo vadis IEEE 802.11ax SR ad hoc group?</vt:lpstr>
      <vt:lpstr>PowerPoint Presentation</vt:lpstr>
      <vt:lpstr>Timeline</vt:lpstr>
      <vt:lpstr>Summary</vt:lpstr>
      <vt:lpstr>References (pre-HEW) 1</vt:lpstr>
      <vt:lpstr>References (HEW &amp; 802.11ax) 2</vt:lpstr>
      <vt:lpstr>References (HEW &amp; 802.11ax) 3</vt:lpstr>
      <vt:lpstr>References (HEW &amp; 802.11ax) 4</vt:lpstr>
      <vt:lpstr>References 5</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Guido R. Hiertz</dc:creator>
  <cp:lastModifiedBy>Guido R. Hiertz</cp:lastModifiedBy>
  <cp:revision>103</cp:revision>
  <cp:lastPrinted>1601-01-01T00:00:00Z</cp:lastPrinted>
  <dcterms:created xsi:type="dcterms:W3CDTF">2015-09-08T08:55:28Z</dcterms:created>
  <dcterms:modified xsi:type="dcterms:W3CDTF">2015-09-14T03:45:42Z</dcterms:modified>
</cp:coreProperties>
</file>