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75" r:id="rId4"/>
    <p:sldId id="276" r:id="rId5"/>
    <p:sldId id="266" r:id="rId6"/>
    <p:sldId id="269" r:id="rId7"/>
    <p:sldId id="277" r:id="rId8"/>
    <p:sldId id="267" r:id="rId9"/>
    <p:sldId id="274" r:id="rId10"/>
    <p:sldId id="278" r:id="rId11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bg1"/>
        </a:solidFill>
        <a:latin typeface="Times New Roman" pitchFamily="18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1134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 smtClean="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4AE8D918-947B-442C-89C7-303C9A8C3C4C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kumimoji="0" sz="1200" smtClean="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CCF5E697-9B73-4476-8456-351363E3A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624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451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kumimoji="0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>
                <a:solidFill>
                  <a:srgbClr val="000000"/>
                </a:solidFill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TW"/>
              <a:t>Page </a:t>
            </a:r>
            <a:fld id="{FC493D7F-5363-4505-82B3-B71D7ED9A635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78929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doc.: IEEE 802.11-yy/xxxxr0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Month Year</a:t>
            </a:r>
          </a:p>
        </p:txBody>
      </p:sp>
      <p:sp>
        <p:nvSpPr>
          <p:cNvPr id="6758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John Doe, Some Company</a:t>
            </a:r>
          </a:p>
        </p:txBody>
      </p:sp>
      <p:sp>
        <p:nvSpPr>
          <p:cNvPr id="6758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zh-TW"/>
              <a:t>Page </a:t>
            </a:r>
            <a:fld id="{B1E44810-5E3F-4A83-B68E-7C3369695372}" type="slidenum">
              <a:rPr lang="en-US" altLang="zh-TW"/>
              <a:pPr/>
              <a:t>1</a:t>
            </a:fld>
            <a:endParaRPr lang="en-US" altLang="zh-TW"/>
          </a:p>
        </p:txBody>
      </p:sp>
      <p:sp>
        <p:nvSpPr>
          <p:cNvPr id="6759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en-GB" altLang="zh-TW">
              <a:ea typeface="MS Gothic" pitchFamily="49" charset="-128"/>
            </a:endParaRPr>
          </a:p>
        </p:txBody>
      </p:sp>
      <p:sp>
        <p:nvSpPr>
          <p:cNvPr id="6759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altLang="zh-TW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492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doc.: IEEE 802.11-yy/xxxxr0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Month Year</a:t>
            </a:r>
          </a:p>
        </p:txBody>
      </p:sp>
      <p:sp>
        <p:nvSpPr>
          <p:cNvPr id="6963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John Doe, Some Company</a:t>
            </a:r>
          </a:p>
        </p:txBody>
      </p:sp>
      <p:sp>
        <p:nvSpPr>
          <p:cNvPr id="696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zh-TW"/>
              <a:t>Page </a:t>
            </a:r>
            <a:fld id="{AC4E6B7E-06B4-4B6C-9EC0-E02E1D7FF5E1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69638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en-GB" altLang="zh-TW">
              <a:ea typeface="MS Gothic" pitchFamily="49" charset="-128"/>
            </a:endParaRPr>
          </a:p>
        </p:txBody>
      </p:sp>
      <p:sp>
        <p:nvSpPr>
          <p:cNvPr id="6963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altLang="zh-TW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951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doc.: IEEE 802.11-yy/xxxxr0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Month Year</a:t>
            </a:r>
          </a:p>
        </p:txBody>
      </p:sp>
      <p:sp>
        <p:nvSpPr>
          <p:cNvPr id="7168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John Doe, Some Company</a:t>
            </a:r>
          </a:p>
        </p:txBody>
      </p:sp>
      <p:sp>
        <p:nvSpPr>
          <p:cNvPr id="7168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zh-TW"/>
              <a:t>Page </a:t>
            </a:r>
            <a:fld id="{2EEF56A8-4A2C-49F1-8E74-DF905C3CA76E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7168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en-GB" altLang="zh-TW">
              <a:ea typeface="MS Gothic" pitchFamily="49" charset="-128"/>
            </a:endParaRPr>
          </a:p>
        </p:txBody>
      </p:sp>
      <p:sp>
        <p:nvSpPr>
          <p:cNvPr id="7168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altLang="zh-TW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610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doc.: IEEE 802.11-yy/xxxxr0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Month Year</a:t>
            </a:r>
          </a:p>
        </p:txBody>
      </p:sp>
      <p:sp>
        <p:nvSpPr>
          <p:cNvPr id="73732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John Doe, Some Company</a:t>
            </a:r>
          </a:p>
        </p:txBody>
      </p:sp>
      <p:sp>
        <p:nvSpPr>
          <p:cNvPr id="73733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zh-TW"/>
              <a:t>Page </a:t>
            </a:r>
            <a:fld id="{51F912BA-9C74-486B-ADDF-32559BAEF42B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73734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kumimoji="0" lang="en-GB" altLang="zh-TW">
              <a:ea typeface="MS Gothic" pitchFamily="49" charset="-128"/>
            </a:endParaRPr>
          </a:p>
        </p:txBody>
      </p:sp>
      <p:sp>
        <p:nvSpPr>
          <p:cNvPr id="7373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altLang="zh-TW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916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C3A15152-0BAE-4DF8-8BFD-C1BD00FC4309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zh-TW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249589"/>
          </a:xfrm>
        </p:spPr>
        <p:txBody>
          <a:bodyPr/>
          <a:lstStyle>
            <a:lvl1pPr marL="342900" marR="0" indent="-342900" algn="l" defTabSz="449263" rtl="0" eaLnBrk="1" fontAlgn="base" latinLnBrk="0" hangingPunct="1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 sz="1800" b="0" baseline="0">
                <a:solidFill>
                  <a:schemeClr val="tx1"/>
                </a:solidFill>
              </a:defRPr>
            </a:lvl1pPr>
            <a:lvl2pPr marL="742950" marR="0" indent="-285750" algn="l" defTabSz="449263" rtl="0" eaLnBrk="1" fontAlgn="base" latinLnBrk="0" hangingPunct="1">
              <a:lnSpc>
                <a:spcPct val="13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sz="2000" baseline="0">
                <a:solidFill>
                  <a:schemeClr val="tx1"/>
                </a:solidFill>
              </a:defRPr>
            </a:lvl2pPr>
            <a:lvl3pPr marL="114300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baseline="0"/>
            </a:lvl3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C93B1CAE-124B-47FF-A9C1-A385A3089F13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755650" y="3284538"/>
          <a:ext cx="7675563" cy="294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1" name="Document" r:id="rId3" imgW="8374744" imgH="3224238" progId="Word.Document.8">
                  <p:embed/>
                </p:oleObj>
              </mc:Choice>
              <mc:Fallback>
                <p:oleObj name="Document" r:id="rId3" imgW="8374744" imgH="3224238" progId="Word.Documen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3284538"/>
                        <a:ext cx="7675563" cy="294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zh-TW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 algn="just">
              <a:defRPr b="1"/>
            </a:lvl2pPr>
          </a:lstStyle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14B6F76B-CE1E-45CF-8D09-0235155ECFD5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249589"/>
          </a:xfrm>
        </p:spPr>
        <p:txBody>
          <a:bodyPr/>
          <a:lstStyle>
            <a:lvl1pPr>
              <a:buFont typeface="Arial" pitchFamily="34" charset="0"/>
              <a:buChar char="•"/>
              <a:defRPr sz="1800" b="1" baseline="0"/>
            </a:lvl1pPr>
            <a:lvl2pPr marL="74295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sz="1800" baseline="0"/>
            </a:lvl2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zh-CN" altLang="en-US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133698EC-7EC0-49B9-A634-BD7E2688CC42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6659563" y="1916113"/>
          <a:ext cx="2308225" cy="224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9" name="Visio" r:id="rId3" imgW="2308804" imgH="2245038" progId="">
                  <p:embed/>
                </p:oleObj>
              </mc:Choice>
              <mc:Fallback>
                <p:oleObj name="Visio" r:id="rId3" imgW="2308804" imgH="2245038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1916113"/>
                        <a:ext cx="2308225" cy="224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249589"/>
          </a:xfrm>
        </p:spPr>
        <p:txBody>
          <a:bodyPr/>
          <a:lstStyle>
            <a:lvl1pPr marL="342900" marR="0" indent="-342900" algn="l" defTabSz="449263" rtl="0" eaLnBrk="1" fontAlgn="base" latinLnBrk="0" hangingPunct="1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 sz="1800" b="1" baseline="0"/>
            </a:lvl1pPr>
            <a:lvl2pPr marL="74295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sz="1800" baseline="0">
                <a:solidFill>
                  <a:srgbClr val="FF0000"/>
                </a:solidFill>
              </a:defRPr>
            </a:lvl2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C9929512-8429-4EAF-84B8-41E7807104BD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6835775" y="3789363"/>
          <a:ext cx="2308225" cy="224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3" name="Visio" r:id="rId3" imgW="2308804" imgH="2245038" progId="">
                  <p:embed/>
                </p:oleObj>
              </mc:Choice>
              <mc:Fallback>
                <p:oleObj name="Visio" r:id="rId3" imgW="2308804" imgH="2245038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775" y="3789363"/>
                        <a:ext cx="2308225" cy="224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249589"/>
          </a:xfrm>
        </p:spPr>
        <p:txBody>
          <a:bodyPr/>
          <a:lstStyle>
            <a:lvl1pPr marL="342900" marR="0" indent="-342900" algn="l" defTabSz="449263" rtl="0" eaLnBrk="1" fontAlgn="base" latinLnBrk="0" hangingPunct="1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 sz="1800" b="1" baseline="0"/>
            </a:lvl1pPr>
            <a:lvl2pPr marL="74295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sz="1800" baseline="0">
                <a:solidFill>
                  <a:srgbClr val="FF0000"/>
                </a:solidFill>
              </a:defRPr>
            </a:lvl2pPr>
            <a:lvl3pPr marL="114300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baseline="0"/>
            </a:lvl3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A2A812A1-AA34-4AA3-AE19-642C849E007B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zh-CN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249589"/>
          </a:xfrm>
        </p:spPr>
        <p:txBody>
          <a:bodyPr/>
          <a:lstStyle>
            <a:lvl1pPr marL="342900" marR="0" indent="-342900" algn="l" defTabSz="449263" rtl="0" eaLnBrk="1" fontAlgn="base" latinLnBrk="0" hangingPunct="1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 sz="1800" b="1" baseline="0"/>
            </a:lvl1pPr>
            <a:lvl2pPr marL="74295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sz="1800" baseline="0">
                <a:solidFill>
                  <a:srgbClr val="FF0000"/>
                </a:solidFill>
              </a:defRPr>
            </a:lvl2pPr>
            <a:lvl3pPr marL="114300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baseline="0"/>
            </a:lvl3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B1D902DE-E156-4D2E-855E-B766181D6F8F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07603"/>
            <a:ext cx="7770813" cy="106521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altLang="zh-CN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249589"/>
          </a:xfrm>
        </p:spPr>
        <p:txBody>
          <a:bodyPr/>
          <a:lstStyle>
            <a:lvl1pPr marL="342900" marR="0" indent="-342900" algn="l" defTabSz="449263" rtl="0" eaLnBrk="1" fontAlgn="base" latinLnBrk="0" hangingPunct="1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 sz="1800" b="1" baseline="0"/>
            </a:lvl1pPr>
            <a:lvl2pPr marL="74295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sz="1800" baseline="0">
                <a:solidFill>
                  <a:srgbClr val="FF0000"/>
                </a:solidFill>
              </a:defRPr>
            </a:lvl2pPr>
            <a:lvl3pPr marL="114300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baseline="0"/>
            </a:lvl3pPr>
          </a:lstStyle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en-US" altLang="zh-CN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D8D88990-D2B3-4100-B799-D0058C73D725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zh-CN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249589"/>
          </a:xfrm>
        </p:spPr>
        <p:txBody>
          <a:bodyPr/>
          <a:lstStyle>
            <a:lvl1pPr marL="342900" marR="0" indent="-342900" algn="l" defTabSz="449263" rtl="0" eaLnBrk="1" fontAlgn="base" latinLnBrk="0" hangingPunct="1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 sz="1800" b="1" baseline="0"/>
            </a:lvl1pPr>
            <a:lvl2pPr marL="74295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sz="1800" baseline="0">
                <a:solidFill>
                  <a:srgbClr val="FF0000"/>
                </a:solidFill>
              </a:defRPr>
            </a:lvl2pPr>
            <a:lvl3pPr marL="114300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baseline="0"/>
            </a:lvl3pPr>
          </a:lstStyle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en-US" altLang="zh-CN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E6101114-76D7-4670-ABF8-10E911A11237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"/>
          <p:cNvGraphicFramePr>
            <a:graphicFrameLocks noChangeAspect="1"/>
          </p:cNvGraphicFramePr>
          <p:nvPr/>
        </p:nvGraphicFramePr>
        <p:xfrm>
          <a:off x="1331913" y="1773238"/>
          <a:ext cx="6524625" cy="461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09" name="Visio" r:id="rId3" imgW="6523958" imgH="4618863" progId="">
                  <p:embed/>
                </p:oleObj>
              </mc:Choice>
              <mc:Fallback>
                <p:oleObj name="Visio" r:id="rId3" imgW="6523958" imgH="4618863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1773238"/>
                        <a:ext cx="6524625" cy="461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altLang="zh-CN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249589"/>
          </a:xfrm>
        </p:spPr>
        <p:txBody>
          <a:bodyPr/>
          <a:lstStyle>
            <a:lvl1pPr marL="342900" marR="0" indent="-342900" algn="l" defTabSz="449263" rtl="0" eaLnBrk="1" fontAlgn="base" latinLnBrk="0" hangingPunct="1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 sz="1800" b="1" baseline="0"/>
            </a:lvl1pPr>
            <a:lvl2pPr marL="74295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sz="1800" baseline="0">
                <a:solidFill>
                  <a:srgbClr val="FF0000"/>
                </a:solidFill>
              </a:defRPr>
            </a:lvl2pPr>
            <a:lvl3pPr marL="1143000" marR="0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/>
              <a:defRPr baseline="0"/>
            </a:lvl3pPr>
          </a:lstStyle>
          <a:p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TW"/>
              <a:t>Slide </a:t>
            </a:r>
            <a:fld id="{B44C967E-53CB-474C-A105-60366319DF9B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smtClean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GB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TW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TW" smtClean="0"/>
              <a:t>Click to edit the outline text format</a:t>
            </a:r>
          </a:p>
          <a:p>
            <a:pPr lvl="1"/>
            <a:r>
              <a:rPr lang="en-GB" altLang="zh-TW" smtClean="0"/>
              <a:t>Second Outline Level</a:t>
            </a:r>
          </a:p>
          <a:p>
            <a:pPr lvl="2"/>
            <a:r>
              <a:rPr lang="en-GB" altLang="zh-TW" smtClean="0"/>
              <a:t>Third Outline Level</a:t>
            </a:r>
          </a:p>
          <a:p>
            <a:pPr lvl="3"/>
            <a:r>
              <a:rPr lang="en-GB" altLang="zh-TW" smtClean="0"/>
              <a:t>Fourth Outline Level</a:t>
            </a:r>
          </a:p>
          <a:p>
            <a:pPr lvl="4"/>
            <a:r>
              <a:rPr lang="en-GB" altLang="zh-TW" smtClean="0"/>
              <a:t>Fifth Outline Level</a:t>
            </a:r>
          </a:p>
          <a:p>
            <a:pPr lvl="4"/>
            <a:r>
              <a:rPr lang="en-GB" altLang="zh-TW" smtClean="0"/>
              <a:t>Sixth Outline Level</a:t>
            </a:r>
          </a:p>
          <a:p>
            <a:pPr lvl="4"/>
            <a:r>
              <a:rPr lang="en-GB" altLang="zh-TW" smtClean="0"/>
              <a:t>Seventh Outline Level</a:t>
            </a:r>
          </a:p>
          <a:p>
            <a:pPr lvl="4"/>
            <a:r>
              <a:rPr lang="en-GB" altLang="zh-TW" smtClean="0"/>
              <a:t>Eighth Outline Level</a:t>
            </a:r>
          </a:p>
          <a:p>
            <a:pPr lvl="4"/>
            <a:r>
              <a:rPr lang="en-GB" altLang="zh-TW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800" b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/>
              <a:t> ___     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800" b="1">
                <a:solidFill>
                  <a:srgbClr val="000000"/>
                </a:solidFill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US" altLang="zh-CN"/>
              <a:t>July 2015</a:t>
            </a:r>
            <a:endParaRPr lang="en-US" altLang="zh-TW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Jiayin Zhang,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solidFill>
                  <a:srgbClr val="000000"/>
                </a:solidFill>
                <a:ea typeface="Arial Unicode MS" pitchFamily="34" charset="-120"/>
                <a:cs typeface="Arial Unicode MS" pitchFamily="34" charset="-120"/>
              </a:defRPr>
            </a:lvl1pPr>
          </a:lstStyle>
          <a:p>
            <a:r>
              <a:rPr lang="en-GB" altLang="zh-TW"/>
              <a:t>Slide </a:t>
            </a:r>
            <a:fld id="{067A79A0-F6FE-4782-B51F-5D47AFA078B7}" type="slidenum">
              <a:rPr lang="en-GB" altLang="zh-TW"/>
              <a:pPr/>
              <a:t>‹#›</a:t>
            </a:fld>
            <a:endParaRPr lang="en-GB" altLang="zh-TW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kumimoji="0"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802.11-15/1136r1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Word_97_-_2003___2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8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3375"/>
            <a:ext cx="2303462" cy="273050"/>
          </a:xfrm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Sep. 2015</a:t>
            </a:r>
            <a:endParaRPr lang="en-GB" altLang="zh-TW"/>
          </a:p>
        </p:txBody>
      </p:sp>
      <p:sp>
        <p:nvSpPr>
          <p:cNvPr id="6144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6145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526D0889-FD59-484C-A568-C40712AB9CFA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altLang="zh-TW"/>
          </a:p>
        </p:txBody>
      </p:sp>
      <p:sp>
        <p:nvSpPr>
          <p:cNvPr id="6145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TW" dirty="0" smtClean="0"/>
              <a:t>Discussion on Concurrent STA-to-STA Transmissions in 11ax </a:t>
            </a:r>
            <a:endParaRPr lang="en-GB" altLang="zh-TW" dirty="0" smtClean="0"/>
          </a:p>
        </p:txBody>
      </p:sp>
      <p:sp>
        <p:nvSpPr>
          <p:cNvPr id="614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4375" y="1785938"/>
            <a:ext cx="7772400" cy="396875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TW" sz="2000" dirty="0" smtClean="0"/>
              <a:t>Date:</a:t>
            </a:r>
            <a:r>
              <a:rPr lang="en-GB" altLang="zh-TW" sz="2000" b="0" dirty="0" smtClean="0"/>
              <a:t> </a:t>
            </a:r>
            <a:r>
              <a:rPr lang="en-GB" altLang="zh-TW" sz="2000" b="0" dirty="0" smtClean="0"/>
              <a:t>2015-09-15</a:t>
            </a:r>
            <a:endParaRPr lang="en-GB" altLang="zh-TW" sz="2000" b="0" dirty="0" smtClean="0"/>
          </a:p>
        </p:txBody>
      </p:sp>
      <p:sp>
        <p:nvSpPr>
          <p:cNvPr id="61453" name="Rectangle 4"/>
          <p:cNvSpPr>
            <a:spLocks noChangeArrowheads="1"/>
          </p:cNvSpPr>
          <p:nvPr/>
        </p:nvSpPr>
        <p:spPr bwMode="auto">
          <a:xfrm>
            <a:off x="539750" y="225266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kumimoji="0" lang="en-GB" altLang="zh-TW" sz="2000">
                <a:solidFill>
                  <a:srgbClr val="000000"/>
                </a:solidFill>
                <a:ea typeface="MS Gothic" pitchFamily="49" charset="-128"/>
              </a:rPr>
              <a:t>Authors:</a:t>
            </a:r>
          </a:p>
        </p:txBody>
      </p:sp>
      <p:graphicFrame>
        <p:nvGraphicFramePr>
          <p:cNvPr id="61447" name="Object 7"/>
          <p:cNvGraphicFramePr>
            <a:graphicFrameLocks noChangeAspect="1"/>
          </p:cNvGraphicFramePr>
          <p:nvPr/>
        </p:nvGraphicFramePr>
        <p:xfrm>
          <a:off x="457200" y="2852738"/>
          <a:ext cx="7983538" cy="266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2" name="Document" r:id="rId4" imgW="8449621" imgH="2784667" progId="Word.Document.8">
                  <p:embed/>
                </p:oleObj>
              </mc:Choice>
              <mc:Fallback>
                <p:oleObj name="Document" r:id="rId4" imgW="8449621" imgH="2784667" progId="Word.Document.8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852738"/>
                        <a:ext cx="7983538" cy="2660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r>
              <a:rPr lang="en-GB" altLang="zh-TW" smtClean="0"/>
              <a:t>Slide </a:t>
            </a:r>
            <a:fld id="{C3A15152-0BAE-4DF8-8BFD-C1BD00FC4309}" type="slidenum">
              <a:rPr lang="en-GB" altLang="zh-TW" smtClean="0"/>
              <a:pPr/>
              <a:t>10</a:t>
            </a:fld>
            <a:endParaRPr lang="en-GB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7" name="日期占位符 5"/>
          <p:cNvSpPr>
            <a:spLocks noGrp="1"/>
          </p:cNvSpPr>
          <p:nvPr>
            <p:ph type="dt" sz="quarter" idx="12"/>
          </p:nvPr>
        </p:nvSpPr>
        <p:spPr>
          <a:xfrm>
            <a:off x="696913" y="333375"/>
            <a:ext cx="1874837" cy="273050"/>
          </a:xfrm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Sep. 2015</a:t>
            </a:r>
            <a:endParaRPr lang="en-GB" altLang="zh-TW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Straw-poll 1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▪  Do </a:t>
            </a:r>
            <a:r>
              <a:rPr lang="en-US" dirty="0"/>
              <a:t>you agree that </a:t>
            </a:r>
            <a:r>
              <a:rPr lang="en-US" dirty="0" smtClean="0"/>
              <a:t>802.11ax </a:t>
            </a:r>
            <a:r>
              <a:rPr lang="en-US" dirty="0"/>
              <a:t>should support concurrent STA-to-STA transmissions?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    Yes</a:t>
            </a:r>
            <a:r>
              <a:rPr lang="en-US" dirty="0" smtClean="0"/>
              <a:t>: 	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    No</a:t>
            </a:r>
            <a:r>
              <a:rPr lang="en-US" dirty="0" smtClean="0"/>
              <a:t>:	  </a:t>
            </a: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 smtClean="0"/>
              <a:t>    Abstain</a:t>
            </a:r>
            <a:r>
              <a:rPr lang="en-US" dirty="0" smtClean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417159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3375"/>
            <a:ext cx="2589212" cy="273050"/>
          </a:xfrm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Sep. 2015</a:t>
            </a:r>
            <a:endParaRPr lang="en-GB" altLang="zh-TW"/>
          </a:p>
        </p:txBody>
      </p:sp>
      <p:sp>
        <p:nvSpPr>
          <p:cNvPr id="686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F099A9AD-4E72-4A52-BCFB-69E7B1E6A731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 altLang="zh-TW"/>
          </a:p>
        </p:txBody>
      </p:sp>
      <p:sp>
        <p:nvSpPr>
          <p:cNvPr id="6861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mtClean="0"/>
              <a:t>Background</a:t>
            </a:r>
            <a:endParaRPr lang="en-GB" altLang="zh-TW" smtClean="0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14500"/>
            <a:ext cx="7772400" cy="4381500"/>
          </a:xfrm>
        </p:spPr>
        <p:txBody>
          <a:bodyPr/>
          <a:lstStyle/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dirty="0" smtClean="0"/>
              <a:t>STA-to-STA (S2S) transmissions without signal relays via AP may provide significant benefits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z="1800" dirty="0" smtClean="0"/>
              <a:t>Higher spectrum (reuse) efficiency, higher order MCS, power saving, etc.</a:t>
            </a:r>
          </a:p>
          <a:p>
            <a:pPr>
              <a:buFont typeface="Arial" charset="0"/>
              <a:buChar char="•"/>
            </a:pPr>
            <a:r>
              <a:rPr lang="en-US" altLang="zh-CN" sz="1800" b="0" dirty="0" smtClean="0"/>
              <a:t>Some mechanisms have been proposed to support frame exchanges between two STAs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z="1800" dirty="0" err="1" smtClean="0"/>
              <a:t>WiFi</a:t>
            </a:r>
            <a:r>
              <a:rPr lang="en-US" altLang="zh-CN" sz="1800" dirty="0" smtClean="0"/>
              <a:t> direct, DLS/TDLS, IBSS, etc.</a:t>
            </a:r>
          </a:p>
          <a:p>
            <a:pPr>
              <a:buFont typeface="Arial" charset="0"/>
              <a:buChar char="•"/>
            </a:pPr>
            <a:r>
              <a:rPr lang="en-US" altLang="zh-CN" sz="1800" b="0" dirty="0" smtClean="0"/>
              <a:t>Issues of existing mechanisms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z="1800" dirty="0" smtClean="0"/>
              <a:t>Low spectrum efficiency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zh-CN" sz="1600" dirty="0" smtClean="0"/>
              <a:t>Based on CSMA/CA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zh-CN" sz="1600" dirty="0" smtClean="0"/>
              <a:t>Each STA pair has individual operations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z="1800" dirty="0" smtClean="0"/>
              <a:t>Do not support concurrent TX among multiple STA pairs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zh-CN" sz="1600" dirty="0" smtClean="0"/>
              <a:t>S2S TX are usually operated by STAs closely located with each other 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zh-CN" sz="1600" dirty="0" smtClean="0"/>
              <a:t>Low TX power can be used  </a:t>
            </a:r>
            <a:endParaRPr lang="zh-CN" altLang="en-US" sz="16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3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3375"/>
            <a:ext cx="2589212" cy="273050"/>
          </a:xfrm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Sep. 2015</a:t>
            </a:r>
            <a:endParaRPr lang="en-GB" altLang="zh-TW"/>
          </a:p>
        </p:txBody>
      </p:sp>
      <p:sp>
        <p:nvSpPr>
          <p:cNvPr id="7066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7066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96E5BDE0-0107-4E2A-96C8-B3C920FB14B5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GB" altLang="zh-TW"/>
          </a:p>
        </p:txBody>
      </p:sp>
      <p:sp>
        <p:nvSpPr>
          <p:cNvPr id="7066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Possible Scenarios of Concurrent Transmissions in 11ax</a:t>
            </a:r>
            <a:endParaRPr lang="en-GB" altLang="zh-TW" dirty="0" smtClean="0"/>
          </a:p>
        </p:txBody>
      </p:sp>
      <p:sp>
        <p:nvSpPr>
          <p:cNvPr id="7066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28813"/>
            <a:ext cx="7772400" cy="4167187"/>
          </a:xfrm>
        </p:spPr>
        <p:txBody>
          <a:bodyPr/>
          <a:lstStyle/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dirty="0" smtClean="0"/>
              <a:t>To </a:t>
            </a:r>
            <a:r>
              <a:rPr lang="en-US" altLang="zh-CN" sz="1800" b="0" dirty="0" smtClean="0"/>
              <a:t>boost </a:t>
            </a:r>
            <a:r>
              <a:rPr lang="en-US" altLang="zh-CN" sz="1800" b="0" dirty="0" smtClean="0"/>
              <a:t>spectrum (reuse) efficiency, concurrent S2S transmissions </a:t>
            </a:r>
            <a:r>
              <a:rPr lang="en-US" altLang="zh-CN" sz="1800" b="0" dirty="0" smtClean="0"/>
              <a:t>might be one of the possible solutions</a:t>
            </a:r>
            <a:endParaRPr lang="en-US" altLang="zh-CN" sz="1800" b="0" dirty="0" smtClean="0"/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dirty="0" smtClean="0"/>
              <a:t>Concurrent S2S TX may be operated with or without AP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ü"/>
            </a:pPr>
            <a:r>
              <a:rPr lang="en-US" altLang="zh-CN" sz="1800" dirty="0" smtClean="0"/>
              <a:t>With AP</a:t>
            </a:r>
          </a:p>
          <a:p>
            <a:pPr lvl="2">
              <a:lnSpc>
                <a:spcPct val="130000"/>
              </a:lnSpc>
              <a:buFont typeface="Wingdings" pitchFamily="2" charset="2"/>
              <a:buChar char="Ø"/>
            </a:pPr>
            <a:r>
              <a:rPr lang="en-US" altLang="zh-CN" dirty="0" smtClean="0"/>
              <a:t>Concurrent UL pairs and S2S </a:t>
            </a:r>
            <a:r>
              <a:rPr lang="en-US" altLang="zh-CN" dirty="0" smtClean="0"/>
              <a:t>pairs (Fig. 1)</a:t>
            </a:r>
            <a:endParaRPr lang="en-US" altLang="zh-CN" dirty="0" smtClean="0"/>
          </a:p>
          <a:p>
            <a:pPr lvl="2">
              <a:lnSpc>
                <a:spcPct val="130000"/>
              </a:lnSpc>
              <a:buFont typeface="Wingdings" pitchFamily="2" charset="2"/>
              <a:buChar char="Ø"/>
            </a:pPr>
            <a:r>
              <a:rPr lang="en-US" altLang="zh-CN" dirty="0" smtClean="0"/>
              <a:t>Concurrent DL pairs and S2S </a:t>
            </a:r>
            <a:r>
              <a:rPr lang="en-US" altLang="zh-CN" dirty="0" smtClean="0"/>
              <a:t>pairs (Fig. 2)</a:t>
            </a:r>
            <a:endParaRPr lang="en-US" altLang="zh-CN" dirty="0" smtClean="0"/>
          </a:p>
          <a:p>
            <a:pPr lvl="2">
              <a:lnSpc>
                <a:spcPct val="130000"/>
              </a:lnSpc>
              <a:buFont typeface="Wingdings" pitchFamily="2" charset="2"/>
              <a:buChar char="Ø"/>
            </a:pPr>
            <a:r>
              <a:rPr lang="en-US" altLang="zh-CN" dirty="0" smtClean="0"/>
              <a:t>Concurrent multiple S2S </a:t>
            </a:r>
            <a:r>
              <a:rPr lang="en-US" altLang="zh-CN" dirty="0" smtClean="0"/>
              <a:t>pairs (Fig. 3)</a:t>
            </a:r>
            <a:endParaRPr lang="en-US" altLang="zh-CN" dirty="0" smtClean="0"/>
          </a:p>
          <a:p>
            <a:pPr lvl="1">
              <a:lnSpc>
                <a:spcPct val="130000"/>
              </a:lnSpc>
              <a:buFont typeface="Wingdings" pitchFamily="2" charset="2"/>
              <a:buChar char="ü"/>
            </a:pPr>
            <a:r>
              <a:rPr lang="en-US" altLang="zh-CN" sz="1800" dirty="0" smtClean="0"/>
              <a:t>Without AP</a:t>
            </a:r>
          </a:p>
          <a:p>
            <a:pPr lvl="2">
              <a:lnSpc>
                <a:spcPct val="130000"/>
              </a:lnSpc>
              <a:buFont typeface="Wingdings" pitchFamily="2" charset="2"/>
              <a:buChar char="Ø"/>
            </a:pPr>
            <a:r>
              <a:rPr lang="en-US" altLang="zh-CN" dirty="0" smtClean="0"/>
              <a:t>Concurrent multiple S2S pairs </a:t>
            </a:r>
            <a:r>
              <a:rPr lang="en-US" altLang="zh-CN" dirty="0" smtClean="0"/>
              <a:t>(Fig. 4)</a:t>
            </a:r>
            <a:endParaRPr lang="en-US" altLang="zh-CN" dirty="0" smtClean="0"/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GB" altLang="zh-TW" sz="1800" b="0" dirty="0" smtClean="0"/>
              <a:t>Developing mechanisms supporting concurrent TX in 11ax is thus highly desirable to enhance throughput in the dense environment</a:t>
            </a:r>
          </a:p>
        </p:txBody>
      </p:sp>
      <p:graphicFrame>
        <p:nvGraphicFramePr>
          <p:cNvPr id="70662" name="Object 6"/>
          <p:cNvGraphicFramePr>
            <a:graphicFrameLocks noChangeAspect="1"/>
          </p:cNvGraphicFramePr>
          <p:nvPr/>
        </p:nvGraphicFramePr>
        <p:xfrm>
          <a:off x="6119813" y="2420938"/>
          <a:ext cx="3024187" cy="332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8" name="Visio" r:id="rId4" imgW="4924531" imgH="5411358" progId="">
                  <p:embed/>
                </p:oleObj>
              </mc:Choice>
              <mc:Fallback>
                <p:oleObj name="Visio" r:id="rId4" imgW="4924531" imgH="5411358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9813" y="2420938"/>
                        <a:ext cx="3024187" cy="332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5796136" y="2420938"/>
            <a:ext cx="42511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00" dirty="0" smtClean="0">
                <a:solidFill>
                  <a:schemeClr val="tx1"/>
                </a:solidFill>
              </a:rPr>
              <a:t>Fig.1</a:t>
            </a:r>
            <a:endParaRPr lang="zh-TW" altLang="en-US" sz="900" dirty="0">
              <a:solidFill>
                <a:schemeClr val="tx1"/>
              </a:solidFill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7419348" y="2420938"/>
            <a:ext cx="42511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00" dirty="0" smtClean="0">
                <a:solidFill>
                  <a:schemeClr val="tx1"/>
                </a:solidFill>
              </a:rPr>
              <a:t>Fig.2</a:t>
            </a:r>
            <a:endParaRPr lang="zh-TW" altLang="en-US" sz="900" dirty="0">
              <a:solidFill>
                <a:schemeClr val="tx1"/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5796136" y="4083050"/>
            <a:ext cx="42511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00" dirty="0" smtClean="0">
                <a:solidFill>
                  <a:schemeClr val="tx1"/>
                </a:solidFill>
              </a:rPr>
              <a:t>Fig.3</a:t>
            </a:r>
            <a:endParaRPr lang="zh-TW" altLang="en-US" sz="900" dirty="0">
              <a:solidFill>
                <a:schemeClr val="tx1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7419348" y="4083050"/>
            <a:ext cx="42511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900" dirty="0" smtClean="0">
                <a:solidFill>
                  <a:schemeClr val="tx1"/>
                </a:solidFill>
              </a:rPr>
              <a:t>Fig.4</a:t>
            </a:r>
            <a:endParaRPr lang="zh-TW" altLang="en-US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Date Placeholder 3"/>
          <p:cNvSpPr>
            <a:spLocks noGrp="1"/>
          </p:cNvSpPr>
          <p:nvPr>
            <p:ph type="dt" sz="quarter" idx="12"/>
          </p:nvPr>
        </p:nvSpPr>
        <p:spPr>
          <a:xfrm>
            <a:off x="696913" y="333375"/>
            <a:ext cx="2589212" cy="273050"/>
          </a:xfrm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Sep. 2015</a:t>
            </a:r>
            <a:endParaRPr lang="en-GB" altLang="zh-TW"/>
          </a:p>
        </p:txBody>
      </p:sp>
      <p:sp>
        <p:nvSpPr>
          <p:cNvPr id="7270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7270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06859D9B-A21B-4B4D-8C7A-AE998AF926B2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GB" altLang="zh-TW"/>
          </a:p>
        </p:txBody>
      </p:sp>
      <p:sp>
        <p:nvSpPr>
          <p:cNvPr id="7270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mtClean="0"/>
              <a:t>Considerations on AP Centric Concurrent Transmissions in 11ax</a:t>
            </a:r>
            <a:endParaRPr lang="en-GB" altLang="zh-TW" smtClean="0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28813"/>
            <a:ext cx="7772400" cy="4167187"/>
          </a:xfrm>
        </p:spPr>
        <p:txBody>
          <a:bodyPr/>
          <a:lstStyle/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dirty="0" smtClean="0"/>
              <a:t>More capabilities of transmission coordination beyond CSMA/CA such as </a:t>
            </a:r>
            <a:r>
              <a:rPr lang="en-US" altLang="zh-CN" sz="1800" b="0" dirty="0" smtClean="0">
                <a:solidFill>
                  <a:srgbClr val="0000FF"/>
                </a:solidFill>
              </a:rPr>
              <a:t>scheduling based MU transmission </a:t>
            </a:r>
            <a:r>
              <a:rPr lang="en-US" altLang="zh-CN" sz="1800" b="0" dirty="0" smtClean="0">
                <a:solidFill>
                  <a:srgbClr val="0000FF"/>
                </a:solidFill>
              </a:rPr>
              <a:t>on</a:t>
            </a:r>
            <a:r>
              <a:rPr lang="en-US" altLang="zh-CN" sz="1800" b="0" dirty="0" smtClean="0">
                <a:solidFill>
                  <a:srgbClr val="0000FF"/>
                </a:solidFill>
              </a:rPr>
              <a:t> </a:t>
            </a:r>
            <a:r>
              <a:rPr lang="en-US" altLang="zh-CN" sz="1800" b="0" dirty="0" smtClean="0">
                <a:solidFill>
                  <a:srgbClr val="0000FF"/>
                </a:solidFill>
              </a:rPr>
              <a:t>OFDMA </a:t>
            </a:r>
            <a:r>
              <a:rPr lang="en-US" altLang="zh-CN" sz="1800" b="0" dirty="0" smtClean="0">
                <a:solidFill>
                  <a:srgbClr val="0000FF"/>
                </a:solidFill>
              </a:rPr>
              <a:t>PHY are </a:t>
            </a:r>
            <a:r>
              <a:rPr lang="en-US" altLang="zh-CN" sz="1800" b="0" dirty="0" smtClean="0">
                <a:solidFill>
                  <a:srgbClr val="0000FF"/>
                </a:solidFill>
              </a:rPr>
              <a:t>considered to be supported by AP in 11ax 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dirty="0" smtClean="0"/>
              <a:t>In the case of S2S concurrent TX with AP, </a:t>
            </a:r>
            <a:r>
              <a:rPr lang="en-US" altLang="zh-CN" sz="1800" b="0" dirty="0" smtClean="0">
                <a:solidFill>
                  <a:srgbClr val="FF0000"/>
                </a:solidFill>
              </a:rPr>
              <a:t>AP may provide transmission coordination to further enhance the performance 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z="1800" dirty="0" smtClean="0">
                <a:solidFill>
                  <a:srgbClr val="0000FF"/>
                </a:solidFill>
              </a:rPr>
              <a:t>Which also fully utilize the feature (AP centric) </a:t>
            </a:r>
            <a:r>
              <a:rPr lang="en-US" altLang="zh-CN" sz="1800" dirty="0" smtClean="0">
                <a:solidFill>
                  <a:srgbClr val="0000FF"/>
                </a:solidFill>
              </a:rPr>
              <a:t>of</a:t>
            </a:r>
            <a:r>
              <a:rPr lang="en-US" altLang="zh-CN" sz="1800" dirty="0" smtClean="0">
                <a:solidFill>
                  <a:srgbClr val="0000FF"/>
                </a:solidFill>
              </a:rPr>
              <a:t> </a:t>
            </a:r>
            <a:r>
              <a:rPr lang="en-US" altLang="zh-CN" sz="1800" dirty="0" smtClean="0">
                <a:solidFill>
                  <a:srgbClr val="0000FF"/>
                </a:solidFill>
              </a:rPr>
              <a:t>11ax</a:t>
            </a:r>
          </a:p>
          <a:p>
            <a:pPr>
              <a:buFont typeface="Arial" charset="0"/>
              <a:buChar char="•"/>
            </a:pPr>
            <a:r>
              <a:rPr lang="en-US" altLang="zh-TW" sz="1800" b="0" dirty="0" smtClean="0">
                <a:solidFill>
                  <a:schemeClr val="tx1"/>
                </a:solidFill>
              </a:rPr>
              <a:t>In concurrent TX, the factor significantly impacting the performance lies in interference among transmission pairs</a:t>
            </a:r>
            <a:endParaRPr lang="en-GB" altLang="zh-TW" sz="1800" b="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4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Interference in S2S Concurrent Transmissions</a:t>
            </a:r>
            <a:endParaRPr lang="zh-CN" altLang="en-US" smtClean="0"/>
          </a:p>
        </p:txBody>
      </p:sp>
      <p:sp>
        <p:nvSpPr>
          <p:cNvPr id="26635" name="内容占位符 2"/>
          <p:cNvSpPr>
            <a:spLocks noGrp="1"/>
          </p:cNvSpPr>
          <p:nvPr>
            <p:ph idx="1"/>
          </p:nvPr>
        </p:nvSpPr>
        <p:spPr>
          <a:xfrm>
            <a:off x="685800" y="1857375"/>
            <a:ext cx="7770813" cy="4237038"/>
          </a:xfrm>
        </p:spPr>
        <p:txBody>
          <a:bodyPr/>
          <a:lstStyle/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dirty="0" smtClean="0"/>
              <a:t>There are multiple receivers in S2S concurrent transmissions, for example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z="1800" dirty="0" smtClean="0"/>
              <a:t>For UL TX from STA_1 to AP, </a:t>
            </a:r>
            <a:r>
              <a:rPr lang="en-US" altLang="zh-CN" sz="1800" dirty="0" smtClean="0">
                <a:solidFill>
                  <a:srgbClr val="FF0000"/>
                </a:solidFill>
              </a:rPr>
              <a:t>receiver is AP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z="1800" dirty="0" smtClean="0"/>
              <a:t>For S2S TX from STA_3 to STA_2, </a:t>
            </a:r>
            <a:r>
              <a:rPr lang="en-US" altLang="zh-CN" sz="1800" dirty="0" smtClean="0">
                <a:solidFill>
                  <a:srgbClr val="FF0000"/>
                </a:solidFill>
              </a:rPr>
              <a:t>receiver is STA_2 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dirty="0" smtClean="0"/>
              <a:t>AP may suffer interference from STA_3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dirty="0" smtClean="0"/>
              <a:t>STA_2 may suffer interference from STA_1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dirty="0" smtClean="0"/>
              <a:t>Concurrent are allowable if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z="1800" dirty="0" smtClean="0">
                <a:solidFill>
                  <a:srgbClr val="0000FF"/>
                </a:solidFill>
              </a:rPr>
              <a:t>Interference level at two receivers are both acceptable</a:t>
            </a:r>
          </a:p>
          <a:p>
            <a:pPr lvl="1"/>
            <a:r>
              <a:rPr lang="en-US" altLang="zh-CN" sz="1800" dirty="0" smtClean="0">
                <a:solidFill>
                  <a:srgbClr val="0000FF"/>
                </a:solidFill>
              </a:rPr>
              <a:t>     </a:t>
            </a:r>
            <a:r>
              <a:rPr lang="en-US" altLang="zh-CN" sz="1800" dirty="0" smtClean="0">
                <a:solidFill>
                  <a:srgbClr val="FF0000"/>
                </a:solidFill>
              </a:rPr>
              <a:t>(concurrent TX opportunity)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dirty="0" smtClean="0"/>
              <a:t>Possible solutions to create/find concurrent TX opportunity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ü"/>
            </a:pPr>
            <a:r>
              <a:rPr lang="en-US" altLang="zh-CN" sz="1800" dirty="0" smtClean="0"/>
              <a:t>Communication ranges of S2S are usually small, a smaller TX power can be used.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ü"/>
            </a:pPr>
            <a:r>
              <a:rPr lang="en-US" altLang="zh-CN" sz="1800" dirty="0" smtClean="0">
                <a:solidFill>
                  <a:srgbClr val="FF0000"/>
                </a:solidFill>
              </a:rPr>
              <a:t>Adjustable ED </a:t>
            </a:r>
            <a:r>
              <a:rPr lang="en-US" altLang="zh-CN" sz="1800" dirty="0" smtClean="0">
                <a:solidFill>
                  <a:srgbClr val="FF0000"/>
                </a:solidFill>
              </a:rPr>
              <a:t>supported by dynamic</a:t>
            </a:r>
            <a:r>
              <a:rPr lang="en-US" altLang="zh-CN" sz="1800" dirty="0" smtClean="0">
                <a:solidFill>
                  <a:srgbClr val="FF0000"/>
                </a:solidFill>
              </a:rPr>
              <a:t> </a:t>
            </a:r>
            <a:r>
              <a:rPr lang="en-US" altLang="zh-CN" sz="1800" dirty="0" smtClean="0">
                <a:solidFill>
                  <a:srgbClr val="FF0000"/>
                </a:solidFill>
              </a:rPr>
              <a:t>CCA and TPC</a:t>
            </a:r>
          </a:p>
          <a:p>
            <a:pPr>
              <a:buFont typeface="Arial" charset="0"/>
              <a:buChar char="•"/>
            </a:pPr>
            <a:endParaRPr lang="zh-CN" altLang="en-US" dirty="0" smtClean="0"/>
          </a:p>
        </p:txBody>
      </p:sp>
      <p:sp>
        <p:nvSpPr>
          <p:cNvPr id="26636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89C67F4F-ED28-4848-A177-A9843AA7336B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GB" altLang="zh-TW"/>
          </a:p>
        </p:txBody>
      </p:sp>
      <p:sp>
        <p:nvSpPr>
          <p:cNvPr id="26637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26638" name="日期占位符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Sep. 2015</a:t>
            </a:r>
            <a:endParaRPr lang="en-GB" altLang="zh-TW"/>
          </a:p>
        </p:txBody>
      </p:sp>
      <p:graphicFrame>
        <p:nvGraphicFramePr>
          <p:cNvPr id="26633" name="Object 9"/>
          <p:cNvGraphicFramePr>
            <a:graphicFrameLocks noChangeAspect="1"/>
          </p:cNvGraphicFramePr>
          <p:nvPr/>
        </p:nvGraphicFramePr>
        <p:xfrm>
          <a:off x="6835775" y="2571750"/>
          <a:ext cx="2308225" cy="224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8" name="Visio" r:id="rId3" imgW="2308804" imgH="2245038" progId="">
                  <p:embed/>
                </p:oleObj>
              </mc:Choice>
              <mc:Fallback>
                <p:oleObj name="Visio" r:id="rId3" imgW="2308804" imgH="2245038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775" y="2571750"/>
                        <a:ext cx="2308225" cy="224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Adjustable ED in CCA and TPC</a:t>
            </a:r>
            <a:endParaRPr lang="zh-CN" altLang="en-US" smtClean="0"/>
          </a:p>
        </p:txBody>
      </p:sp>
      <p:sp>
        <p:nvSpPr>
          <p:cNvPr id="75778" name="内容占位符 2"/>
          <p:cNvSpPr>
            <a:spLocks noGrp="1"/>
          </p:cNvSpPr>
          <p:nvPr>
            <p:ph idx="1"/>
          </p:nvPr>
        </p:nvSpPr>
        <p:spPr>
          <a:xfrm>
            <a:off x="685800" y="1785938"/>
            <a:ext cx="7770813" cy="4308475"/>
          </a:xfrm>
        </p:spPr>
        <p:txBody>
          <a:bodyPr/>
          <a:lstStyle/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dirty="0" smtClean="0"/>
              <a:t>Adjustable ED </a:t>
            </a:r>
            <a:r>
              <a:rPr lang="en-US" altLang="zh-CN" sz="1800" b="0" dirty="0" smtClean="0"/>
              <a:t>supported by dynamic </a:t>
            </a:r>
            <a:r>
              <a:rPr lang="en-US" altLang="zh-CN" sz="1800" b="0" dirty="0" smtClean="0"/>
              <a:t>CCA and TPC could support concurrent TX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even when </a:t>
            </a:r>
            <a:r>
              <a:rPr lang="en-US" altLang="zh-CN" sz="1800" b="0" dirty="0" smtClean="0">
                <a:solidFill>
                  <a:srgbClr val="0000FF"/>
                </a:solidFill>
              </a:rPr>
              <a:t>interference levels at receiver sides are high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, if the </a:t>
            </a:r>
            <a:r>
              <a:rPr lang="en-US" altLang="zh-CN" sz="1800" b="0" dirty="0" smtClean="0">
                <a:solidFill>
                  <a:srgbClr val="0000FF"/>
                </a:solidFill>
              </a:rPr>
              <a:t>received signal strength is also high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ü"/>
            </a:pPr>
            <a:r>
              <a:rPr lang="en-US" altLang="zh-CN" sz="1800" dirty="0" smtClean="0">
                <a:solidFill>
                  <a:schemeClr val="tx1"/>
                </a:solidFill>
              </a:rPr>
              <a:t>Concurrent TX are allowable </a:t>
            </a:r>
            <a:r>
              <a:rPr lang="en-US" altLang="zh-CN" sz="1800" dirty="0" smtClean="0">
                <a:solidFill>
                  <a:srgbClr val="FF0000"/>
                </a:solidFill>
              </a:rPr>
              <a:t>when SINRs at all receivers are acceptable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dirty="0" smtClean="0">
                <a:solidFill>
                  <a:schemeClr val="tx1"/>
                </a:solidFill>
              </a:rPr>
              <a:t>How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to find a concurrent TX opportunity?</a:t>
            </a:r>
          </a:p>
        </p:txBody>
      </p:sp>
      <p:sp>
        <p:nvSpPr>
          <p:cNvPr id="75779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32DD7CFF-F218-4307-8323-8D39721D7C43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GB" altLang="zh-TW"/>
          </a:p>
        </p:txBody>
      </p:sp>
      <p:sp>
        <p:nvSpPr>
          <p:cNvPr id="75780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75781" name="日期占位符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Sep.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More Considerations on Adjustable ED in CCA and TPC</a:t>
            </a:r>
            <a:endParaRPr lang="zh-CN" altLang="en-US" smtClean="0"/>
          </a:p>
        </p:txBody>
      </p:sp>
      <p:sp>
        <p:nvSpPr>
          <p:cNvPr id="76809" name="内容占位符 2"/>
          <p:cNvSpPr>
            <a:spLocks noGrp="1"/>
          </p:cNvSpPr>
          <p:nvPr>
            <p:ph idx="1"/>
          </p:nvPr>
        </p:nvSpPr>
        <p:spPr>
          <a:xfrm>
            <a:off x="685800" y="1785938"/>
            <a:ext cx="7770813" cy="4308475"/>
          </a:xfrm>
        </p:spPr>
        <p:txBody>
          <a:bodyPr/>
          <a:lstStyle/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dirty="0" smtClean="0"/>
              <a:t>To find a concurrent TX opportunity, the following information </a:t>
            </a:r>
            <a:r>
              <a:rPr lang="en-US" altLang="zh-CN" sz="1800" b="0" dirty="0" smtClean="0"/>
              <a:t>might be</a:t>
            </a:r>
            <a:r>
              <a:rPr lang="en-US" altLang="zh-CN" sz="1800" b="0" dirty="0" smtClean="0"/>
              <a:t> needed</a:t>
            </a:r>
            <a:endParaRPr lang="en-US" altLang="zh-CN" sz="1800" b="0" dirty="0" smtClean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en-US" altLang="zh-CN" sz="1800" dirty="0" smtClean="0">
                <a:solidFill>
                  <a:srgbClr val="FF0000"/>
                </a:solidFill>
              </a:rPr>
              <a:t>AP</a:t>
            </a:r>
            <a:endParaRPr lang="en-US" altLang="zh-CN" sz="1800" dirty="0" smtClean="0">
              <a:solidFill>
                <a:srgbClr val="FF0000"/>
              </a:solidFill>
            </a:endParaRPr>
          </a:p>
          <a:p>
            <a:pPr lvl="2" indent="-285750">
              <a:spcBef>
                <a:spcPts val="500"/>
              </a:spcBef>
              <a:buFont typeface="Wingdings" pitchFamily="2" charset="2"/>
              <a:buChar char="Ø"/>
            </a:pPr>
            <a:r>
              <a:rPr lang="en-US" altLang="zh-CN" dirty="0" smtClean="0">
                <a:solidFill>
                  <a:srgbClr val="0000FF"/>
                </a:solidFill>
              </a:rPr>
              <a:t>Specific power level adopted by STA1, PWRsta_1</a:t>
            </a:r>
          </a:p>
          <a:p>
            <a:pPr lvl="2" indent="-285750">
              <a:spcBef>
                <a:spcPts val="500"/>
              </a:spcBef>
              <a:buFont typeface="Wingdings" pitchFamily="2" charset="2"/>
              <a:buChar char="Ø"/>
            </a:pPr>
            <a:r>
              <a:rPr lang="en-US" altLang="zh-CN" dirty="0" smtClean="0">
                <a:solidFill>
                  <a:srgbClr val="0000FF"/>
                </a:solidFill>
              </a:rPr>
              <a:t>Path loss from STA_1 to AP</a:t>
            </a:r>
          </a:p>
          <a:p>
            <a:pPr lvl="2" indent="-285750">
              <a:spcBef>
                <a:spcPts val="500"/>
              </a:spcBef>
              <a:buFont typeface="Wingdings" pitchFamily="2" charset="2"/>
              <a:buChar char="Ø"/>
            </a:pPr>
            <a:r>
              <a:rPr lang="en-US" altLang="zh-CN" dirty="0" smtClean="0">
                <a:solidFill>
                  <a:srgbClr val="0000FF"/>
                </a:solidFill>
              </a:rPr>
              <a:t>Path loss from STA_3 to AP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zh-CN" sz="1800" dirty="0" smtClean="0">
                <a:solidFill>
                  <a:srgbClr val="FF0000"/>
                </a:solidFill>
              </a:rPr>
              <a:t>STA2</a:t>
            </a:r>
            <a:endParaRPr lang="en-US" altLang="zh-CN" sz="1800" dirty="0" smtClean="0">
              <a:solidFill>
                <a:srgbClr val="FF0000"/>
              </a:solidFill>
            </a:endParaRPr>
          </a:p>
          <a:p>
            <a:pPr lvl="2" indent="-285750">
              <a:spcBef>
                <a:spcPts val="500"/>
              </a:spcBef>
              <a:buFont typeface="Wingdings" pitchFamily="2" charset="2"/>
              <a:buChar char="Ø"/>
            </a:pPr>
            <a:r>
              <a:rPr lang="en-US" altLang="zh-CN" dirty="0" smtClean="0">
                <a:solidFill>
                  <a:srgbClr val="0000FF"/>
                </a:solidFill>
              </a:rPr>
              <a:t>Specific power level adopted by STA1, PWRsta_1</a:t>
            </a:r>
          </a:p>
          <a:p>
            <a:pPr lvl="2" indent="-285750">
              <a:spcBef>
                <a:spcPts val="500"/>
              </a:spcBef>
              <a:buFont typeface="Wingdings" pitchFamily="2" charset="2"/>
              <a:buChar char="Ø"/>
            </a:pPr>
            <a:r>
              <a:rPr lang="en-US" altLang="zh-CN" dirty="0" smtClean="0">
                <a:solidFill>
                  <a:srgbClr val="0000FF"/>
                </a:solidFill>
              </a:rPr>
              <a:t>Path loss from STA_1 to STA_2</a:t>
            </a:r>
          </a:p>
          <a:p>
            <a:pPr lvl="2" indent="-285750">
              <a:spcBef>
                <a:spcPts val="500"/>
              </a:spcBef>
              <a:buFont typeface="Wingdings" pitchFamily="2" charset="2"/>
              <a:buChar char="Ø"/>
            </a:pPr>
            <a:r>
              <a:rPr lang="en-US" altLang="zh-CN" dirty="0" smtClean="0">
                <a:solidFill>
                  <a:srgbClr val="0000FF"/>
                </a:solidFill>
              </a:rPr>
              <a:t>Path loss from STA_3 to STA_2</a:t>
            </a:r>
          </a:p>
          <a:p>
            <a:pPr>
              <a:buFont typeface="Arial" charset="0"/>
              <a:buChar char="•"/>
            </a:pPr>
            <a:r>
              <a:rPr lang="en-US" altLang="zh-CN" sz="1800" b="0" dirty="0" smtClean="0">
                <a:solidFill>
                  <a:srgbClr val="FF0000"/>
                </a:solidFill>
              </a:rPr>
              <a:t>AP may coordinate above information exchanges</a:t>
            </a:r>
          </a:p>
          <a:p>
            <a:pPr>
              <a:buFont typeface="Wingdings" pitchFamily="2" charset="2"/>
              <a:buChar char="ü"/>
            </a:pPr>
            <a:endParaRPr lang="zh-CN" altLang="en-US" dirty="0" smtClean="0">
              <a:solidFill>
                <a:srgbClr val="0000FF"/>
              </a:solidFill>
            </a:endParaRPr>
          </a:p>
        </p:txBody>
      </p:sp>
      <p:sp>
        <p:nvSpPr>
          <p:cNvPr id="76810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B6A49061-04B8-4F31-88E7-192792EC852B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en-GB" altLang="zh-TW"/>
          </a:p>
        </p:txBody>
      </p:sp>
      <p:sp>
        <p:nvSpPr>
          <p:cNvPr id="76811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76812" name="日期占位符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Sep. 2015</a:t>
            </a:r>
            <a:endParaRPr lang="en-GB" altLang="zh-TW"/>
          </a:p>
        </p:txBody>
      </p:sp>
      <p:graphicFrame>
        <p:nvGraphicFramePr>
          <p:cNvPr id="76807" name="Object 7"/>
          <p:cNvGraphicFramePr>
            <a:graphicFrameLocks noChangeAspect="1"/>
          </p:cNvGraphicFramePr>
          <p:nvPr/>
        </p:nvGraphicFramePr>
        <p:xfrm>
          <a:off x="6643688" y="3429000"/>
          <a:ext cx="2308225" cy="224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3" name="Visio" r:id="rId3" imgW="2308804" imgH="2245038" progId="">
                  <p:embed/>
                </p:oleObj>
              </mc:Choice>
              <mc:Fallback>
                <p:oleObj name="Visio" r:id="rId3" imgW="2308804" imgH="2245038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688" y="3429000"/>
                        <a:ext cx="2308225" cy="224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Considerations on AP Coordinated Concurrent TX</a:t>
            </a: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 typeface="Arial" pitchFamily="34" charset="0"/>
              <a:buChar char="•"/>
              <a:defRPr/>
            </a:pPr>
            <a:r>
              <a:rPr lang="en-US" altLang="zh-CN" sz="1800" b="0" dirty="0" smtClean="0"/>
              <a:t>There can be two design alternatives under the AP coordination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ü"/>
              <a:defRPr/>
            </a:pPr>
            <a:r>
              <a:rPr lang="en-US" altLang="zh-CN" sz="1800" dirty="0" smtClean="0">
                <a:solidFill>
                  <a:srgbClr val="FF0000"/>
                </a:solidFill>
              </a:rPr>
              <a:t> </a:t>
            </a:r>
            <a:r>
              <a:rPr lang="en-US" altLang="zh-CN" sz="1800" dirty="0" smtClean="0">
                <a:solidFill>
                  <a:srgbClr val="0000FF"/>
                </a:solidFill>
              </a:rPr>
              <a:t>AP collects above information to determine the TX power level for a S2S pair for concurrent TX </a:t>
            </a:r>
          </a:p>
          <a:p>
            <a:pPr marL="1257300" lvl="2" indent="-342900">
              <a:lnSpc>
                <a:spcPct val="130000"/>
              </a:lnSpc>
              <a:buFont typeface="Wingdings" pitchFamily="2" charset="2"/>
              <a:buChar char="Ø"/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A MAC </a:t>
            </a:r>
            <a:r>
              <a:rPr lang="en-US" altLang="zh-CN" dirty="0" smtClean="0">
                <a:solidFill>
                  <a:schemeClr val="tx1"/>
                </a:solidFill>
              </a:rPr>
              <a:t>layer signaling exchange protocol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r>
              <a:rPr lang="en-US" altLang="zh-CN" dirty="0" smtClean="0">
                <a:solidFill>
                  <a:schemeClr val="tx1"/>
                </a:solidFill>
              </a:rPr>
              <a:t>is needed to collect all the information</a:t>
            </a:r>
          </a:p>
          <a:p>
            <a:pPr marL="857250" lvl="1" indent="-342900">
              <a:lnSpc>
                <a:spcPct val="130000"/>
              </a:lnSpc>
              <a:buFont typeface="Wingdings" pitchFamily="2" charset="2"/>
              <a:buChar char="ü"/>
              <a:defRPr/>
            </a:pPr>
            <a:r>
              <a:rPr lang="en-US" altLang="zh-CN" sz="1800" dirty="0" smtClean="0">
                <a:solidFill>
                  <a:srgbClr val="0000FF"/>
                </a:solidFill>
              </a:rPr>
              <a:t>A S2S pair autonomously determines its TX power level for concurrent TX, and call for AP’s permission</a:t>
            </a:r>
          </a:p>
          <a:p>
            <a:pPr marL="1257300" lvl="2" indent="-342900">
              <a:lnSpc>
                <a:spcPct val="130000"/>
              </a:lnSpc>
              <a:buFont typeface="Wingdings" pitchFamily="2" charset="2"/>
              <a:buChar char="Ø"/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AP decides whether to grant S2S for concurrent TX or not  </a:t>
            </a:r>
          </a:p>
          <a:p>
            <a:pPr marL="1257300" lvl="2" indent="-342900">
              <a:lnSpc>
                <a:spcPct val="130000"/>
              </a:lnSpc>
              <a:buFont typeface="Wingdings" pitchFamily="2" charset="2"/>
              <a:buChar char="Ø"/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A </a:t>
            </a:r>
            <a:r>
              <a:rPr lang="en-US" altLang="zh-CN" dirty="0">
                <a:solidFill>
                  <a:schemeClr val="tx1"/>
                </a:solidFill>
              </a:rPr>
              <a:t>MAC layer signaling exchange protocol is </a:t>
            </a:r>
            <a:r>
              <a:rPr lang="en-US" altLang="zh-CN" dirty="0" smtClean="0">
                <a:solidFill>
                  <a:schemeClr val="tx1"/>
                </a:solidFill>
              </a:rPr>
              <a:t>needed for a S2S pair and AP to estimate SINR at their own receivers</a:t>
            </a:r>
          </a:p>
          <a:p>
            <a:pPr marL="1257300" lvl="2" indent="-342900">
              <a:lnSpc>
                <a:spcPct val="130000"/>
              </a:lnSpc>
              <a:buFont typeface="Wingdings" pitchFamily="2" charset="2"/>
              <a:buChar char="Ø"/>
              <a:defRPr/>
            </a:pPr>
            <a:endParaRPr lang="en-US" altLang="zh-CN" dirty="0" smtClean="0">
              <a:solidFill>
                <a:schemeClr val="tx1"/>
              </a:solidFill>
            </a:endParaRPr>
          </a:p>
        </p:txBody>
      </p:sp>
      <p:sp>
        <p:nvSpPr>
          <p:cNvPr id="77827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A6EBC0B5-9B84-43BC-8405-C0850BCAEE7D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n-GB" altLang="zh-TW"/>
          </a:p>
        </p:txBody>
      </p:sp>
      <p:sp>
        <p:nvSpPr>
          <p:cNvPr id="77828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77829" name="日期占位符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/>
              <a:t>Sep. 2015</a:t>
            </a:r>
            <a:endParaRPr lang="en-GB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Conclusions</a:t>
            </a:r>
            <a:endParaRPr lang="zh-CN" altLang="en-US" dirty="0" smtClean="0"/>
          </a:p>
        </p:txBody>
      </p:sp>
      <p:sp>
        <p:nvSpPr>
          <p:cNvPr id="78850" name="内容占位符 2"/>
          <p:cNvSpPr>
            <a:spLocks noGrp="1"/>
          </p:cNvSpPr>
          <p:nvPr>
            <p:ph idx="1"/>
          </p:nvPr>
        </p:nvSpPr>
        <p:spPr>
          <a:xfrm>
            <a:off x="323850" y="1714500"/>
            <a:ext cx="8391525" cy="4522788"/>
          </a:xfrm>
        </p:spPr>
        <p:txBody>
          <a:bodyPr/>
          <a:lstStyle/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dirty="0" smtClean="0"/>
              <a:t>Based on the potential benefits on the enhancement of spectrum (</a:t>
            </a:r>
            <a:r>
              <a:rPr lang="en-US" altLang="zh-CN" sz="1800" b="0" dirty="0" smtClean="0"/>
              <a:t>reuse) </a:t>
            </a:r>
            <a:r>
              <a:rPr lang="en-US" altLang="zh-CN" sz="1800" b="0" dirty="0" smtClean="0"/>
              <a:t>efficiency, we may proceed to discuss the possibilities to support concurrent S2S TX in 11ax</a:t>
            </a: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dirty="0" smtClean="0"/>
              <a:t>To support concurrent S2S TX, how to find a concurrent TX opportunity is an issue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ü"/>
            </a:pPr>
            <a:r>
              <a:rPr lang="en-US" altLang="zh-CN" sz="1800" dirty="0" smtClean="0"/>
              <a:t>Adjustable ED </a:t>
            </a:r>
            <a:r>
              <a:rPr lang="en-US" altLang="zh-CN" sz="1800" dirty="0" smtClean="0"/>
              <a:t>supported by dynamic CCA and </a:t>
            </a:r>
            <a:r>
              <a:rPr lang="en-US" altLang="zh-CN" sz="1800" dirty="0" smtClean="0"/>
              <a:t>TPC </a:t>
            </a:r>
            <a:endParaRPr lang="en-US" altLang="zh-CN" sz="1800" dirty="0" smtClean="0"/>
          </a:p>
          <a:p>
            <a:pPr lvl="1">
              <a:lnSpc>
                <a:spcPct val="130000"/>
              </a:lnSpc>
              <a:buFont typeface="Wingdings" pitchFamily="2" charset="2"/>
              <a:buChar char="ü"/>
            </a:pPr>
            <a:r>
              <a:rPr lang="en-US" altLang="zh-CN" sz="1800" dirty="0" smtClean="0">
                <a:solidFill>
                  <a:schemeClr val="tx1"/>
                </a:solidFill>
              </a:rPr>
              <a:t>Concurrent TX are allowed when SINRs at all receiver sides are </a:t>
            </a:r>
            <a:r>
              <a:rPr lang="en-US" altLang="zh-CN" sz="1800" dirty="0" smtClean="0">
                <a:solidFill>
                  <a:schemeClr val="tx1"/>
                </a:solidFill>
              </a:rPr>
              <a:t>acceptable</a:t>
            </a:r>
            <a:endParaRPr lang="en-US" altLang="zh-CN" sz="1800" dirty="0" smtClean="0">
              <a:solidFill>
                <a:schemeClr val="tx1"/>
              </a:solidFill>
            </a:endParaRPr>
          </a:p>
          <a:p>
            <a:pPr>
              <a:lnSpc>
                <a:spcPct val="130000"/>
              </a:lnSpc>
              <a:buFont typeface="Arial" charset="0"/>
              <a:buChar char="•"/>
            </a:pPr>
            <a:r>
              <a:rPr lang="en-US" altLang="zh-CN" sz="1800" b="0" dirty="0" smtClean="0">
                <a:solidFill>
                  <a:schemeClr val="tx1"/>
                </a:solidFill>
              </a:rPr>
              <a:t>AP can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coordinate the information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exchanges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between STAs to </a:t>
            </a:r>
            <a:r>
              <a:rPr lang="en-US" altLang="zh-CN" sz="1800" b="0" dirty="0" smtClean="0">
                <a:solidFill>
                  <a:schemeClr val="tx1"/>
                </a:solidFill>
              </a:rPr>
              <a:t>find a concurrent TX opportunity 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ü"/>
            </a:pPr>
            <a:r>
              <a:rPr lang="en-US" altLang="zh-CN" sz="1800" dirty="0" smtClean="0">
                <a:solidFill>
                  <a:schemeClr val="tx1"/>
                </a:solidFill>
              </a:rPr>
              <a:t>11ax might need a MAC </a:t>
            </a:r>
            <a:r>
              <a:rPr lang="en-US" altLang="zh-CN" sz="1800" dirty="0">
                <a:solidFill>
                  <a:schemeClr val="tx1"/>
                </a:solidFill>
              </a:rPr>
              <a:t>layer signaling exchange </a:t>
            </a:r>
            <a:r>
              <a:rPr lang="en-US" altLang="zh-CN" sz="1800" dirty="0" smtClean="0">
                <a:solidFill>
                  <a:schemeClr val="tx1"/>
                </a:solidFill>
              </a:rPr>
              <a:t>protocol</a:t>
            </a:r>
            <a:endParaRPr lang="en-US" altLang="zh-CN" sz="1800" dirty="0" smtClean="0">
              <a:solidFill>
                <a:schemeClr val="tx1"/>
              </a:solidFill>
            </a:endParaRPr>
          </a:p>
          <a:p>
            <a:pPr>
              <a:lnSpc>
                <a:spcPct val="130000"/>
              </a:lnSpc>
              <a:buFont typeface="Arial" charset="0"/>
              <a:buChar char="•"/>
            </a:pPr>
            <a:endParaRPr lang="en-US" altLang="zh-CN" b="0" dirty="0" smtClean="0">
              <a:solidFill>
                <a:srgbClr val="0000FF"/>
              </a:solidFill>
            </a:endParaRPr>
          </a:p>
          <a:p>
            <a:pPr lvl="1">
              <a:buFont typeface="Arial" charset="0"/>
              <a:buChar char="•"/>
            </a:pPr>
            <a:endParaRPr lang="en-US" altLang="zh-CN" dirty="0" smtClean="0"/>
          </a:p>
          <a:p>
            <a:pPr lvl="1">
              <a:buFont typeface="Arial" charset="0"/>
              <a:buChar char="•"/>
            </a:pPr>
            <a:endParaRPr lang="en-US" altLang="zh-CN" dirty="0" smtClean="0"/>
          </a:p>
          <a:p>
            <a:endParaRPr lang="zh-CN" altLang="en-US" dirty="0" smtClean="0"/>
          </a:p>
        </p:txBody>
      </p:sp>
      <p:sp>
        <p:nvSpPr>
          <p:cNvPr id="78851" name="灯片编号占位符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TW"/>
              <a:t>Slide </a:t>
            </a:r>
            <a:fld id="{9678FABF-E1EB-4D5B-95D2-8B2F431D84AC}" type="slidenum">
              <a:rPr lang="en-GB" altLang="zh-TW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GB" altLang="zh-TW"/>
          </a:p>
        </p:txBody>
      </p:sp>
      <p:sp>
        <p:nvSpPr>
          <p:cNvPr id="78852" name="页脚占位符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TW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Der-Jiunn Deng, NCUE</a:t>
            </a:r>
          </a:p>
        </p:txBody>
      </p:sp>
      <p:sp>
        <p:nvSpPr>
          <p:cNvPr id="78853" name="日期占位符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Sep. 2015</a:t>
            </a:r>
            <a:endParaRPr lang="en-GB" altLang="zh-TW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 (1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1103</TotalTime>
  <Words>859</Words>
  <Application>Microsoft Office PowerPoint</Application>
  <PresentationFormat>如螢幕大小 (4:3)</PresentationFormat>
  <Paragraphs>130</Paragraphs>
  <Slides>10</Slides>
  <Notes>4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10</vt:i4>
      </vt:variant>
    </vt:vector>
  </HeadingPairs>
  <TitlesOfParts>
    <vt:vector size="19" baseType="lpstr">
      <vt:lpstr>Arial Unicode MS</vt:lpstr>
      <vt:lpstr>MS Gothic</vt:lpstr>
      <vt:lpstr>新細明體</vt:lpstr>
      <vt:lpstr>Arial</vt:lpstr>
      <vt:lpstr>Times New Roman</vt:lpstr>
      <vt:lpstr>Wingdings</vt:lpstr>
      <vt:lpstr>802-11-Submission (1)</vt:lpstr>
      <vt:lpstr>Document</vt:lpstr>
      <vt:lpstr>Visio</vt:lpstr>
      <vt:lpstr>Discussion on Concurrent STA-to-STA Transmissions in 11ax </vt:lpstr>
      <vt:lpstr>Background</vt:lpstr>
      <vt:lpstr>Possible Scenarios of Concurrent Transmissions in 11ax</vt:lpstr>
      <vt:lpstr>Considerations on AP Centric Concurrent Transmissions in 11ax</vt:lpstr>
      <vt:lpstr>Interference in S2S Concurrent Transmissions</vt:lpstr>
      <vt:lpstr>Adjustable ED in CCA and TPC</vt:lpstr>
      <vt:lpstr>More Considerations on Adjustable ED in CCA and TPC</vt:lpstr>
      <vt:lpstr>Considerations on AP Coordinated Concurrent TX</vt:lpstr>
      <vt:lpstr>Conclusions</vt:lpstr>
      <vt:lpstr>Straw-poll 1</vt:lpstr>
    </vt:vector>
  </TitlesOfParts>
  <Company>NCUE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S2S in 11ax</dc:title>
  <dc:creator>Der-Jiunn Deng</dc:creator>
  <cp:lastModifiedBy>Der-Jiunn Deng</cp:lastModifiedBy>
  <cp:revision>86</cp:revision>
  <cp:lastPrinted>1601-01-01T00:00:00Z</cp:lastPrinted>
  <dcterms:created xsi:type="dcterms:W3CDTF">2015-07-11T18:28:29Z</dcterms:created>
  <dcterms:modified xsi:type="dcterms:W3CDTF">2015-09-15T11:42:14Z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(3)z31vYVOVXxTf7dTD5q/E2sMEZ8oPBPA+whaJ+5bYUtrGr4KAd6vkq6+wcUPx7tiLHCRiDnXV
92gYPC1QxG22QAad45O6QiNocvgqgYCBQ71cSPGMd7ishsU9xl3tbH7OIlTj+vgx2LDQLKrd
ZTP7l46N6G6t3KRscVYYlpeye4n36ydQ7BDa/5MAxyFWPggxmpmmnGttn+sXa6W5CyoFnazi
kXdQ5w9NCG2KqvA3XQ</vt:lpwstr>
  </property>
  <property fmtid="{D5CDD505-2E9C-101B-9397-08002B2CF9AE}" pid="3" name="_new_ms_pID_725431">
    <vt:lpwstr>1FA+VVh7rvmR7sXYeaW/pz9nLRxuKI5i3MSMqMybK55voN5Lak3Vb2
dLCOKvC26zJK3DSYORXZUbhdCT7dRJEhf2A3U9kvS6keRUZKut+zyyDes7ncbf06jGf8hPP8
Ht+InQKcmxbXG5D5nR9v48wb8CqGmkmyiF7VMjJflNqVd8oDTHqngEpngHbR5ny4crLElg69
3j6V0kyRDkoAVohX5g4NViBGSoNOjyHHdC+4</vt:lpwstr>
  </property>
  <property fmtid="{D5CDD505-2E9C-101B-9397-08002B2CF9AE}" pid="4" name="_new_ms_pID_725432">
    <vt:lpwstr>RXZHmRcZrWuK3F4SeBn+cgndZM850nGfS0Lo
0taSciZv5zeQINl44sdquSs0jQp1E2xvzg38dQ5oqRU6+Ooh6D9amHydVYAsE5eCxIKZNoV9
FV54DUD4cEIcTdjDmWQe6BYrCA/lQMugn65Kq8+FkUi4DDP/CIXPzEjtnWAvXZrw</vt:lpwstr>
  </property>
  <property fmtid="{D5CDD505-2E9C-101B-9397-08002B2CF9AE}" pid="5" name="sflag">
    <vt:lpwstr>1436899393</vt:lpwstr>
  </property>
</Properties>
</file>