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7" r:id="rId3"/>
    <p:sldId id="266" r:id="rId4"/>
    <p:sldId id="269" r:id="rId5"/>
    <p:sldId id="267" r:id="rId6"/>
    <p:sldId id="270" r:id="rId7"/>
    <p:sldId id="271" r:id="rId8"/>
    <p:sldId id="272" r:id="rId9"/>
    <p:sldId id="274" r:id="rId10"/>
  </p:sldIdLst>
  <p:sldSz cx="9144000" cy="6858000" type="screen4x3"/>
  <p:notesSz cx="6934200" cy="9280525"/>
  <p:defaultTextStyle>
    <a:defPPr>
      <a:defRPr lang="en-GB"/>
    </a:defPPr>
    <a:lvl1pPr algn="l" defTabSz="449263" rtl="0" fontAlgn="base">
      <a:spcBef>
        <a:spcPct val="0"/>
      </a:spcBef>
      <a:spcAft>
        <a:spcPct val="0"/>
      </a:spcAft>
      <a:defRPr kumimoji="1" sz="2400" kern="1200">
        <a:solidFill>
          <a:schemeClr val="bg1"/>
        </a:solidFill>
        <a:latin typeface="Times New Roman" pitchFamily="18" charset="0"/>
        <a:ea typeface="新細明體" charset="-120"/>
        <a:cs typeface="+mn-cs"/>
      </a:defRPr>
    </a:lvl1pPr>
    <a:lvl2pPr marL="742950" indent="-285750" algn="l" defTabSz="449263" rtl="0" fontAlgn="base">
      <a:spcBef>
        <a:spcPct val="0"/>
      </a:spcBef>
      <a:spcAft>
        <a:spcPct val="0"/>
      </a:spcAft>
      <a:defRPr kumimoji="1" sz="2400" kern="1200">
        <a:solidFill>
          <a:schemeClr val="bg1"/>
        </a:solidFill>
        <a:latin typeface="Times New Roman" pitchFamily="18" charset="0"/>
        <a:ea typeface="新細明體" charset="-120"/>
        <a:cs typeface="+mn-cs"/>
      </a:defRPr>
    </a:lvl2pPr>
    <a:lvl3pPr marL="1143000" indent="-228600" algn="l" defTabSz="449263" rtl="0" fontAlgn="base">
      <a:spcBef>
        <a:spcPct val="0"/>
      </a:spcBef>
      <a:spcAft>
        <a:spcPct val="0"/>
      </a:spcAft>
      <a:defRPr kumimoji="1" sz="2400" kern="1200">
        <a:solidFill>
          <a:schemeClr val="bg1"/>
        </a:solidFill>
        <a:latin typeface="Times New Roman" pitchFamily="18" charset="0"/>
        <a:ea typeface="新細明體" charset="-120"/>
        <a:cs typeface="+mn-cs"/>
      </a:defRPr>
    </a:lvl3pPr>
    <a:lvl4pPr marL="1600200" indent="-228600" algn="l" defTabSz="449263" rtl="0" fontAlgn="base">
      <a:spcBef>
        <a:spcPct val="0"/>
      </a:spcBef>
      <a:spcAft>
        <a:spcPct val="0"/>
      </a:spcAft>
      <a:defRPr kumimoji="1" sz="2400" kern="1200">
        <a:solidFill>
          <a:schemeClr val="bg1"/>
        </a:solidFill>
        <a:latin typeface="Times New Roman" pitchFamily="18" charset="0"/>
        <a:ea typeface="新細明體" charset="-120"/>
        <a:cs typeface="+mn-cs"/>
      </a:defRPr>
    </a:lvl4pPr>
    <a:lvl5pPr marL="2057400" indent="-228600" algn="l" defTabSz="449263" rtl="0" fontAlgn="base">
      <a:spcBef>
        <a:spcPct val="0"/>
      </a:spcBef>
      <a:spcAft>
        <a:spcPct val="0"/>
      </a:spcAft>
      <a:defRPr kumimoji="1" sz="2400" kern="1200">
        <a:solidFill>
          <a:schemeClr val="bg1"/>
        </a:solidFill>
        <a:latin typeface="Times New Roman" pitchFamily="18" charset="0"/>
        <a:ea typeface="新細明體" charset="-120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bg1"/>
        </a:solidFill>
        <a:latin typeface="Times New Roman" pitchFamily="18" charset="0"/>
        <a:ea typeface="新細明體" charset="-120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bg1"/>
        </a:solidFill>
        <a:latin typeface="Times New Roman" pitchFamily="18" charset="0"/>
        <a:ea typeface="新細明體" charset="-120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bg1"/>
        </a:solidFill>
        <a:latin typeface="Times New Roman" pitchFamily="18" charset="0"/>
        <a:ea typeface="新細明體" charset="-120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bg1"/>
        </a:solidFill>
        <a:latin typeface="Times New Roman" pitchFamily="18" charset="0"/>
        <a:ea typeface="新細明體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4" autoAdjust="0"/>
    <p:restoredTop sz="94660"/>
  </p:normalViewPr>
  <p:slideViewPr>
    <p:cSldViewPr>
      <p:cViewPr varScale="1">
        <p:scale>
          <a:sx n="97" d="100"/>
          <a:sy n="97" d="100"/>
        </p:scale>
        <p:origin x="984" y="9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 kumimoji="0" sz="1200">
                <a:latin typeface="Times New Roman" pitchFamily="16" charset="0"/>
                <a:ea typeface="MS Gothic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 kumimoji="0" sz="1200" smtClean="0">
                <a:latin typeface="Times New Roman" pitchFamily="16" charset="0"/>
                <a:ea typeface="MS Gothic" charset="-128"/>
              </a:defRPr>
            </a:lvl1pPr>
          </a:lstStyle>
          <a:p>
            <a:pPr>
              <a:defRPr/>
            </a:pPr>
            <a:fld id="{C7A00648-27A9-48D8-BCF6-1E10219B2418}" type="datetimeFigureOut">
              <a:rPr lang="en-US"/>
              <a:pPr>
                <a:defRPr/>
              </a:pPr>
              <a:t>9/14/2015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 kumimoji="0" sz="1200">
                <a:latin typeface="Times New Roman" pitchFamily="16" charset="0"/>
                <a:ea typeface="MS Gothic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 kumimoji="0" sz="1200" smtClean="0">
                <a:latin typeface="Times New Roman" pitchFamily="16" charset="0"/>
                <a:ea typeface="MS Gothic" charset="-128"/>
              </a:defRPr>
            </a:lvl1pPr>
          </a:lstStyle>
          <a:p>
            <a:pPr>
              <a:defRPr/>
            </a:pPr>
            <a:fld id="{4ED0451E-B4A0-495A-B802-E5B46E96BF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216334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kumimoji="0" lang="en-GB">
              <a:latin typeface="Times New Roman" pitchFamily="16" charset="0"/>
              <a:ea typeface="MS Gothic" charset="-128"/>
            </a:endParaRPr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0" sz="1400" b="1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0" sz="1400" b="1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4517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noProof="0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kumimoji="0" sz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0" sz="1200">
                <a:solidFill>
                  <a:srgbClr val="000000"/>
                </a:solidFill>
                <a:ea typeface="Arial Unicode MS" pitchFamily="34" charset="-120"/>
                <a:cs typeface="Arial Unicode MS" pitchFamily="34" charset="-120"/>
              </a:defRPr>
            </a:lvl1pPr>
          </a:lstStyle>
          <a:p>
            <a:r>
              <a:rPr lang="en-US" altLang="zh-TW"/>
              <a:t>Page </a:t>
            </a:r>
            <a:fld id="{29A383BC-172F-42A9-B6B1-43E5A9691DA1}" type="slidenum">
              <a:rPr lang="en-US" altLang="zh-TW"/>
              <a:pPr/>
              <a:t>‹#›</a:t>
            </a:fld>
            <a:endParaRPr lang="en-US" altLang="zh-TW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1200">
                <a:solidFill>
                  <a:srgbClr val="000000"/>
                </a:solidFill>
                <a:latin typeface="Times New Roman" pitchFamily="16" charset="0"/>
                <a:ea typeface="MS Gothic" charset="-128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kumimoji="0" lang="en-GB">
              <a:latin typeface="Times New Roman" pitchFamily="16" charset="0"/>
              <a:ea typeface="MS Gothic" charset="-128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kumimoji="0" lang="en-GB"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3581224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 altLang="zh-TW" smtClean="0">
                <a:latin typeface="Times New Roman" pitchFamily="18" charset="0"/>
                <a:ea typeface="Arial Unicode MS" pitchFamily="34" charset="-120"/>
                <a:cs typeface="Arial Unicode MS" pitchFamily="34" charset="-120"/>
              </a:rPr>
              <a:t>doc.: IEEE 802.11-yy/xxxxr0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dt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 altLang="zh-TW" smtClean="0">
                <a:latin typeface="Times New Roman" pitchFamily="18" charset="0"/>
                <a:ea typeface="Arial Unicode MS" pitchFamily="34" charset="-120"/>
                <a:cs typeface="Arial Unicode MS" pitchFamily="34" charset="-120"/>
              </a:rPr>
              <a:t>Month Year</a:t>
            </a:r>
          </a:p>
        </p:txBody>
      </p:sp>
      <p:sp>
        <p:nvSpPr>
          <p:cNvPr id="67588" name="Rectangle 6"/>
          <p:cNvSpPr>
            <a:spLocks noGrp="1" noChangeArrowheads="1"/>
          </p:cNvSpPr>
          <p:nvPr>
            <p:ph type="ftr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 altLang="zh-TW" smtClean="0">
                <a:latin typeface="Times New Roman" pitchFamily="18" charset="0"/>
                <a:ea typeface="Arial Unicode MS" pitchFamily="34" charset="-120"/>
                <a:cs typeface="Arial Unicode MS" pitchFamily="34" charset="-120"/>
              </a:rPr>
              <a:t>John Doe, Some Company</a:t>
            </a:r>
          </a:p>
        </p:txBody>
      </p:sp>
      <p:sp>
        <p:nvSpPr>
          <p:cNvPr id="67589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r>
              <a:rPr lang="en-US" altLang="zh-TW"/>
              <a:t>Page </a:t>
            </a:r>
            <a:fld id="{DF8D9018-4344-48DA-BD5E-F0E0FAFC46B5}" type="slidenum">
              <a:rPr lang="en-US" altLang="zh-TW"/>
              <a:pPr/>
              <a:t>1</a:t>
            </a:fld>
            <a:endParaRPr lang="en-US" altLang="zh-TW"/>
          </a:p>
        </p:txBody>
      </p:sp>
      <p:sp>
        <p:nvSpPr>
          <p:cNvPr id="67590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kumimoji="0" lang="en-GB" altLang="zh-TW">
              <a:ea typeface="MS Gothic" pitchFamily="49" charset="-128"/>
            </a:endParaRPr>
          </a:p>
        </p:txBody>
      </p:sp>
      <p:sp>
        <p:nvSpPr>
          <p:cNvPr id="67591" name="Rectangle 2"/>
          <p:cNvSpPr txBox="1">
            <a:spLocks noGrp="1" noChangeArrowheads="1"/>
          </p:cNvSpPr>
          <p:nvPr>
            <p:ph type="body"/>
          </p:nvPr>
        </p:nvSpPr>
        <p:spPr>
          <a:xfrm>
            <a:off x="923925" y="4408488"/>
            <a:ext cx="5086350" cy="4270375"/>
          </a:xfrm>
          <a:noFill/>
          <a:ln/>
        </p:spPr>
        <p:txBody>
          <a:bodyPr wrap="none" anchor="ctr"/>
          <a:lstStyle/>
          <a:p>
            <a:endParaRPr lang="en-US" altLang="zh-TW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86263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 altLang="zh-TW" smtClean="0">
                <a:latin typeface="Times New Roman" pitchFamily="18" charset="0"/>
                <a:ea typeface="Arial Unicode MS" pitchFamily="34" charset="-120"/>
                <a:cs typeface="Arial Unicode MS" pitchFamily="34" charset="-120"/>
              </a:rPr>
              <a:t>doc.: IEEE 802.11-yy/xxxxr0</a:t>
            </a:r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dt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 altLang="zh-TW" smtClean="0">
                <a:latin typeface="Times New Roman" pitchFamily="18" charset="0"/>
                <a:ea typeface="Arial Unicode MS" pitchFamily="34" charset="-120"/>
                <a:cs typeface="Arial Unicode MS" pitchFamily="34" charset="-120"/>
              </a:rPr>
              <a:t>Month Year</a:t>
            </a:r>
          </a:p>
        </p:txBody>
      </p:sp>
      <p:sp>
        <p:nvSpPr>
          <p:cNvPr id="69636" name="Rectangle 6"/>
          <p:cNvSpPr>
            <a:spLocks noGrp="1" noChangeArrowheads="1"/>
          </p:cNvSpPr>
          <p:nvPr>
            <p:ph type="ftr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 altLang="zh-TW" smtClean="0">
                <a:latin typeface="Times New Roman" pitchFamily="18" charset="0"/>
                <a:ea typeface="Arial Unicode MS" pitchFamily="34" charset="-120"/>
                <a:cs typeface="Arial Unicode MS" pitchFamily="34" charset="-120"/>
              </a:rPr>
              <a:t>John Doe, Some Company</a:t>
            </a:r>
          </a:p>
        </p:txBody>
      </p:sp>
      <p:sp>
        <p:nvSpPr>
          <p:cNvPr id="69637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r>
              <a:rPr lang="en-US" altLang="zh-TW"/>
              <a:t>Page </a:t>
            </a:r>
            <a:fld id="{56FE51B5-82B7-4B33-A8A6-2D435A0046D7}" type="slidenum">
              <a:rPr lang="en-US" altLang="zh-TW"/>
              <a:pPr/>
              <a:t>2</a:t>
            </a:fld>
            <a:endParaRPr lang="en-US" altLang="zh-TW"/>
          </a:p>
        </p:txBody>
      </p:sp>
      <p:sp>
        <p:nvSpPr>
          <p:cNvPr id="69638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kumimoji="0" lang="en-GB" altLang="zh-TW">
              <a:ea typeface="MS Gothic" pitchFamily="49" charset="-128"/>
            </a:endParaRPr>
          </a:p>
        </p:txBody>
      </p:sp>
      <p:sp>
        <p:nvSpPr>
          <p:cNvPr id="69639" name="Rectangle 2"/>
          <p:cNvSpPr txBox="1">
            <a:spLocks noGrp="1" noChangeArrowheads="1"/>
          </p:cNvSpPr>
          <p:nvPr>
            <p:ph type="body"/>
          </p:nvPr>
        </p:nvSpPr>
        <p:spPr>
          <a:xfrm>
            <a:off x="923925" y="4408488"/>
            <a:ext cx="5086350" cy="4270375"/>
          </a:xfrm>
          <a:noFill/>
          <a:ln/>
        </p:spPr>
        <p:txBody>
          <a:bodyPr wrap="none" anchor="ctr"/>
          <a:lstStyle/>
          <a:p>
            <a:endParaRPr lang="en-US" altLang="zh-TW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51512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__1.doc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emf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2.emf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3.emf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单击此处编辑母版标题样式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zh-TW"/>
              <a:t>Slide </a:t>
            </a:r>
            <a:fld id="{808CE858-D9F9-4F0D-9C19-A10868571B2B}" type="slidenum">
              <a:rPr lang="en-GB" altLang="zh-TW"/>
              <a:pPr/>
              <a:t>‹#›</a:t>
            </a:fld>
            <a:endParaRPr lang="en-GB" altLang="zh-TW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/>
        <p:txBody>
          <a:bodyPr/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smtClean="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defRPr/>
            </a:pPr>
            <a:r>
              <a:rPr lang="en-GB"/>
              <a:t>Jiayin Zhang, Huawei Technologies</a:t>
            </a:r>
            <a:endParaRPr lang="en-GB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dt" idx="12"/>
          </p:nvPr>
        </p:nvSpPr>
        <p:spPr/>
        <p:txBody>
          <a:bodyPr/>
          <a:lstStyle>
            <a:lvl1pPr>
              <a:buFont typeface="Times New Roman" pitchFamily="18" charset="0"/>
              <a:buNone/>
              <a:tabLst/>
              <a:defRPr>
                <a:latin typeface="Times New Roman" pitchFamily="18" charset="0"/>
                <a:ea typeface="Arial Unicode MS" pitchFamily="34" charset="-120"/>
                <a:cs typeface="Arial Unicode MS" pitchFamily="34" charset="-120"/>
              </a:defRPr>
            </a:lvl1pPr>
          </a:lstStyle>
          <a:p>
            <a:r>
              <a:rPr lang="en-US" altLang="zh-CN"/>
              <a:t>July 2015</a:t>
            </a:r>
            <a:endParaRPr lang="en-GB" altLang="zh-TW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7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 altLang="zh-TW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44824"/>
            <a:ext cx="7770813" cy="4249589"/>
          </a:xfrm>
        </p:spPr>
        <p:txBody>
          <a:bodyPr/>
          <a:lstStyle>
            <a:lvl1pPr marL="342900" marR="0" indent="-342900" algn="l" defTabSz="449263" rtl="0" eaLnBrk="1" fontAlgn="base" latinLnBrk="0" hangingPunct="1">
              <a:lnSpc>
                <a:spcPct val="13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itchFamily="34" charset="0"/>
              <a:buChar char="•"/>
              <a:tabLst/>
              <a:defRPr sz="1800" b="0" baseline="0">
                <a:solidFill>
                  <a:schemeClr val="tx1"/>
                </a:solidFill>
              </a:defRPr>
            </a:lvl1pPr>
            <a:lvl2pPr marL="742950" marR="0" indent="-285750" algn="l" defTabSz="449263" rtl="0" eaLnBrk="1" fontAlgn="base" latinLnBrk="0" hangingPunct="1">
              <a:lnSpc>
                <a:spcPct val="13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Wingdings" pitchFamily="2" charset="2"/>
              <a:buChar char="ü"/>
              <a:tabLst/>
              <a:defRPr sz="2000" baseline="0">
                <a:solidFill>
                  <a:schemeClr val="tx1"/>
                </a:solidFill>
              </a:defRPr>
            </a:lvl2pPr>
            <a:lvl3pPr marL="1143000" marR="0" indent="-285750" algn="l" defTabSz="449263" rtl="0" eaLnBrk="1" fontAlgn="base" latinLnBrk="0" hangingPunct="1">
              <a:lnSpc>
                <a:spcPct val="10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Wingdings" pitchFamily="2" charset="2"/>
              <a:buChar char="ü"/>
              <a:tabLst/>
              <a:defRPr baseline="0"/>
            </a:lvl3pPr>
          </a:lstStyle>
          <a:p>
            <a:pPr lvl="0"/>
            <a:r>
              <a:rPr lang="en-US" altLang="zh-CN" dirty="0" smtClean="0"/>
              <a:t>Click to edit Master text styles</a:t>
            </a:r>
          </a:p>
          <a:p>
            <a:pPr lvl="1"/>
            <a:r>
              <a:rPr lang="en-US" altLang="zh-CN" dirty="0" smtClean="0"/>
              <a:t>Second level</a:t>
            </a:r>
          </a:p>
          <a:p>
            <a:pPr lvl="2"/>
            <a:r>
              <a:rPr lang="en-US" altLang="zh-CN" dirty="0" smtClean="0"/>
              <a:t>Third level</a:t>
            </a:r>
          </a:p>
          <a:p>
            <a:pPr lvl="3"/>
            <a:r>
              <a:rPr lang="en-US" altLang="zh-CN" dirty="0" smtClean="0"/>
              <a:t>Fourth level</a:t>
            </a:r>
          </a:p>
          <a:p>
            <a:pPr lvl="4"/>
            <a:r>
              <a:rPr lang="en-US" altLang="zh-CN" dirty="0" smtClean="0"/>
              <a:t>Fifth level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zh-TW"/>
              <a:t>Slide </a:t>
            </a:r>
            <a:fld id="{1EC94045-7225-48A6-81E7-CF3C145B35F4}" type="slidenum">
              <a:rPr lang="en-GB" altLang="zh-TW"/>
              <a:pPr/>
              <a:t>‹#›</a:t>
            </a:fld>
            <a:endParaRPr lang="en-GB" altLang="zh-TW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/>
        <p:txBody>
          <a:bodyPr/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smtClean="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defRPr/>
            </a:pPr>
            <a:r>
              <a:rPr lang="en-GB"/>
              <a:t>Jiayin Zhang, Huawei Technologies</a:t>
            </a:r>
            <a:endParaRPr lang="en-GB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dt" idx="12"/>
          </p:nvPr>
        </p:nvSpPr>
        <p:spPr/>
        <p:txBody>
          <a:bodyPr/>
          <a:lstStyle>
            <a:lvl1pPr>
              <a:buFont typeface="Times New Roman" pitchFamily="18" charset="0"/>
              <a:buNone/>
              <a:tabLst/>
              <a:defRPr>
                <a:latin typeface="Times New Roman" pitchFamily="18" charset="0"/>
                <a:ea typeface="Arial Unicode MS" pitchFamily="34" charset="-120"/>
                <a:cs typeface="Arial Unicode MS" pitchFamily="34" charset="-120"/>
              </a:defRPr>
            </a:lvl1pPr>
          </a:lstStyle>
          <a:p>
            <a:r>
              <a:rPr lang="en-US" altLang="zh-CN"/>
              <a:t>July 2015</a:t>
            </a:r>
            <a:endParaRPr lang="en-GB" altLang="zh-TW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1"/>
          <p:cNvGraphicFramePr>
            <a:graphicFrameLocks noChangeAspect="1"/>
          </p:cNvGraphicFramePr>
          <p:nvPr/>
        </p:nvGraphicFramePr>
        <p:xfrm>
          <a:off x="755650" y="3284538"/>
          <a:ext cx="7675563" cy="2949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0114" name="Document" r:id="rId4" imgW="8374744" imgH="3224238" progId="Word.Document.8">
                  <p:embed/>
                </p:oleObj>
              </mc:Choice>
              <mc:Fallback>
                <p:oleObj name="Document" r:id="rId4" imgW="8374744" imgH="3224238" progId="Word.Document.8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5650" y="3284538"/>
                        <a:ext cx="7675563" cy="29495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 altLang="zh-TW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 algn="just">
              <a:defRPr b="1"/>
            </a:lvl2pPr>
          </a:lstStyle>
          <a:p>
            <a:pPr lvl="0"/>
            <a:r>
              <a:rPr lang="en-US" altLang="zh-TW" dirty="0" smtClean="0"/>
              <a:t>Click to edit Master text styles</a:t>
            </a:r>
          </a:p>
          <a:p>
            <a:pPr lvl="1"/>
            <a:r>
              <a:rPr lang="en-US" altLang="zh-TW" dirty="0" smtClean="0"/>
              <a:t>Second level</a:t>
            </a:r>
          </a:p>
          <a:p>
            <a:pPr lvl="2"/>
            <a:r>
              <a:rPr lang="en-US" altLang="zh-TW" dirty="0" smtClean="0"/>
              <a:t>Third level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zh-TW"/>
              <a:t>Slide </a:t>
            </a:r>
            <a:fld id="{60EC9EE5-DF61-4270-AEDD-52AA3AD0F87F}" type="slidenum">
              <a:rPr lang="en-GB" altLang="zh-TW"/>
              <a:pPr/>
              <a:t>‹#›</a:t>
            </a:fld>
            <a:endParaRPr lang="en-GB" altLang="zh-TW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/>
        <p:txBody>
          <a:bodyPr/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smtClean="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defRPr/>
            </a:pPr>
            <a:r>
              <a:rPr lang="en-GB"/>
              <a:t>Jiayin Zhang, Huawei Technologies</a:t>
            </a:r>
            <a:endParaRPr lang="en-GB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12"/>
          </p:nvPr>
        </p:nvSpPr>
        <p:spPr/>
        <p:txBody>
          <a:bodyPr/>
          <a:lstStyle>
            <a:lvl1pPr>
              <a:buFont typeface="Times New Roman" pitchFamily="18" charset="0"/>
              <a:buNone/>
              <a:tabLst/>
              <a:defRPr>
                <a:latin typeface="Times New Roman" pitchFamily="18" charset="0"/>
                <a:ea typeface="Arial Unicode MS" pitchFamily="34" charset="-120"/>
                <a:cs typeface="Arial Unicode MS" pitchFamily="34" charset="-120"/>
              </a:defRPr>
            </a:lvl1pPr>
          </a:lstStyle>
          <a:p>
            <a:r>
              <a:rPr lang="en-US" altLang="zh-CN"/>
              <a:t>July 2015</a:t>
            </a:r>
            <a:endParaRPr lang="en-GB" altLang="zh-TW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44824"/>
            <a:ext cx="7770813" cy="4249589"/>
          </a:xfrm>
        </p:spPr>
        <p:txBody>
          <a:bodyPr/>
          <a:lstStyle>
            <a:lvl1pPr>
              <a:buFont typeface="Arial" pitchFamily="34" charset="0"/>
              <a:buChar char="•"/>
              <a:defRPr sz="1800" b="1" baseline="0"/>
            </a:lvl1pPr>
            <a:lvl2pPr marL="742950" marR="0" indent="-285750" algn="l" defTabSz="449263" rtl="0" eaLnBrk="1" fontAlgn="base" latinLnBrk="0" hangingPunct="1">
              <a:lnSpc>
                <a:spcPct val="10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Wingdings" pitchFamily="2" charset="2"/>
              <a:buChar char="ü"/>
              <a:tabLst/>
              <a:defRPr sz="1800" baseline="0"/>
            </a:lvl2pPr>
          </a:lstStyle>
          <a:p>
            <a:pPr lvl="0"/>
            <a:r>
              <a:rPr lang="en-US" altLang="zh-CN" dirty="0" smtClean="0"/>
              <a:t>Click to edit Master text styles</a:t>
            </a:r>
          </a:p>
          <a:p>
            <a:pPr lvl="1"/>
            <a:r>
              <a:rPr lang="en-US" altLang="zh-CN" dirty="0" smtClean="0"/>
              <a:t>Second level</a:t>
            </a:r>
          </a:p>
          <a:p>
            <a:pPr lvl="2"/>
            <a:r>
              <a:rPr lang="en-US" altLang="zh-CN" dirty="0" smtClean="0"/>
              <a:t>Third level</a:t>
            </a:r>
          </a:p>
          <a:p>
            <a:pPr lvl="3"/>
            <a:r>
              <a:rPr lang="en-US" altLang="zh-CN" dirty="0" smtClean="0"/>
              <a:t>Fourth level</a:t>
            </a:r>
          </a:p>
          <a:p>
            <a:pPr lvl="4"/>
            <a:r>
              <a:rPr lang="en-US" altLang="zh-CN" dirty="0" smtClean="0"/>
              <a:t>Fifth level</a:t>
            </a:r>
            <a:endParaRPr lang="zh-CN" altLang="en-US" dirty="0" smtClean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zh-TW"/>
              <a:t>Slide </a:t>
            </a:r>
            <a:fld id="{33941176-1767-4E02-BF19-A222954FCF26}" type="slidenum">
              <a:rPr lang="en-GB" altLang="zh-TW"/>
              <a:pPr/>
              <a:t>‹#›</a:t>
            </a:fld>
            <a:endParaRPr lang="en-GB" altLang="zh-TW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/>
        <p:txBody>
          <a:bodyPr/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smtClean="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defRPr/>
            </a:pPr>
            <a:r>
              <a:rPr lang="en-GB"/>
              <a:t>Jiayin Zhang, Huawei Technologies</a:t>
            </a:r>
            <a:endParaRPr lang="en-GB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dt" idx="12"/>
          </p:nvPr>
        </p:nvSpPr>
        <p:spPr/>
        <p:txBody>
          <a:bodyPr/>
          <a:lstStyle>
            <a:lvl1pPr>
              <a:buFont typeface="Times New Roman" pitchFamily="18" charset="0"/>
              <a:buNone/>
              <a:tabLst/>
              <a:defRPr>
                <a:latin typeface="Times New Roman" pitchFamily="18" charset="0"/>
                <a:ea typeface="Arial Unicode MS" pitchFamily="34" charset="-120"/>
                <a:cs typeface="Arial Unicode MS" pitchFamily="34" charset="-120"/>
              </a:defRPr>
            </a:lvl1pPr>
          </a:lstStyle>
          <a:p>
            <a:r>
              <a:rPr lang="en-US" altLang="zh-CN"/>
              <a:t>July 2015</a:t>
            </a:r>
            <a:endParaRPr lang="en-GB" altLang="zh-TW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4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1"/>
          <p:cNvGraphicFramePr>
            <a:graphicFrameLocks noChangeAspect="1"/>
          </p:cNvGraphicFramePr>
          <p:nvPr/>
        </p:nvGraphicFramePr>
        <p:xfrm>
          <a:off x="6659563" y="1916113"/>
          <a:ext cx="2308225" cy="2244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162" name="Visio" r:id="rId3" imgW="2308804" imgH="2245038" progId="">
                  <p:embed/>
                </p:oleObj>
              </mc:Choice>
              <mc:Fallback>
                <p:oleObj name="Visio" r:id="rId3" imgW="2308804" imgH="2245038" progId="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59563" y="1916113"/>
                        <a:ext cx="2308225" cy="2244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44824"/>
            <a:ext cx="7770813" cy="4249589"/>
          </a:xfrm>
        </p:spPr>
        <p:txBody>
          <a:bodyPr/>
          <a:lstStyle>
            <a:lvl1pPr marL="342900" marR="0" indent="-342900" algn="l" defTabSz="449263" rtl="0" eaLnBrk="1" fontAlgn="base" latinLnBrk="0" hangingPunct="1">
              <a:lnSpc>
                <a:spcPct val="13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itchFamily="34" charset="0"/>
              <a:buChar char="•"/>
              <a:tabLst/>
              <a:defRPr sz="1800" b="1" baseline="0"/>
            </a:lvl1pPr>
            <a:lvl2pPr marL="742950" marR="0" indent="-285750" algn="l" defTabSz="449263" rtl="0" eaLnBrk="1" fontAlgn="base" latinLnBrk="0" hangingPunct="1">
              <a:lnSpc>
                <a:spcPct val="10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Wingdings" pitchFamily="2" charset="2"/>
              <a:buChar char="ü"/>
              <a:tabLst/>
              <a:defRPr sz="1800" baseline="0">
                <a:solidFill>
                  <a:srgbClr val="FF0000"/>
                </a:solidFill>
              </a:defRPr>
            </a:lvl2pPr>
          </a:lstStyle>
          <a:p>
            <a:pPr lvl="0"/>
            <a:r>
              <a:rPr lang="en-US" altLang="zh-CN" dirty="0" smtClean="0"/>
              <a:t>Click to edit Master text styles</a:t>
            </a:r>
          </a:p>
          <a:p>
            <a:pPr lvl="1"/>
            <a:r>
              <a:rPr lang="en-US" altLang="zh-CN" dirty="0" smtClean="0"/>
              <a:t>Second level</a:t>
            </a:r>
          </a:p>
          <a:p>
            <a:pPr lvl="2"/>
            <a:r>
              <a:rPr lang="en-US" altLang="zh-CN" dirty="0" smtClean="0"/>
              <a:t>Third level</a:t>
            </a:r>
          </a:p>
          <a:p>
            <a:pPr lvl="3"/>
            <a:r>
              <a:rPr lang="en-US" altLang="zh-CN" dirty="0" smtClean="0"/>
              <a:t>Fourth level</a:t>
            </a:r>
          </a:p>
          <a:p>
            <a:pPr lvl="4"/>
            <a:r>
              <a:rPr lang="en-US" altLang="zh-CN" dirty="0" smtClean="0"/>
              <a:t>Fifth level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zh-TW"/>
              <a:t>Slide </a:t>
            </a:r>
            <a:fld id="{925A8944-D153-4452-90A4-86A86E82D0EB}" type="slidenum">
              <a:rPr lang="en-GB" altLang="zh-TW"/>
              <a:pPr/>
              <a:t>‹#›</a:t>
            </a:fld>
            <a:endParaRPr lang="en-GB" altLang="zh-TW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/>
        <p:txBody>
          <a:bodyPr/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smtClean="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defRPr/>
            </a:pPr>
            <a:r>
              <a:rPr lang="en-GB"/>
              <a:t>Jiayin Zhang, Huawei Technologies</a:t>
            </a:r>
            <a:endParaRPr lang="en-GB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12"/>
          </p:nvPr>
        </p:nvSpPr>
        <p:spPr/>
        <p:txBody>
          <a:bodyPr/>
          <a:lstStyle>
            <a:lvl1pPr>
              <a:buFont typeface="Times New Roman" pitchFamily="18" charset="0"/>
              <a:buNone/>
              <a:tabLst/>
              <a:defRPr>
                <a:latin typeface="Times New Roman" pitchFamily="18" charset="0"/>
                <a:ea typeface="Arial Unicode MS" pitchFamily="34" charset="-120"/>
                <a:cs typeface="Arial Unicode MS" pitchFamily="34" charset="-120"/>
              </a:defRPr>
            </a:lvl1pPr>
          </a:lstStyle>
          <a:p>
            <a:r>
              <a:rPr lang="en-US" altLang="zh-CN"/>
              <a:t>July 2015</a:t>
            </a:r>
            <a:endParaRPr lang="en-GB" altLang="zh-TW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5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1"/>
          <p:cNvGraphicFramePr>
            <a:graphicFrameLocks noChangeAspect="1"/>
          </p:cNvGraphicFramePr>
          <p:nvPr/>
        </p:nvGraphicFramePr>
        <p:xfrm>
          <a:off x="6835775" y="3789363"/>
          <a:ext cx="2308225" cy="2244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186" name="Visio" r:id="rId3" imgW="2308804" imgH="2245038" progId="">
                  <p:embed/>
                </p:oleObj>
              </mc:Choice>
              <mc:Fallback>
                <p:oleObj name="Visio" r:id="rId3" imgW="2308804" imgH="2245038" progId="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35775" y="3789363"/>
                        <a:ext cx="2308225" cy="2244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44824"/>
            <a:ext cx="7770813" cy="4249589"/>
          </a:xfrm>
        </p:spPr>
        <p:txBody>
          <a:bodyPr/>
          <a:lstStyle>
            <a:lvl1pPr marL="342900" marR="0" indent="-342900" algn="l" defTabSz="449263" rtl="0" eaLnBrk="1" fontAlgn="base" latinLnBrk="0" hangingPunct="1">
              <a:lnSpc>
                <a:spcPct val="13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itchFamily="34" charset="0"/>
              <a:buChar char="•"/>
              <a:tabLst/>
              <a:defRPr sz="1800" b="1" baseline="0"/>
            </a:lvl1pPr>
            <a:lvl2pPr marL="742950" marR="0" indent="-285750" algn="l" defTabSz="449263" rtl="0" eaLnBrk="1" fontAlgn="base" latinLnBrk="0" hangingPunct="1">
              <a:lnSpc>
                <a:spcPct val="10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Wingdings" pitchFamily="2" charset="2"/>
              <a:buChar char="ü"/>
              <a:tabLst/>
              <a:defRPr sz="1800" baseline="0">
                <a:solidFill>
                  <a:srgbClr val="FF0000"/>
                </a:solidFill>
              </a:defRPr>
            </a:lvl2pPr>
            <a:lvl3pPr marL="1143000" marR="0" indent="-285750" algn="l" defTabSz="449263" rtl="0" eaLnBrk="1" fontAlgn="base" latinLnBrk="0" hangingPunct="1">
              <a:lnSpc>
                <a:spcPct val="10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Wingdings" pitchFamily="2" charset="2"/>
              <a:buChar char="ü"/>
              <a:tabLst/>
              <a:defRPr baseline="0"/>
            </a:lvl3pPr>
          </a:lstStyle>
          <a:p>
            <a:pPr lvl="0"/>
            <a:r>
              <a:rPr lang="en-US" altLang="zh-CN" dirty="0" smtClean="0"/>
              <a:t>Click to edit Master text styles</a:t>
            </a:r>
          </a:p>
          <a:p>
            <a:pPr lvl="1"/>
            <a:r>
              <a:rPr lang="en-US" altLang="zh-CN" dirty="0" smtClean="0"/>
              <a:t>Second level</a:t>
            </a:r>
          </a:p>
          <a:p>
            <a:pPr lvl="2"/>
            <a:r>
              <a:rPr lang="en-US" altLang="zh-CN" dirty="0" smtClean="0"/>
              <a:t>Third level</a:t>
            </a:r>
          </a:p>
          <a:p>
            <a:pPr lvl="3"/>
            <a:r>
              <a:rPr lang="en-US" altLang="zh-CN" dirty="0" smtClean="0"/>
              <a:t>Fourth level</a:t>
            </a:r>
          </a:p>
          <a:p>
            <a:pPr lvl="4"/>
            <a:r>
              <a:rPr lang="en-US" altLang="zh-CN" dirty="0" smtClean="0"/>
              <a:t>Fifth level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zh-TW"/>
              <a:t>Slide </a:t>
            </a:r>
            <a:fld id="{0E747BCB-0813-4861-AA24-0682C2161D10}" type="slidenum">
              <a:rPr lang="en-GB" altLang="zh-TW"/>
              <a:pPr/>
              <a:t>‹#›</a:t>
            </a:fld>
            <a:endParaRPr lang="en-GB" altLang="zh-TW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/>
        <p:txBody>
          <a:bodyPr/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smtClean="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defRPr/>
            </a:pPr>
            <a:r>
              <a:rPr lang="en-GB"/>
              <a:t>Jiayin Zhang, Huawei Technologies</a:t>
            </a:r>
            <a:endParaRPr lang="en-GB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12"/>
          </p:nvPr>
        </p:nvSpPr>
        <p:spPr/>
        <p:txBody>
          <a:bodyPr/>
          <a:lstStyle>
            <a:lvl1pPr>
              <a:buFont typeface="Times New Roman" pitchFamily="18" charset="0"/>
              <a:buNone/>
              <a:tabLst/>
              <a:defRPr>
                <a:latin typeface="Times New Roman" pitchFamily="18" charset="0"/>
                <a:ea typeface="Arial Unicode MS" pitchFamily="34" charset="-120"/>
                <a:cs typeface="Arial Unicode MS" pitchFamily="34" charset="-120"/>
              </a:defRPr>
            </a:lvl1pPr>
          </a:lstStyle>
          <a:p>
            <a:r>
              <a:rPr lang="en-US" altLang="zh-CN"/>
              <a:t>July 2015</a:t>
            </a:r>
            <a:endParaRPr lang="en-GB" altLang="zh-TW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6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 altLang="zh-CN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44824"/>
            <a:ext cx="7770813" cy="4249589"/>
          </a:xfrm>
        </p:spPr>
        <p:txBody>
          <a:bodyPr/>
          <a:lstStyle>
            <a:lvl1pPr marL="342900" marR="0" indent="-342900" algn="l" defTabSz="449263" rtl="0" eaLnBrk="1" fontAlgn="base" latinLnBrk="0" hangingPunct="1">
              <a:lnSpc>
                <a:spcPct val="13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itchFamily="34" charset="0"/>
              <a:buChar char="•"/>
              <a:tabLst/>
              <a:defRPr sz="1800" b="1" baseline="0"/>
            </a:lvl1pPr>
            <a:lvl2pPr marL="742950" marR="0" indent="-285750" algn="l" defTabSz="449263" rtl="0" eaLnBrk="1" fontAlgn="base" latinLnBrk="0" hangingPunct="1">
              <a:lnSpc>
                <a:spcPct val="10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Wingdings" pitchFamily="2" charset="2"/>
              <a:buChar char="ü"/>
              <a:tabLst/>
              <a:defRPr sz="1800" baseline="0">
                <a:solidFill>
                  <a:srgbClr val="FF0000"/>
                </a:solidFill>
              </a:defRPr>
            </a:lvl2pPr>
            <a:lvl3pPr marL="1143000" marR="0" indent="-285750" algn="l" defTabSz="449263" rtl="0" eaLnBrk="1" fontAlgn="base" latinLnBrk="0" hangingPunct="1">
              <a:lnSpc>
                <a:spcPct val="10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Wingdings" pitchFamily="2" charset="2"/>
              <a:buChar char="ü"/>
              <a:tabLst/>
              <a:defRPr baseline="0"/>
            </a:lvl3pPr>
          </a:lstStyle>
          <a:p>
            <a:pPr lvl="0"/>
            <a:r>
              <a:rPr lang="en-US" altLang="zh-CN" dirty="0" smtClean="0"/>
              <a:t>Click to edit Master text styles</a:t>
            </a:r>
          </a:p>
          <a:p>
            <a:pPr lvl="1"/>
            <a:r>
              <a:rPr lang="en-US" altLang="zh-CN" dirty="0" smtClean="0"/>
              <a:t>Second level</a:t>
            </a:r>
          </a:p>
          <a:p>
            <a:pPr lvl="2"/>
            <a:r>
              <a:rPr lang="en-US" altLang="zh-CN" dirty="0" smtClean="0"/>
              <a:t>Third level</a:t>
            </a:r>
          </a:p>
          <a:p>
            <a:pPr lvl="3"/>
            <a:r>
              <a:rPr lang="en-US" altLang="zh-CN" dirty="0" smtClean="0"/>
              <a:t>Fourth level</a:t>
            </a:r>
          </a:p>
          <a:p>
            <a:pPr lvl="4"/>
            <a:r>
              <a:rPr lang="en-US" altLang="zh-CN" dirty="0" smtClean="0"/>
              <a:t>Fifth level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zh-TW"/>
              <a:t>Slide </a:t>
            </a:r>
            <a:fld id="{35A02CA8-3A1C-4156-9E25-BF7AAB81C2E2}" type="slidenum">
              <a:rPr lang="en-GB" altLang="zh-TW"/>
              <a:pPr/>
              <a:t>‹#›</a:t>
            </a:fld>
            <a:endParaRPr lang="en-GB" altLang="zh-TW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/>
        <p:txBody>
          <a:bodyPr/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smtClean="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defRPr/>
            </a:pPr>
            <a:r>
              <a:rPr lang="en-GB"/>
              <a:t>Jiayin Zhang, Huawei Technologies</a:t>
            </a:r>
            <a:endParaRPr lang="en-GB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dt" idx="12"/>
          </p:nvPr>
        </p:nvSpPr>
        <p:spPr/>
        <p:txBody>
          <a:bodyPr/>
          <a:lstStyle>
            <a:lvl1pPr>
              <a:buFont typeface="Times New Roman" pitchFamily="18" charset="0"/>
              <a:buNone/>
              <a:tabLst/>
              <a:defRPr>
                <a:latin typeface="Times New Roman" pitchFamily="18" charset="0"/>
                <a:ea typeface="Arial Unicode MS" pitchFamily="34" charset="-120"/>
                <a:cs typeface="Arial Unicode MS" pitchFamily="34" charset="-120"/>
              </a:defRPr>
            </a:lvl1pPr>
          </a:lstStyle>
          <a:p>
            <a:r>
              <a:rPr lang="en-US" altLang="zh-CN"/>
              <a:t>July 2015</a:t>
            </a:r>
            <a:endParaRPr lang="en-GB" altLang="zh-TW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8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 altLang="zh-CN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44824"/>
            <a:ext cx="7770813" cy="4249589"/>
          </a:xfrm>
        </p:spPr>
        <p:txBody>
          <a:bodyPr/>
          <a:lstStyle>
            <a:lvl1pPr marL="342900" marR="0" indent="-342900" algn="l" defTabSz="449263" rtl="0" eaLnBrk="1" fontAlgn="base" latinLnBrk="0" hangingPunct="1">
              <a:lnSpc>
                <a:spcPct val="13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itchFamily="34" charset="0"/>
              <a:buChar char="•"/>
              <a:tabLst/>
              <a:defRPr sz="1800" b="1" baseline="0"/>
            </a:lvl1pPr>
            <a:lvl2pPr marL="742950" marR="0" indent="-285750" algn="l" defTabSz="449263" rtl="0" eaLnBrk="1" fontAlgn="base" latinLnBrk="0" hangingPunct="1">
              <a:lnSpc>
                <a:spcPct val="10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Wingdings" pitchFamily="2" charset="2"/>
              <a:buChar char="ü"/>
              <a:tabLst/>
              <a:defRPr sz="1800" baseline="0">
                <a:solidFill>
                  <a:srgbClr val="FF0000"/>
                </a:solidFill>
              </a:defRPr>
            </a:lvl2pPr>
            <a:lvl3pPr marL="1143000" marR="0" indent="-285750" algn="l" defTabSz="449263" rtl="0" eaLnBrk="1" fontAlgn="base" latinLnBrk="0" hangingPunct="1">
              <a:lnSpc>
                <a:spcPct val="10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Wingdings" pitchFamily="2" charset="2"/>
              <a:buChar char="ü"/>
              <a:tabLst/>
              <a:defRPr baseline="0"/>
            </a:lvl3pPr>
          </a:lstStyle>
          <a:p>
            <a:pPr lvl="0"/>
            <a:r>
              <a:rPr lang="en-US" altLang="zh-TW" dirty="0" smtClean="0"/>
              <a:t>Click to edit Master text styles</a:t>
            </a:r>
          </a:p>
          <a:p>
            <a:pPr lvl="1"/>
            <a:r>
              <a:rPr lang="en-US" altLang="zh-TW" dirty="0" smtClean="0"/>
              <a:t>Second level</a:t>
            </a:r>
          </a:p>
          <a:p>
            <a:pPr lvl="2"/>
            <a:r>
              <a:rPr lang="en-US" altLang="zh-TW" dirty="0" smtClean="0"/>
              <a:t>Third level</a:t>
            </a:r>
          </a:p>
          <a:p>
            <a:pPr lvl="3"/>
            <a:r>
              <a:rPr lang="en-US" altLang="zh-TW" dirty="0" smtClean="0"/>
              <a:t>Fourth level</a:t>
            </a:r>
          </a:p>
          <a:p>
            <a:pPr lvl="4"/>
            <a:r>
              <a:rPr lang="en-US" altLang="zh-TW" dirty="0" smtClean="0"/>
              <a:t>Fifth level</a:t>
            </a:r>
            <a:endParaRPr lang="en-US" altLang="zh-CN" dirty="0" smtClean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zh-TW"/>
              <a:t>Slide </a:t>
            </a:r>
            <a:fld id="{E3C59A2E-1294-4C3F-A238-13E2CEF2323F}" type="slidenum">
              <a:rPr lang="en-GB" altLang="zh-TW"/>
              <a:pPr/>
              <a:t>‹#›</a:t>
            </a:fld>
            <a:endParaRPr lang="en-GB" altLang="zh-TW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/>
        <p:txBody>
          <a:bodyPr/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smtClean="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defRPr/>
            </a:pPr>
            <a:r>
              <a:rPr lang="en-GB"/>
              <a:t>Jiayin Zhang, Huawei Technologies</a:t>
            </a:r>
            <a:endParaRPr lang="en-GB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dt" idx="12"/>
          </p:nvPr>
        </p:nvSpPr>
        <p:spPr/>
        <p:txBody>
          <a:bodyPr/>
          <a:lstStyle>
            <a:lvl1pPr>
              <a:buFont typeface="Times New Roman" pitchFamily="18" charset="0"/>
              <a:buNone/>
              <a:tabLst/>
              <a:defRPr>
                <a:latin typeface="Times New Roman" pitchFamily="18" charset="0"/>
                <a:ea typeface="Arial Unicode MS" pitchFamily="34" charset="-120"/>
                <a:cs typeface="Arial Unicode MS" pitchFamily="34" charset="-120"/>
              </a:defRPr>
            </a:lvl1pPr>
          </a:lstStyle>
          <a:p>
            <a:r>
              <a:rPr lang="en-US" altLang="zh-CN"/>
              <a:t>July 2015</a:t>
            </a:r>
            <a:endParaRPr lang="en-GB" altLang="zh-TW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9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 altLang="zh-CN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44824"/>
            <a:ext cx="7770813" cy="4249589"/>
          </a:xfrm>
        </p:spPr>
        <p:txBody>
          <a:bodyPr/>
          <a:lstStyle>
            <a:lvl1pPr marL="342900" marR="0" indent="-342900" algn="l" defTabSz="449263" rtl="0" eaLnBrk="1" fontAlgn="base" latinLnBrk="0" hangingPunct="1">
              <a:lnSpc>
                <a:spcPct val="13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itchFamily="34" charset="0"/>
              <a:buChar char="•"/>
              <a:tabLst/>
              <a:defRPr sz="1800" b="1" baseline="0"/>
            </a:lvl1pPr>
            <a:lvl2pPr marL="742950" marR="0" indent="-285750" algn="l" defTabSz="449263" rtl="0" eaLnBrk="1" fontAlgn="base" latinLnBrk="0" hangingPunct="1">
              <a:lnSpc>
                <a:spcPct val="10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Wingdings" pitchFamily="2" charset="2"/>
              <a:buChar char="ü"/>
              <a:tabLst/>
              <a:defRPr sz="1800" baseline="0">
                <a:solidFill>
                  <a:srgbClr val="FF0000"/>
                </a:solidFill>
              </a:defRPr>
            </a:lvl2pPr>
            <a:lvl3pPr marL="1143000" marR="0" indent="-285750" algn="l" defTabSz="449263" rtl="0" eaLnBrk="1" fontAlgn="base" latinLnBrk="0" hangingPunct="1">
              <a:lnSpc>
                <a:spcPct val="10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Wingdings" pitchFamily="2" charset="2"/>
              <a:buChar char="ü"/>
              <a:tabLst/>
              <a:defRPr baseline="0"/>
            </a:lvl3pPr>
          </a:lstStyle>
          <a:p>
            <a:pPr lvl="0"/>
            <a:r>
              <a:rPr lang="en-US" altLang="zh-TW" dirty="0" smtClean="0"/>
              <a:t>Click to edit Master text styles</a:t>
            </a:r>
          </a:p>
          <a:p>
            <a:pPr lvl="1"/>
            <a:r>
              <a:rPr lang="en-US" altLang="zh-TW" dirty="0" smtClean="0"/>
              <a:t>Second level</a:t>
            </a:r>
          </a:p>
          <a:p>
            <a:pPr lvl="2"/>
            <a:r>
              <a:rPr lang="en-US" altLang="zh-TW" dirty="0" smtClean="0"/>
              <a:t>Third level</a:t>
            </a:r>
          </a:p>
          <a:p>
            <a:pPr lvl="3"/>
            <a:r>
              <a:rPr lang="en-US" altLang="zh-TW" dirty="0" smtClean="0"/>
              <a:t>Fourth level</a:t>
            </a:r>
          </a:p>
          <a:p>
            <a:pPr lvl="4"/>
            <a:r>
              <a:rPr lang="en-US" altLang="zh-TW" dirty="0" smtClean="0"/>
              <a:t>Fifth level</a:t>
            </a:r>
            <a:endParaRPr lang="en-US" altLang="zh-CN" dirty="0" smtClean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zh-TW"/>
              <a:t>Slide </a:t>
            </a:r>
            <a:fld id="{ED6E3B47-F7B6-4B7B-B661-BC9E0BB7FF71}" type="slidenum">
              <a:rPr lang="en-GB" altLang="zh-TW"/>
              <a:pPr/>
              <a:t>‹#›</a:t>
            </a:fld>
            <a:endParaRPr lang="en-GB" altLang="zh-TW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/>
        <p:txBody>
          <a:bodyPr/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smtClean="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defRPr/>
            </a:pPr>
            <a:r>
              <a:rPr lang="en-GB"/>
              <a:t>Jiayin Zhang, Huawei Technologies</a:t>
            </a:r>
            <a:endParaRPr lang="en-GB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dt" idx="12"/>
          </p:nvPr>
        </p:nvSpPr>
        <p:spPr/>
        <p:txBody>
          <a:bodyPr/>
          <a:lstStyle>
            <a:lvl1pPr>
              <a:buFont typeface="Times New Roman" pitchFamily="18" charset="0"/>
              <a:buNone/>
              <a:tabLst/>
              <a:defRPr>
                <a:latin typeface="Times New Roman" pitchFamily="18" charset="0"/>
                <a:ea typeface="Arial Unicode MS" pitchFamily="34" charset="-120"/>
                <a:cs typeface="Arial Unicode MS" pitchFamily="34" charset="-120"/>
              </a:defRPr>
            </a:lvl1pPr>
          </a:lstStyle>
          <a:p>
            <a:r>
              <a:rPr lang="en-US" altLang="zh-CN"/>
              <a:t>July 2015</a:t>
            </a:r>
            <a:endParaRPr lang="en-GB" altLang="zh-TW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0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1"/>
          <p:cNvGraphicFramePr>
            <a:graphicFrameLocks noChangeAspect="1"/>
          </p:cNvGraphicFramePr>
          <p:nvPr/>
        </p:nvGraphicFramePr>
        <p:xfrm>
          <a:off x="1331913" y="1773238"/>
          <a:ext cx="6524625" cy="4619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7282" name="Visio" r:id="rId3" imgW="6523958" imgH="4618863" progId="">
                  <p:embed/>
                </p:oleObj>
              </mc:Choice>
              <mc:Fallback>
                <p:oleObj name="Visio" r:id="rId3" imgW="6523958" imgH="4618863" progId="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31913" y="1773238"/>
                        <a:ext cx="6524625" cy="4619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 altLang="zh-CN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44824"/>
            <a:ext cx="7770813" cy="4249589"/>
          </a:xfrm>
        </p:spPr>
        <p:txBody>
          <a:bodyPr/>
          <a:lstStyle>
            <a:lvl1pPr marL="342900" marR="0" indent="-342900" algn="l" defTabSz="449263" rtl="0" eaLnBrk="1" fontAlgn="base" latinLnBrk="0" hangingPunct="1">
              <a:lnSpc>
                <a:spcPct val="13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itchFamily="34" charset="0"/>
              <a:buChar char="•"/>
              <a:tabLst/>
              <a:defRPr sz="1800" b="1" baseline="0"/>
            </a:lvl1pPr>
            <a:lvl2pPr marL="742950" marR="0" indent="-285750" algn="l" defTabSz="449263" rtl="0" eaLnBrk="1" fontAlgn="base" latinLnBrk="0" hangingPunct="1">
              <a:lnSpc>
                <a:spcPct val="10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Wingdings" pitchFamily="2" charset="2"/>
              <a:buChar char="ü"/>
              <a:tabLst/>
              <a:defRPr sz="1800" baseline="0">
                <a:solidFill>
                  <a:srgbClr val="FF0000"/>
                </a:solidFill>
              </a:defRPr>
            </a:lvl2pPr>
            <a:lvl3pPr marL="1143000" marR="0" indent="-285750" algn="l" defTabSz="449263" rtl="0" eaLnBrk="1" fontAlgn="base" latinLnBrk="0" hangingPunct="1">
              <a:lnSpc>
                <a:spcPct val="10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Wingdings" pitchFamily="2" charset="2"/>
              <a:buChar char="ü"/>
              <a:tabLst/>
              <a:defRPr baseline="0"/>
            </a:lvl3pPr>
          </a:lstStyle>
          <a:p>
            <a:endParaRPr lang="en-US" altLang="zh-CN" dirty="0" smtClean="0"/>
          </a:p>
          <a:p>
            <a:endParaRPr lang="en-US" altLang="zh-CN" dirty="0" smtClean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zh-TW"/>
              <a:t>Slide </a:t>
            </a:r>
            <a:fld id="{3AD7A01D-9BB1-49CA-B14F-3AACABB7610D}" type="slidenum">
              <a:rPr lang="en-GB" altLang="zh-TW"/>
              <a:pPr/>
              <a:t>‹#›</a:t>
            </a:fld>
            <a:endParaRPr lang="en-GB" altLang="zh-TW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/>
        <p:txBody>
          <a:bodyPr/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smtClean="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defRPr/>
            </a:pPr>
            <a:r>
              <a:rPr lang="en-GB"/>
              <a:t>Jiayin Zhang, Huawei Technologies</a:t>
            </a:r>
            <a:endParaRPr lang="en-GB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12"/>
          </p:nvPr>
        </p:nvSpPr>
        <p:spPr/>
        <p:txBody>
          <a:bodyPr/>
          <a:lstStyle>
            <a:lvl1pPr>
              <a:buFont typeface="Times New Roman" pitchFamily="18" charset="0"/>
              <a:buNone/>
              <a:tabLst/>
              <a:defRPr>
                <a:latin typeface="Times New Roman" pitchFamily="18" charset="0"/>
                <a:ea typeface="Arial Unicode MS" pitchFamily="34" charset="-120"/>
                <a:cs typeface="Arial Unicode MS" pitchFamily="34" charset="-120"/>
              </a:defRPr>
            </a:lvl1pPr>
          </a:lstStyle>
          <a:p>
            <a:r>
              <a:rPr lang="en-US" altLang="zh-CN"/>
              <a:t>July 2015</a:t>
            </a:r>
            <a:endParaRPr lang="en-GB" altLang="zh-TW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zh-TW" smtClean="0"/>
              <a:t>Click to edit the title text format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zh-TW" smtClean="0"/>
              <a:t>Click to edit the outline text format</a:t>
            </a:r>
          </a:p>
          <a:p>
            <a:pPr lvl="1"/>
            <a:r>
              <a:rPr lang="en-GB" altLang="zh-TW" smtClean="0"/>
              <a:t>Second Outline Level</a:t>
            </a:r>
          </a:p>
          <a:p>
            <a:pPr lvl="2"/>
            <a:r>
              <a:rPr lang="en-GB" altLang="zh-TW" smtClean="0"/>
              <a:t>Third Outline Level</a:t>
            </a:r>
          </a:p>
          <a:p>
            <a:pPr lvl="3"/>
            <a:r>
              <a:rPr lang="en-GB" altLang="zh-TW" smtClean="0"/>
              <a:t>Fourth Outline Level</a:t>
            </a:r>
          </a:p>
          <a:p>
            <a:pPr lvl="4"/>
            <a:r>
              <a:rPr lang="en-GB" altLang="zh-TW" smtClean="0"/>
              <a:t>Fifth Outline Level</a:t>
            </a:r>
          </a:p>
          <a:p>
            <a:pPr lvl="4"/>
            <a:r>
              <a:rPr lang="en-GB" altLang="zh-TW" smtClean="0"/>
              <a:t>Sixth Outline Level</a:t>
            </a:r>
          </a:p>
          <a:p>
            <a:pPr lvl="4"/>
            <a:r>
              <a:rPr lang="en-GB" altLang="zh-TW" smtClean="0"/>
              <a:t>Seventh Outline Level</a:t>
            </a:r>
          </a:p>
          <a:p>
            <a:pPr lvl="4"/>
            <a:r>
              <a:rPr lang="en-GB" altLang="zh-TW" smtClean="0"/>
              <a:t>Eighth Outline Level</a:t>
            </a:r>
          </a:p>
          <a:p>
            <a:pPr lvl="4"/>
            <a:r>
              <a:rPr lang="en-GB" altLang="zh-TW" smtClean="0"/>
              <a:t>Ninth Outline Level</a:t>
            </a:r>
          </a:p>
        </p:txBody>
      </p:sp>
      <p:sp>
        <p:nvSpPr>
          <p:cNvPr id="2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3" y="333375"/>
            <a:ext cx="1874837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0" sz="1800" b="1" smtClean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pPr>
              <a:defRPr/>
            </a:pPr>
            <a:r>
              <a:rPr lang="en-US" altLang="zh-CN"/>
              <a:t> ___     </a:t>
            </a:r>
            <a:endParaRPr lang="en-US" dirty="0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3" y="333375"/>
            <a:ext cx="1874837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defRPr kumimoji="0" sz="1800" b="1">
                <a:solidFill>
                  <a:srgbClr val="000000"/>
                </a:solidFill>
                <a:ea typeface="Arial Unicode MS" pitchFamily="34" charset="-120"/>
                <a:cs typeface="Arial Unicode MS" pitchFamily="34" charset="-120"/>
              </a:defRPr>
            </a:lvl1pPr>
          </a:lstStyle>
          <a:p>
            <a:r>
              <a:rPr lang="en-US" altLang="zh-CN" dirty="0" smtClean="0"/>
              <a:t>September 2015</a:t>
            </a:r>
            <a:endParaRPr lang="en-US" altLang="zh-TW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6475413"/>
            <a:ext cx="3184525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0" sz="1200" smtClean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pPr>
              <a:defRPr/>
            </a:pPr>
            <a:r>
              <a:rPr lang="en-GB"/>
              <a:t>Jiayin Zhang, Huawei Technologies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defRPr kumimoji="0" sz="1200">
                <a:solidFill>
                  <a:srgbClr val="000000"/>
                </a:solidFill>
                <a:ea typeface="Arial Unicode MS" pitchFamily="34" charset="-120"/>
                <a:cs typeface="Arial Unicode MS" pitchFamily="34" charset="-120"/>
              </a:defRPr>
            </a:lvl1pPr>
          </a:lstStyle>
          <a:p>
            <a:r>
              <a:rPr lang="en-GB" altLang="zh-TW"/>
              <a:t>Slide </a:t>
            </a:r>
            <a:fld id="{A3D0A8CE-41EF-463A-8E4A-ACFC6A0DBFCD}" type="slidenum">
              <a:rPr lang="en-GB" altLang="zh-TW"/>
              <a:pPr/>
              <a:t>‹#›</a:t>
            </a:fld>
            <a:endParaRPr lang="en-GB" altLang="zh-TW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kumimoji="0" lang="en-GB">
              <a:latin typeface="Times New Roman" pitchFamily="16" charset="0"/>
              <a:ea typeface="MS Gothic" charset="-128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200" dirty="0">
                <a:solidFill>
                  <a:srgbClr val="000000"/>
                </a:solidFill>
                <a:latin typeface="Times New Roman" pitchFamily="16" charset="0"/>
                <a:ea typeface="MS Gothic" charset="-128"/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kumimoji="0" lang="en-GB">
              <a:latin typeface="Times New Roman" pitchFamily="16" charset="0"/>
              <a:ea typeface="MS Gothic" charset="-128"/>
            </a:endParaRPr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5" y="357188"/>
            <a:ext cx="3500438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b"/>
          <a:lstStyle>
            <a:lvl1pPr>
              <a:defRPr/>
            </a:lvl1pPr>
          </a:lstStyle>
          <a:p>
            <a:pPr algn="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dirty="0" smtClean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dirty="0" smtClean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802.11-15/1136r0</a:t>
            </a:r>
            <a:endParaRPr kumimoji="0" lang="en-GB" sz="1800" b="1" dirty="0" smtClean="0">
              <a:solidFill>
                <a:srgbClr val="000000"/>
              </a:solidFill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fontAlgn="base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fontAlgn="base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fontAlgn="base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fontAlgn="base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4.emf"/><Relationship Id="rId5" Type="http://schemas.openxmlformats.org/officeDocument/2006/relationships/oleObject" Target="../embeddings/Microsoft_Word_97_-_2003___2.doc"/><Relationship Id="rId4" Type="http://schemas.openxmlformats.org/officeDocument/2006/relationships/oleObject" Target="../embeddings/oleObject5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2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2.e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3.e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4" name="Date Placeholder 3"/>
          <p:cNvSpPr>
            <a:spLocks noGrp="1"/>
          </p:cNvSpPr>
          <p:nvPr>
            <p:ph type="dt" sz="quarter" idx="12"/>
          </p:nvPr>
        </p:nvSpPr>
        <p:spPr>
          <a:xfrm>
            <a:off x="696913" y="333375"/>
            <a:ext cx="2303462" cy="273050"/>
          </a:xfrm>
          <a:noFill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/>
              <a:t>Sep. 2015</a:t>
            </a:r>
            <a:endParaRPr lang="en-GB" altLang="zh-TW"/>
          </a:p>
        </p:txBody>
      </p:sp>
      <p:sp>
        <p:nvSpPr>
          <p:cNvPr id="6144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500688" y="6475413"/>
            <a:ext cx="3041650" cy="180975"/>
          </a:xfrm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GB" altLang="zh-TW">
                <a:latin typeface="Times New Roman" pitchFamily="18" charset="0"/>
                <a:ea typeface="Arial Unicode MS" pitchFamily="34" charset="-120"/>
                <a:cs typeface="Arial Unicode MS" pitchFamily="34" charset="-120"/>
              </a:rPr>
              <a:t>Der-Jiunn Deng, NCUE</a:t>
            </a:r>
          </a:p>
        </p:txBody>
      </p:sp>
      <p:sp>
        <p:nvSpPr>
          <p:cNvPr id="61446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altLang="zh-TW"/>
              <a:t>Slide </a:t>
            </a:r>
            <a:fld id="{4D2DFB84-9FED-4120-AE23-B3C535739F3D}" type="slidenum">
              <a:rPr lang="en-GB" altLang="zh-TW"/>
              <a: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1</a:t>
            </a:fld>
            <a:endParaRPr lang="en-GB" altLang="zh-TW"/>
          </a:p>
        </p:txBody>
      </p:sp>
      <p:sp>
        <p:nvSpPr>
          <p:cNvPr id="6144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TW" dirty="0" smtClean="0"/>
              <a:t>Discussion on AP Coordinated Concurrent STA-to-STA Transmissions in 11ax </a:t>
            </a:r>
            <a:endParaRPr lang="en-GB" altLang="zh-TW" dirty="0" smtClean="0"/>
          </a:p>
        </p:txBody>
      </p:sp>
      <p:sp>
        <p:nvSpPr>
          <p:cNvPr id="6144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14375" y="1785938"/>
            <a:ext cx="7772400" cy="396875"/>
          </a:xfrm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zh-TW" sz="2000" smtClean="0"/>
              <a:t>Date:</a:t>
            </a:r>
            <a:r>
              <a:rPr lang="en-GB" altLang="zh-TW" sz="2000" b="0" smtClean="0"/>
              <a:t> 2015-09-14</a:t>
            </a:r>
          </a:p>
        </p:txBody>
      </p:sp>
      <p:sp>
        <p:nvSpPr>
          <p:cNvPr id="61449" name="Rectangle 4"/>
          <p:cNvSpPr>
            <a:spLocks noChangeArrowheads="1"/>
          </p:cNvSpPr>
          <p:nvPr/>
        </p:nvSpPr>
        <p:spPr bwMode="auto">
          <a:xfrm>
            <a:off x="539750" y="2252663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2160" tIns="46080" rIns="92160" bIns="46080"/>
          <a:lstStyle/>
          <a:p>
            <a:pPr eaLnBrk="0" hangingPunct="0">
              <a:spcBef>
                <a:spcPts val="500"/>
              </a:spcBef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kumimoji="0" lang="en-GB" altLang="zh-TW" sz="2000">
                <a:solidFill>
                  <a:srgbClr val="000000"/>
                </a:solidFill>
                <a:ea typeface="MS Gothic" pitchFamily="49" charset="-128"/>
              </a:rPr>
              <a:t>Authors:</a:t>
            </a:r>
          </a:p>
        </p:txBody>
      </p:sp>
      <p:graphicFrame>
        <p:nvGraphicFramePr>
          <p:cNvPr id="61443" name="Object 3"/>
          <p:cNvGraphicFramePr>
            <a:graphicFrameLocks noChangeAspect="1"/>
          </p:cNvGraphicFramePr>
          <p:nvPr/>
        </p:nvGraphicFramePr>
        <p:xfrm>
          <a:off x="457200" y="2852738"/>
          <a:ext cx="7983538" cy="2660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44" name="Document" r:id="rId5" imgW="8449621" imgH="2784667" progId="Word.Document.8">
                  <p:embed/>
                </p:oleObj>
              </mc:Choice>
              <mc:Fallback>
                <p:oleObj name="Document" r:id="rId5" imgW="8449621" imgH="2784667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2852738"/>
                        <a:ext cx="7983538" cy="26606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Date Placeholder 3"/>
          <p:cNvSpPr>
            <a:spLocks noGrp="1"/>
          </p:cNvSpPr>
          <p:nvPr>
            <p:ph type="dt" sz="quarter" idx="12"/>
          </p:nvPr>
        </p:nvSpPr>
        <p:spPr>
          <a:xfrm>
            <a:off x="696913" y="333375"/>
            <a:ext cx="2589212" cy="273050"/>
          </a:xfrm>
          <a:noFill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/>
              <a:t>Sep. 2015</a:t>
            </a:r>
            <a:endParaRPr lang="en-GB" altLang="zh-TW"/>
          </a:p>
        </p:txBody>
      </p:sp>
      <p:sp>
        <p:nvSpPr>
          <p:cNvPr id="686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500688" y="6475413"/>
            <a:ext cx="3041650" cy="180975"/>
          </a:xfrm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GB" altLang="zh-TW">
                <a:latin typeface="Times New Roman" pitchFamily="18" charset="0"/>
                <a:ea typeface="Arial Unicode MS" pitchFamily="34" charset="-120"/>
                <a:cs typeface="Arial Unicode MS" pitchFamily="34" charset="-120"/>
              </a:rPr>
              <a:t>Der-Jiunn Deng, NCUE</a:t>
            </a:r>
          </a:p>
        </p:txBody>
      </p:sp>
      <p:sp>
        <p:nvSpPr>
          <p:cNvPr id="68611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altLang="zh-TW"/>
              <a:t>Slide </a:t>
            </a:r>
            <a:fld id="{8C81265A-0FF9-44DC-A448-927AA9FD2E4E}" type="slidenum">
              <a:rPr lang="en-GB" altLang="zh-TW"/>
              <a: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2</a:t>
            </a:fld>
            <a:endParaRPr lang="en-GB" altLang="zh-TW"/>
          </a:p>
        </p:txBody>
      </p:sp>
      <p:sp>
        <p:nvSpPr>
          <p:cNvPr id="68612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smtClean="0"/>
              <a:t>Background</a:t>
            </a:r>
            <a:endParaRPr lang="en-GB" altLang="zh-TW" smtClean="0"/>
          </a:p>
        </p:txBody>
      </p:sp>
      <p:sp>
        <p:nvSpPr>
          <p:cNvPr id="68613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714500"/>
            <a:ext cx="7772400" cy="4381500"/>
          </a:xfrm>
        </p:spPr>
        <p:txBody>
          <a:bodyPr/>
          <a:lstStyle/>
          <a:p>
            <a:pPr>
              <a:lnSpc>
                <a:spcPct val="130000"/>
              </a:lnSpc>
              <a:buFont typeface="Arial" charset="0"/>
              <a:buChar char="•"/>
            </a:pPr>
            <a:r>
              <a:rPr lang="en-US" altLang="zh-CN" sz="1800" b="0" smtClean="0"/>
              <a:t>STA-to-STA (S2S) transmissions may provide significant benefits</a:t>
            </a:r>
          </a:p>
          <a:p>
            <a:pPr lvl="1">
              <a:buFont typeface="Wingdings" pitchFamily="2" charset="2"/>
              <a:buChar char="ü"/>
            </a:pPr>
            <a:r>
              <a:rPr lang="en-US" altLang="zh-CN" smtClean="0"/>
              <a:t>Higher spectrum (reuse) efficiency, higher order MCS, power saving, etc.</a:t>
            </a:r>
            <a:endParaRPr lang="zh-CN" altLang="en-US" smtClean="0"/>
          </a:p>
          <a:p>
            <a:pPr>
              <a:lnSpc>
                <a:spcPct val="130000"/>
              </a:lnSpc>
              <a:buFont typeface="Arial" charset="0"/>
              <a:buChar char="•"/>
            </a:pPr>
            <a:r>
              <a:rPr lang="en-US" altLang="zh-CN" sz="1800" b="0" smtClean="0"/>
              <a:t>To boost spectrum (reuse) efficiency, concurrent S2S transmissions are particularly desirable </a:t>
            </a:r>
          </a:p>
          <a:p>
            <a:pPr>
              <a:lnSpc>
                <a:spcPct val="130000"/>
              </a:lnSpc>
              <a:buFont typeface="Arial" charset="0"/>
              <a:buChar char="•"/>
            </a:pPr>
            <a:r>
              <a:rPr lang="en-US" altLang="zh-CN" sz="1800" b="0" smtClean="0"/>
              <a:t>S2S transmissions may be operated with or without AP</a:t>
            </a:r>
          </a:p>
          <a:p>
            <a:pPr>
              <a:lnSpc>
                <a:spcPct val="130000"/>
              </a:lnSpc>
              <a:buFont typeface="Arial" charset="0"/>
              <a:buChar char="•"/>
            </a:pPr>
            <a:r>
              <a:rPr lang="en-US" altLang="zh-CN" sz="1800" b="0" smtClean="0"/>
              <a:t>More capabilities of transmission coordination such as scheduling based MU transmission using OFDMA are considered to be supported by AP in 11ax </a:t>
            </a:r>
          </a:p>
          <a:p>
            <a:pPr>
              <a:lnSpc>
                <a:spcPct val="130000"/>
              </a:lnSpc>
              <a:buFont typeface="Arial" charset="0"/>
              <a:buChar char="•"/>
            </a:pPr>
            <a:r>
              <a:rPr lang="en-US" altLang="zh-CN" sz="1800" b="0" smtClean="0"/>
              <a:t>In the case of S2S concurrent transmissions with AP, AP may provide transmission coordination to further enhance the performance </a:t>
            </a:r>
          </a:p>
          <a:p>
            <a:pPr lvl="1">
              <a:buFont typeface="Wingdings" pitchFamily="2" charset="2"/>
              <a:buChar char="ü"/>
            </a:pPr>
            <a:r>
              <a:rPr lang="en-US" altLang="zh-CN" smtClean="0"/>
              <a:t>Which also fully utilize the feature (AP centric) in 11ax</a:t>
            </a:r>
            <a:endParaRPr lang="en-GB" altLang="zh-TW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30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Interference in S2S Concurrent Transmissions</a:t>
            </a:r>
            <a:endParaRPr lang="zh-CN" altLang="en-US" smtClean="0"/>
          </a:p>
        </p:txBody>
      </p:sp>
      <p:sp>
        <p:nvSpPr>
          <p:cNvPr id="26631" name="内容占位符 2"/>
          <p:cNvSpPr>
            <a:spLocks noGrp="1"/>
          </p:cNvSpPr>
          <p:nvPr>
            <p:ph idx="1"/>
          </p:nvPr>
        </p:nvSpPr>
        <p:spPr>
          <a:xfrm>
            <a:off x="685800" y="1857375"/>
            <a:ext cx="7770813" cy="4237038"/>
          </a:xfrm>
        </p:spPr>
        <p:txBody>
          <a:bodyPr/>
          <a:lstStyle/>
          <a:p>
            <a:pPr>
              <a:lnSpc>
                <a:spcPct val="130000"/>
              </a:lnSpc>
              <a:buFont typeface="Arial" charset="0"/>
              <a:buChar char="•"/>
            </a:pPr>
            <a:r>
              <a:rPr lang="en-US" altLang="zh-CN" sz="1800" b="0" smtClean="0"/>
              <a:t>There are multiple receivers in S2S concurrent transmissions</a:t>
            </a:r>
          </a:p>
          <a:p>
            <a:pPr lvl="1">
              <a:buFont typeface="Wingdings" pitchFamily="2" charset="2"/>
              <a:buChar char="ü"/>
            </a:pPr>
            <a:r>
              <a:rPr lang="en-US" altLang="zh-CN" smtClean="0"/>
              <a:t>For UL TX from STA_1 to AP, </a:t>
            </a:r>
            <a:r>
              <a:rPr lang="en-US" altLang="zh-CN" smtClean="0">
                <a:solidFill>
                  <a:srgbClr val="FF0000"/>
                </a:solidFill>
              </a:rPr>
              <a:t>receiver is AP</a:t>
            </a:r>
          </a:p>
          <a:p>
            <a:pPr lvl="1">
              <a:buFont typeface="Wingdings" pitchFamily="2" charset="2"/>
              <a:buChar char="ü"/>
            </a:pPr>
            <a:r>
              <a:rPr lang="en-US" altLang="zh-CN" smtClean="0"/>
              <a:t>For S2S TX from STA_3 to STA_2, </a:t>
            </a:r>
            <a:r>
              <a:rPr lang="en-US" altLang="zh-CN" smtClean="0">
                <a:solidFill>
                  <a:srgbClr val="FF0000"/>
                </a:solidFill>
              </a:rPr>
              <a:t>receiver is STA_3 </a:t>
            </a:r>
          </a:p>
          <a:p>
            <a:pPr>
              <a:lnSpc>
                <a:spcPct val="130000"/>
              </a:lnSpc>
              <a:buFont typeface="Arial" charset="0"/>
              <a:buChar char="•"/>
            </a:pPr>
            <a:r>
              <a:rPr lang="en-US" altLang="zh-CN" sz="1800" b="0" smtClean="0"/>
              <a:t>AP may suffer interference from STA_3</a:t>
            </a:r>
          </a:p>
          <a:p>
            <a:pPr>
              <a:lnSpc>
                <a:spcPct val="130000"/>
              </a:lnSpc>
              <a:buFont typeface="Arial" charset="0"/>
              <a:buChar char="•"/>
            </a:pPr>
            <a:r>
              <a:rPr lang="en-US" altLang="zh-CN" sz="1800" b="0" smtClean="0"/>
              <a:t>STA_2 may suffer interference from STA_1</a:t>
            </a:r>
          </a:p>
          <a:p>
            <a:pPr>
              <a:lnSpc>
                <a:spcPct val="130000"/>
              </a:lnSpc>
              <a:buFont typeface="Arial" charset="0"/>
              <a:buChar char="•"/>
            </a:pPr>
            <a:r>
              <a:rPr lang="en-US" altLang="zh-CN" sz="1800" b="0" smtClean="0"/>
              <a:t>Concurrent are allowable if</a:t>
            </a:r>
          </a:p>
          <a:p>
            <a:pPr lvl="1">
              <a:buFont typeface="Wingdings" pitchFamily="2" charset="2"/>
              <a:buChar char="ü"/>
            </a:pPr>
            <a:r>
              <a:rPr lang="en-US" altLang="zh-CN" smtClean="0">
                <a:solidFill>
                  <a:srgbClr val="0000FF"/>
                </a:solidFill>
              </a:rPr>
              <a:t>Interference level at two receivers are both acceptable</a:t>
            </a:r>
          </a:p>
          <a:p>
            <a:pPr lvl="1">
              <a:buFont typeface="Wingdings" pitchFamily="2" charset="2"/>
              <a:buChar char="ü"/>
            </a:pPr>
            <a:r>
              <a:rPr lang="en-US" altLang="zh-CN" smtClean="0">
                <a:solidFill>
                  <a:srgbClr val="0000FF"/>
                </a:solidFill>
              </a:rPr>
              <a:t>Practically, SINR at two receivers are both acceptable (Concurrent TX opportunity)</a:t>
            </a:r>
          </a:p>
          <a:p>
            <a:pPr>
              <a:lnSpc>
                <a:spcPct val="130000"/>
              </a:lnSpc>
              <a:buFont typeface="Arial" charset="0"/>
              <a:buChar char="•"/>
            </a:pPr>
            <a:r>
              <a:rPr lang="en-US" altLang="zh-CN" sz="1800" b="0" smtClean="0"/>
              <a:t>To find a concurrent TX opportunity, intuitive and possible method is adjustable CCA and TPC</a:t>
            </a:r>
          </a:p>
          <a:p>
            <a:pPr>
              <a:buFont typeface="Arial" charset="0"/>
              <a:buChar char="•"/>
            </a:pPr>
            <a:endParaRPr lang="zh-CN" altLang="en-US" smtClean="0"/>
          </a:p>
        </p:txBody>
      </p:sp>
      <p:sp>
        <p:nvSpPr>
          <p:cNvPr id="26632" name="灯片编号占位符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altLang="zh-TW"/>
              <a:t>Slide </a:t>
            </a:r>
            <a:fld id="{6C953AB5-11E4-4C9F-B547-EA7B1AD32358}" type="slidenum">
              <a:rPr lang="en-GB" altLang="zh-TW"/>
              <a: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3</a:t>
            </a:fld>
            <a:endParaRPr lang="en-GB" altLang="zh-TW"/>
          </a:p>
        </p:txBody>
      </p:sp>
      <p:sp>
        <p:nvSpPr>
          <p:cNvPr id="26633" name="页脚占位符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GB" altLang="zh-TW">
                <a:latin typeface="Times New Roman" pitchFamily="18" charset="0"/>
                <a:ea typeface="Arial Unicode MS" pitchFamily="34" charset="-120"/>
                <a:cs typeface="Arial Unicode MS" pitchFamily="34" charset="-120"/>
              </a:rPr>
              <a:t>Der-Jiunn Deng, NCUE</a:t>
            </a:r>
          </a:p>
        </p:txBody>
      </p:sp>
      <p:sp>
        <p:nvSpPr>
          <p:cNvPr id="26634" name="日期占位符 5"/>
          <p:cNvSpPr>
            <a:spLocks noGrp="1"/>
          </p:cNvSpPr>
          <p:nvPr>
            <p:ph type="dt" sz="quarter" idx="12"/>
          </p:nvPr>
        </p:nvSpPr>
        <p:spPr>
          <a:noFill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/>
              <a:t>Sep. 2015</a:t>
            </a:r>
            <a:endParaRPr lang="en-GB" altLang="zh-TW"/>
          </a:p>
        </p:txBody>
      </p:sp>
      <p:graphicFrame>
        <p:nvGraphicFramePr>
          <p:cNvPr id="26629" name="Object 5"/>
          <p:cNvGraphicFramePr>
            <a:graphicFrameLocks noChangeAspect="1"/>
          </p:cNvGraphicFramePr>
          <p:nvPr/>
        </p:nvGraphicFramePr>
        <p:xfrm>
          <a:off x="6835775" y="2571750"/>
          <a:ext cx="2308225" cy="2244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30" name="Visio" r:id="rId3" imgW="2308804" imgH="2245038" progId="">
                  <p:embed/>
                </p:oleObj>
              </mc:Choice>
              <mc:Fallback>
                <p:oleObj name="Visio" r:id="rId3" imgW="2308804" imgH="2245038" progId="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35775" y="2571750"/>
                        <a:ext cx="2308225" cy="2244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7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Adjustable CCA and TPC</a:t>
            </a:r>
            <a:endParaRPr lang="zh-CN" altLang="en-US" smtClean="0"/>
          </a:p>
        </p:txBody>
      </p:sp>
      <p:sp>
        <p:nvSpPr>
          <p:cNvPr id="72708" name="内容占位符 2"/>
          <p:cNvSpPr>
            <a:spLocks noGrp="1"/>
          </p:cNvSpPr>
          <p:nvPr>
            <p:ph idx="1"/>
          </p:nvPr>
        </p:nvSpPr>
        <p:spPr>
          <a:xfrm>
            <a:off x="685800" y="1785938"/>
            <a:ext cx="7770813" cy="4308475"/>
          </a:xfrm>
        </p:spPr>
        <p:txBody>
          <a:bodyPr/>
          <a:lstStyle/>
          <a:p>
            <a:pPr>
              <a:lnSpc>
                <a:spcPct val="130000"/>
              </a:lnSpc>
              <a:buFont typeface="Arial" charset="0"/>
              <a:buChar char="•"/>
            </a:pPr>
            <a:r>
              <a:rPr lang="en-US" altLang="zh-CN" sz="1800" b="0" smtClean="0"/>
              <a:t>Adjustable CCA and TPC could support concurrent TX even when interference levels at receiver sides are high</a:t>
            </a:r>
          </a:p>
          <a:p>
            <a:pPr lvl="1">
              <a:lnSpc>
                <a:spcPct val="130000"/>
              </a:lnSpc>
            </a:pPr>
            <a:r>
              <a:rPr lang="en-US" altLang="zh-CN" sz="1800" smtClean="0"/>
              <a:t>Concurrent TX are allowable when SINRs at all receivers are acceptable</a:t>
            </a:r>
          </a:p>
          <a:p>
            <a:pPr>
              <a:lnSpc>
                <a:spcPct val="130000"/>
              </a:lnSpc>
              <a:buFont typeface="Arial" charset="0"/>
              <a:buChar char="•"/>
            </a:pPr>
            <a:r>
              <a:rPr lang="en-US" altLang="zh-CN" sz="1800" b="0" smtClean="0"/>
              <a:t>To find a concurrent TX opportunity, STA_3 needs to know</a:t>
            </a:r>
          </a:p>
          <a:p>
            <a:pPr lvl="1">
              <a:buFont typeface="Wingdings" pitchFamily="2" charset="2"/>
              <a:buChar char="ü"/>
            </a:pPr>
            <a:r>
              <a:rPr lang="en-US" altLang="zh-CN" smtClean="0"/>
              <a:t>SINR at AP when power level PWRsta_3 is used</a:t>
            </a:r>
          </a:p>
          <a:p>
            <a:pPr lvl="2" indent="-285750">
              <a:spcBef>
                <a:spcPts val="500"/>
              </a:spcBef>
              <a:buFont typeface="Wingdings" pitchFamily="2" charset="2"/>
              <a:buChar char="ü"/>
            </a:pPr>
            <a:r>
              <a:rPr lang="en-US" altLang="zh-CN" smtClean="0">
                <a:solidFill>
                  <a:srgbClr val="0000FF"/>
                </a:solidFill>
              </a:rPr>
              <a:t>Specific power level adopted by STA1, PWRsta_1</a:t>
            </a:r>
          </a:p>
          <a:p>
            <a:pPr lvl="2" indent="-285750">
              <a:spcBef>
                <a:spcPts val="500"/>
              </a:spcBef>
              <a:buFont typeface="Wingdings" pitchFamily="2" charset="2"/>
              <a:buChar char="ü"/>
            </a:pPr>
            <a:r>
              <a:rPr lang="en-US" altLang="zh-CN" smtClean="0">
                <a:solidFill>
                  <a:srgbClr val="0000FF"/>
                </a:solidFill>
              </a:rPr>
              <a:t>Path loss from STA_1 to AP</a:t>
            </a:r>
          </a:p>
          <a:p>
            <a:pPr lvl="2" indent="-285750">
              <a:spcBef>
                <a:spcPts val="500"/>
              </a:spcBef>
              <a:buFont typeface="Wingdings" pitchFamily="2" charset="2"/>
              <a:buChar char="ü"/>
            </a:pPr>
            <a:r>
              <a:rPr lang="en-US" altLang="zh-CN" smtClean="0">
                <a:solidFill>
                  <a:srgbClr val="0000FF"/>
                </a:solidFill>
              </a:rPr>
              <a:t>Path loss from STA_3 to AP</a:t>
            </a:r>
          </a:p>
          <a:p>
            <a:pPr lvl="1">
              <a:buFont typeface="Wingdings" pitchFamily="2" charset="2"/>
              <a:buChar char="ü"/>
            </a:pPr>
            <a:r>
              <a:rPr lang="en-US" altLang="zh-CN" smtClean="0"/>
              <a:t>SINR at STA2 when PWRsta_3 is used</a:t>
            </a:r>
          </a:p>
          <a:p>
            <a:pPr lvl="2" indent="-285750">
              <a:spcBef>
                <a:spcPts val="500"/>
              </a:spcBef>
              <a:buFont typeface="Wingdings" pitchFamily="2" charset="2"/>
              <a:buChar char="ü"/>
            </a:pPr>
            <a:r>
              <a:rPr lang="en-US" altLang="zh-CN" smtClean="0">
                <a:solidFill>
                  <a:srgbClr val="0000FF"/>
                </a:solidFill>
              </a:rPr>
              <a:t>Specific power level adopted by STA1, PWRsta_1</a:t>
            </a:r>
          </a:p>
          <a:p>
            <a:pPr lvl="2" indent="-285750">
              <a:spcBef>
                <a:spcPts val="500"/>
              </a:spcBef>
              <a:buFont typeface="Wingdings" pitchFamily="2" charset="2"/>
              <a:buChar char="ü"/>
            </a:pPr>
            <a:r>
              <a:rPr lang="en-US" altLang="zh-CN" smtClean="0">
                <a:solidFill>
                  <a:srgbClr val="0000FF"/>
                </a:solidFill>
              </a:rPr>
              <a:t>Path loss from STA_1 to STA_2</a:t>
            </a:r>
          </a:p>
          <a:p>
            <a:pPr lvl="2" indent="-285750">
              <a:spcBef>
                <a:spcPts val="500"/>
              </a:spcBef>
              <a:buFont typeface="Wingdings" pitchFamily="2" charset="2"/>
              <a:buChar char="ü"/>
            </a:pPr>
            <a:r>
              <a:rPr lang="en-US" altLang="zh-CN" smtClean="0">
                <a:solidFill>
                  <a:srgbClr val="0000FF"/>
                </a:solidFill>
              </a:rPr>
              <a:t>Path loss from STA_3 to STA_2</a:t>
            </a:r>
            <a:endParaRPr lang="zh-CN" altLang="en-US" smtClean="0">
              <a:solidFill>
                <a:srgbClr val="0000FF"/>
              </a:solidFill>
            </a:endParaRPr>
          </a:p>
        </p:txBody>
      </p:sp>
      <p:sp>
        <p:nvSpPr>
          <p:cNvPr id="72709" name="灯片编号占位符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altLang="zh-TW"/>
              <a:t>Slide </a:t>
            </a:r>
            <a:fld id="{1735FBF7-C6DD-4C54-B1B9-904D009A8E6A}" type="slidenum">
              <a:rPr lang="en-GB" altLang="zh-TW"/>
              <a: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4</a:t>
            </a:fld>
            <a:endParaRPr lang="en-GB" altLang="zh-TW"/>
          </a:p>
        </p:txBody>
      </p:sp>
      <p:sp>
        <p:nvSpPr>
          <p:cNvPr id="72710" name="页脚占位符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GB" altLang="zh-TW">
                <a:latin typeface="Times New Roman" pitchFamily="18" charset="0"/>
                <a:ea typeface="Arial Unicode MS" pitchFamily="34" charset="-120"/>
                <a:cs typeface="Arial Unicode MS" pitchFamily="34" charset="-120"/>
              </a:rPr>
              <a:t>Der-Jiunn Deng, NCUE</a:t>
            </a:r>
          </a:p>
        </p:txBody>
      </p:sp>
      <p:sp>
        <p:nvSpPr>
          <p:cNvPr id="72711" name="日期占位符 5"/>
          <p:cNvSpPr>
            <a:spLocks noGrp="1"/>
          </p:cNvSpPr>
          <p:nvPr>
            <p:ph type="dt" sz="quarter" idx="12"/>
          </p:nvPr>
        </p:nvSpPr>
        <p:spPr>
          <a:noFill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/>
              <a:t>Sep. 2015</a:t>
            </a:r>
            <a:endParaRPr lang="en-GB" altLang="zh-TW"/>
          </a:p>
        </p:txBody>
      </p:sp>
      <p:graphicFrame>
        <p:nvGraphicFramePr>
          <p:cNvPr id="72706" name="Object 2"/>
          <p:cNvGraphicFramePr>
            <a:graphicFrameLocks noChangeAspect="1"/>
          </p:cNvGraphicFramePr>
          <p:nvPr/>
        </p:nvGraphicFramePr>
        <p:xfrm>
          <a:off x="6643688" y="3786188"/>
          <a:ext cx="2308225" cy="2244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707" name="Visio" r:id="rId3" imgW="2308804" imgH="2245038" progId="">
                  <p:embed/>
                </p:oleObj>
              </mc:Choice>
              <mc:Fallback>
                <p:oleObj name="Visio" r:id="rId3" imgW="2308804" imgH="2245038" progId="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43688" y="3786188"/>
                        <a:ext cx="2308225" cy="2244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29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AP Coordinated Medium Access Flow for Concurrent TX </a:t>
            </a:r>
            <a:endParaRPr lang="zh-CN" altLang="en-US" smtClean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30000"/>
              </a:lnSpc>
              <a:buFont typeface="Arial" pitchFamily="34" charset="0"/>
              <a:buChar char="•"/>
              <a:defRPr/>
            </a:pPr>
            <a:r>
              <a:rPr lang="en-US" altLang="zh-CN" sz="1800" b="0" dirty="0" smtClean="0"/>
              <a:t>An adjustable CCA/TPC-only solution may invoke considerable information exchanges</a:t>
            </a:r>
          </a:p>
          <a:p>
            <a:pPr>
              <a:lnSpc>
                <a:spcPct val="130000"/>
              </a:lnSpc>
              <a:buFont typeface="Arial" pitchFamily="34" charset="0"/>
              <a:buChar char="•"/>
              <a:defRPr/>
            </a:pPr>
            <a:r>
              <a:rPr lang="en-US" altLang="zh-CN" sz="1800" b="0" dirty="0" smtClean="0"/>
              <a:t>An AP coordinated medium access may alleviate information exchanges while successfully finding our a transmission opportunity</a:t>
            </a:r>
          </a:p>
          <a:p>
            <a:pPr marL="457200" indent="-457200">
              <a:buFont typeface="+mj-lt"/>
              <a:buAutoNum type="arabicPeriod"/>
              <a:defRPr/>
            </a:pPr>
            <a:r>
              <a:rPr lang="en-US" altLang="zh-CN" sz="2000" b="0" dirty="0" smtClean="0">
                <a:solidFill>
                  <a:srgbClr val="3333FF"/>
                </a:solidFill>
                <a:cs typeface="Times New Roman" pitchFamily="18" charset="0"/>
              </a:rPr>
              <a:t>When a S2S transmitter attempts to transmit, it determines a transmission power, </a:t>
            </a:r>
            <a:r>
              <a:rPr lang="en-US" altLang="zh-CN" sz="2000" b="0" i="1" dirty="0" smtClean="0">
                <a:solidFill>
                  <a:srgbClr val="3333FF"/>
                </a:solidFill>
                <a:cs typeface="Times New Roman" pitchFamily="18" charset="0"/>
              </a:rPr>
              <a:t>P</a:t>
            </a:r>
            <a:r>
              <a:rPr lang="en-US" altLang="zh-CN" sz="2000" b="0" baseline="-25000" dirty="0" smtClean="0">
                <a:solidFill>
                  <a:srgbClr val="3333FF"/>
                </a:solidFill>
                <a:cs typeface="Times New Roman" pitchFamily="18" charset="0"/>
              </a:rPr>
              <a:t>S2S</a:t>
            </a:r>
            <a:r>
              <a:rPr lang="en-US" altLang="zh-CN" sz="2000" b="0" dirty="0" smtClean="0">
                <a:solidFill>
                  <a:srgbClr val="3333FF"/>
                </a:solidFill>
                <a:cs typeface="Times New Roman" pitchFamily="18" charset="0"/>
              </a:rPr>
              <a:t>, according to the </a:t>
            </a:r>
            <a:r>
              <a:rPr lang="en-US" altLang="zh-CN" sz="2000" b="0" dirty="0" err="1" smtClean="0">
                <a:solidFill>
                  <a:srgbClr val="3333FF"/>
                </a:solidFill>
                <a:cs typeface="Times New Roman" pitchFamily="18" charset="0"/>
              </a:rPr>
              <a:t>QoS</a:t>
            </a:r>
            <a:r>
              <a:rPr lang="en-US" altLang="zh-CN" sz="2000" b="0" dirty="0" smtClean="0">
                <a:solidFill>
                  <a:srgbClr val="3333FF"/>
                </a:solidFill>
                <a:cs typeface="Times New Roman" pitchFamily="18" charset="0"/>
              </a:rPr>
              <a:t> requirement.</a:t>
            </a:r>
            <a:r>
              <a:rPr lang="en-US" altLang="zh-CN" sz="2000" b="0" dirty="0" smtClean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US" altLang="zh-CN" sz="2000" b="0" dirty="0" smtClean="0">
                <a:solidFill>
                  <a:srgbClr val="3333FF"/>
                </a:solidFill>
                <a:cs typeface="Times New Roman" pitchFamily="18" charset="0"/>
              </a:rPr>
              <a:t>And then a S2S transmitter sends a </a:t>
            </a:r>
            <a:r>
              <a:rPr lang="en-US" altLang="zh-CN" sz="2000" b="0" dirty="0" err="1" smtClean="0">
                <a:solidFill>
                  <a:srgbClr val="3333FF"/>
                </a:solidFill>
                <a:cs typeface="Times New Roman" pitchFamily="18" charset="0"/>
              </a:rPr>
              <a:t>buffer_report</a:t>
            </a:r>
            <a:r>
              <a:rPr lang="en-US" altLang="zh-CN" sz="2000" b="0" dirty="0" smtClean="0">
                <a:solidFill>
                  <a:srgbClr val="3333FF"/>
                </a:solidFill>
                <a:cs typeface="Times New Roman" pitchFamily="18" charset="0"/>
              </a:rPr>
              <a:t> to both AP and S2S receiver.</a:t>
            </a:r>
          </a:p>
          <a:p>
            <a:pPr lvl="1">
              <a:buFont typeface="Times New Roman" pitchFamily="16" charset="0"/>
              <a:buNone/>
              <a:defRPr/>
            </a:pPr>
            <a:r>
              <a:rPr lang="en-US" altLang="zh-CN" dirty="0" smtClean="0">
                <a:solidFill>
                  <a:srgbClr val="FF0000"/>
                </a:solidFill>
                <a:cs typeface="Times New Roman" pitchFamily="18" charset="0"/>
              </a:rPr>
              <a:t>The </a:t>
            </a:r>
            <a:r>
              <a:rPr lang="en-US" altLang="zh-CN" dirty="0" err="1" smtClean="0">
                <a:solidFill>
                  <a:srgbClr val="FF0000"/>
                </a:solidFill>
                <a:cs typeface="Times New Roman" pitchFamily="18" charset="0"/>
              </a:rPr>
              <a:t>buffer_report</a:t>
            </a:r>
            <a:r>
              <a:rPr lang="en-US" altLang="zh-CN" dirty="0" smtClean="0">
                <a:solidFill>
                  <a:srgbClr val="FF0000"/>
                </a:solidFill>
                <a:cs typeface="Times New Roman" pitchFamily="18" charset="0"/>
              </a:rPr>
              <a:t> is transmitted using the maximum allowable TX power </a:t>
            </a:r>
            <a:r>
              <a:rPr lang="en-US" altLang="zh-CN" i="1" dirty="0" err="1" smtClean="0">
                <a:solidFill>
                  <a:srgbClr val="FF0000"/>
                </a:solidFill>
                <a:cs typeface="Times New Roman" pitchFamily="18" charset="0"/>
              </a:rPr>
              <a:t>P</a:t>
            </a:r>
            <a:r>
              <a:rPr lang="en-US" altLang="zh-CN" baseline="30000" dirty="0" err="1" smtClean="0">
                <a:solidFill>
                  <a:srgbClr val="FF0000"/>
                </a:solidFill>
                <a:cs typeface="Times New Roman" pitchFamily="18" charset="0"/>
              </a:rPr>
              <a:t>max</a:t>
            </a:r>
            <a:endParaRPr lang="en-US" altLang="zh-CN" baseline="30000" dirty="0" smtClean="0">
              <a:solidFill>
                <a:srgbClr val="FF0000"/>
              </a:solidFill>
              <a:cs typeface="Times New Roman" pitchFamily="18" charset="0"/>
            </a:endParaRPr>
          </a:p>
          <a:p>
            <a:pPr lvl="1">
              <a:buFont typeface="Times New Roman" pitchFamily="16" charset="0"/>
              <a:buNone/>
              <a:defRPr/>
            </a:pPr>
            <a:r>
              <a:rPr lang="en-US" altLang="zh-CN" dirty="0" smtClean="0">
                <a:solidFill>
                  <a:srgbClr val="FF0000"/>
                </a:solidFill>
                <a:cs typeface="Times New Roman" pitchFamily="18" charset="0"/>
              </a:rPr>
              <a:t>The </a:t>
            </a:r>
            <a:r>
              <a:rPr lang="en-US" altLang="zh-CN" dirty="0" err="1" smtClean="0">
                <a:solidFill>
                  <a:srgbClr val="FF0000"/>
                </a:solidFill>
                <a:cs typeface="Times New Roman" pitchFamily="18" charset="0"/>
              </a:rPr>
              <a:t>buffer_report</a:t>
            </a:r>
            <a:r>
              <a:rPr lang="en-US" altLang="zh-CN" dirty="0" smtClean="0">
                <a:solidFill>
                  <a:srgbClr val="FF0000"/>
                </a:solidFill>
                <a:cs typeface="Times New Roman" pitchFamily="18" charset="0"/>
              </a:rPr>
              <a:t> carries the value of </a:t>
            </a:r>
            <a:r>
              <a:rPr lang="el-GR" altLang="zh-TW" dirty="0" smtClean="0">
                <a:solidFill>
                  <a:srgbClr val="FF0000"/>
                </a:solidFill>
                <a:ea typeface="ＭＳ Ｐゴシック" pitchFamily="34" charset="-128"/>
                <a:cs typeface="Times New Roman" pitchFamily="18" charset="0"/>
              </a:rPr>
              <a:t>Δ</a:t>
            </a:r>
            <a:r>
              <a:rPr lang="en-US" altLang="zh-TW" dirty="0" smtClean="0">
                <a:solidFill>
                  <a:srgbClr val="FF0000"/>
                </a:solidFill>
                <a:ea typeface="ＭＳ Ｐゴシック" pitchFamily="34" charset="-128"/>
                <a:cs typeface="Times New Roman" pitchFamily="18" charset="0"/>
              </a:rPr>
              <a:t>, by which </a:t>
            </a:r>
            <a:r>
              <a:rPr lang="en-US" altLang="zh-CN" i="1" dirty="0" smtClean="0">
                <a:solidFill>
                  <a:srgbClr val="FF0000"/>
                </a:solidFill>
              </a:rPr>
              <a:t>P</a:t>
            </a:r>
            <a:r>
              <a:rPr lang="en-US" altLang="zh-CN" baseline="-25000" dirty="0" smtClean="0">
                <a:solidFill>
                  <a:srgbClr val="FF0000"/>
                </a:solidFill>
              </a:rPr>
              <a:t>S2S</a:t>
            </a:r>
            <a:r>
              <a:rPr lang="en-US" altLang="zh-CN" dirty="0" smtClean="0">
                <a:solidFill>
                  <a:srgbClr val="FF0000"/>
                </a:solidFill>
              </a:rPr>
              <a:t> can be derived by </a:t>
            </a:r>
            <a:r>
              <a:rPr lang="en-US" altLang="zh-TW" i="1" dirty="0" err="1" smtClean="0">
                <a:solidFill>
                  <a:srgbClr val="FF0000"/>
                </a:solidFill>
                <a:ea typeface="ＭＳ Ｐゴシック" pitchFamily="34" charset="-128"/>
              </a:rPr>
              <a:t>P</a:t>
            </a:r>
            <a:r>
              <a:rPr lang="en-US" altLang="zh-TW" baseline="30000" dirty="0" err="1" smtClean="0">
                <a:solidFill>
                  <a:srgbClr val="FF0000"/>
                </a:solidFill>
                <a:ea typeface="ＭＳ Ｐゴシック" pitchFamily="34" charset="-128"/>
              </a:rPr>
              <a:t>max</a:t>
            </a:r>
            <a:r>
              <a:rPr lang="en-US" altLang="zh-TW" dirty="0" smtClean="0">
                <a:solidFill>
                  <a:srgbClr val="FF0000"/>
                </a:solidFill>
                <a:ea typeface="ＭＳ Ｐゴシック" pitchFamily="34" charset="-128"/>
              </a:rPr>
              <a:t>-</a:t>
            </a:r>
            <a:r>
              <a:rPr lang="el-GR" altLang="zh-TW" dirty="0" smtClean="0">
                <a:solidFill>
                  <a:srgbClr val="FF0000"/>
                </a:solidFill>
                <a:ea typeface="ＭＳ Ｐゴシック" pitchFamily="34" charset="-128"/>
              </a:rPr>
              <a:t>Δ</a:t>
            </a:r>
            <a:endParaRPr lang="en-US" altLang="zh-CN" dirty="0" smtClean="0">
              <a:solidFill>
                <a:srgbClr val="FF0000"/>
              </a:solidFill>
            </a:endParaRPr>
          </a:p>
        </p:txBody>
      </p:sp>
      <p:sp>
        <p:nvSpPr>
          <p:cNvPr id="73731" name="灯片编号占位符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altLang="zh-TW"/>
              <a:t>Slide </a:t>
            </a:r>
            <a:fld id="{7B8A4F7D-9FAE-4495-A5E5-E8E3979C5A54}" type="slidenum">
              <a:rPr lang="en-GB" altLang="zh-TW"/>
              <a: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5</a:t>
            </a:fld>
            <a:endParaRPr lang="en-GB" altLang="zh-TW"/>
          </a:p>
        </p:txBody>
      </p:sp>
      <p:sp>
        <p:nvSpPr>
          <p:cNvPr id="73732" name="页脚占位符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GB" altLang="zh-TW">
                <a:latin typeface="Times New Roman" pitchFamily="18" charset="0"/>
                <a:ea typeface="Arial Unicode MS" pitchFamily="34" charset="-120"/>
                <a:cs typeface="Arial Unicode MS" pitchFamily="34" charset="-120"/>
              </a:rPr>
              <a:t>Der-Jiunn Deng, NCUE</a:t>
            </a:r>
          </a:p>
        </p:txBody>
      </p:sp>
      <p:sp>
        <p:nvSpPr>
          <p:cNvPr id="73733" name="日期占位符 5"/>
          <p:cNvSpPr>
            <a:spLocks noGrp="1"/>
          </p:cNvSpPr>
          <p:nvPr>
            <p:ph type="dt" sz="quarter" idx="12"/>
          </p:nvPr>
        </p:nvSpPr>
        <p:spPr>
          <a:noFill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/>
              <a:t>Sep. 2015</a:t>
            </a:r>
            <a:endParaRPr lang="en-GB" altLang="zh-TW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AP Coordinated Medium Access Flow for Concurrent TX </a:t>
            </a:r>
            <a:endParaRPr lang="zh-CN" altLang="en-US" smtClean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785938"/>
            <a:ext cx="7770813" cy="4308475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 startAt="2"/>
              <a:defRPr/>
            </a:pPr>
            <a:r>
              <a:rPr lang="en-US" altLang="zh-TW" sz="2000" b="0" dirty="0" smtClean="0">
                <a:solidFill>
                  <a:srgbClr val="3333FF"/>
                </a:solidFill>
                <a:cs typeface="Times New Roman" pitchFamily="18" charset="0"/>
              </a:rPr>
              <a:t>If the AP successfully receives a </a:t>
            </a:r>
            <a:r>
              <a:rPr lang="en-US" altLang="zh-TW" sz="2000" b="0" dirty="0" err="1" smtClean="0">
                <a:solidFill>
                  <a:srgbClr val="3333FF"/>
                </a:solidFill>
                <a:cs typeface="Times New Roman" pitchFamily="18" charset="0"/>
              </a:rPr>
              <a:t>buffer_report</a:t>
            </a:r>
            <a:r>
              <a:rPr lang="en-US" altLang="zh-TW" sz="2000" b="0" dirty="0" smtClean="0">
                <a:solidFill>
                  <a:srgbClr val="3333FF"/>
                </a:solidFill>
                <a:cs typeface="Times New Roman" pitchFamily="18" charset="0"/>
              </a:rPr>
              <a:t> from a S2S transmitter, it stores this message and waits for a period of time</a:t>
            </a:r>
          </a:p>
          <a:p>
            <a:pPr lvl="1">
              <a:buFont typeface="Times New Roman" pitchFamily="16" charset="0"/>
              <a:buNone/>
              <a:defRPr/>
            </a:pPr>
            <a:r>
              <a:rPr lang="en-US" altLang="zh-TW" dirty="0" smtClean="0">
                <a:solidFill>
                  <a:srgbClr val="3333FF"/>
                </a:solidFill>
                <a:cs typeface="Times New Roman" pitchFamily="18" charset="0"/>
              </a:rPr>
              <a:t>If an </a:t>
            </a:r>
            <a:r>
              <a:rPr lang="en-US" altLang="zh-TW" dirty="0" err="1" smtClean="0">
                <a:solidFill>
                  <a:srgbClr val="3333FF"/>
                </a:solidFill>
                <a:cs typeface="Times New Roman" pitchFamily="18" charset="0"/>
              </a:rPr>
              <a:t>UL_buffer_report</a:t>
            </a:r>
            <a:r>
              <a:rPr lang="en-US" altLang="zh-TW" dirty="0" smtClean="0">
                <a:solidFill>
                  <a:srgbClr val="3333FF"/>
                </a:solidFill>
                <a:cs typeface="Times New Roman" pitchFamily="18" charset="0"/>
              </a:rPr>
              <a:t> is received, the AP estimates its SINR</a:t>
            </a:r>
          </a:p>
          <a:p>
            <a:pPr lvl="2">
              <a:buFont typeface="Times New Roman" pitchFamily="16" charset="0"/>
              <a:buNone/>
              <a:defRPr/>
            </a:pPr>
            <a:r>
              <a:rPr lang="en-US" altLang="zh-TW" sz="2000" dirty="0" smtClean="0">
                <a:solidFill>
                  <a:srgbClr val="3333FF"/>
                </a:solidFill>
                <a:cs typeface="Times New Roman" pitchFamily="18" charset="0"/>
              </a:rPr>
              <a:t>If this SINR is acceptable, the AP replies a </a:t>
            </a:r>
            <a:r>
              <a:rPr lang="en-US" altLang="zh-TW" sz="2000" dirty="0" err="1" smtClean="0">
                <a:solidFill>
                  <a:srgbClr val="3333FF"/>
                </a:solidFill>
                <a:cs typeface="Times New Roman" pitchFamily="18" charset="0"/>
              </a:rPr>
              <a:t>trigger_frame</a:t>
            </a:r>
            <a:r>
              <a:rPr lang="en-US" altLang="zh-TW" sz="2000" dirty="0" smtClean="0">
                <a:solidFill>
                  <a:srgbClr val="3333FF"/>
                </a:solidFill>
                <a:cs typeface="Times New Roman" pitchFamily="18" charset="0"/>
              </a:rPr>
              <a:t> (this </a:t>
            </a:r>
            <a:r>
              <a:rPr lang="en-US" altLang="zh-TW" sz="2000" dirty="0" err="1" smtClean="0">
                <a:solidFill>
                  <a:srgbClr val="3333FF"/>
                </a:solidFill>
                <a:cs typeface="Times New Roman" pitchFamily="18" charset="0"/>
              </a:rPr>
              <a:t>trigger_frame</a:t>
            </a:r>
            <a:r>
              <a:rPr lang="en-US" altLang="zh-TW" sz="2000" dirty="0" smtClean="0">
                <a:solidFill>
                  <a:srgbClr val="3333FF"/>
                </a:solidFill>
                <a:cs typeface="Times New Roman" pitchFamily="18" charset="0"/>
              </a:rPr>
              <a:t> is valid for S2S transmitter, S2S receiver, and UL STA)</a:t>
            </a:r>
          </a:p>
          <a:p>
            <a:pPr lvl="2">
              <a:buFont typeface="Times New Roman" pitchFamily="16" charset="0"/>
              <a:buNone/>
              <a:defRPr/>
            </a:pPr>
            <a:r>
              <a:rPr lang="en-US" altLang="zh-TW" sz="2000" dirty="0" smtClean="0">
                <a:solidFill>
                  <a:srgbClr val="3333FF"/>
                </a:solidFill>
                <a:cs typeface="Times New Roman" pitchFamily="18" charset="0"/>
              </a:rPr>
              <a:t>If this SINR is not acceptable, the AP replies a </a:t>
            </a:r>
            <a:r>
              <a:rPr lang="en-US" altLang="zh-TW" sz="2000" dirty="0" err="1" smtClean="0">
                <a:solidFill>
                  <a:srgbClr val="3333FF"/>
                </a:solidFill>
                <a:cs typeface="Times New Roman" pitchFamily="18" charset="0"/>
              </a:rPr>
              <a:t>trigger_frame</a:t>
            </a:r>
            <a:r>
              <a:rPr lang="en-US" altLang="zh-TW" sz="2000" dirty="0" smtClean="0">
                <a:solidFill>
                  <a:srgbClr val="3333FF"/>
                </a:solidFill>
                <a:cs typeface="Times New Roman" pitchFamily="18" charset="0"/>
              </a:rPr>
              <a:t> (this </a:t>
            </a:r>
            <a:r>
              <a:rPr lang="en-US" altLang="zh-TW" sz="2000" dirty="0" err="1" smtClean="0">
                <a:solidFill>
                  <a:srgbClr val="3333FF"/>
                </a:solidFill>
                <a:cs typeface="Times New Roman" pitchFamily="18" charset="0"/>
              </a:rPr>
              <a:t>trigger_frame</a:t>
            </a:r>
            <a:r>
              <a:rPr lang="en-US" altLang="zh-TW" sz="2000" dirty="0" smtClean="0">
                <a:solidFill>
                  <a:srgbClr val="3333FF"/>
                </a:solidFill>
                <a:cs typeface="Times New Roman" pitchFamily="18" charset="0"/>
              </a:rPr>
              <a:t> is only valid for UL STA)</a:t>
            </a:r>
          </a:p>
          <a:p>
            <a:pPr lvl="1">
              <a:buFont typeface="Times New Roman" pitchFamily="16" charset="0"/>
              <a:buNone/>
              <a:defRPr/>
            </a:pPr>
            <a:r>
              <a:rPr lang="en-US" altLang="zh-TW" dirty="0" smtClean="0">
                <a:solidFill>
                  <a:srgbClr val="3333FF"/>
                </a:solidFill>
                <a:cs typeface="Times New Roman" pitchFamily="18" charset="0"/>
              </a:rPr>
              <a:t>If  an </a:t>
            </a:r>
            <a:r>
              <a:rPr lang="en-US" altLang="zh-TW" dirty="0" err="1" smtClean="0">
                <a:solidFill>
                  <a:srgbClr val="3333FF"/>
                </a:solidFill>
                <a:cs typeface="Times New Roman" pitchFamily="18" charset="0"/>
              </a:rPr>
              <a:t>UL_buffer_report</a:t>
            </a:r>
            <a:r>
              <a:rPr lang="en-US" altLang="zh-TW" dirty="0" smtClean="0">
                <a:solidFill>
                  <a:srgbClr val="3333FF"/>
                </a:solidFill>
                <a:cs typeface="Times New Roman" pitchFamily="18" charset="0"/>
              </a:rPr>
              <a:t> is not received, then the AP replies a </a:t>
            </a:r>
            <a:r>
              <a:rPr lang="en-US" altLang="zh-TW" dirty="0" err="1" smtClean="0">
                <a:solidFill>
                  <a:srgbClr val="3333FF"/>
                </a:solidFill>
                <a:cs typeface="Times New Roman" pitchFamily="18" charset="0"/>
              </a:rPr>
              <a:t>trigger_frame</a:t>
            </a:r>
            <a:r>
              <a:rPr lang="en-US" altLang="zh-TW" dirty="0" smtClean="0">
                <a:solidFill>
                  <a:srgbClr val="3333FF"/>
                </a:solidFill>
                <a:cs typeface="Times New Roman" pitchFamily="18" charset="0"/>
              </a:rPr>
              <a:t> (this </a:t>
            </a:r>
            <a:r>
              <a:rPr lang="en-US" altLang="zh-TW" dirty="0" err="1" smtClean="0">
                <a:solidFill>
                  <a:srgbClr val="3333FF"/>
                </a:solidFill>
                <a:cs typeface="Times New Roman" pitchFamily="18" charset="0"/>
              </a:rPr>
              <a:t>trigger_frame</a:t>
            </a:r>
            <a:r>
              <a:rPr lang="en-US" altLang="zh-TW" dirty="0" smtClean="0">
                <a:solidFill>
                  <a:srgbClr val="3333FF"/>
                </a:solidFill>
                <a:cs typeface="Times New Roman" pitchFamily="18" charset="0"/>
              </a:rPr>
              <a:t> is valid for S2S transmitter and S2S receiver)</a:t>
            </a:r>
          </a:p>
          <a:p>
            <a:pPr>
              <a:buFont typeface="Arial" pitchFamily="34" charset="0"/>
              <a:buChar char="•"/>
              <a:defRPr/>
            </a:pPr>
            <a:endParaRPr lang="zh-CN" altLang="en-US" dirty="0"/>
          </a:p>
        </p:txBody>
      </p:sp>
      <p:sp>
        <p:nvSpPr>
          <p:cNvPr id="74755" name="灯片编号占位符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altLang="zh-TW"/>
              <a:t>Slide </a:t>
            </a:r>
            <a:fld id="{1257D0AF-FF2D-4152-9505-749F1161AD54}" type="slidenum">
              <a:rPr lang="en-GB" altLang="zh-TW"/>
              <a: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6</a:t>
            </a:fld>
            <a:endParaRPr lang="en-GB" altLang="zh-TW"/>
          </a:p>
        </p:txBody>
      </p:sp>
      <p:sp>
        <p:nvSpPr>
          <p:cNvPr id="74756" name="页脚占位符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GB" altLang="zh-TW">
                <a:latin typeface="Times New Roman" pitchFamily="18" charset="0"/>
                <a:ea typeface="Arial Unicode MS" pitchFamily="34" charset="-120"/>
                <a:cs typeface="Arial Unicode MS" pitchFamily="34" charset="-120"/>
              </a:rPr>
              <a:t>Der-Jiunn Deng, NCUE</a:t>
            </a:r>
          </a:p>
        </p:txBody>
      </p:sp>
      <p:sp>
        <p:nvSpPr>
          <p:cNvPr id="74757" name="日期占位符 5"/>
          <p:cNvSpPr>
            <a:spLocks noGrp="1"/>
          </p:cNvSpPr>
          <p:nvPr>
            <p:ph type="dt" sz="quarter" idx="12"/>
          </p:nvPr>
        </p:nvSpPr>
        <p:spPr>
          <a:noFill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/>
              <a:t>July 2015</a:t>
            </a:r>
            <a:endParaRPr lang="en-GB" altLang="zh-TW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7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AP Coordinated Medium Access Flow for Concurrent TX </a:t>
            </a:r>
            <a:endParaRPr lang="zh-CN" altLang="en-US" smtClean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857375"/>
            <a:ext cx="7770813" cy="4237038"/>
          </a:xfrm>
        </p:spPr>
        <p:txBody>
          <a:bodyPr/>
          <a:lstStyle/>
          <a:p>
            <a:pPr marL="457200" indent="-457200">
              <a:buFont typeface="+mj-lt"/>
              <a:buAutoNum type="arabicPeriod" startAt="3"/>
              <a:defRPr/>
            </a:pPr>
            <a:r>
              <a:rPr lang="en-US" altLang="zh-TW" sz="2000" b="0" dirty="0" smtClean="0">
                <a:solidFill>
                  <a:srgbClr val="0000FF"/>
                </a:solidFill>
                <a:ea typeface="ＭＳ Ｐゴシック" pitchFamily="34" charset="-128"/>
                <a:cs typeface="Times New Roman" pitchFamily="18" charset="0"/>
              </a:rPr>
              <a:t>Upon receiving a </a:t>
            </a:r>
            <a:r>
              <a:rPr lang="en-US" altLang="zh-TW" sz="2000" b="0" dirty="0" err="1" smtClean="0">
                <a:solidFill>
                  <a:srgbClr val="0000FF"/>
                </a:solidFill>
                <a:ea typeface="ＭＳ Ｐゴシック" pitchFamily="34" charset="-128"/>
                <a:cs typeface="Times New Roman" pitchFamily="18" charset="0"/>
              </a:rPr>
              <a:t>trigger_frame</a:t>
            </a:r>
            <a:r>
              <a:rPr lang="en-US" altLang="zh-TW" sz="2000" b="0" dirty="0" smtClean="0">
                <a:solidFill>
                  <a:srgbClr val="0000FF"/>
                </a:solidFill>
                <a:ea typeface="ＭＳ Ｐゴシック" pitchFamily="34" charset="-128"/>
                <a:cs typeface="Times New Roman" pitchFamily="18" charset="0"/>
              </a:rPr>
              <a:t> valid for UL and S2S, then the UL STA transmits uplink data to the AP. </a:t>
            </a:r>
            <a:endParaRPr lang="en-US" altLang="zh-TW" sz="2000" b="0" dirty="0" smtClean="0">
              <a:solidFill>
                <a:srgbClr val="FF0000"/>
              </a:solidFill>
              <a:ea typeface="ＭＳ Ｐゴシック" pitchFamily="34" charset="-128"/>
              <a:cs typeface="Times New Roman" pitchFamily="18" charset="0"/>
            </a:endParaRPr>
          </a:p>
          <a:p>
            <a:pPr lvl="1">
              <a:buFont typeface="+mj-lt"/>
              <a:buChar char="–"/>
              <a:defRPr/>
            </a:pPr>
            <a:r>
              <a:rPr lang="en-US" altLang="zh-TW" dirty="0" smtClean="0">
                <a:solidFill>
                  <a:srgbClr val="FF0000"/>
                </a:solidFill>
                <a:ea typeface="ＭＳ Ｐゴシック" pitchFamily="34" charset="-128"/>
                <a:cs typeface="Times New Roman" pitchFamily="18" charset="0"/>
              </a:rPr>
              <a:t>When UL transmission begins, a S2S receiver estimates its SINR according to UL interference and P</a:t>
            </a:r>
            <a:r>
              <a:rPr lang="en-US" altLang="zh-TW" baseline="-25000" dirty="0" smtClean="0">
                <a:solidFill>
                  <a:srgbClr val="FF0000"/>
                </a:solidFill>
                <a:ea typeface="ＭＳ Ｐゴシック" pitchFamily="34" charset="-128"/>
                <a:cs typeface="Times New Roman" pitchFamily="18" charset="0"/>
              </a:rPr>
              <a:t>S2S</a:t>
            </a:r>
          </a:p>
          <a:p>
            <a:pPr lvl="2">
              <a:buFont typeface="Times New Roman" pitchFamily="16" charset="0"/>
              <a:buNone/>
              <a:defRPr/>
            </a:pPr>
            <a:r>
              <a:rPr lang="en-US" altLang="zh-TW" dirty="0" smtClean="0">
                <a:solidFill>
                  <a:srgbClr val="FF0000"/>
                </a:solidFill>
                <a:ea typeface="ＭＳ Ｐゴシック" pitchFamily="34" charset="-128"/>
                <a:cs typeface="Times New Roman" pitchFamily="18" charset="0"/>
              </a:rPr>
              <a:t>If SINR is acceptable, S2S receiver replies a S2S_clear_frame to a S2S transmitter. The S2S_clear_frame may contain recommended MCS, number of space-time stream, etc. which derived from the local SINR.</a:t>
            </a:r>
          </a:p>
          <a:p>
            <a:pPr lvl="2">
              <a:buFont typeface="Times New Roman" pitchFamily="16" charset="0"/>
              <a:buNone/>
              <a:defRPr/>
            </a:pPr>
            <a:r>
              <a:rPr lang="en-US" altLang="zh-TW" dirty="0" smtClean="0">
                <a:solidFill>
                  <a:srgbClr val="FF0000"/>
                </a:solidFill>
                <a:ea typeface="ＭＳ Ｐゴシック" pitchFamily="34" charset="-128"/>
                <a:cs typeface="Times New Roman" pitchFamily="18" charset="0"/>
              </a:rPr>
              <a:t>Otherwise, no S2S_clear_frame is replied</a:t>
            </a:r>
          </a:p>
          <a:p>
            <a:pPr lvl="1">
              <a:buFont typeface="Times New Roman" pitchFamily="16" charset="0"/>
              <a:buNone/>
              <a:defRPr/>
            </a:pPr>
            <a:r>
              <a:rPr lang="en-US" altLang="zh-TW" dirty="0" smtClean="0">
                <a:solidFill>
                  <a:srgbClr val="FF0000"/>
                </a:solidFill>
                <a:ea typeface="ＭＳ Ｐゴシック" pitchFamily="34" charset="-128"/>
                <a:cs typeface="Times New Roman" pitchFamily="18" charset="0"/>
              </a:rPr>
              <a:t>When a S2S transmitter receives both a S2S_clear_frame from a S2S receiver and a </a:t>
            </a:r>
            <a:r>
              <a:rPr lang="en-US" altLang="zh-TW" dirty="0" err="1" smtClean="0">
                <a:solidFill>
                  <a:srgbClr val="FF0000"/>
                </a:solidFill>
                <a:ea typeface="ＭＳ Ｐゴシック" pitchFamily="34" charset="-128"/>
                <a:cs typeface="Times New Roman" pitchFamily="18" charset="0"/>
              </a:rPr>
              <a:t>trigger_frame</a:t>
            </a:r>
            <a:r>
              <a:rPr lang="en-US" altLang="zh-TW" dirty="0" smtClean="0">
                <a:solidFill>
                  <a:srgbClr val="FF0000"/>
                </a:solidFill>
                <a:ea typeface="ＭＳ Ｐゴシック" pitchFamily="34" charset="-128"/>
                <a:cs typeface="Times New Roman" pitchFamily="18" charset="0"/>
              </a:rPr>
              <a:t> from an AP, it begins the S2S concurrent transmissions using parameters suggested by the S2S receiver.</a:t>
            </a:r>
          </a:p>
          <a:p>
            <a:pPr>
              <a:buFont typeface="Times New Roman" pitchFamily="16" charset="0"/>
              <a:buNone/>
              <a:defRPr/>
            </a:pPr>
            <a:endParaRPr lang="zh-CN" altLang="en-US" dirty="0"/>
          </a:p>
        </p:txBody>
      </p:sp>
      <p:sp>
        <p:nvSpPr>
          <p:cNvPr id="75779" name="灯片编号占位符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altLang="zh-TW"/>
              <a:t>Slide </a:t>
            </a:r>
            <a:fld id="{60762179-F92D-440E-A753-88E19965E143}" type="slidenum">
              <a:rPr lang="en-GB" altLang="zh-TW"/>
              <a: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7</a:t>
            </a:fld>
            <a:endParaRPr lang="en-GB" altLang="zh-TW"/>
          </a:p>
        </p:txBody>
      </p:sp>
      <p:sp>
        <p:nvSpPr>
          <p:cNvPr id="75780" name="页脚占位符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GB" altLang="zh-TW">
                <a:latin typeface="Times New Roman" pitchFamily="18" charset="0"/>
                <a:ea typeface="Arial Unicode MS" pitchFamily="34" charset="-120"/>
                <a:cs typeface="Arial Unicode MS" pitchFamily="34" charset="-120"/>
              </a:rPr>
              <a:t>Der-Jiunn Deng, NCUE</a:t>
            </a:r>
          </a:p>
        </p:txBody>
      </p:sp>
      <p:sp>
        <p:nvSpPr>
          <p:cNvPr id="75781" name="日期占位符 5"/>
          <p:cNvSpPr>
            <a:spLocks noGrp="1"/>
          </p:cNvSpPr>
          <p:nvPr>
            <p:ph type="dt" sz="quarter" idx="12"/>
          </p:nvPr>
        </p:nvSpPr>
        <p:spPr>
          <a:noFill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/>
              <a:t>Sep. 2015</a:t>
            </a:r>
            <a:endParaRPr lang="en-GB" altLang="zh-TW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AP Coordinated Medium Access Flow for Concurrent TX </a:t>
            </a:r>
            <a:endParaRPr lang="zh-CN" altLang="en-US" smtClean="0"/>
          </a:p>
        </p:txBody>
      </p:sp>
      <p:sp>
        <p:nvSpPr>
          <p:cNvPr id="2458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 smtClean="0"/>
          </a:p>
        </p:txBody>
      </p:sp>
      <p:sp>
        <p:nvSpPr>
          <p:cNvPr id="24584" name="灯片编号占位符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altLang="zh-TW"/>
              <a:t>Slide </a:t>
            </a:r>
            <a:fld id="{C7218D5C-4163-43E6-937C-2AAF82083ACA}" type="slidenum">
              <a:rPr lang="en-GB" altLang="zh-TW"/>
              <a: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8</a:t>
            </a:fld>
            <a:endParaRPr lang="en-GB" altLang="zh-TW"/>
          </a:p>
        </p:txBody>
      </p:sp>
      <p:sp>
        <p:nvSpPr>
          <p:cNvPr id="24585" name="页脚占位符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GB" altLang="zh-TW">
                <a:latin typeface="Times New Roman" pitchFamily="18" charset="0"/>
                <a:ea typeface="Arial Unicode MS" pitchFamily="34" charset="-120"/>
                <a:cs typeface="Arial Unicode MS" pitchFamily="34" charset="-120"/>
              </a:rPr>
              <a:t>Der-Jiunn Deng, NCUE</a:t>
            </a:r>
          </a:p>
        </p:txBody>
      </p:sp>
      <p:sp>
        <p:nvSpPr>
          <p:cNvPr id="24586" name="日期占位符 5"/>
          <p:cNvSpPr>
            <a:spLocks noGrp="1"/>
          </p:cNvSpPr>
          <p:nvPr>
            <p:ph type="dt" sz="quarter" idx="12"/>
          </p:nvPr>
        </p:nvSpPr>
        <p:spPr>
          <a:noFill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/>
              <a:t>Sep. 2015</a:t>
            </a:r>
            <a:endParaRPr lang="en-GB" altLang="zh-TW"/>
          </a:p>
        </p:txBody>
      </p:sp>
      <p:graphicFrame>
        <p:nvGraphicFramePr>
          <p:cNvPr id="24581" name="Object 5"/>
          <p:cNvGraphicFramePr>
            <a:graphicFrameLocks noChangeAspect="1"/>
          </p:cNvGraphicFramePr>
          <p:nvPr/>
        </p:nvGraphicFramePr>
        <p:xfrm>
          <a:off x="1331913" y="1773238"/>
          <a:ext cx="6524625" cy="4619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82" name="Visio" r:id="rId3" imgW="6523958" imgH="4618863" progId="">
                  <p:embed/>
                </p:oleObj>
              </mc:Choice>
              <mc:Fallback>
                <p:oleObj name="Visio" r:id="rId3" imgW="6523958" imgH="4618863" progId="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31913" y="1773238"/>
                        <a:ext cx="6524625" cy="4619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5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Summary</a:t>
            </a:r>
            <a:endParaRPr lang="zh-CN" altLang="en-US" smtClean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23850" y="1714500"/>
            <a:ext cx="8391525" cy="4522788"/>
          </a:xfrm>
        </p:spPr>
        <p:txBody>
          <a:bodyPr>
            <a:normAutofit lnSpcReduction="10000"/>
          </a:bodyPr>
          <a:lstStyle/>
          <a:p>
            <a:pPr>
              <a:lnSpc>
                <a:spcPct val="130000"/>
              </a:lnSpc>
              <a:buFont typeface="Arial" pitchFamily="34" charset="0"/>
              <a:buChar char="•"/>
              <a:defRPr/>
            </a:pPr>
            <a:r>
              <a:rPr lang="en-US" altLang="zh-CN" sz="1800" b="0" dirty="0" smtClean="0"/>
              <a:t>In this contribution, an AP coordinated MAC flow is discussed for concurrent S2S transmissions</a:t>
            </a:r>
          </a:p>
          <a:p>
            <a:pPr lvl="1">
              <a:lnSpc>
                <a:spcPct val="130000"/>
              </a:lnSpc>
              <a:buFont typeface="Times New Roman" pitchFamily="16" charset="0"/>
              <a:buNone/>
              <a:defRPr/>
            </a:pPr>
            <a:r>
              <a:rPr lang="en-US" altLang="zh-CN" dirty="0" smtClean="0">
                <a:solidFill>
                  <a:srgbClr val="FF0000"/>
                </a:solidFill>
              </a:rPr>
              <a:t>Find the opportunity that SINRs at both receivers are acceptable</a:t>
            </a:r>
          </a:p>
          <a:p>
            <a:pPr lvl="1">
              <a:lnSpc>
                <a:spcPct val="130000"/>
              </a:lnSpc>
              <a:buFont typeface="Times New Roman" pitchFamily="16" charset="0"/>
              <a:buNone/>
              <a:defRPr/>
            </a:pPr>
            <a:r>
              <a:rPr lang="en-US" altLang="zh-CN" dirty="0" smtClean="0">
                <a:solidFill>
                  <a:srgbClr val="FF0000"/>
                </a:solidFill>
              </a:rPr>
              <a:t>Performance of  concurrent transmissions is guaranteed</a:t>
            </a:r>
          </a:p>
          <a:p>
            <a:pPr lvl="1">
              <a:lnSpc>
                <a:spcPct val="130000"/>
              </a:lnSpc>
              <a:buFont typeface="Times New Roman" pitchFamily="16" charset="0"/>
              <a:buNone/>
              <a:defRPr/>
            </a:pPr>
            <a:r>
              <a:rPr lang="en-US" altLang="zh-CN" dirty="0" smtClean="0">
                <a:solidFill>
                  <a:srgbClr val="FF0000"/>
                </a:solidFill>
              </a:rPr>
              <a:t>Fully reuse the </a:t>
            </a:r>
            <a:r>
              <a:rPr lang="en-US" altLang="zh-CN" dirty="0" err="1" smtClean="0">
                <a:solidFill>
                  <a:srgbClr val="FF0000"/>
                </a:solidFill>
              </a:rPr>
              <a:t>buffer_report</a:t>
            </a:r>
            <a:r>
              <a:rPr lang="en-US" altLang="zh-CN" dirty="0" smtClean="0">
                <a:solidFill>
                  <a:srgbClr val="FF0000"/>
                </a:solidFill>
              </a:rPr>
              <a:t>/</a:t>
            </a:r>
            <a:r>
              <a:rPr lang="en-US" altLang="zh-CN" dirty="0" err="1" smtClean="0">
                <a:solidFill>
                  <a:srgbClr val="FF0000"/>
                </a:solidFill>
              </a:rPr>
              <a:t>trigger_frame</a:t>
            </a:r>
            <a:r>
              <a:rPr lang="en-US" altLang="zh-CN" dirty="0" smtClean="0">
                <a:solidFill>
                  <a:srgbClr val="FF0000"/>
                </a:solidFill>
              </a:rPr>
              <a:t> exchange framework</a:t>
            </a:r>
          </a:p>
          <a:p>
            <a:pPr>
              <a:lnSpc>
                <a:spcPct val="130000"/>
              </a:lnSpc>
              <a:buFont typeface="Arial" pitchFamily="34" charset="0"/>
              <a:buChar char="•"/>
              <a:defRPr/>
            </a:pPr>
            <a:r>
              <a:rPr lang="en-US" altLang="zh-CN" sz="1800" b="0" dirty="0" smtClean="0"/>
              <a:t>When a </a:t>
            </a:r>
            <a:r>
              <a:rPr lang="en-US" altLang="zh-CN" sz="1800" b="0" dirty="0" err="1" smtClean="0"/>
              <a:t>buffer_report</a:t>
            </a:r>
            <a:r>
              <a:rPr lang="en-US" altLang="zh-CN" sz="1800" b="0" dirty="0" smtClean="0"/>
              <a:t> is transmitted by a STA attempting to initiate S2S transmissions as a transmitter, the buffer report carries</a:t>
            </a:r>
          </a:p>
          <a:p>
            <a:pPr lvl="1">
              <a:lnSpc>
                <a:spcPct val="130000"/>
              </a:lnSpc>
              <a:buFont typeface="Times New Roman" pitchFamily="16" charset="0"/>
              <a:buNone/>
              <a:defRPr/>
            </a:pPr>
            <a:r>
              <a:rPr lang="el-GR" altLang="zh-TW" dirty="0" smtClean="0">
                <a:solidFill>
                  <a:srgbClr val="FF0000"/>
                </a:solidFill>
                <a:ea typeface="ＭＳ Ｐゴシック" pitchFamily="34" charset="-128"/>
              </a:rPr>
              <a:t>Δ</a:t>
            </a:r>
            <a:r>
              <a:rPr lang="en-US" altLang="zh-TW" dirty="0" smtClean="0">
                <a:solidFill>
                  <a:srgbClr val="FF0000"/>
                </a:solidFill>
                <a:ea typeface="ＭＳ Ｐゴシック" pitchFamily="34" charset="-128"/>
              </a:rPr>
              <a:t>: a power level deviation from the maximum allowable TX power (facilitate both receivers to estimate the received power level)</a:t>
            </a:r>
          </a:p>
          <a:p>
            <a:pPr>
              <a:lnSpc>
                <a:spcPct val="130000"/>
              </a:lnSpc>
              <a:buFont typeface="Arial" pitchFamily="34" charset="0"/>
              <a:buChar char="•"/>
              <a:defRPr/>
            </a:pPr>
            <a:r>
              <a:rPr lang="en-US" altLang="zh-TW" sz="2000" b="0" dirty="0" smtClean="0">
                <a:solidFill>
                  <a:srgbClr val="0000FF"/>
                </a:solidFill>
                <a:ea typeface="ＭＳ Ｐゴシック" pitchFamily="34" charset="-128"/>
                <a:cs typeface="Times New Roman" pitchFamily="18" charset="0"/>
              </a:rPr>
              <a:t>S2S concurrent TX are performed if  a S2S transmitter receives both a S2S_clear_frame from a S2S receiver and a </a:t>
            </a:r>
            <a:r>
              <a:rPr lang="en-US" altLang="zh-TW" sz="2000" b="0" dirty="0" err="1" smtClean="0">
                <a:solidFill>
                  <a:srgbClr val="0000FF"/>
                </a:solidFill>
                <a:ea typeface="ＭＳ Ｐゴシック" pitchFamily="34" charset="-128"/>
                <a:cs typeface="Times New Roman" pitchFamily="18" charset="0"/>
              </a:rPr>
              <a:t>trigger_frame</a:t>
            </a:r>
            <a:r>
              <a:rPr lang="en-US" altLang="zh-TW" sz="2000" b="0" dirty="0" smtClean="0">
                <a:solidFill>
                  <a:srgbClr val="0000FF"/>
                </a:solidFill>
                <a:ea typeface="ＭＳ Ｐゴシック" pitchFamily="34" charset="-128"/>
                <a:cs typeface="Times New Roman" pitchFamily="18" charset="0"/>
              </a:rPr>
              <a:t> from an AP</a:t>
            </a:r>
            <a:endParaRPr lang="en-US" altLang="zh-CN" b="0" dirty="0" smtClean="0">
              <a:solidFill>
                <a:srgbClr val="0000FF"/>
              </a:solidFill>
            </a:endParaRPr>
          </a:p>
          <a:p>
            <a:pPr lvl="1">
              <a:buFont typeface="Arial" pitchFamily="34" charset="0"/>
              <a:buChar char="•"/>
              <a:defRPr/>
            </a:pPr>
            <a:endParaRPr lang="en-US" altLang="zh-CN" dirty="0" smtClean="0"/>
          </a:p>
          <a:p>
            <a:pPr lvl="1">
              <a:buFont typeface="Arial" pitchFamily="34" charset="0"/>
              <a:buChar char="•"/>
              <a:defRPr/>
            </a:pPr>
            <a:endParaRPr lang="en-US" altLang="zh-CN" dirty="0" smtClean="0"/>
          </a:p>
          <a:p>
            <a:pPr>
              <a:buFont typeface="Times New Roman" pitchFamily="16" charset="0"/>
              <a:buNone/>
              <a:defRPr/>
            </a:pPr>
            <a:endParaRPr lang="zh-CN" altLang="en-US" dirty="0"/>
          </a:p>
        </p:txBody>
      </p:sp>
      <p:sp>
        <p:nvSpPr>
          <p:cNvPr id="77827" name="灯片编号占位符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altLang="zh-TW"/>
              <a:t>Slide </a:t>
            </a:r>
            <a:fld id="{526B11A2-5F46-473F-973D-5D4B82C8877A}" type="slidenum">
              <a:rPr lang="en-GB" altLang="zh-TW"/>
              <a: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9</a:t>
            </a:fld>
            <a:endParaRPr lang="en-GB" altLang="zh-TW"/>
          </a:p>
        </p:txBody>
      </p:sp>
      <p:sp>
        <p:nvSpPr>
          <p:cNvPr id="77828" name="页脚占位符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GB" altLang="zh-TW">
                <a:latin typeface="Times New Roman" pitchFamily="18" charset="0"/>
                <a:ea typeface="Arial Unicode MS" pitchFamily="34" charset="-120"/>
                <a:cs typeface="Arial Unicode MS" pitchFamily="34" charset="-120"/>
              </a:rPr>
              <a:t>Der-Jiunn Deng, NCUE</a:t>
            </a:r>
          </a:p>
        </p:txBody>
      </p:sp>
      <p:sp>
        <p:nvSpPr>
          <p:cNvPr id="77829" name="日期占位符 5"/>
          <p:cNvSpPr>
            <a:spLocks noGrp="1"/>
          </p:cNvSpPr>
          <p:nvPr>
            <p:ph type="dt" sz="quarter" idx="12"/>
          </p:nvPr>
        </p:nvSpPr>
        <p:spPr>
          <a:noFill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/>
              <a:t>Sep. 2015</a:t>
            </a:r>
            <a:endParaRPr lang="en-GB" altLang="zh-TW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 (1)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 (1)</Template>
  <TotalTime>856</TotalTime>
  <Words>859</Words>
  <Application>Microsoft Office PowerPoint</Application>
  <PresentationFormat>如螢幕大小 (4:3)</PresentationFormat>
  <Paragraphs>96</Paragraphs>
  <Slides>9</Slides>
  <Notes>2</Notes>
  <HiddenSlides>0</HiddenSlides>
  <MMClips>0</MMClips>
  <ScaleCrop>false</ScaleCrop>
  <HeadingPairs>
    <vt:vector size="8" baseType="variant">
      <vt:variant>
        <vt:lpstr>使用字型</vt:lpstr>
      </vt:variant>
      <vt:variant>
        <vt:i4>7</vt:i4>
      </vt:variant>
      <vt:variant>
        <vt:lpstr>佈景主題</vt:lpstr>
      </vt:variant>
      <vt:variant>
        <vt:i4>1</vt:i4>
      </vt:variant>
      <vt:variant>
        <vt:lpstr>內嵌 OLE 伺服程式</vt:lpstr>
      </vt:variant>
      <vt:variant>
        <vt:i4>2</vt:i4>
      </vt:variant>
      <vt:variant>
        <vt:lpstr>投影片標題</vt:lpstr>
      </vt:variant>
      <vt:variant>
        <vt:i4>9</vt:i4>
      </vt:variant>
    </vt:vector>
  </HeadingPairs>
  <TitlesOfParts>
    <vt:vector size="19" baseType="lpstr">
      <vt:lpstr>Arial Unicode MS</vt:lpstr>
      <vt:lpstr>MS Gothic</vt:lpstr>
      <vt:lpstr>ＭＳ Ｐゴシック</vt:lpstr>
      <vt:lpstr>新細明體</vt:lpstr>
      <vt:lpstr>Arial</vt:lpstr>
      <vt:lpstr>Times New Roman</vt:lpstr>
      <vt:lpstr>Wingdings</vt:lpstr>
      <vt:lpstr>802-11-Submission (1)</vt:lpstr>
      <vt:lpstr>Document</vt:lpstr>
      <vt:lpstr>Visio</vt:lpstr>
      <vt:lpstr>Discussion on AP Coordinated Concurrent STA-to-STA Transmissions in 11ax </vt:lpstr>
      <vt:lpstr>Background</vt:lpstr>
      <vt:lpstr>Interference in S2S Concurrent Transmissions</vt:lpstr>
      <vt:lpstr>Adjustable CCA and TPC</vt:lpstr>
      <vt:lpstr>AP Coordinated Medium Access Flow for Concurrent TX </vt:lpstr>
      <vt:lpstr>AP Coordinated Medium Access Flow for Concurrent TX </vt:lpstr>
      <vt:lpstr>AP Coordinated Medium Access Flow for Concurrent TX </vt:lpstr>
      <vt:lpstr>AP Coordinated Medium Access Flow for Concurrent TX </vt:lpstr>
      <vt:lpstr>Summary</vt:lpstr>
    </vt:vector>
  </TitlesOfParts>
  <Company>NCUE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D2D</dc:title>
  <dc:creator>Der-Jiunn Deng</dc:creator>
  <cp:lastModifiedBy>Der-Jiunn Deng</cp:lastModifiedBy>
  <cp:revision>62</cp:revision>
  <cp:lastPrinted>1601-01-01T00:00:00Z</cp:lastPrinted>
  <dcterms:created xsi:type="dcterms:W3CDTF">2015-07-11T18:28:29Z</dcterms:created>
  <dcterms:modified xsi:type="dcterms:W3CDTF">2015-09-14T02:48:04Z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_ms_pID_72543">
    <vt:lpwstr>(3)z31vYVOVXxTf7dTD5q/E2sMEZ8oPBPA+whaJ+5bYUtrGr4KAd6vkq6+wcUPx7tiLHCRiDnXV
92gYPC1QxG22QAad45O6QiNocvgqgYCBQ71cSPGMd7ishsU9xl3tbH7OIlTj+vgx2LDQLKrd
ZTP7l46N6G6t3KRscVYYlpeye4n36ydQ7BDa/5MAxyFWPggxmpmmnGttn+sXa6W5CyoFnazi
kXdQ5w9NCG2KqvA3XQ</vt:lpwstr>
  </property>
  <property fmtid="{D5CDD505-2E9C-101B-9397-08002B2CF9AE}" pid="3" name="_new_ms_pID_725431">
    <vt:lpwstr>1FA+VVh7rvmR7sXYeaW/pz9nLRxuKI5i3MSMqMybK55voN5Lak3Vb2
dLCOKvC26zJK3DSYORXZUbhdCT7dRJEhf2A3U9kvS6keRUZKut+zyyDes7ncbf06jGf8hPP8
Ht+InQKcmxbXG5D5nR9v48wb8CqGmkmyiF7VMjJflNqVd8oDTHqngEpngHbR5ny4crLElg69
3j6V0kyRDkoAVohX5g4NViBGSoNOjyHHdC+4</vt:lpwstr>
  </property>
  <property fmtid="{D5CDD505-2E9C-101B-9397-08002B2CF9AE}" pid="4" name="_new_ms_pID_725432">
    <vt:lpwstr>RXZHmRcZrWuK3F4SeBn+cgndZM850nGfS0Lo
0taSciZv5zeQINl44sdquSs0jQp1E2xvzg38dQ5oqRU6+Ooh6D9amHydVYAsE5eCxIKZNoV9
FV54DUD4cEIcTdjDmWQe6BYrCA/lQMugn65Kq8+FkUi4DDP/CIXPzEjtnWAvXZrw</vt:lpwstr>
  </property>
  <property fmtid="{D5CDD505-2E9C-101B-9397-08002B2CF9AE}" pid="5" name="sflag">
    <vt:lpwstr>1436899393</vt:lpwstr>
  </property>
</Properties>
</file>