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270" r:id="rId3"/>
    <p:sldId id="336" r:id="rId4"/>
    <p:sldId id="338" r:id="rId5"/>
    <p:sldId id="330" r:id="rId6"/>
    <p:sldId id="334" r:id="rId7"/>
    <p:sldId id="339" r:id="rId8"/>
    <p:sldId id="340" r:id="rId9"/>
    <p:sldId id="342" r:id="rId10"/>
    <p:sldId id="343" r:id="rId11"/>
    <p:sldId id="353" r:id="rId12"/>
    <p:sldId id="345" r:id="rId13"/>
    <p:sldId id="346" r:id="rId14"/>
    <p:sldId id="347" r:id="rId15"/>
    <p:sldId id="348" r:id="rId16"/>
    <p:sldId id="349" r:id="rId17"/>
    <p:sldId id="351" r:id="rId18"/>
    <p:sldId id="352" r:id="rId19"/>
    <p:sldId id="328" r:id="rId2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567" autoAdjust="0"/>
  </p:normalViewPr>
  <p:slideViewPr>
    <p:cSldViewPr>
      <p:cViewPr>
        <p:scale>
          <a:sx n="60" d="100"/>
          <a:sy n="60" d="100"/>
        </p:scale>
        <p:origin x="-173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790" y="-10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2536" y="199841"/>
            <a:ext cx="7448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97858">
              <a:defRPr sz="1500" b="1" smtClean="0"/>
            </a:lvl1pPr>
          </a:lstStyle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11880" y="199841"/>
            <a:ext cx="9814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97858">
              <a:defRPr sz="15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17592" y="9905482"/>
            <a:ext cx="16510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97858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11939" y="9905482"/>
            <a:ext cx="5177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97858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710256" y="427172"/>
            <a:ext cx="56787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7749" tIns="48875" rIns="97749" bIns="48875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10256" y="9905482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97858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710256" y="9893226"/>
            <a:ext cx="583644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7749" tIns="48875" rIns="97749" bIns="48875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86419" y="112306"/>
            <a:ext cx="7448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97858">
              <a:defRPr sz="1500" b="1" smtClean="0"/>
            </a:lvl1pPr>
          </a:lstStyle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9622" y="112306"/>
            <a:ext cx="9814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97858">
              <a:defRPr sz="15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3113"/>
            <a:ext cx="5099050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23" y="4861704"/>
            <a:ext cx="5207454" cy="460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25" tIns="49215" rIns="100125" bIns="49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86486" y="9908983"/>
            <a:ext cx="21448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88747" lvl="4" algn="r" defTabSz="997858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06558" y="9908983"/>
            <a:ext cx="5177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97858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41136" y="990898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41136" y="9907232"/>
            <a:ext cx="561702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7749" tIns="48875" rIns="97749" bIns="48875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63122" y="327382"/>
            <a:ext cx="577305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7749" tIns="48875" rIns="97749" bIns="48875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409150" y="9908983"/>
            <a:ext cx="415177" cy="184666"/>
          </a:xfrm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3113"/>
            <a:ext cx="5099050" cy="3825875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409150" y="9908983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409150" y="9908983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409150" y="9908983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7085262-DAF8-40EB-B101-2C509DD64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8767F8E-C671-44AE-B57E-1FAC75A3C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C694010-9FAD-4A5E-AE03-53FD22EA5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dirty="0" smtClean="0"/>
              <a:t>Zhigang Rong, Huawei, et., 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9CC4226-5898-4289-B3B7-B3B63847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52FA7AA-22C1-4E97-88D6-3976232AE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29B3BF4-2FB5-48DF-B7F8-378C94E2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2EA5A18A-0502-4C7F-91C7-3FAD3C703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7D10478-073E-41FC-8CD8-273C83139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2DA8EA7-967B-44C3-81AE-E347CC116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E488B76-7930-427E-B17C-4A951210E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81401" y="30334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/>
              <a:t>doc.: IEEE </a:t>
            </a:r>
            <a:r>
              <a:rPr lang="en-US" sz="1800" b="1" dirty="0" smtClean="0"/>
              <a:t>802.11-15/1134r2</a:t>
            </a:r>
            <a:endParaRPr lang="en-US" sz="1800" b="1" dirty="0" smtClean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" y="304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September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800" dirty="0" smtClean="0"/>
              <a:t>11ax Support for </a:t>
            </a:r>
            <a:r>
              <a:rPr lang="en-US" sz="2800" dirty="0" err="1" smtClean="0"/>
              <a:t>IoT</a:t>
            </a:r>
            <a:endParaRPr lang="en-US" sz="2800" dirty="0" smtClean="0"/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2015-09-09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8ECFE58B-6F90-4BB0-B09C-F6AB727C71E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Shimi Shilo, Huawei Technologies</a:t>
            </a:r>
            <a:endParaRPr lang="en-US" altLang="zh-CN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6800" y="2286000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Authors: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31350"/>
              </p:ext>
            </p:extLst>
          </p:nvPr>
        </p:nvGraphicFramePr>
        <p:xfrm>
          <a:off x="914400" y="2848748"/>
          <a:ext cx="7467600" cy="3059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520"/>
                <a:gridCol w="1179095"/>
                <a:gridCol w="1650733"/>
                <a:gridCol w="1336307"/>
                <a:gridCol w="1807945"/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Shimi Shilo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Huawei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Technologies. Co., Ltd.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shimi.shilo@huawei.com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Doron Ezri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doron.ezri@huawei.com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Oded Redlich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oded.redlich@huawei.com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Genadiy Tsodik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genadiy.tsodik@huawei.com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Le Liu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liule@huawei.com</a:t>
                      </a:r>
                      <a:endParaRPr lang="en-US" sz="11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Sheng Liu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martin.liu@huawei.com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Yi Luo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roy.luoyi@huawei.com</a:t>
                      </a:r>
                      <a:endParaRPr lang="en-US" sz="11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Peter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aseline="0" dirty="0" err="1" smtClean="0">
                          <a:latin typeface="Times New Roman"/>
                          <a:ea typeface="Times New Roman"/>
                          <a:cs typeface="Arial"/>
                        </a:rPr>
                        <a:t>Loc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peterloc@iwirelesstech.com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Jiayin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Zhang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zhangjiayin@huawei.com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Junghoon Suh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Junghoon.Suh@huawei.com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Low PAPR Transmission Scheme Co-Existing with OFDMA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</a:t>
            </a:r>
            <a:r>
              <a:rPr lang="en-US" altLang="zh-CN" dirty="0" smtClean="0"/>
              <a:t>may consider </a:t>
            </a:r>
            <a:r>
              <a:rPr lang="en-US" altLang="zh-CN" dirty="0"/>
              <a:t>a single-carrier transmission technique that co-exists together with OFDMA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Here co-existence means that although the modulation schemes are different, the waveforms remain orthogonal at the receiver’s FFT output</a:t>
            </a: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809512" y="4669306"/>
            <a:ext cx="254000" cy="361950"/>
            <a:chOff x="2154" y="1979"/>
            <a:chExt cx="272" cy="362"/>
          </a:xfrm>
        </p:grpSpPr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V="1">
              <a:off x="2290" y="2115"/>
              <a:ext cx="0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 flipV="1">
              <a:off x="2154" y="1979"/>
              <a:ext cx="136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V="1">
              <a:off x="2290" y="1979"/>
              <a:ext cx="136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4926094" y="5040781"/>
            <a:ext cx="50996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 flipH="1">
            <a:off x="2314310" y="4065152"/>
            <a:ext cx="576262" cy="576262"/>
            <a:chOff x="188913" y="3535237"/>
            <a:chExt cx="576262" cy="576262"/>
          </a:xfrm>
        </p:grpSpPr>
        <p:grpSp>
          <p:nvGrpSpPr>
            <p:cNvPr id="16" name="Group 52"/>
            <p:cNvGrpSpPr>
              <a:grpSpLocks/>
            </p:cNvGrpSpPr>
            <p:nvPr/>
          </p:nvGrpSpPr>
          <p:grpSpPr bwMode="auto">
            <a:xfrm rot="-2288667">
              <a:off x="188913" y="3535237"/>
              <a:ext cx="576262" cy="576262"/>
              <a:chOff x="2336" y="618"/>
              <a:chExt cx="544" cy="499"/>
            </a:xfrm>
          </p:grpSpPr>
          <p:sp>
            <p:nvSpPr>
              <p:cNvPr id="21" name="Oval 45"/>
              <p:cNvSpPr>
                <a:spLocks noChangeArrowheads="1"/>
              </p:cNvSpPr>
              <p:nvPr/>
            </p:nvSpPr>
            <p:spPr bwMode="auto">
              <a:xfrm>
                <a:off x="2562" y="754"/>
                <a:ext cx="137" cy="1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46"/>
              <p:cNvSpPr>
                <a:spLocks noChangeArrowheads="1"/>
              </p:cNvSpPr>
              <p:nvPr/>
            </p:nvSpPr>
            <p:spPr bwMode="auto">
              <a:xfrm>
                <a:off x="2517" y="709"/>
                <a:ext cx="227" cy="22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47"/>
              <p:cNvSpPr>
                <a:spLocks noChangeArrowheads="1"/>
              </p:cNvSpPr>
              <p:nvPr/>
            </p:nvSpPr>
            <p:spPr bwMode="auto">
              <a:xfrm>
                <a:off x="2472" y="663"/>
                <a:ext cx="318" cy="3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49"/>
              <p:cNvSpPr>
                <a:spLocks noChangeArrowheads="1"/>
              </p:cNvSpPr>
              <p:nvPr/>
            </p:nvSpPr>
            <p:spPr bwMode="auto">
              <a:xfrm>
                <a:off x="2426" y="618"/>
                <a:ext cx="408" cy="4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50"/>
              <p:cNvSpPr>
                <a:spLocks noChangeArrowheads="1"/>
              </p:cNvSpPr>
              <p:nvPr/>
            </p:nvSpPr>
            <p:spPr bwMode="auto">
              <a:xfrm>
                <a:off x="2653" y="618"/>
                <a:ext cx="227" cy="4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51"/>
              <p:cNvSpPr>
                <a:spLocks noChangeArrowheads="1"/>
              </p:cNvSpPr>
              <p:nvPr/>
            </p:nvSpPr>
            <p:spPr bwMode="auto">
              <a:xfrm>
                <a:off x="2336" y="845"/>
                <a:ext cx="544" cy="2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479425" y="3662237"/>
              <a:ext cx="254000" cy="361950"/>
              <a:chOff x="2154" y="1979"/>
              <a:chExt cx="272" cy="362"/>
            </a:xfrm>
          </p:grpSpPr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 flipV="1">
                <a:off x="2290" y="2115"/>
                <a:ext cx="0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 flipV="1">
                <a:off x="2154" y="1979"/>
                <a:ext cx="136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 flipV="1">
                <a:off x="2290" y="1979"/>
                <a:ext cx="136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5444363" y="4393527"/>
            <a:ext cx="523230" cy="1223318"/>
          </a:xfrm>
          <a:prstGeom prst="rect">
            <a:avLst/>
          </a:prstGeom>
          <a:solidFill>
            <a:srgbClr val="78E89B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 Box 59"/>
          <p:cNvSpPr txBox="1">
            <a:spLocks noChangeArrowheads="1"/>
          </p:cNvSpPr>
          <p:nvPr/>
        </p:nvSpPr>
        <p:spPr bwMode="auto">
          <a:xfrm>
            <a:off x="5481967" y="4839982"/>
            <a:ext cx="492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dirty="0" smtClean="0"/>
              <a:t>FFT</a:t>
            </a:r>
            <a:endParaRPr lang="en-US" sz="1200" dirty="0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2230127" y="4557250"/>
            <a:ext cx="23790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524000" y="4330743"/>
            <a:ext cx="690488" cy="453014"/>
          </a:xfrm>
          <a:prstGeom prst="rect">
            <a:avLst/>
          </a:prstGeom>
          <a:solidFill>
            <a:srgbClr val="78E89B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flipH="1">
            <a:off x="2304785" y="5027398"/>
            <a:ext cx="576262" cy="576262"/>
            <a:chOff x="188913" y="3535237"/>
            <a:chExt cx="576262" cy="576262"/>
          </a:xfrm>
        </p:grpSpPr>
        <p:grpSp>
          <p:nvGrpSpPr>
            <p:cNvPr id="32" name="Group 52"/>
            <p:cNvGrpSpPr>
              <a:grpSpLocks/>
            </p:cNvGrpSpPr>
            <p:nvPr/>
          </p:nvGrpSpPr>
          <p:grpSpPr bwMode="auto">
            <a:xfrm rot="-2288667">
              <a:off x="188913" y="3535237"/>
              <a:ext cx="576262" cy="576262"/>
              <a:chOff x="2336" y="618"/>
              <a:chExt cx="544" cy="499"/>
            </a:xfrm>
          </p:grpSpPr>
          <p:sp>
            <p:nvSpPr>
              <p:cNvPr id="37" name="Oval 45"/>
              <p:cNvSpPr>
                <a:spLocks noChangeArrowheads="1"/>
              </p:cNvSpPr>
              <p:nvPr/>
            </p:nvSpPr>
            <p:spPr bwMode="auto">
              <a:xfrm>
                <a:off x="2562" y="754"/>
                <a:ext cx="137" cy="1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46"/>
              <p:cNvSpPr>
                <a:spLocks noChangeArrowheads="1"/>
              </p:cNvSpPr>
              <p:nvPr/>
            </p:nvSpPr>
            <p:spPr bwMode="auto">
              <a:xfrm>
                <a:off x="2517" y="709"/>
                <a:ext cx="227" cy="22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47"/>
              <p:cNvSpPr>
                <a:spLocks noChangeArrowheads="1"/>
              </p:cNvSpPr>
              <p:nvPr/>
            </p:nvSpPr>
            <p:spPr bwMode="auto">
              <a:xfrm>
                <a:off x="2472" y="663"/>
                <a:ext cx="318" cy="3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49"/>
              <p:cNvSpPr>
                <a:spLocks noChangeArrowheads="1"/>
              </p:cNvSpPr>
              <p:nvPr/>
            </p:nvSpPr>
            <p:spPr bwMode="auto">
              <a:xfrm>
                <a:off x="2426" y="618"/>
                <a:ext cx="408" cy="4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50"/>
              <p:cNvSpPr>
                <a:spLocks noChangeArrowheads="1"/>
              </p:cNvSpPr>
              <p:nvPr/>
            </p:nvSpPr>
            <p:spPr bwMode="auto">
              <a:xfrm>
                <a:off x="2653" y="618"/>
                <a:ext cx="227" cy="4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51"/>
              <p:cNvSpPr>
                <a:spLocks noChangeArrowheads="1"/>
              </p:cNvSpPr>
              <p:nvPr/>
            </p:nvSpPr>
            <p:spPr bwMode="auto">
              <a:xfrm>
                <a:off x="2336" y="845"/>
                <a:ext cx="544" cy="2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17"/>
            <p:cNvGrpSpPr>
              <a:grpSpLocks/>
            </p:cNvGrpSpPr>
            <p:nvPr/>
          </p:nvGrpSpPr>
          <p:grpSpPr bwMode="auto">
            <a:xfrm>
              <a:off x="479425" y="3662237"/>
              <a:ext cx="254000" cy="361950"/>
              <a:chOff x="2154" y="1979"/>
              <a:chExt cx="272" cy="362"/>
            </a:xfrm>
          </p:grpSpPr>
          <p:sp>
            <p:nvSpPr>
              <p:cNvPr id="34" name="Line 18"/>
              <p:cNvSpPr>
                <a:spLocks noChangeShapeType="1"/>
              </p:cNvSpPr>
              <p:nvPr/>
            </p:nvSpPr>
            <p:spPr bwMode="auto">
              <a:xfrm flipV="1">
                <a:off x="2290" y="2115"/>
                <a:ext cx="0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 flipH="1" flipV="1">
                <a:off x="2154" y="1979"/>
                <a:ext cx="136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0"/>
              <p:cNvSpPr>
                <a:spLocks noChangeShapeType="1"/>
              </p:cNvSpPr>
              <p:nvPr/>
            </p:nvSpPr>
            <p:spPr bwMode="auto">
              <a:xfrm flipV="1">
                <a:off x="2290" y="1979"/>
                <a:ext cx="136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" name="Line 24"/>
          <p:cNvSpPr>
            <a:spLocks noChangeShapeType="1"/>
          </p:cNvSpPr>
          <p:nvPr/>
        </p:nvSpPr>
        <p:spPr bwMode="auto">
          <a:xfrm>
            <a:off x="2220602" y="5519496"/>
            <a:ext cx="23790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524000" y="5292989"/>
            <a:ext cx="680963" cy="453014"/>
          </a:xfrm>
          <a:prstGeom prst="rect">
            <a:avLst/>
          </a:prstGeom>
          <a:solidFill>
            <a:srgbClr val="78E89B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1447800" y="4411943"/>
            <a:ext cx="7500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dirty="0" smtClean="0"/>
              <a:t>SC </a:t>
            </a:r>
            <a:r>
              <a:rPr lang="en-US" sz="1200" dirty="0" err="1" smtClean="0"/>
              <a:t>Tx</a:t>
            </a:r>
            <a:endParaRPr lang="en-US" sz="1200" dirty="0"/>
          </a:p>
        </p:txBody>
      </p:sp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1447800" y="5294905"/>
            <a:ext cx="820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dirty="0" smtClean="0"/>
              <a:t>OFDMA </a:t>
            </a:r>
            <a:r>
              <a:rPr lang="en-US" sz="1200" dirty="0" err="1" smtClean="0"/>
              <a:t>Tx</a:t>
            </a:r>
            <a:endParaRPr lang="en-US" sz="1200" dirty="0"/>
          </a:p>
        </p:txBody>
      </p:sp>
      <p:sp>
        <p:nvSpPr>
          <p:cNvPr id="47" name="Line 24"/>
          <p:cNvSpPr>
            <a:spLocks noChangeShapeType="1"/>
          </p:cNvSpPr>
          <p:nvPr/>
        </p:nvSpPr>
        <p:spPr bwMode="auto">
          <a:xfrm>
            <a:off x="5966973" y="4531115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2932028" y="4260142"/>
            <a:ext cx="1830752" cy="4663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2932028" y="4794447"/>
            <a:ext cx="1830752" cy="4279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272020"/>
              </p:ext>
            </p:extLst>
          </p:nvPr>
        </p:nvGraphicFramePr>
        <p:xfrm>
          <a:off x="3376719" y="4038600"/>
          <a:ext cx="12557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4" imgW="1473120" imgH="444240" progId="Equation.3">
                  <p:embed/>
                </p:oleObj>
              </mc:Choice>
              <mc:Fallback>
                <p:oleObj name="Equation" r:id="rId4" imgW="1473120" imgH="44424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719" y="4038600"/>
                        <a:ext cx="1255713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952640"/>
              </p:ext>
            </p:extLst>
          </p:nvPr>
        </p:nvGraphicFramePr>
        <p:xfrm>
          <a:off x="3352824" y="5095345"/>
          <a:ext cx="9350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6" imgW="1079280" imgH="457200" progId="Equation.3">
                  <p:embed/>
                </p:oleObj>
              </mc:Choice>
              <mc:Fallback>
                <p:oleObj name="Equation" r:id="rId6" imgW="1079280" imgH="45720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24" y="5095345"/>
                        <a:ext cx="9350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340437"/>
              </p:ext>
            </p:extLst>
          </p:nvPr>
        </p:nvGraphicFramePr>
        <p:xfrm>
          <a:off x="6101910" y="4613472"/>
          <a:ext cx="65087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8" imgW="75960" imgH="190440" progId="Equation.3">
                  <p:embed/>
                </p:oleObj>
              </mc:Choice>
              <mc:Fallback>
                <p:oleObj name="Equation" r:id="rId8" imgW="75960" imgH="19044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1910" y="4613472"/>
                        <a:ext cx="65087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5966973" y="4567733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>
            <a:off x="5970086" y="4783757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>
            <a:off x="5971690" y="5162471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223151"/>
              </p:ext>
            </p:extLst>
          </p:nvPr>
        </p:nvGraphicFramePr>
        <p:xfrm>
          <a:off x="6106627" y="5244828"/>
          <a:ext cx="65087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10" imgW="75960" imgH="190440" progId="Equation.3">
                  <p:embed/>
                </p:oleObj>
              </mc:Choice>
              <mc:Fallback>
                <p:oleObj name="Equation" r:id="rId10" imgW="75960" imgH="19044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6627" y="5244828"/>
                        <a:ext cx="65087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5971690" y="5199089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24"/>
          <p:cNvSpPr>
            <a:spLocks noChangeShapeType="1"/>
          </p:cNvSpPr>
          <p:nvPr/>
        </p:nvSpPr>
        <p:spPr bwMode="auto">
          <a:xfrm>
            <a:off x="5974803" y="5415113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Oval 58"/>
          <p:cNvSpPr/>
          <p:nvPr/>
        </p:nvSpPr>
        <p:spPr bwMode="auto">
          <a:xfrm>
            <a:off x="6007899" y="4400727"/>
            <a:ext cx="211871" cy="5214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020576" y="5026339"/>
            <a:ext cx="211871" cy="5214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cxnSp>
        <p:nvCxnSpPr>
          <p:cNvPr id="61" name="Straight Arrow Connector 60"/>
          <p:cNvCxnSpPr>
            <a:endCxn id="59" idx="7"/>
          </p:cNvCxnSpPr>
          <p:nvPr/>
        </p:nvCxnSpPr>
        <p:spPr bwMode="auto">
          <a:xfrm flipH="1">
            <a:off x="6188742" y="4328133"/>
            <a:ext cx="158214" cy="14895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endCxn id="60" idx="5"/>
          </p:cNvCxnSpPr>
          <p:nvPr/>
        </p:nvCxnSpPr>
        <p:spPr bwMode="auto">
          <a:xfrm flipH="1" flipV="1">
            <a:off x="6201419" y="5471430"/>
            <a:ext cx="268028" cy="14541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ctangle 62"/>
          <p:cNvSpPr/>
          <p:nvPr/>
        </p:nvSpPr>
        <p:spPr>
          <a:xfrm>
            <a:off x="6423156" y="4120347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 Part</a:t>
            </a:r>
            <a:endParaRPr lang="en-US" sz="1200" dirty="0"/>
          </a:p>
        </p:txBody>
      </p:sp>
      <p:sp>
        <p:nvSpPr>
          <p:cNvPr id="64" name="Rectangle 63"/>
          <p:cNvSpPr/>
          <p:nvPr/>
        </p:nvSpPr>
        <p:spPr>
          <a:xfrm>
            <a:off x="6506509" y="5522800"/>
            <a:ext cx="1066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OFDMA Part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 smtClean="0"/>
              <a:t>Our initial investigations show that special attention to the PAPR issue can result in significantly lower PAPR over OFDMA and even LTE’s SC-FDMA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 smtClean="0"/>
              <a:t>The significant gap compared with OFDMA may be translated into significant range extension, for example for remote </a:t>
            </a:r>
            <a:r>
              <a:rPr lang="en-US" altLang="zh-CN" dirty="0" err="1" smtClean="0"/>
              <a:t>IoT</a:t>
            </a:r>
            <a:r>
              <a:rPr lang="en-US" altLang="zh-CN" dirty="0" smtClean="0"/>
              <a:t> devices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Low PAPR Transmission Scheme Co-Existing with OFDMA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Low PAPR Training Signals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Reducing the PAPR of the data part is not satisfactory by itself, since it is always preceded by </a:t>
            </a:r>
            <a:r>
              <a:rPr lang="en-US" altLang="zh-CN" dirty="0" smtClean="0"/>
              <a:t>other fields (e.g. training fields)</a:t>
            </a:r>
            <a:endParaRPr lang="en-US" altLang="zh-CN" dirty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 field with the highest PAPR is the bottleneck in terms of limiting the transmitted power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therefore need to make sure the PAPR of the training fields is not higher than the new, lower PAPR of the data part</a:t>
            </a:r>
          </a:p>
        </p:txBody>
      </p:sp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Energy Optimized Resource Allocation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Optimizing the transmission for minimal energy consumption leads to surprising results (this is not the common optimality criterion in wireless communications)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In contrast to the “natural” approach of allocating narrow </a:t>
            </a:r>
            <a:r>
              <a:rPr lang="en-US" altLang="zh-CN" dirty="0" err="1"/>
              <a:t>Tx</a:t>
            </a:r>
            <a:r>
              <a:rPr lang="en-US" altLang="zh-CN" dirty="0"/>
              <a:t> bandwidth, fundamental information theoretic results show that the consumed energy decreases strongly as the allocated bandwidth increases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Moreover, results remain consistent with this rule when considering the consumed power of practical PAs 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On the other hand, the required resources increase with the bandwidth, so there is a trade-off between minimal energy and minimal resources</a:t>
            </a:r>
          </a:p>
        </p:txBody>
      </p:sp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Energy Optimized Resource Allocation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 figure on the right shows how the energy decreases with the bandwidth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 figure on the left shows how the resources (bandwidth X time) increase with the bandwidth</a:t>
            </a:r>
          </a:p>
        </p:txBody>
      </p:sp>
      <p:pic>
        <p:nvPicPr>
          <p:cNvPr id="10" name="Picture 2" descr="C:\Users\dwx156006\Desktop\EnergyVs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32" y="3351462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wx156006\Desktop\ResourceVsBW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34986"/>
            <a:ext cx="4170132" cy="31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Energy Optimized Resource Allocation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Considering the consumed energy (mostly for off-grid devices), may</a:t>
            </a:r>
            <a:br>
              <a:rPr lang="en-US" altLang="zh-CN" dirty="0"/>
            </a:br>
            <a:r>
              <a:rPr lang="en-US" altLang="zh-CN" dirty="0"/>
              <a:t>lead to a very significant increase in battery-life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can consider, as </a:t>
            </a:r>
            <a:r>
              <a:rPr lang="en-US" altLang="zh-CN" dirty="0" smtClean="0"/>
              <a:t>an example</a:t>
            </a:r>
            <a:r>
              <a:rPr lang="en-US" altLang="zh-CN" dirty="0"/>
              <a:t>, a new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metric which combines </a:t>
            </a:r>
            <a:r>
              <a:rPr lang="en-US" altLang="zh-CN" dirty="0"/>
              <a:t>the bandwidth</a:t>
            </a:r>
            <a:br>
              <a:rPr lang="en-US" altLang="zh-CN" dirty="0"/>
            </a:br>
            <a:r>
              <a:rPr lang="en-US" altLang="zh-CN" dirty="0"/>
              <a:t>and resources to </a:t>
            </a:r>
            <a:r>
              <a:rPr lang="en-US" altLang="zh-CN" dirty="0" smtClean="0"/>
              <a:t>yield the </a:t>
            </a:r>
            <a:r>
              <a:rPr lang="en-US" altLang="zh-CN" dirty="0"/>
              <a:t>optimal </a:t>
            </a:r>
            <a:br>
              <a:rPr lang="en-US" altLang="zh-CN" dirty="0"/>
            </a:br>
            <a:r>
              <a:rPr lang="en-US" altLang="zh-CN" dirty="0" smtClean="0"/>
              <a:t>operating </a:t>
            </a:r>
            <a:r>
              <a:rPr lang="en-US" altLang="zh-CN" dirty="0"/>
              <a:t>point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 figure on the </a:t>
            </a:r>
            <a:r>
              <a:rPr lang="en-US" altLang="zh-CN" dirty="0" smtClean="0"/>
              <a:t>right shows </a:t>
            </a:r>
            <a:r>
              <a:rPr lang="en-US" altLang="zh-CN" dirty="0"/>
              <a:t>an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example </a:t>
            </a:r>
            <a:r>
              <a:rPr lang="en-US" altLang="zh-CN" dirty="0"/>
              <a:t>of </a:t>
            </a:r>
            <a:r>
              <a:rPr lang="en-US" altLang="zh-CN" dirty="0" smtClean="0"/>
              <a:t> such </a:t>
            </a:r>
            <a:r>
              <a:rPr lang="en-US" altLang="zh-CN" dirty="0"/>
              <a:t>a combined metric,</a:t>
            </a:r>
            <a:br>
              <a:rPr lang="en-US" altLang="zh-CN" dirty="0"/>
            </a:br>
            <a:r>
              <a:rPr lang="en-US" altLang="zh-CN" dirty="0"/>
              <a:t>where it is shown that </a:t>
            </a:r>
            <a:r>
              <a:rPr lang="en-US" altLang="zh-CN" dirty="0" smtClean="0"/>
              <a:t>the optimal </a:t>
            </a:r>
            <a:br>
              <a:rPr lang="en-US" altLang="zh-CN" dirty="0" smtClean="0"/>
            </a:br>
            <a:r>
              <a:rPr lang="en-US" altLang="zh-CN" dirty="0" smtClean="0"/>
              <a:t>bandwidth </a:t>
            </a:r>
            <a:r>
              <a:rPr lang="en-US" altLang="zh-CN" dirty="0"/>
              <a:t>is ~</a:t>
            </a:r>
            <a:r>
              <a:rPr lang="en-US" altLang="zh-CN" dirty="0" smtClean="0"/>
              <a:t>6MHz where </a:t>
            </a:r>
            <a:r>
              <a:rPr lang="en-US" altLang="zh-CN" dirty="0"/>
              <a:t>the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energy </a:t>
            </a:r>
            <a:r>
              <a:rPr lang="en-US" altLang="zh-CN" dirty="0"/>
              <a:t>is </a:t>
            </a:r>
            <a:r>
              <a:rPr lang="en-US" altLang="zh-CN" dirty="0" smtClean="0"/>
              <a:t>1/3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 smtClean="0"/>
              <a:t>Such energy efficiency considerations may be applicable in specific </a:t>
            </a:r>
            <a:r>
              <a:rPr lang="en-US" altLang="zh-CN" dirty="0" err="1" smtClean="0"/>
              <a:t>IoT</a:t>
            </a:r>
            <a:r>
              <a:rPr lang="en-US" altLang="zh-CN" dirty="0" smtClean="0"/>
              <a:t> scenarios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</p:txBody>
      </p:sp>
      <p:pic>
        <p:nvPicPr>
          <p:cNvPr id="10" name="Picture 2" descr="C:\Users\dwx156006\Desktop\CombinedMetricVsBW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248" y="2285104"/>
            <a:ext cx="4423716" cy="33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Efficient Random Access Scheme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Adding support for </a:t>
            </a:r>
            <a:r>
              <a:rPr lang="en-US" altLang="zh-CN" dirty="0" err="1"/>
              <a:t>IoT</a:t>
            </a:r>
            <a:r>
              <a:rPr lang="en-US" altLang="zh-CN" dirty="0"/>
              <a:t> STAs means the random access mechanism needs to accommodate: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Range extension – at least as much as the HE-Data field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Large number of STAs – ensuring low collision rate probability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Short duty-cycle - transmitting and receiving within a very short pre-defined time frame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Such a design can of course be used for </a:t>
            </a:r>
            <a:r>
              <a:rPr lang="en-US" altLang="zh-CN" dirty="0" err="1"/>
              <a:t>IoT</a:t>
            </a:r>
            <a:r>
              <a:rPr lang="en-US" altLang="zh-CN" dirty="0"/>
              <a:t> &amp; Non-</a:t>
            </a:r>
            <a:r>
              <a:rPr lang="en-US" altLang="zh-CN" dirty="0" err="1"/>
              <a:t>IoT</a:t>
            </a:r>
            <a:r>
              <a:rPr lang="en-US" altLang="zh-CN" dirty="0"/>
              <a:t> STAs so that the overall system performance is improved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believe a new narrow bandwidth, extremely low PAPR design which supports detection of a very large number of simultaneous STAs can meet the requirements of </a:t>
            </a:r>
            <a:r>
              <a:rPr lang="en-US" altLang="zh-CN" dirty="0" err="1"/>
              <a:t>IoT</a:t>
            </a:r>
            <a:r>
              <a:rPr lang="en-US" altLang="zh-CN" dirty="0"/>
              <a:t> and significantly improve system efficiency</a:t>
            </a:r>
          </a:p>
        </p:txBody>
      </p:sp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MAC Header Compression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 err="1"/>
              <a:t>IoT</a:t>
            </a:r>
            <a:r>
              <a:rPr lang="en-US" altLang="zh-CN" dirty="0"/>
              <a:t> STAs are expected to transmit a very short packet, up to ~32B [1]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When considering the 11ac 34B MAC header, the latter becomes very significant compared with data payload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 figure on the right compares the</a:t>
            </a:r>
            <a:br>
              <a:rPr lang="en-US" altLang="zh-CN" dirty="0"/>
            </a:br>
            <a:r>
              <a:rPr lang="en-US" altLang="zh-CN" dirty="0"/>
              <a:t>total transmission time assuming  a</a:t>
            </a:r>
            <a:br>
              <a:rPr lang="en-US" altLang="zh-CN" dirty="0"/>
            </a:br>
            <a:r>
              <a:rPr lang="en-US" altLang="zh-CN" dirty="0"/>
              <a:t>60usec preamble, and two MAC</a:t>
            </a:r>
            <a:br>
              <a:rPr lang="en-US" altLang="zh-CN" dirty="0"/>
            </a:br>
            <a:r>
              <a:rPr lang="en-US" altLang="zh-CN" dirty="0"/>
              <a:t>header sizes – 11ac and reduced (~50%)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As shown, the total transmission time</a:t>
            </a:r>
            <a:br>
              <a:rPr lang="en-US" altLang="zh-CN" dirty="0"/>
            </a:br>
            <a:r>
              <a:rPr lang="en-US" altLang="zh-CN" dirty="0"/>
              <a:t>can be significantly reduced, especially</a:t>
            </a:r>
            <a:br>
              <a:rPr lang="en-US" altLang="zh-CN" dirty="0"/>
            </a:br>
            <a:r>
              <a:rPr lang="en-US" altLang="zh-CN" dirty="0"/>
              <a:t>for low payload sizes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In terms of energy, this reduced duration</a:t>
            </a:r>
            <a:br>
              <a:rPr lang="en-US" altLang="zh-CN" dirty="0"/>
            </a:br>
            <a:r>
              <a:rPr lang="en-US" altLang="zh-CN" dirty="0"/>
              <a:t>can significantly reduce the consumption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845" y="3048000"/>
            <a:ext cx="40894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There is an initiative within 802.11 WNG SC to begin working on supporting long range low power </a:t>
            </a:r>
            <a:r>
              <a:rPr lang="en-US" altLang="zh-CN" dirty="0" err="1"/>
              <a:t>IoT</a:t>
            </a:r>
            <a:r>
              <a:rPr lang="en-US" altLang="zh-CN" dirty="0"/>
              <a:t> devices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believe that new designs within 11ax can help 11ax become the </a:t>
            </a:r>
            <a:r>
              <a:rPr lang="en-US" altLang="zh-CN" dirty="0" err="1"/>
              <a:t>IoT</a:t>
            </a:r>
            <a:r>
              <a:rPr lang="en-US" altLang="zh-CN" dirty="0"/>
              <a:t> leader within </a:t>
            </a:r>
            <a:r>
              <a:rPr lang="en-US" altLang="zh-CN" dirty="0" smtClean="0"/>
              <a:t>802.11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Specifically the low PAPR </a:t>
            </a:r>
            <a:r>
              <a:rPr lang="en-US" altLang="zh-CN" dirty="0" smtClean="0"/>
              <a:t>single-carrier approach </a:t>
            </a:r>
            <a:r>
              <a:rPr lang="en-US" altLang="zh-CN" dirty="0"/>
              <a:t>may provide the 10dB link margin improvement defined by the LRLP initiative, as well as a better alternative than 11b (range extension, multiplexing, UL MU-MIMO) 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presented the main pillars required for 11ax to support </a:t>
            </a:r>
            <a:r>
              <a:rPr lang="en-US" altLang="zh-CN" dirty="0" err="1"/>
              <a:t>IoT</a:t>
            </a:r>
            <a:r>
              <a:rPr lang="en-US" altLang="zh-CN" dirty="0"/>
              <a:t>, and which important features should be included in order for the standard to effectively include </a:t>
            </a:r>
            <a:r>
              <a:rPr lang="en-US" altLang="zh-CN" dirty="0" err="1"/>
              <a:t>IoT</a:t>
            </a:r>
            <a:r>
              <a:rPr lang="en-US" altLang="zh-CN" dirty="0"/>
              <a:t> </a:t>
            </a:r>
            <a:r>
              <a:rPr lang="en-US" altLang="zh-CN" dirty="0" smtClean="0"/>
              <a:t>STAs</a:t>
            </a:r>
          </a:p>
        </p:txBody>
      </p:sp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 smtClean="0"/>
              <a:t>[1] </a:t>
            </a:r>
            <a:r>
              <a:rPr lang="en-US" sz="1800" dirty="0"/>
              <a:t>IEEE 802.11-15/0775r1  WNG Integrated Long Range Low Power Operation for </a:t>
            </a:r>
            <a:r>
              <a:rPr lang="en-US" sz="1800" dirty="0" err="1" smtClean="0"/>
              <a:t>IoT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</p:spTree>
    <p:extLst>
      <p:ext uri="{BB962C8B-B14F-4D97-AF65-F5344CB8AC3E}">
        <p14:creationId xmlns:p14="http://schemas.microsoft.com/office/powerpoint/2010/main" val="3796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03860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sz="2400" b="1" dirty="0">
                <a:latin typeface="Times" pitchFamily="18" charset="0"/>
              </a:rPr>
              <a:t>The Internet of Things (</a:t>
            </a:r>
            <a:r>
              <a:rPr lang="en-US" altLang="zh-CN" sz="2400" b="1" dirty="0" err="1">
                <a:latin typeface="Times" pitchFamily="18" charset="0"/>
              </a:rPr>
              <a:t>IoT</a:t>
            </a:r>
            <a:r>
              <a:rPr lang="en-US" altLang="zh-CN" sz="2400" b="1" dirty="0">
                <a:latin typeface="Times" pitchFamily="18" charset="0"/>
              </a:rPr>
              <a:t>) is a scenario where a large number of objects or ‘things’ is connected to the network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sz="2400" b="1" dirty="0">
                <a:latin typeface="Times" pitchFamily="18" charset="0"/>
              </a:rPr>
              <a:t>There are many use cases for </a:t>
            </a:r>
            <a:r>
              <a:rPr lang="en-US" altLang="zh-CN" sz="2400" b="1" dirty="0" err="1">
                <a:latin typeface="Times" pitchFamily="18" charset="0"/>
              </a:rPr>
              <a:t>IoT</a:t>
            </a:r>
            <a:r>
              <a:rPr lang="en-US" altLang="zh-CN" sz="2400" b="1" dirty="0">
                <a:latin typeface="Times" pitchFamily="18" charset="0"/>
              </a:rPr>
              <a:t> as shown in the figure below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2652"/>
            <a:ext cx="5966507" cy="266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8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03860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sz="2400" b="1" dirty="0">
                <a:latin typeface="Times" pitchFamily="18" charset="0"/>
              </a:rPr>
              <a:t>Current estimates for </a:t>
            </a:r>
            <a:r>
              <a:rPr lang="en-US" altLang="zh-CN" sz="2400" b="1" dirty="0" err="1">
                <a:latin typeface="Times" pitchFamily="18" charset="0"/>
              </a:rPr>
              <a:t>IoT</a:t>
            </a:r>
            <a:r>
              <a:rPr lang="en-US" altLang="zh-CN" sz="2400" b="1" dirty="0">
                <a:latin typeface="Times" pitchFamily="18" charset="0"/>
              </a:rPr>
              <a:t> devices range from several billion to 200 billion </a:t>
            </a:r>
            <a:r>
              <a:rPr lang="en-US" altLang="zh-CN" sz="2400" b="1" dirty="0" err="1">
                <a:latin typeface="Times" pitchFamily="18" charset="0"/>
              </a:rPr>
              <a:t>IoT</a:t>
            </a:r>
            <a:r>
              <a:rPr lang="en-US" altLang="zh-CN" sz="2400" b="1" dirty="0">
                <a:latin typeface="Times" pitchFamily="18" charset="0"/>
              </a:rPr>
              <a:t> devices connected to the internet by 2020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sz="2400" b="1" dirty="0">
              <a:latin typeface="Times" pitchFamily="18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sz="2400" b="1" dirty="0">
              <a:latin typeface="Times" pitchFamily="18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sz="2400" b="1" dirty="0">
              <a:latin typeface="Times" pitchFamily="18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sz="2400" b="1" dirty="0">
              <a:latin typeface="Times" pitchFamily="18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sz="2400" b="1" dirty="0">
                <a:latin typeface="Times" pitchFamily="18" charset="0"/>
              </a:rPr>
              <a:t>Though many of these devices will use other technologies (</a:t>
            </a:r>
            <a:r>
              <a:rPr lang="en-US" altLang="zh-CN" sz="2400" b="1" dirty="0" err="1">
                <a:latin typeface="Times" pitchFamily="18" charset="0"/>
              </a:rPr>
              <a:t>ZigBee</a:t>
            </a:r>
            <a:r>
              <a:rPr lang="en-US" altLang="zh-CN" sz="2400" b="1" dirty="0">
                <a:latin typeface="Times" pitchFamily="18" charset="0"/>
              </a:rPr>
              <a:t>, Bluetooth, etc.), </a:t>
            </a:r>
            <a:r>
              <a:rPr lang="en-US" altLang="zh-CN" sz="2400" b="1" dirty="0">
                <a:solidFill>
                  <a:srgbClr val="FF0000"/>
                </a:solidFill>
                <a:latin typeface="Times" pitchFamily="18" charset="0"/>
              </a:rPr>
              <a:t>we want as many of these </a:t>
            </a:r>
            <a:r>
              <a:rPr lang="en-US" altLang="zh-CN" sz="2400" b="1" dirty="0" err="1">
                <a:solidFill>
                  <a:srgbClr val="FF0000"/>
                </a:solidFill>
                <a:latin typeface="Times" pitchFamily="18" charset="0"/>
              </a:rPr>
              <a:t>IoT</a:t>
            </a:r>
            <a:r>
              <a:rPr lang="en-US" altLang="zh-CN" sz="2400" b="1" dirty="0">
                <a:solidFill>
                  <a:srgbClr val="FF0000"/>
                </a:solidFill>
                <a:latin typeface="Times" pitchFamily="18" charset="0"/>
              </a:rPr>
              <a:t> devices to use 11ax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pic>
        <p:nvPicPr>
          <p:cNvPr id="9" name="Picture 2" descr="212BB Connected Devices by 2020&#10;6.6&#10;*CISCO&#10;IoT DEVICES&#10;27.9&#10;*IDC&#10;IoT DEVICES&#10;1.2&#10;MOBILE DEVICESMOBILE DEVICES&#10;IoT DEVICES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3" y="2331525"/>
            <a:ext cx="541866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8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altLang="zh-CN" dirty="0">
                <a:latin typeface="Times" pitchFamily="18" charset="0"/>
              </a:rPr>
              <a:t>Impact of </a:t>
            </a:r>
            <a:r>
              <a:rPr lang="en-US" altLang="zh-CN" dirty="0" err="1">
                <a:latin typeface="Times" pitchFamily="18" charset="0"/>
              </a:rPr>
              <a:t>IoT</a:t>
            </a:r>
            <a:r>
              <a:rPr lang="en-US" altLang="zh-CN" dirty="0">
                <a:latin typeface="Times" pitchFamily="18" charset="0"/>
              </a:rPr>
              <a:t> Devices on the Network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03860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Adding </a:t>
            </a:r>
            <a:r>
              <a:rPr lang="en-US" altLang="zh-CN" dirty="0" err="1"/>
              <a:t>IoT</a:t>
            </a:r>
            <a:r>
              <a:rPr lang="en-US" altLang="zh-CN" dirty="0"/>
              <a:t> devices to the network has several impacts: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/>
              <a:t>Number of Devices</a:t>
            </a:r>
            <a:r>
              <a:rPr lang="en-US" altLang="zh-CN" dirty="0"/>
              <a:t>: The number of </a:t>
            </a:r>
            <a:r>
              <a:rPr lang="en-US" altLang="zh-CN" dirty="0" err="1"/>
              <a:t>IoT</a:t>
            </a:r>
            <a:r>
              <a:rPr lang="en-US" altLang="zh-CN" dirty="0"/>
              <a:t> devices is expected to be very large (and much larger than non-</a:t>
            </a:r>
            <a:r>
              <a:rPr lang="en-US" altLang="zh-CN" dirty="0" err="1"/>
              <a:t>IoT</a:t>
            </a:r>
            <a:r>
              <a:rPr lang="en-US" altLang="zh-CN" dirty="0"/>
              <a:t> devices); the network therefore has to support a much larger number of devices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/>
              <a:t>Energy Consumption</a:t>
            </a:r>
            <a:r>
              <a:rPr lang="en-US" altLang="zh-CN" dirty="0"/>
              <a:t>: Many </a:t>
            </a:r>
            <a:r>
              <a:rPr lang="en-US" altLang="zh-CN" dirty="0" err="1"/>
              <a:t>IoT</a:t>
            </a:r>
            <a:r>
              <a:rPr lang="en-US" altLang="zh-CN" dirty="0"/>
              <a:t> devices will be battery operated, so in order to support these devices energy consumption becomes a very important consideration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/>
              <a:t>Range Extension</a:t>
            </a:r>
            <a:r>
              <a:rPr lang="en-US" altLang="zh-CN" dirty="0"/>
              <a:t>: Many of these </a:t>
            </a:r>
            <a:r>
              <a:rPr lang="en-US" altLang="zh-CN" dirty="0" err="1"/>
              <a:t>IoT</a:t>
            </a:r>
            <a:r>
              <a:rPr lang="en-US" altLang="zh-CN" dirty="0"/>
              <a:t> devices will be located far from the AP, so range extension becomes very important (similar </a:t>
            </a:r>
            <a:r>
              <a:rPr lang="en-US" altLang="zh-CN" dirty="0" smtClean="0"/>
              <a:t>to the </a:t>
            </a:r>
            <a:r>
              <a:rPr lang="en-US" altLang="zh-CN" dirty="0"/>
              <a:t>11ah use case, only operating at 2.4GHz and 5GHz bands)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In order for 11ax to effectively support </a:t>
            </a:r>
            <a:r>
              <a:rPr lang="en-US" altLang="zh-CN" dirty="0" err="1"/>
              <a:t>IoT</a:t>
            </a:r>
            <a:r>
              <a:rPr lang="en-US" altLang="zh-CN" dirty="0"/>
              <a:t> devices, the above 3 </a:t>
            </a:r>
            <a:r>
              <a:rPr lang="en-US" altLang="zh-CN" dirty="0" smtClean="0"/>
              <a:t>pillars </a:t>
            </a:r>
            <a:r>
              <a:rPr lang="en-US" altLang="zh-CN" dirty="0"/>
              <a:t>need to be considered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</p:spTree>
    <p:extLst>
      <p:ext uri="{BB962C8B-B14F-4D97-AF65-F5344CB8AC3E}">
        <p14:creationId xmlns:p14="http://schemas.microsoft.com/office/powerpoint/2010/main" val="35898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 err="1">
                <a:latin typeface="Times" pitchFamily="18" charset="0"/>
              </a:rPr>
              <a:t>IoT</a:t>
            </a:r>
            <a:r>
              <a:rPr lang="en-US" altLang="zh-CN" dirty="0">
                <a:latin typeface="Times" pitchFamily="18" charset="0"/>
              </a:rPr>
              <a:t> Initiative in 802.11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It was recently proposed in the WNG SC to </a:t>
            </a:r>
            <a:r>
              <a:rPr lang="en-US" altLang="zh-CN" dirty="0">
                <a:sym typeface="Wingdings" pitchFamily="2" charset="2"/>
              </a:rPr>
              <a:t>start a study group focusing on Long Range Lower Power (LRLP) operation for </a:t>
            </a:r>
            <a:r>
              <a:rPr lang="en-US" altLang="zh-CN" dirty="0" err="1">
                <a:sym typeface="Wingdings" pitchFamily="2" charset="2"/>
              </a:rPr>
              <a:t>IoT</a:t>
            </a:r>
            <a:r>
              <a:rPr lang="en-US" altLang="zh-CN" dirty="0">
                <a:sym typeface="Wingdings" pitchFamily="2" charset="2"/>
              </a:rPr>
              <a:t> [1]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>
                <a:sym typeface="Wingdings" pitchFamily="2" charset="2"/>
              </a:rPr>
              <a:t>This proposal suggests, among other objectives: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>
                <a:sym typeface="Wingdings" pitchFamily="2" charset="2"/>
              </a:rPr>
              <a:t>10dB link margin improvement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>
                <a:sym typeface="Wingdings" pitchFamily="2" charset="2"/>
              </a:rPr>
              <a:t>Range functionality at least comparable with 11ah (and operating at higher frequency bands)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>
                <a:sym typeface="Wingdings" pitchFamily="2" charset="2"/>
              </a:rPr>
              <a:t>Significantly lower energy consumption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>
                <a:sym typeface="Wingdings" pitchFamily="2" charset="2"/>
              </a:rPr>
              <a:t>Coexistence and limited impact on primary BSS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believe that new designs within 11ax can incorporate these ideas so that 11ax can become the </a:t>
            </a:r>
            <a:r>
              <a:rPr lang="en-US" altLang="zh-CN" dirty="0" err="1"/>
              <a:t>IoT</a:t>
            </a:r>
            <a:r>
              <a:rPr lang="en-US" altLang="zh-CN" dirty="0"/>
              <a:t> leader within </a:t>
            </a:r>
            <a:r>
              <a:rPr lang="en-US" altLang="zh-CN" dirty="0" smtClean="0"/>
              <a:t>802.11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 smtClean="0"/>
              <a:t>The link margin value is TBD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35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" pitchFamily="18" charset="0"/>
              </a:rPr>
              <a:t>Supporting </a:t>
            </a:r>
            <a:r>
              <a:rPr lang="en-US" altLang="zh-CN" dirty="0" err="1">
                <a:latin typeface="Times" pitchFamily="18" charset="0"/>
              </a:rPr>
              <a:t>IoT</a:t>
            </a:r>
            <a:r>
              <a:rPr lang="en-US" altLang="zh-CN" dirty="0">
                <a:latin typeface="Times" pitchFamily="18" charset="0"/>
              </a:rPr>
              <a:t> in 11ax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791199" y="6475413"/>
            <a:ext cx="2752661" cy="369332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  <a:p>
            <a:pPr>
              <a:defRPr/>
            </a:pPr>
            <a:endParaRPr lang="en-US" altLang="zh-CN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685800" y="2199568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dirty="0" smtClean="0"/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dirty="0" smtClean="0"/>
          </a:p>
          <a:p>
            <a:pPr marL="2112963" lvl="1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dirty="0" smtClean="0"/>
              <a:t>Some features are common for more than one foundation; in the next slides we will discuss some of them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699932" y="2667000"/>
            <a:ext cx="2396068" cy="163408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Parallelogram 8"/>
          <p:cNvSpPr/>
          <p:nvPr/>
        </p:nvSpPr>
        <p:spPr bwMode="auto">
          <a:xfrm>
            <a:off x="2794686" y="4529679"/>
            <a:ext cx="3148914" cy="804321"/>
          </a:xfrm>
          <a:prstGeom prst="parallelogram">
            <a:avLst>
              <a:gd name="adj" fmla="val 89808"/>
            </a:avLst>
          </a:prstGeom>
          <a:solidFill>
            <a:srgbClr val="F2F2F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1600198" y="2667000"/>
            <a:ext cx="1744133" cy="2667000"/>
          </a:xfrm>
          <a:custGeom>
            <a:avLst/>
            <a:gdLst>
              <a:gd name="connsiteX0" fmla="*/ 694267 w 1744133"/>
              <a:gd name="connsiteY0" fmla="*/ 2641600 h 2641600"/>
              <a:gd name="connsiteX1" fmla="*/ 1744133 w 1744133"/>
              <a:gd name="connsiteY1" fmla="*/ 1540933 h 2641600"/>
              <a:gd name="connsiteX2" fmla="*/ 1735667 w 1744133"/>
              <a:gd name="connsiteY2" fmla="*/ 0 h 2641600"/>
              <a:gd name="connsiteX3" fmla="*/ 0 w 1744133"/>
              <a:gd name="connsiteY3" fmla="*/ 0 h 2641600"/>
              <a:gd name="connsiteX4" fmla="*/ 16933 w 1744133"/>
              <a:gd name="connsiteY4" fmla="*/ 2582333 h 2641600"/>
              <a:gd name="connsiteX5" fmla="*/ 694267 w 1744133"/>
              <a:gd name="connsiteY5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133" h="2641600">
                <a:moveTo>
                  <a:pt x="694267" y="2641600"/>
                </a:moveTo>
                <a:lnTo>
                  <a:pt x="1744133" y="1540933"/>
                </a:lnTo>
                <a:lnTo>
                  <a:pt x="1735667" y="0"/>
                </a:lnTo>
                <a:lnTo>
                  <a:pt x="0" y="0"/>
                </a:lnTo>
                <a:lnTo>
                  <a:pt x="16933" y="2582333"/>
                </a:lnTo>
                <a:lnTo>
                  <a:pt x="694267" y="2641600"/>
                </a:lnTo>
                <a:close/>
              </a:path>
            </a:pathLst>
          </a:custGeom>
          <a:solidFill>
            <a:srgbClr val="F2F2F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657600" y="2170331"/>
            <a:ext cx="8468" cy="21730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657600" y="4343400"/>
            <a:ext cx="3200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209800" y="4343400"/>
            <a:ext cx="144780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2590800" y="15240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18E"/>
                </a:solidFill>
              </a:rPr>
              <a:t>New low PAPR transmission scheme co-existing with OFDMA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18E"/>
                </a:solidFill>
              </a:rPr>
              <a:t>Low </a:t>
            </a:r>
            <a:r>
              <a:rPr lang="en-US" b="1" dirty="0" smtClean="0">
                <a:solidFill>
                  <a:srgbClr val="00518E"/>
                </a:solidFill>
              </a:rPr>
              <a:t>PAPR Training </a:t>
            </a:r>
            <a:r>
              <a:rPr lang="en-US" b="1" dirty="0">
                <a:solidFill>
                  <a:srgbClr val="00518E"/>
                </a:solidFill>
              </a:rPr>
              <a:t>(HE-STF, HE-LTF)</a:t>
            </a: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2899832" y="3382433"/>
            <a:ext cx="12954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Range Extension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572930" y="4301080"/>
            <a:ext cx="2285999" cy="4572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Minimizing Energy Consumption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8762234">
            <a:off x="2147399" y="4762842"/>
            <a:ext cx="1676399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Supporting many STAs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0" y="4020234"/>
            <a:ext cx="213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18E"/>
                </a:solidFill>
              </a:rPr>
              <a:t>Energy optimized resource allocations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18E"/>
                </a:solidFill>
              </a:rPr>
              <a:t>MAC header compression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18E"/>
                </a:solidFill>
              </a:rPr>
              <a:t>Advanced power save </a:t>
            </a:r>
            <a:r>
              <a:rPr lang="en-US" b="1" dirty="0" smtClean="0">
                <a:solidFill>
                  <a:srgbClr val="00518E"/>
                </a:solidFill>
              </a:rPr>
              <a:t>mechanisms</a:t>
            </a:r>
            <a:endParaRPr lang="en-US" b="1" dirty="0">
              <a:solidFill>
                <a:srgbClr val="00518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583066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18E"/>
                </a:solidFill>
              </a:rPr>
              <a:t>Limiting number of clients (sectorization, etc.)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99932" y="28956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Narrow Bandwidth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Transmission co-existing with OFDMA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Smart </a:t>
            </a:r>
            <a:r>
              <a:rPr lang="en-US" b="1" dirty="0">
                <a:solidFill>
                  <a:srgbClr val="00B050"/>
                </a:solidFill>
              </a:rPr>
              <a:t>link adaptation, including band selection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Relay (D2D)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81400" y="4724400"/>
            <a:ext cx="1566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Time </a:t>
            </a:r>
            <a:r>
              <a:rPr lang="en-US" b="1" dirty="0" smtClean="0">
                <a:solidFill>
                  <a:srgbClr val="00B050"/>
                </a:solidFill>
              </a:rPr>
              <a:t>re-use (Time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Segments)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96666" y="3555019"/>
            <a:ext cx="1683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New, efficient Random Access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Narrow Bandwidth Transmission Co-Existing with OFDMA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369332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  <a:p>
            <a:pPr>
              <a:defRPr/>
            </a:pPr>
            <a:endParaRPr lang="en-US" altLang="zh-CN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Transmissions using narrow bandwidth can benefit both range extension and reducing energy consumption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In addition, this enables STAs to re-use the RF of conventional long range low power devices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In order to efficiently support </a:t>
            </a:r>
            <a:r>
              <a:rPr lang="en-US" altLang="zh-CN" dirty="0" err="1"/>
              <a:t>IoT</a:t>
            </a:r>
            <a:r>
              <a:rPr lang="en-US" altLang="zh-CN" dirty="0"/>
              <a:t> STAs, a new frame structure combining low bandwidth </a:t>
            </a:r>
            <a:r>
              <a:rPr lang="en-US" altLang="zh-CN" dirty="0" err="1"/>
              <a:t>IoT</a:t>
            </a:r>
            <a:r>
              <a:rPr lang="en-US" altLang="zh-CN" dirty="0"/>
              <a:t> STAs with 11ax STAs should be defined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Combining 11ax into the OFDMA frame yields several spectrum utilization benefits: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Narrowband </a:t>
            </a:r>
            <a:r>
              <a:rPr lang="en-US" altLang="zh-CN" sz="1800" dirty="0" err="1"/>
              <a:t>IoT</a:t>
            </a:r>
            <a:r>
              <a:rPr lang="en-US" altLang="zh-CN" sz="1800" dirty="0"/>
              <a:t> devices fit easily into small RUs in 11ax OFDMA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Simultaneous transmission to/from </a:t>
            </a:r>
            <a:r>
              <a:rPr lang="en-US" altLang="zh-CN" sz="1800" dirty="0" err="1"/>
              <a:t>IoT</a:t>
            </a:r>
            <a:r>
              <a:rPr lang="en-US" altLang="zh-CN" sz="1800" dirty="0"/>
              <a:t> and 11ax devices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Reusing/enhancing power saving in 11ax to reduce energy consumption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Narrow Bandwidth Transmission Co-Existing with OFDMA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In addition, re-using OFDMA increases access connections via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UL MU-MIMO (x8)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DL/UL OFDMA small RUs (x9 within 20MHz)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Time segments for small packets (x4</a:t>
            </a:r>
            <a:r>
              <a:rPr lang="en-US" altLang="zh-CN" sz="1800" dirty="0" smtClean="0"/>
              <a:t>)</a:t>
            </a:r>
            <a:endParaRPr lang="en-US" altLang="zh-CN" sz="1800" dirty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 </a:t>
            </a:r>
            <a:r>
              <a:rPr lang="en-US" altLang="zh-CN" dirty="0" err="1"/>
              <a:t>IoT</a:t>
            </a:r>
            <a:r>
              <a:rPr lang="en-US" altLang="zh-CN" dirty="0"/>
              <a:t> STAs’ transmission may be based on OFDM </a:t>
            </a:r>
            <a:r>
              <a:rPr lang="en-US" altLang="zh-CN" dirty="0" smtClean="0"/>
              <a:t>or alternative schemes such as, for example, </a:t>
            </a:r>
            <a:r>
              <a:rPr lang="en-US" altLang="zh-CN" dirty="0"/>
              <a:t>single-carrier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Using OFDM for </a:t>
            </a:r>
            <a:r>
              <a:rPr lang="en-US" altLang="zh-CN" dirty="0" err="1"/>
              <a:t>IoT</a:t>
            </a:r>
            <a:r>
              <a:rPr lang="en-US" altLang="zh-CN" dirty="0"/>
              <a:t> has minimal impact on 11ax, however PAPR may be too high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Using </a:t>
            </a:r>
            <a:r>
              <a:rPr lang="en-US" altLang="zh-CN" dirty="0" smtClean="0"/>
              <a:t>single-carrier </a:t>
            </a:r>
            <a:r>
              <a:rPr lang="en-US" altLang="zh-CN" dirty="0"/>
              <a:t>may yield lower PAPR (especially in the uplink) which is important for both range extension and reducing energy </a:t>
            </a:r>
            <a:r>
              <a:rPr lang="en-US" altLang="zh-CN" dirty="0" smtClean="0"/>
              <a:t>consumption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Low PAPR Transmission Scheme Co-Existing with OFDMA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Far users are (also) limited by the PAPR of their transmitted signal; when the maximum PAPR is e.g. 10dB, the PA backs-off ~10dB, so the average transmitted power is ~10dB lower than the max power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Clearly, </a:t>
            </a:r>
            <a:r>
              <a:rPr lang="en-US" altLang="zh-CN" b="1" dirty="0">
                <a:solidFill>
                  <a:srgbClr val="FF0000"/>
                </a:solidFill>
              </a:rPr>
              <a:t>reducing the maximum PAPR </a:t>
            </a:r>
            <a:r>
              <a:rPr lang="en-US" altLang="zh-CN" dirty="0"/>
              <a:t>(while maintaining detection quality) </a:t>
            </a:r>
            <a:r>
              <a:rPr lang="en-US" altLang="zh-CN" b="1" dirty="0">
                <a:solidFill>
                  <a:srgbClr val="FF0000"/>
                </a:solidFill>
              </a:rPr>
              <a:t>directly translates into range extension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would like to use a transmission scheme which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Allows a simple, concurrent transmission with OFDMA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Allows detection with a single FFT at the receiver, concurrently with other OFDMA signals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Has significantly lower PAPR than OFDMA, and hopefully also lower than SC-FDMA</a:t>
            </a:r>
          </a:p>
        </p:txBody>
      </p:sp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49949</TotalTime>
  <Words>1658</Words>
  <Application>Microsoft Office PowerPoint</Application>
  <PresentationFormat>On-screen Show (4:3)</PresentationFormat>
  <Paragraphs>362</Paragraphs>
  <Slides>19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ACcord Submission Template</vt:lpstr>
      <vt:lpstr>Equation</vt:lpstr>
      <vt:lpstr>11ax Support for IoT</vt:lpstr>
      <vt:lpstr>Introduction</vt:lpstr>
      <vt:lpstr>Introduction</vt:lpstr>
      <vt:lpstr>Impact of IoT Devices on the Network</vt:lpstr>
      <vt:lpstr>IoT Initiative in 802.11</vt:lpstr>
      <vt:lpstr>Supporting IoT in 11ax</vt:lpstr>
      <vt:lpstr>Narrow Bandwidth Transmission Co-Existing with OFDMA</vt:lpstr>
      <vt:lpstr>Narrow Bandwidth Transmission Co-Existing with OFDMA</vt:lpstr>
      <vt:lpstr>Low PAPR Transmission Scheme Co-Existing with OFDMA</vt:lpstr>
      <vt:lpstr>Low PAPR Transmission Scheme Co-Existing with OFDMA</vt:lpstr>
      <vt:lpstr>Low PAPR Transmission Scheme Co-Existing with OFDMA</vt:lpstr>
      <vt:lpstr>Low PAPR Training Signals</vt:lpstr>
      <vt:lpstr>Energy Optimized Resource Allocation</vt:lpstr>
      <vt:lpstr>Energy Optimized Resource Allocation</vt:lpstr>
      <vt:lpstr>Energy Optimized Resource Allocation</vt:lpstr>
      <vt:lpstr>Efficient Random Access Scheme</vt:lpstr>
      <vt:lpstr>MAC Header Compression</vt:lpstr>
      <vt:lpstr>Summary</vt:lpstr>
      <vt:lpstr>References</vt:lpstr>
    </vt:vector>
  </TitlesOfParts>
  <Company>&lt;Company Name&gt;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Shimi.Shilo@huawei.com</dc:creator>
  <cp:lastModifiedBy>Shimi Shilo</cp:lastModifiedBy>
  <cp:revision>1399</cp:revision>
  <cp:lastPrinted>1998-02-10T13:28:06Z</cp:lastPrinted>
  <dcterms:created xsi:type="dcterms:W3CDTF">2009-12-02T19:05:24Z</dcterms:created>
  <dcterms:modified xsi:type="dcterms:W3CDTF">2015-09-16T07:01:45Z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s_pID_725343">
    <vt:lpwstr>(2)Li1rKYQacqufIbF+UDzt7diGZw2hcmUb8TAK6tjRdyKv1FbzguPD8EZJAnkrmUpeGtgNbOX87TBMZE7gIdML6DE1Z2VdpDRYOr2tc86TTxDHvJdJzADypI65weeUK57crEZjf2f4Vl1Lzoe7bamMAmQbRWTP09hROXQAOHoS8/FFGFJXqP210is52ro0sc5HzAgAjYUCvByWFNMasEgFsahDmkee5HYMqH5Enw4zB+OKYtno</vt:lpwstr>
  </property>
  <property fmtid="{D5CDD505-2E9C-101B-9397-08002B2CF9AE}" pid="4" name="_ms_pID_7253431">
    <vt:lpwstr>nhVYoQ2FgOp8eHjcPf8D3rC8wS68b0aw/PVT8/E6K6aVl675B4b5auxE5Ip4JmPNdE3kUSgYzOCBZ38w+KEBD/HWUrCCkQe4GAE3nd1eFRX4WaUIY4d9H8Ju2xeUUm4ws2bkztthiHnDswoPzaWuk4Mq3fYFb7PsYZeE21w7PoiOGcDejpuIxdQpPNFk4cOoAngqePB7DLp3YWhx</vt:lpwstr>
  </property>
  <property fmtid="{D5CDD505-2E9C-101B-9397-08002B2CF9AE}" pid="5" name="sflag">
    <vt:lpwstr>1442385263</vt:lpwstr>
  </property>
</Properties>
</file>