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99" r:id="rId4"/>
    <p:sldId id="302" r:id="rId5"/>
    <p:sldId id="300" r:id="rId6"/>
    <p:sldId id="301" r:id="rId7"/>
    <p:sldId id="308" r:id="rId8"/>
    <p:sldId id="309" r:id="rId9"/>
    <p:sldId id="310" r:id="rId10"/>
    <p:sldId id="277" r:id="rId11"/>
    <p:sldId id="30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06" autoAdjust="0"/>
    <p:restoredTop sz="98748" autoAdjust="0"/>
  </p:normalViewPr>
  <p:slideViewPr>
    <p:cSldViewPr snapToGrid="0">
      <p:cViewPr varScale="1">
        <p:scale>
          <a:sx n="71" d="100"/>
          <a:sy n="71" d="100"/>
        </p:scale>
        <p:origin x="1116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96"/>
    </p:cViewPr>
  </p:sorterViewPr>
  <p:notesViewPr>
    <p:cSldViewPr snapToGrid="0">
      <p:cViewPr varScale="1">
        <p:scale>
          <a:sx n="52" d="100"/>
          <a:sy n="52" d="100"/>
        </p:scale>
        <p:origin x="-28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802.11-15/1129r0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802.11-15/1129r0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802.11-15/1129r0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802.11-15/1129r0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Filippo Tosato, Toshiba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27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 smtClean="0"/>
              <a:t>September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1129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2.wm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Filippo Tosato, Toshiba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Feedback overhead in DL-MU-MIMO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1277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370793"/>
              </p:ext>
            </p:extLst>
          </p:nvPr>
        </p:nvGraphicFramePr>
        <p:xfrm>
          <a:off x="841375" y="2743200"/>
          <a:ext cx="7402513" cy="290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39" name="Document" r:id="rId5" imgW="8246962" imgH="3243063" progId="Word.Document.8">
                  <p:embed/>
                </p:oleObj>
              </mc:Choice>
              <mc:Fallback>
                <p:oleObj name="Document" r:id="rId5" imgW="8246962" imgH="32430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1375" y="2743200"/>
                        <a:ext cx="7402513" cy="29051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287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Summary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kumimoji="1" lang="en-US" altLang="ja-JP" dirty="0" smtClean="0"/>
                  <a:t>Efficiency of the MIMO compressed feedback mechanism can be improved in 11ax by reducing the number of coefficients in the representation of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kumimoji="1" lang="en-US" altLang="ja-JP" dirty="0" smtClean="0"/>
                  <a:t> matrix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altLang="ja-JP" dirty="0" smtClean="0"/>
                  <a:t>The same feedback format can be maintained as in 11ax but the overhead is reduced for &gt;1 feedback rank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kumimoji="1" lang="en-US" altLang="ja-JP" dirty="0" smtClean="0"/>
                  <a:t>The overhead saving can be traded off for higher granularity of the feedback reports</a:t>
                </a:r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08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Straw 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Do you think there is a need in 11ax to allow for more frequent feedback reports to support MU-MIMO by reducing the overhead of each report</a:t>
            </a:r>
          </a:p>
          <a:p>
            <a:pPr>
              <a:buFont typeface="Arial" pitchFamily="34" charset="0"/>
              <a:buChar char="•"/>
            </a:pPr>
            <a:endParaRPr lang="en-US" altLang="ja-JP" dirty="0"/>
          </a:p>
          <a:p>
            <a:pPr lvl="1">
              <a:buFont typeface="Arial" pitchFamily="34" charset="0"/>
              <a:buChar char="•"/>
            </a:pPr>
            <a:r>
              <a:rPr lang="en-US" altLang="ja-JP" dirty="0" smtClean="0"/>
              <a:t>Y:N:A </a:t>
            </a:r>
            <a:r>
              <a:rPr lang="en-US" altLang="ja-JP" dirty="0"/>
              <a:t>=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51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 smtClean="0"/>
              <a:t>In this presentation we discuss the need to improve the efficiency of the MIMO compressed feedback mechanism in 11ax, when reporting more than 1 spatial vectors. This can be achieved based on the 11ac feedback format by reducing the number of </a:t>
            </a:r>
            <a:r>
              <a:rPr lang="en-GB" altLang="ja-JP" dirty="0" smtClean="0"/>
              <a:t>quantised coefficients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Points of this presentation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In 11ax the amount of CSI feedback needed for DL-MU-MIMO is likely to be larger than for 11ac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Due to sensitivity to channel aging the recurrence in time of feedback reports in MU-MIMO is likely to be larger than for SU-MIMO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Efficiency and performance can be improved by </a:t>
            </a:r>
            <a:r>
              <a:rPr lang="en-US" altLang="ja-JP" dirty="0"/>
              <a:t>r</a:t>
            </a:r>
            <a:r>
              <a:rPr lang="en-US" altLang="ja-JP" dirty="0" smtClean="0"/>
              <a:t>educing the feedback overhead per CSI report and increase the occurrence of the reports</a:t>
            </a:r>
          </a:p>
          <a:p>
            <a:pPr>
              <a:buFont typeface="Arial" pitchFamily="34" charset="0"/>
              <a:buChar char="•"/>
            </a:pPr>
            <a:endParaRPr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121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MIMO compressed feedback in 11ac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3"/>
              <p:cNvSpPr>
                <a:spLocks noGrp="1" noChangeArrowheads="1"/>
              </p:cNvSpPr>
              <p:nvPr>
                <p:ph idx="1"/>
              </p:nvPr>
            </p:nvSpPr>
            <p:spPr bwMode="gray">
              <a:xfrm>
                <a:off x="425449" y="1535860"/>
                <a:ext cx="8367713" cy="4313611"/>
              </a:xfrm>
              <a:solidFill>
                <a:schemeClr val="bg1"/>
              </a:solidFill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altLang="ja-JP" dirty="0" smtClean="0"/>
                  <a:t>STA </a:t>
                </a:r>
                <a14:m>
                  <m:oMath xmlns:m="http://schemas.openxmlformats.org/officeDocument/2006/math">
                    <m:r>
                      <a:rPr lang="en-GB" altLang="ja-JP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GB" altLang="ja-JP" dirty="0" smtClean="0"/>
                  <a:t> measures the channel from the LTFs of the NDP and computes a beamforming feedback matrix for tone </a:t>
                </a:r>
                <a14:m>
                  <m:oMath xmlns:m="http://schemas.openxmlformats.org/officeDocument/2006/math">
                    <m:r>
                      <a:rPr lang="en-GB" altLang="ja-JP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altLang="ja-JP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GB" dirty="0" smtClean="0"/>
                  <a:t>, </a:t>
                </a:r>
                <a:r>
                  <a:rPr lang="en-GB" altLang="ja-JP" dirty="0"/>
                  <a:t>orthonormal column matrix</a:t>
                </a:r>
                <a:r>
                  <a:rPr lang="en-GB" dirty="0" smtClean="0"/>
                  <a:t> of size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GB" dirty="0" smtClean="0"/>
                  <a:t>, from the SVD of the effective channel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𝑒𝑓𝑓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endParaRPr lang="en-GB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𝑒𝑓𝑓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𝑆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</m:sSub>
                      <m:sSubSup>
                        <m:sSub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sup>
                      </m:sSubSup>
                    </m:oMath>
                  </m:oMathPara>
                </a14:m>
                <a:endParaRPr lang="en-GB" b="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Typically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𝑇𝑋</m:t>
                        </m:r>
                      </m:sub>
                    </m:sSub>
                  </m:oMath>
                </a14:m>
                <a:r>
                  <a:rPr lang="en-GB" dirty="0" smtClean="0"/>
                  <a:t> if the AP wants to sound the whole channel, </a:t>
                </a:r>
                <a:r>
                  <a:rPr lang="en-GB" i="1" dirty="0" smtClean="0"/>
                  <a:t>i.e.</a:t>
                </a:r>
                <a:r>
                  <a:rPr lang="en-GB" dirty="0" smtClean="0"/>
                  <a:t>, one LTF per </a:t>
                </a:r>
                <a:r>
                  <a:rPr lang="en-GB" dirty="0" err="1" smtClean="0"/>
                  <a:t>tx</a:t>
                </a:r>
                <a:r>
                  <a:rPr lang="en-GB" dirty="0" smtClean="0"/>
                  <a:t> antenna</a:t>
                </a:r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GB" b="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>
                            <a:latin typeface="Cambria Math" panose="02040503050406030204" pitchFamily="18" charset="0"/>
                          </a:rPr>
                          <m:t>𝑢</m:t>
                        </m:r>
                      </m:sub>
                    </m:sSub>
                  </m:oMath>
                </a14:m>
                <a:r>
                  <a:rPr lang="en-GB" dirty="0" smtClean="0"/>
                  <a:t>is represented in compressed form by Givens rotations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∏"/>
                              <m:limLoc m:val="undOvr"/>
                              <m:grow m:val="on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func>
                                <m:func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latin typeface="Cambria Math" panose="02040503050406030204" pitchFamily="18" charset="0"/>
                                    </a:rPr>
                                    <m:t>min</m:t>
                                  </m:r>
                                </m:fName>
                                <m:e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{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𝑁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𝑟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−1}</m:t>
                                  </m:r>
                                </m:e>
                              </m:func>
                            </m:sup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,…,</m:t>
                                  </m:r>
                                  <m:sSup>
                                    <m:sSup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  <m:sub>
                                          <m:sSub>
                                            <m:sSubPr>
                                              <m:ctrlP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𝑁</m:t>
                                              </m:r>
                                            </m:e>
                                            <m:sub>
                                              <m:r>
                                                <a:rPr lang="en-GB" i="1"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sub>
                                          </m:s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−1,</m:t>
                                          </m:r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sup>
                                  </m:sSup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  <m:nary>
                                    <m:naryPr>
                                      <m:chr m:val="∏"/>
                                      <m:limLoc m:val="undOvr"/>
                                      <m:grow m:val="on"/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𝑙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+1</m:t>
                                      </m:r>
                                    </m:sub>
                                    <m:sup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</m:sub>
                                      </m:sSub>
                                    </m:sup>
                                    <m:e>
                                      <m:sSubSup>
                                        <m:sSubSup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𝐺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𝑙𝑖</m:t>
                                          </m:r>
                                        </m:sub>
                                        <m:sup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sup>
                                      </m:sSubSup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sSub>
                                        <m:sSubPr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𝜓</m:t>
                                          </m:r>
                                        </m:e>
                                        <m:sub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𝑙𝑖</m:t>
                                          </m:r>
                                        </m:sub>
                                      </m:s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e>
                              </m:d>
                            </m:e>
                          </m:nary>
                        </m:e>
                      </m:d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acc>
                        </m:e>
                        <m:sub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</m:s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 eaLnBrk="1" hangingPunct="1"/>
                <a:endParaRPr lang="ja-JP" altLang="en-US" dirty="0" smtClean="0"/>
              </a:p>
            </p:txBody>
          </p:sp>
        </mc:Choice>
        <mc:Fallback xmlns="">
          <p:sp>
            <p:nvSpPr>
              <p:cNvPr id="2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 bwMode="gray">
              <a:xfrm>
                <a:off x="425449" y="1535860"/>
                <a:ext cx="8367713" cy="4313611"/>
              </a:xfrm>
              <a:blipFill rotWithShape="0">
                <a:blip r:embed="rId2"/>
                <a:stretch>
                  <a:fillRect l="-875" t="-1695" r="-2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2224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6912" y="550955"/>
            <a:ext cx="7770813" cy="1065213"/>
          </a:xfrm>
        </p:spPr>
        <p:txBody>
          <a:bodyPr/>
          <a:lstStyle/>
          <a:p>
            <a:r>
              <a:rPr lang="en-US" altLang="ja-JP" sz="2800" dirty="0" smtClean="0"/>
              <a:t>MIMO compressed feedback in 11ac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98461" y="1386916"/>
                <a:ext cx="8367713" cy="3234298"/>
              </a:xfrm>
            </p:spPr>
            <p:txBody>
              <a:bodyPr>
                <a:normAutofit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Givens representation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consists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angles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 angles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dirty="0"/>
                  <a:t> in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[0,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/2]</m:t>
                    </m:r>
                  </m:oMath>
                </a14:m>
                <a:r>
                  <a:rPr lang="en-GB" dirty="0"/>
                  <a:t> with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(2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en-GB" dirty="0"/>
              </a:p>
              <a:p>
                <a:pPr marL="857250" lvl="1" indent="-342900">
                  <a:buFont typeface="Arial" panose="020B0604020202020204" pitchFamily="34" charset="0"/>
                  <a:buChar char="•"/>
                </a:pPr>
                <a:r>
                  <a:rPr lang="en-GB" dirty="0"/>
                  <a:t>NOTE: the number of real dimensions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/>
                  <a:t>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(2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/>
                  <a:t> but the feedback does not need to capture the absolute phase of the columns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/>
                  <a:t>The angles are uniformly quantised with the same </a:t>
                </a:r>
                <a:r>
                  <a:rPr lang="en-GB" dirty="0" smtClean="0"/>
                  <a:t>resolution (2 more bits are needed for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𝜙</m:t>
                    </m:r>
                  </m:oMath>
                </a14:m>
                <a:r>
                  <a:rPr lang="en-GB" dirty="0" smtClean="0"/>
                  <a:t> angles than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GB" dirty="0" smtClean="0"/>
                  <a:t>)</a:t>
                </a:r>
                <a:endParaRPr lang="en-GB" dirty="0"/>
              </a:p>
            </p:txBody>
          </p:sp>
        </mc:Choice>
        <mc:Fallback xmlns="">
          <p:sp>
            <p:nvSpPr>
              <p:cNvPr id="16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8461" y="1386916"/>
                <a:ext cx="8367713" cy="3234298"/>
              </a:xfrm>
              <a:blipFill rotWithShape="0">
                <a:blip r:embed="rId2"/>
                <a:stretch>
                  <a:fillRect l="-947" t="-566" r="-1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494985"/>
                  </p:ext>
                </p:extLst>
              </p:nvPr>
            </p:nvGraphicFramePr>
            <p:xfrm>
              <a:off x="1534317" y="447460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  <m:t>𝜙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i="1" smtClean="0">
                                    <a:latin typeface="Cambria Math" panose="02040503050406030204" pitchFamily="18" charset="0"/>
                                  </a:rPr>
                                  <m:t>𝜓</m:t>
                                </m:r>
                              </m:oMath>
                            </m:oMathPara>
                          </a14:m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</a:t>
                          </a:r>
                          <a:r>
                            <a:rPr lang="en-GB" baseline="0" dirty="0" smtClean="0"/>
                            <a:t>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9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8" name="Table 1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8494985"/>
                  </p:ext>
                </p:extLst>
              </p:nvPr>
            </p:nvGraphicFramePr>
            <p:xfrm>
              <a:off x="1534317" y="4474605"/>
              <a:ext cx="6096000" cy="18542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100601" t="-3279" r="-101502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00000" t="-3279" r="-1198" b="-4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2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SU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6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4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 low-res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5</a:t>
                          </a:r>
                          <a:endParaRPr lang="en-GB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 smtClean="0"/>
                            <a:t>MU</a:t>
                          </a:r>
                          <a:r>
                            <a:rPr lang="en-GB" baseline="0" dirty="0" smtClean="0"/>
                            <a:t> high-res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9</a:t>
                          </a:r>
                          <a:endParaRPr lang="en-GB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dirty="0" smtClean="0"/>
                            <a:t>7</a:t>
                          </a:r>
                          <a:endParaRPr lang="en-GB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9495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>
                <a:solidFill>
                  <a:schemeClr val="tx1"/>
                </a:solidFill>
              </a:rPr>
              <a:t>SNR reporting in 11ac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751013"/>
                <a:ext cx="8367713" cy="3009246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SNR is reported for each spatial stream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b="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𝑆𝑁</m:t>
                      </m:r>
                      <m:sSub>
                        <m:sSub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[</m:t>
                              </m:r>
                              <m:sSub>
                                <m:sSub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GB" b="1" i="1">
                                      <a:latin typeface="Cambria Math" panose="02040503050406030204" pitchFamily="18" charset="0"/>
                                    </a:rPr>
                                    <m:t>𝑺</m:t>
                                  </m:r>
                                </m:e>
                                <m: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sub>
                              </m:s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]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sSub>
                            <m:sSub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GB" b="0" dirty="0" smtClean="0"/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Average SNR across the feedback tones, 8 bit uniform quantisation between -10dB and 53.75dB</a:t>
                </a: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Delta SNR for each feedback tone, 4 bit uniform quantisation between -8dB and 7dB</a:t>
                </a:r>
                <a:endParaRPr lang="en-GB" dirty="0"/>
              </a:p>
            </p:txBody>
          </p:sp>
        </mc:Choice>
        <mc:Fallback xmlns="">
          <p:sp>
            <p:nvSpPr>
              <p:cNvPr id="46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751013"/>
                <a:ext cx="8367713" cy="3009246"/>
              </a:xfrm>
              <a:blipFill rotWithShape="0">
                <a:blip r:embed="rId2"/>
                <a:stretch>
                  <a:fillRect l="-1020" t="-16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091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8" y="471955"/>
            <a:ext cx="7770813" cy="1065213"/>
          </a:xfrm>
        </p:spPr>
        <p:txBody>
          <a:bodyPr/>
          <a:lstStyle/>
          <a:p>
            <a:r>
              <a:rPr lang="en-GB" dirty="0" smtClean="0"/>
              <a:t>Feedback overhead in 11ax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7" y="1238718"/>
            <a:ext cx="7770813" cy="509494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The amount of feedback in 11ax is likely to increase because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11ax </a:t>
            </a:r>
            <a:r>
              <a:rPr lang="en-GB" dirty="0"/>
              <a:t>may be used </a:t>
            </a:r>
            <a:r>
              <a:rPr lang="en-GB" dirty="0" smtClean="0"/>
              <a:t>outdoors with higher channel frequency selectivity and Doppler spread, hence more reports are needed in frequency and time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 smtClean="0"/>
              <a:t>Multiple antenna terminals may become more widespread and reporting multiple spatial vectors more common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DL-MU-MIMO </a:t>
            </a:r>
            <a:r>
              <a:rPr lang="en-GB" dirty="0"/>
              <a:t>is more sensitive to channel aging than </a:t>
            </a:r>
            <a:r>
              <a:rPr lang="en-GB" dirty="0" smtClean="0"/>
              <a:t>SU-MIMO because of the residual interference across users </a:t>
            </a:r>
            <a:r>
              <a:rPr lang="en-GB" dirty="0"/>
              <a:t>and </a:t>
            </a:r>
            <a:r>
              <a:rPr lang="en-GB" dirty="0" smtClean="0"/>
              <a:t>more frequent reports are needed.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Efficiency and performance can be improved by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r</a:t>
            </a:r>
            <a:r>
              <a:rPr lang="en-GB" dirty="0" smtClean="0"/>
              <a:t>educing the amount of feedback in each 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rading off part of this </a:t>
            </a:r>
            <a:r>
              <a:rPr lang="en-GB" dirty="0"/>
              <a:t>overhead reduction </a:t>
            </a:r>
            <a:r>
              <a:rPr lang="en-GB" dirty="0" smtClean="0"/>
              <a:t>for </a:t>
            </a:r>
            <a:r>
              <a:rPr lang="en-GB" dirty="0"/>
              <a:t>more frequent reports, to lessen the effect of channel </a:t>
            </a:r>
            <a:r>
              <a:rPr lang="en-GB" dirty="0" smtClean="0"/>
              <a:t>aging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482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403972"/>
            <a:ext cx="7770813" cy="1065213"/>
          </a:xfrm>
        </p:spPr>
        <p:txBody>
          <a:bodyPr/>
          <a:lstStyle/>
          <a:p>
            <a:r>
              <a:rPr lang="en-GB" dirty="0" smtClean="0"/>
              <a:t>Strategies to reduce feedback overhead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799" y="1268505"/>
                <a:ext cx="7770813" cy="5105401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Subcarrier grouping</a:t>
                </a:r>
              </a:p>
              <a:p>
                <a:pPr marL="80010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Increasing the group size may not be possible in very selective channels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Differential feedback (e.g. reporting the difference between angles)</a:t>
                </a:r>
              </a:p>
              <a:p>
                <a:pPr marL="857250" lvl="1" indent="-342900">
                  <a:buFont typeface="Times New Roman" panose="02020603050405020304" pitchFamily="18" charset="0"/>
                  <a:buChar char="+"/>
                </a:pPr>
                <a:r>
                  <a:rPr lang="en-GB" dirty="0" smtClean="0"/>
                  <a:t>Can reduce overhead significantly</a:t>
                </a:r>
              </a:p>
              <a:p>
                <a:pPr marL="85725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Requires new type of feedback</a:t>
                </a:r>
                <a:endParaRPr lang="en-GB" dirty="0"/>
              </a:p>
              <a:p>
                <a:pPr marL="45720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Reduce quantisation accuracy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𝜙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sz="2000" dirty="0" smtClean="0"/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{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GB" sz="2000" dirty="0" smtClean="0"/>
                  <a:t> angles</a:t>
                </a:r>
              </a:p>
              <a:p>
                <a:pPr marL="91440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May lead to performance degradation</a:t>
                </a:r>
              </a:p>
              <a:p>
                <a:pPr marL="51435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Introduce a different CSI feedback mechanism, </a:t>
                </a:r>
                <a:r>
                  <a:rPr lang="en-GB" sz="2000" i="1" dirty="0" smtClean="0"/>
                  <a:t>e.g.</a:t>
                </a:r>
                <a:r>
                  <a:rPr lang="en-GB" sz="2000" dirty="0" smtClean="0"/>
                  <a:t> codebook based</a:t>
                </a:r>
              </a:p>
              <a:p>
                <a:pPr marL="97155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New CSI feedback format</a:t>
                </a:r>
              </a:p>
              <a:p>
                <a:pPr marL="971550" lvl="1" indent="-342900">
                  <a:buFont typeface="Times New Roman" panose="02020603050405020304" pitchFamily="18" charset="0"/>
                  <a:buChar char="−"/>
                </a:pPr>
                <a:r>
                  <a:rPr lang="en-GB" dirty="0" smtClean="0"/>
                  <a:t>Poor accuracy</a:t>
                </a:r>
              </a:p>
              <a:p>
                <a:pPr marL="571500">
                  <a:buFont typeface="Arial" panose="020B0604020202020204" pitchFamily="34" charset="0"/>
                  <a:buChar char="•"/>
                </a:pPr>
                <a:r>
                  <a:rPr lang="en-GB" sz="2000" dirty="0" smtClean="0"/>
                  <a:t>Change the representation of the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sz="2000" dirty="0" smtClean="0"/>
                  <a:t> matrix by using fewer coefficients</a:t>
                </a:r>
              </a:p>
              <a:p>
                <a:pPr marL="1028700" lvl="1" indent="-342900">
                  <a:buFont typeface="Times New Roman" panose="02020603050405020304" pitchFamily="18" charset="0"/>
                  <a:buChar char="+"/>
                </a:pPr>
                <a:r>
                  <a:rPr lang="en-GB" dirty="0" smtClean="0"/>
                  <a:t>The same feedback format as 11ac can be maintained</a:t>
                </a:r>
              </a:p>
              <a:p>
                <a:pPr marL="1028700" lvl="1" indent="-342900">
                  <a:buFont typeface="Times New Roman" panose="02020603050405020304" pitchFamily="18" charset="0"/>
                  <a:buChar char="+"/>
                </a:pPr>
                <a:r>
                  <a:rPr lang="en-GB" dirty="0" smtClean="0"/>
                  <a:t>Significant overhead reduction when reporting &gt;1 spatial vectors</a:t>
                </a:r>
              </a:p>
              <a:p>
                <a:pPr marL="914400" lvl="1">
                  <a:buFont typeface="Arial" panose="020B0604020202020204" pitchFamily="34" charset="0"/>
                  <a:buChar char="•"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799" y="1268505"/>
                <a:ext cx="7770813" cy="5105401"/>
              </a:xfrm>
              <a:blipFill rotWithShape="0">
                <a:blip r:embed="rId2"/>
                <a:stretch>
                  <a:fillRect l="-549" t="-11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Filippo Tosato, Toshiba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5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685799" y="333375"/>
                <a:ext cx="7770813" cy="1065213"/>
              </a:xfrm>
            </p:spPr>
            <p:txBody>
              <a:bodyPr/>
              <a:lstStyle/>
              <a:p>
                <a:r>
                  <a:rPr lang="en-GB" dirty="0" smtClean="0"/>
                  <a:t>Modified representation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685799" y="333375"/>
                <a:ext cx="7770813" cy="1065213"/>
              </a:xfr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9581" y="1076776"/>
                <a:ext cx="7770813" cy="906769"/>
              </a:xfrm>
            </p:spPr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GB" dirty="0" smtClean="0"/>
                  <a:t>A cosine-sine decomposition allows to represent the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 smtClean="0"/>
                  <a:t> matrix with fewer quantised values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9581" y="1076776"/>
                <a:ext cx="7770813" cy="906769"/>
              </a:xfrm>
              <a:blipFill rotWithShape="0">
                <a:blip r:embed="rId4"/>
                <a:stretch>
                  <a:fillRect l="-1020" t="-5405" b="-67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Filippo Tosato, Toshiba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2015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4323" y="1499493"/>
            <a:ext cx="6274191" cy="556544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 bwMode="auto">
              <a:xfrm>
                <a:off x="504255" y="4759960"/>
                <a:ext cx="4531683" cy="51726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kumimoji="1"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365125" indent="-365125">
                  <a:buFont typeface="Arial" panose="020B0604020202020204" pitchFamily="34" charset="0"/>
                  <a:buChar char="•"/>
                </a:pPr>
                <a:r>
                  <a:rPr lang="en-GB" kern="0" dirty="0" smtClean="0"/>
                  <a:t>The feedback signals a linear combination of the 11ac spatial 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endParaRPr lang="en-GB" kern="0" dirty="0" smtClean="0"/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255" y="4759960"/>
                <a:ext cx="4531683" cy="5172653"/>
              </a:xfrm>
              <a:prstGeom prst="rect">
                <a:avLst/>
              </a:prstGeom>
              <a:blipFill rotWithShape="0">
                <a:blip r:embed="rId6"/>
                <a:stretch>
                  <a:fillRect l="-1884" t="-943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303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3849</TotalTime>
  <Words>643</Words>
  <Application>Microsoft Office PowerPoint</Application>
  <PresentationFormat>On-screen Show (4:3)</PresentationFormat>
  <Paragraphs>117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MS Gothic</vt:lpstr>
      <vt:lpstr>Arial</vt:lpstr>
      <vt:lpstr>Cambria Math</vt:lpstr>
      <vt:lpstr>Times New Roman</vt:lpstr>
      <vt:lpstr>802-11-Submission</vt:lpstr>
      <vt:lpstr>Document</vt:lpstr>
      <vt:lpstr>Feedback overhead in DL-MU-MIMO</vt:lpstr>
      <vt:lpstr>Abstract</vt:lpstr>
      <vt:lpstr>Points of this presentation</vt:lpstr>
      <vt:lpstr>MIMO compressed feedback in 11ac</vt:lpstr>
      <vt:lpstr>MIMO compressed feedback in 11ac</vt:lpstr>
      <vt:lpstr>SNR reporting in 11ac</vt:lpstr>
      <vt:lpstr>Feedback overhead in 11ax</vt:lpstr>
      <vt:lpstr>Strategies to reduce feedback overhead</vt:lpstr>
      <vt:lpstr>Modified representation of V</vt:lpstr>
      <vt:lpstr>Summary</vt:lpstr>
      <vt:lpstr>Straw Poll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overhead in DL-MU-MIMO</dc:title>
  <dc:creator>filippo.tosato@toshiba-trel.com</dc:creator>
  <cp:lastModifiedBy>filippo.tosato</cp:lastModifiedBy>
  <cp:revision>311</cp:revision>
  <cp:lastPrinted>1601-01-01T00:00:00Z</cp:lastPrinted>
  <dcterms:created xsi:type="dcterms:W3CDTF">2014-10-27T05:47:55Z</dcterms:created>
  <dcterms:modified xsi:type="dcterms:W3CDTF">2015-09-14T01:49:34Z</dcterms:modified>
</cp:coreProperties>
</file>