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Default Extension="vml" ContentType="application/vnd.openxmlformats-officedocument.vmlDrawing"/>
  <Default Extension="doc" ContentType="application/msword"/>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slides/slide40.xml" ContentType="application/vnd.openxmlformats-officedocument.presentationml.slide+xml"/>
  <Override PartName="/ppt/slides/slide41.xml" ContentType="application/vnd.openxmlformats-officedocument.presentationml.slide+xml"/>
  <Override PartName="/ppt/slides/slide42.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0.xml" ContentType="application/vnd.openxmlformats-officedocument.presentationml.notesSlide+xml"/>
  <Override PartName="/ppt/notesSlides/notesSlide21.xml" ContentType="application/vnd.openxmlformats-officedocument.presentationml.notesSlide+xml"/>
  <Override PartName="/ppt/notesSlides/notesSlide22.xml" ContentType="application/vnd.openxmlformats-officedocument.presentationml.notesSlide+xml"/>
  <Override PartName="/ppt/notesSlides/notesSlide23.xml" ContentType="application/vnd.openxmlformats-officedocument.presentationml.notesSlide+xml"/>
  <Override PartName="/ppt/notesSlides/notesSlide24.xml" ContentType="application/vnd.openxmlformats-officedocument.presentationml.notesSlide+xml"/>
  <Override PartName="/ppt/notesSlides/notesSlide25.xml" ContentType="application/vnd.openxmlformats-officedocument.presentationml.notesSlide+xml"/>
  <Override PartName="/ppt/notesSlides/notesSlide26.xml" ContentType="application/vnd.openxmlformats-officedocument.presentationml.notesSlide+xml"/>
  <Override PartName="/ppt/notesSlides/notesSlide27.xml" ContentType="application/vnd.openxmlformats-officedocument.presentationml.notesSlide+xml"/>
  <Override PartName="/ppt/notesSlides/notesSlide28.xml" ContentType="application/vnd.openxmlformats-officedocument.presentationml.notesSlide+xml"/>
  <Override PartName="/ppt/notesSlides/notesSlide29.xml" ContentType="application/vnd.openxmlformats-officedocument.presentationml.notesSlide+xml"/>
  <Override PartName="/ppt/notesSlides/notesSlide30.xml" ContentType="application/vnd.openxmlformats-officedocument.presentationml.notesSlide+xml"/>
  <Override PartName="/ppt/notesSlides/notesSlide31.xml" ContentType="application/vnd.openxmlformats-officedocument.presentationml.notesSlide+xml"/>
  <Override PartName="/ppt/notesSlides/notesSlide32.xml" ContentType="application/vnd.openxmlformats-officedocument.presentationml.notesSlide+xml"/>
  <Override PartName="/ppt/notesSlides/notesSlide33.xml" ContentType="application/vnd.openxmlformats-officedocument.presentationml.notesSlide+xml"/>
  <Override PartName="/ppt/notesSlides/notesSlide34.xml" ContentType="application/vnd.openxmlformats-officedocument.presentationml.notesSlide+xml"/>
  <Override PartName="/ppt/notesSlides/notesSlide35.xml" ContentType="application/vnd.openxmlformats-officedocument.presentationml.notesSlide+xml"/>
  <Override PartName="/ppt/notesSlides/notesSlide36.xml" ContentType="application/vnd.openxmlformats-officedocument.presentationml.notesSlide+xml"/>
  <Override PartName="/ppt/notesSlides/notesSlide37.xml" ContentType="application/vnd.openxmlformats-officedocument.presentationml.notesSlide+xml"/>
  <Override PartName="/ppt/notesSlides/notesSlide38.xml" ContentType="application/vnd.openxmlformats-officedocument.presentationml.notesSlide+xml"/>
  <Override PartName="/ppt/notesSlides/notesSlide39.xml" ContentType="application/vnd.openxmlformats-officedocument.presentationml.notesSlide+xml"/>
  <Override PartName="/ppt/notesSlides/notesSlide40.xml" ContentType="application/vnd.openxmlformats-officedocument.presentationml.notesSlide+xml"/>
  <Override PartName="/ppt/notesSlides/notesSlide41.xml" ContentType="application/vnd.openxmlformats-officedocument.presentationml.notesSlide+xml"/>
  <Override PartName="/ppt/notesSlides/notesSlide42.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strictFirstAndLastChars="0" saveSubsetFonts="1">
  <p:sldMasterIdLst>
    <p:sldMasterId id="2147483648" r:id="rId1"/>
  </p:sldMasterIdLst>
  <p:notesMasterIdLst>
    <p:notesMasterId r:id="rId44"/>
  </p:notesMasterIdLst>
  <p:handoutMasterIdLst>
    <p:handoutMasterId r:id="rId45"/>
  </p:handoutMasterIdLst>
  <p:sldIdLst>
    <p:sldId id="269" r:id="rId2"/>
    <p:sldId id="393" r:id="rId3"/>
    <p:sldId id="324" r:id="rId4"/>
    <p:sldId id="352" r:id="rId5"/>
    <p:sldId id="317" r:id="rId6"/>
    <p:sldId id="318" r:id="rId7"/>
    <p:sldId id="319" r:id="rId8"/>
    <p:sldId id="320" r:id="rId9"/>
    <p:sldId id="321" r:id="rId10"/>
    <p:sldId id="322" r:id="rId11"/>
    <p:sldId id="416" r:id="rId12"/>
    <p:sldId id="433" r:id="rId13"/>
    <p:sldId id="440" r:id="rId14"/>
    <p:sldId id="441" r:id="rId15"/>
    <p:sldId id="442" r:id="rId16"/>
    <p:sldId id="443" r:id="rId17"/>
    <p:sldId id="444" r:id="rId18"/>
    <p:sldId id="445" r:id="rId19"/>
    <p:sldId id="446" r:id="rId20"/>
    <p:sldId id="447" r:id="rId21"/>
    <p:sldId id="448" r:id="rId22"/>
    <p:sldId id="449" r:id="rId23"/>
    <p:sldId id="450" r:id="rId24"/>
    <p:sldId id="451" r:id="rId25"/>
    <p:sldId id="452" r:id="rId26"/>
    <p:sldId id="453" r:id="rId27"/>
    <p:sldId id="454" r:id="rId28"/>
    <p:sldId id="455" r:id="rId29"/>
    <p:sldId id="456" r:id="rId30"/>
    <p:sldId id="457" r:id="rId31"/>
    <p:sldId id="458" r:id="rId32"/>
    <p:sldId id="459" r:id="rId33"/>
    <p:sldId id="460" r:id="rId34"/>
    <p:sldId id="461" r:id="rId35"/>
    <p:sldId id="462" r:id="rId36"/>
    <p:sldId id="463" r:id="rId37"/>
    <p:sldId id="464" r:id="rId38"/>
    <p:sldId id="465" r:id="rId39"/>
    <p:sldId id="349" r:id="rId40"/>
    <p:sldId id="434" r:id="rId41"/>
    <p:sldId id="435" r:id="rId42"/>
    <p:sldId id="436" r:id="rId43"/>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Times New Roman" pitchFamily="18" charset="0"/>
        <a:ea typeface="MS PGothic" pitchFamily="34" charset="-128"/>
        <a:cs typeface="+mn-cs"/>
      </a:defRPr>
    </a:lvl6pPr>
    <a:lvl7pPr marL="2743200" algn="l" defTabSz="914400" rtl="0" eaLnBrk="1" latinLnBrk="0" hangingPunct="1">
      <a:defRPr sz="1200" kern="1200">
        <a:solidFill>
          <a:schemeClr val="tx1"/>
        </a:solidFill>
        <a:latin typeface="Times New Roman" pitchFamily="18" charset="0"/>
        <a:ea typeface="MS PGothic" pitchFamily="34" charset="-128"/>
        <a:cs typeface="+mn-cs"/>
      </a:defRPr>
    </a:lvl7pPr>
    <a:lvl8pPr marL="3200400" algn="l" defTabSz="914400" rtl="0" eaLnBrk="1" latinLnBrk="0" hangingPunct="1">
      <a:defRPr sz="1200" kern="1200">
        <a:solidFill>
          <a:schemeClr val="tx1"/>
        </a:solidFill>
        <a:latin typeface="Times New Roman" pitchFamily="18" charset="0"/>
        <a:ea typeface="MS PGothic" pitchFamily="34" charset="-128"/>
        <a:cs typeface="+mn-cs"/>
      </a:defRPr>
    </a:lvl8pPr>
    <a:lvl9pPr marL="3657600" algn="l" defTabSz="914400" rtl="0" eaLnBrk="1" latinLnBrk="0" hangingPunct="1">
      <a:defRPr sz="1200" kern="1200">
        <a:solidFill>
          <a:schemeClr val="tx1"/>
        </a:solidFill>
        <a:latin typeface="Times New Roman" pitchFamily="18" charset="0"/>
        <a:ea typeface="MS PGothic" pitchFamily="34" charset="-128"/>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160">
          <p15:clr>
            <a:srgbClr val="A4A3A4"/>
          </p15:clr>
        </p15:guide>
        <p15:guide id="2" pos="288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33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7DF18680-E054-41AD-8BC1-D1AEF772440D}" styleName="Medium Style 2 - Accent 5">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5">
              <a:tint val="20000"/>
            </a:schemeClr>
          </a:solidFill>
        </a:fill>
      </a:tcStyle>
    </a:wholeTbl>
    <a:band1H>
      <a:tcStyle>
        <a:tcBdr/>
        <a:fill>
          <a:solidFill>
            <a:schemeClr val="accent5">
              <a:tint val="40000"/>
            </a:schemeClr>
          </a:solidFill>
        </a:fill>
      </a:tcStyle>
    </a:band1H>
    <a:band2H>
      <a:tcStyle>
        <a:tcBdr/>
      </a:tcStyle>
    </a:band2H>
    <a:band1V>
      <a:tcStyle>
        <a:tcBdr/>
        <a:fill>
          <a:solidFill>
            <a:schemeClr val="accent5">
              <a:tint val="40000"/>
            </a:schemeClr>
          </a:solidFill>
        </a:fill>
      </a:tcStyle>
    </a:band1V>
    <a:band2V>
      <a:tcStyle>
        <a:tcBdr/>
      </a:tcStyle>
    </a:band2V>
    <a:lastCol>
      <a:tcTxStyle b="on">
        <a:fontRef idx="minor">
          <a:prstClr val="black"/>
        </a:fontRef>
        <a:schemeClr val="lt1"/>
      </a:tcTxStyle>
      <a:tcStyle>
        <a:tcBdr/>
        <a:fill>
          <a:solidFill>
            <a:schemeClr val="accent5"/>
          </a:solidFill>
        </a:fill>
      </a:tcStyle>
    </a:lastCol>
    <a:firstCol>
      <a:tcTxStyle b="on">
        <a:fontRef idx="minor">
          <a:prstClr val="black"/>
        </a:fontRef>
        <a:schemeClr val="lt1"/>
      </a:tcTxStyle>
      <a:tcStyle>
        <a:tcBdr/>
        <a:fill>
          <a:solidFill>
            <a:schemeClr val="accent5"/>
          </a:solidFill>
        </a:fill>
      </a:tcStyle>
    </a:firstCol>
    <a:lastRow>
      <a:tcTxStyle b="on">
        <a:fontRef idx="minor">
          <a:prstClr val="black"/>
        </a:fontRef>
        <a:schemeClr val="lt1"/>
      </a:tcTxStyle>
      <a:tcStyle>
        <a:tcBdr>
          <a:top>
            <a:ln w="38100" cmpd="sng">
              <a:solidFill>
                <a:schemeClr val="lt1"/>
              </a:solidFill>
            </a:ln>
          </a:top>
        </a:tcBdr>
        <a:fill>
          <a:solidFill>
            <a:schemeClr val="accent5"/>
          </a:solidFill>
        </a:fill>
      </a:tcStyle>
    </a:lastRow>
    <a:firstRow>
      <a:tcTxStyle b="on">
        <a:fontRef idx="minor">
          <a:prstClr val="black"/>
        </a:fontRef>
        <a:schemeClr val="lt1"/>
      </a:tcTxStyle>
      <a:tcStyle>
        <a:tcBdr>
          <a:bottom>
            <a:ln w="38100" cmpd="sng">
              <a:solidFill>
                <a:schemeClr val="lt1"/>
              </a:solidFill>
            </a:ln>
          </a:bottom>
        </a:tcBdr>
        <a:fill>
          <a:solidFill>
            <a:schemeClr val="accent5"/>
          </a:solidFill>
        </a:fill>
      </a:tcStyle>
    </a:firstRow>
  </a:tblStyle>
  <a:tblStyle styleId="{93296810-A885-4BE3-A3E7-6D5BEEA58F35}" styleName="Medium Style 2 - Accent 6">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6">
              <a:tint val="20000"/>
            </a:schemeClr>
          </a:solidFill>
        </a:fill>
      </a:tcStyle>
    </a:wholeTbl>
    <a:band1H>
      <a:tcStyle>
        <a:tcBdr/>
        <a:fill>
          <a:solidFill>
            <a:schemeClr val="accent6">
              <a:tint val="40000"/>
            </a:schemeClr>
          </a:solidFill>
        </a:fill>
      </a:tcStyle>
    </a:band1H>
    <a:band2H>
      <a:tcStyle>
        <a:tcBdr/>
      </a:tcStyle>
    </a:band2H>
    <a:band1V>
      <a:tcStyle>
        <a:tcBdr/>
        <a:fill>
          <a:solidFill>
            <a:schemeClr val="accent6">
              <a:tint val="40000"/>
            </a:schemeClr>
          </a:solidFill>
        </a:fill>
      </a:tcStyle>
    </a:band1V>
    <a:band2V>
      <a:tcStyle>
        <a:tcBdr/>
      </a:tcStyle>
    </a:band2V>
    <a:lastCol>
      <a:tcTxStyle b="on">
        <a:fontRef idx="minor">
          <a:prstClr val="black"/>
        </a:fontRef>
        <a:schemeClr val="lt1"/>
      </a:tcTxStyle>
      <a:tcStyle>
        <a:tcBdr/>
        <a:fill>
          <a:solidFill>
            <a:schemeClr val="accent6"/>
          </a:solidFill>
        </a:fill>
      </a:tcStyle>
    </a:lastCol>
    <a:firstCol>
      <a:tcTxStyle b="on">
        <a:fontRef idx="minor">
          <a:prstClr val="black"/>
        </a:fontRef>
        <a:schemeClr val="lt1"/>
      </a:tcTxStyle>
      <a:tcStyle>
        <a:tcBdr/>
        <a:fill>
          <a:solidFill>
            <a:schemeClr val="accent6"/>
          </a:solidFill>
        </a:fill>
      </a:tcStyle>
    </a:firstCol>
    <a:lastRow>
      <a:tcTxStyle b="on">
        <a:fontRef idx="minor">
          <a:prstClr val="black"/>
        </a:fontRef>
        <a:schemeClr val="lt1"/>
      </a:tcTxStyle>
      <a:tcStyle>
        <a:tcBdr>
          <a:top>
            <a:ln w="38100" cmpd="sng">
              <a:solidFill>
                <a:schemeClr val="lt1"/>
              </a:solidFill>
            </a:ln>
          </a:top>
        </a:tcBdr>
        <a:fill>
          <a:solidFill>
            <a:schemeClr val="accent6"/>
          </a:solidFill>
        </a:fill>
      </a:tcStyle>
    </a:lastRow>
    <a:firstRow>
      <a:tcTxStyle b="on">
        <a:fontRef idx="minor">
          <a:prstClr val="black"/>
        </a:fontRef>
        <a:schemeClr val="lt1"/>
      </a:tcTxStyle>
      <a:tcStyle>
        <a:tcBdr>
          <a:bottom>
            <a:ln w="38100" cmpd="sng">
              <a:solidFill>
                <a:schemeClr val="lt1"/>
              </a:solidFill>
            </a:ln>
          </a:bottom>
        </a:tcBdr>
        <a:fill>
          <a:solidFill>
            <a:schemeClr val="accent6"/>
          </a:solidFill>
        </a:fill>
      </a:tcStyle>
    </a:firstRow>
  </a:tblStyle>
  <a:tblStyle styleId="{F5AB1C69-6EDB-4FF4-983F-18BD219EF322}" styleName="Medium Style 2 - Accent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 styleId="{21E4AEA4-8DFA-4A89-87EB-49C32662AFE0}" styleName="Medium Style 2 - Accent 2">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2">
              <a:tint val="20000"/>
            </a:schemeClr>
          </a:solidFill>
        </a:fill>
      </a:tcStyle>
    </a:wholeTbl>
    <a:band1H>
      <a:tcStyle>
        <a:tcBdr/>
        <a:fill>
          <a:solidFill>
            <a:schemeClr val="accent2">
              <a:tint val="40000"/>
            </a:schemeClr>
          </a:solidFill>
        </a:fill>
      </a:tcStyle>
    </a:band1H>
    <a:band2H>
      <a:tcStyle>
        <a:tcBdr/>
      </a:tcStyle>
    </a:band2H>
    <a:band1V>
      <a:tcStyle>
        <a:tcBdr/>
        <a:fill>
          <a:solidFill>
            <a:schemeClr val="accent2">
              <a:tint val="40000"/>
            </a:schemeClr>
          </a:solidFill>
        </a:fill>
      </a:tcStyle>
    </a:band1V>
    <a:band2V>
      <a:tcStyle>
        <a:tcBdr/>
      </a:tcStyle>
    </a:band2V>
    <a:lastCol>
      <a:tcTxStyle b="on">
        <a:fontRef idx="minor">
          <a:prstClr val="black"/>
        </a:fontRef>
        <a:schemeClr val="lt1"/>
      </a:tcTxStyle>
      <a:tcStyle>
        <a:tcBdr/>
        <a:fill>
          <a:solidFill>
            <a:schemeClr val="accent2"/>
          </a:solidFill>
        </a:fill>
      </a:tcStyle>
    </a:lastCol>
    <a:firstCol>
      <a:tcTxStyle b="on">
        <a:fontRef idx="minor">
          <a:prstClr val="black"/>
        </a:fontRef>
        <a:schemeClr val="lt1"/>
      </a:tcTxStyle>
      <a:tcStyle>
        <a:tcBdr/>
        <a:fill>
          <a:solidFill>
            <a:schemeClr val="accent2"/>
          </a:solidFill>
        </a:fill>
      </a:tcStyle>
    </a:firstCol>
    <a:lastRow>
      <a:tcTxStyle b="on">
        <a:fontRef idx="minor">
          <a:prstClr val="black"/>
        </a:fontRef>
        <a:schemeClr val="lt1"/>
      </a:tcTxStyle>
      <a:tcStyle>
        <a:tcBdr>
          <a:top>
            <a:ln w="38100" cmpd="sng">
              <a:solidFill>
                <a:schemeClr val="lt1"/>
              </a:solidFill>
            </a:ln>
          </a:top>
        </a:tcBdr>
        <a:fill>
          <a:solidFill>
            <a:schemeClr val="accent2"/>
          </a:solidFill>
        </a:fill>
      </a:tcStyle>
    </a:lastRow>
    <a:firstRow>
      <a:tcTxStyle b="on">
        <a:fontRef idx="minor">
          <a:prstClr val="black"/>
        </a:fontRef>
        <a:schemeClr val="lt1"/>
      </a:tcTxStyle>
      <a:tcStyle>
        <a:tcBdr>
          <a:bottom>
            <a:ln w="38100" cmpd="sng">
              <a:solidFill>
                <a:schemeClr val="lt1"/>
              </a:solidFill>
            </a:ln>
          </a:bottom>
        </a:tcBdr>
        <a:fill>
          <a:solidFill>
            <a:schemeClr val="accent2"/>
          </a:solidFill>
        </a:fill>
      </a:tcStyle>
    </a:firstRow>
  </a:tblStyle>
  <a:tblStyle styleId="{3B4B98B0-60AC-42C2-AFA5-B58CD77FA1E5}" styleName="Light Style 1 - Accent 1">
    <a:wholeTbl>
      <a:tcTxStyle>
        <a:fontRef idx="minor">
          <a:scrgbClr r="0" g="0" b="0"/>
        </a:fontRef>
        <a:schemeClr val="tx1"/>
      </a:tcTxStyle>
      <a:tcStyle>
        <a:tcBdr>
          <a:left>
            <a:ln>
              <a:noFill/>
            </a:ln>
          </a:left>
          <a:right>
            <a:ln>
              <a:noFill/>
            </a:ln>
          </a:right>
          <a:top>
            <a:ln w="12700" cmpd="sng">
              <a:solidFill>
                <a:schemeClr val="accent1"/>
              </a:solidFill>
            </a:ln>
          </a:top>
          <a:bottom>
            <a:ln w="12700" cmpd="sng">
              <a:solidFill>
                <a:schemeClr val="accent1"/>
              </a:solidFill>
            </a:ln>
          </a:bottom>
          <a:insideH>
            <a:ln>
              <a:noFill/>
            </a:ln>
          </a:insideH>
          <a:insideV>
            <a:ln>
              <a:noFill/>
            </a:ln>
          </a:insideV>
        </a:tcBdr>
        <a:fill>
          <a:noFill/>
        </a:fill>
      </a:tcStyle>
    </a:wholeTbl>
    <a:band1H>
      <a:tcStyle>
        <a:tcBdr/>
        <a:fill>
          <a:solidFill>
            <a:schemeClr val="accent1">
              <a:alpha val="20000"/>
            </a:schemeClr>
          </a:solidFill>
        </a:fill>
      </a:tcStyle>
    </a:band1H>
    <a:band2H>
      <a:tcStyle>
        <a:tcBdr/>
      </a:tcStyle>
    </a:band2H>
    <a:band1V>
      <a:tcStyle>
        <a:tcBdr/>
        <a:fill>
          <a:solidFill>
            <a:schemeClr val="accent1">
              <a:alpha val="20000"/>
            </a:schemeClr>
          </a:solidFill>
        </a:fill>
      </a:tcStyle>
    </a:band1V>
    <a:lastCol>
      <a:tcTxStyle b="on"/>
      <a:tcStyle>
        <a:tcBdr/>
      </a:tcStyle>
    </a:lastCol>
    <a:firstCol>
      <a:tcTxStyle b="on"/>
      <a:tcStyle>
        <a:tcBdr/>
      </a:tcStyle>
    </a:firstCol>
    <a:lastRow>
      <a:tcTxStyle b="on"/>
      <a:tcStyle>
        <a:tcBdr>
          <a:top>
            <a:ln w="12700" cmpd="sng">
              <a:solidFill>
                <a:schemeClr val="accent1"/>
              </a:solidFill>
            </a:ln>
          </a:top>
        </a:tcBdr>
        <a:fill>
          <a:noFill/>
        </a:fill>
      </a:tcStyle>
    </a:lastRow>
    <a:firstRow>
      <a:tcTxStyle b="on"/>
      <a:tcStyle>
        <a:tcBdr>
          <a:bottom>
            <a:ln w="12700" cmpd="sng">
              <a:solidFill>
                <a:schemeClr val="accent1"/>
              </a:solidFill>
            </a:ln>
          </a:bottom>
        </a:tcBdr>
        <a:fill>
          <a:noFill/>
        </a:fill>
      </a:tcStyle>
    </a:firstRow>
  </a:tblStyle>
  <a:tblStyle styleId="{ED083AE6-46FA-4A59-8FB0-9F97EB10719F}" styleName="Light Style 3 - Accent 4">
    <a:wholeTbl>
      <a:tcTxStyle>
        <a:fontRef idx="minor">
          <a:scrgbClr r="0" g="0" b="0"/>
        </a:fontRef>
        <a:schemeClr val="tx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noFill/>
        </a:fill>
      </a:tcStyle>
    </a:wholeTbl>
    <a:band1H>
      <a:tcStyle>
        <a:tcBdr/>
        <a:fill>
          <a:solidFill>
            <a:schemeClr val="accent4">
              <a:alpha val="20000"/>
            </a:schemeClr>
          </a:solidFill>
        </a:fill>
      </a:tcStyle>
    </a:band1H>
    <a:band1V>
      <a:tcStyle>
        <a:tcBdr/>
        <a:fill>
          <a:solidFill>
            <a:schemeClr val="accent4">
              <a:alpha val="20000"/>
            </a:schemeClr>
          </a:solidFill>
        </a:fill>
      </a:tcStyle>
    </a:band1V>
    <a:lastCol>
      <a:tcTxStyle b="on"/>
      <a:tcStyle>
        <a:tcBdr/>
      </a:tcStyle>
    </a:lastCol>
    <a:firstCol>
      <a:tcTxStyle b="on"/>
      <a:tcStyle>
        <a:tcBdr/>
      </a:tcStyle>
    </a:firstCol>
    <a:lastRow>
      <a:tcTxStyle b="on"/>
      <a:tcStyle>
        <a:tcBdr>
          <a:top>
            <a:ln w="50800" cmpd="dbl">
              <a:solidFill>
                <a:schemeClr val="accent4"/>
              </a:solidFill>
            </a:ln>
          </a:top>
        </a:tcBdr>
        <a:fill>
          <a:noFill/>
        </a:fill>
      </a:tcStyle>
    </a:lastRow>
    <a:firstRow>
      <a:tcTxStyle b="on"/>
      <a:tcStyle>
        <a:tcBdr>
          <a:bottom>
            <a:ln w="25400" cmpd="sng">
              <a:solidFill>
                <a:schemeClr val="accent4"/>
              </a:solidFill>
            </a:ln>
          </a:bottom>
        </a:tcBdr>
        <a:fill>
          <a:noFill/>
        </a:fill>
      </a:tcStyle>
    </a:firstRow>
  </a:tblStyle>
  <a:tblStyle styleId="{5DA37D80-6434-44D0-A028-1B22A696006F}" styleName="Light Style 3 - Accent 2">
    <a:wholeTbl>
      <a:tcTxStyle>
        <a:fontRef idx="minor">
          <a:scrgbClr r="0" g="0" b="0"/>
        </a:fontRef>
        <a:schemeClr val="tx1"/>
      </a:tcTxStyle>
      <a:tcStyle>
        <a:tcBdr>
          <a:left>
            <a:ln w="12700" cmpd="sng">
              <a:solidFill>
                <a:schemeClr val="accent2"/>
              </a:solidFill>
            </a:ln>
          </a:left>
          <a:right>
            <a:ln w="12700" cmpd="sng">
              <a:solidFill>
                <a:schemeClr val="accent2"/>
              </a:solidFill>
            </a:ln>
          </a:right>
          <a:top>
            <a:ln w="12700" cmpd="sng">
              <a:solidFill>
                <a:schemeClr val="accent2"/>
              </a:solidFill>
            </a:ln>
          </a:top>
          <a:bottom>
            <a:ln w="12700" cmpd="sng">
              <a:solidFill>
                <a:schemeClr val="accent2"/>
              </a:solidFill>
            </a:ln>
          </a:bottom>
          <a:insideH>
            <a:ln w="12700" cmpd="sng">
              <a:solidFill>
                <a:schemeClr val="accent2"/>
              </a:solidFill>
            </a:ln>
          </a:insideH>
          <a:insideV>
            <a:ln w="12700" cmpd="sng">
              <a:solidFill>
                <a:schemeClr val="accent2"/>
              </a:solidFill>
            </a:ln>
          </a:insideV>
        </a:tcBdr>
        <a:fill>
          <a:noFill/>
        </a:fill>
      </a:tcStyle>
    </a:wholeTbl>
    <a:band1H>
      <a:tcStyle>
        <a:tcBdr/>
        <a:fill>
          <a:solidFill>
            <a:schemeClr val="accent2">
              <a:alpha val="20000"/>
            </a:schemeClr>
          </a:solidFill>
        </a:fill>
      </a:tcStyle>
    </a:band1H>
    <a:band1V>
      <a:tcStyle>
        <a:tcBdr/>
        <a:fill>
          <a:solidFill>
            <a:schemeClr val="accent2">
              <a:alpha val="20000"/>
            </a:schemeClr>
          </a:solidFill>
        </a:fill>
      </a:tcStyle>
    </a:band1V>
    <a:lastCol>
      <a:tcTxStyle b="on"/>
      <a:tcStyle>
        <a:tcBdr/>
      </a:tcStyle>
    </a:lastCol>
    <a:firstCol>
      <a:tcTxStyle b="on"/>
      <a:tcStyle>
        <a:tcBdr/>
      </a:tcStyle>
    </a:firstCol>
    <a:lastRow>
      <a:tcTxStyle b="on"/>
      <a:tcStyle>
        <a:tcBdr>
          <a:top>
            <a:ln w="50800" cmpd="dbl">
              <a:solidFill>
                <a:schemeClr val="accent2"/>
              </a:solidFill>
            </a:ln>
          </a:top>
        </a:tcBdr>
        <a:fill>
          <a:noFill/>
        </a:fill>
      </a:tcStyle>
    </a:lastRow>
    <a:firstRow>
      <a:tcTxStyle b="on"/>
      <a:tcStyle>
        <a:tcBdr>
          <a:bottom>
            <a:ln w="25400" cmpd="sng">
              <a:solidFill>
                <a:schemeClr val="accent2"/>
              </a:solidFill>
            </a:ln>
          </a:bottom>
        </a:tcBdr>
        <a:fill>
          <a:noFill/>
        </a:fill>
      </a:tcStyle>
    </a:firstRow>
  </a:tblStyle>
  <a:tblStyle styleId="{C4B1156A-380E-4F78-BDF5-A606A8083BF9}" styleName="Medium Style 4 - Accent 4">
    <a:wholeTbl>
      <a:tcTxStyle>
        <a:fontRef idx="minor">
          <a:scrgbClr r="0" g="0" b="0"/>
        </a:fontRef>
        <a:schemeClr val="dk1"/>
      </a:tcTxStyle>
      <a:tcStyle>
        <a:tcBdr>
          <a:left>
            <a:ln w="12700" cmpd="sng">
              <a:solidFill>
                <a:schemeClr val="accent4"/>
              </a:solidFill>
            </a:ln>
          </a:left>
          <a:right>
            <a:ln w="12700" cmpd="sng">
              <a:solidFill>
                <a:schemeClr val="accent4"/>
              </a:solidFill>
            </a:ln>
          </a:right>
          <a:top>
            <a:ln w="12700" cmpd="sng">
              <a:solidFill>
                <a:schemeClr val="accent4"/>
              </a:solidFill>
            </a:ln>
          </a:top>
          <a:bottom>
            <a:ln w="12700" cmpd="sng">
              <a:solidFill>
                <a:schemeClr val="accent4"/>
              </a:solidFill>
            </a:ln>
          </a:bottom>
          <a:insideH>
            <a:ln w="12700" cmpd="sng">
              <a:solidFill>
                <a:schemeClr val="accent4"/>
              </a:solidFill>
            </a:ln>
          </a:insideH>
          <a:insideV>
            <a:ln w="12700" cmpd="sng">
              <a:solidFill>
                <a:schemeClr val="accent4"/>
              </a:solidFill>
            </a:ln>
          </a:insideV>
        </a:tcBdr>
        <a:fill>
          <a:solidFill>
            <a:schemeClr val="accent4">
              <a:tint val="20000"/>
            </a:schemeClr>
          </a:solidFill>
        </a:fill>
      </a:tcStyle>
    </a:wholeTbl>
    <a:band1H>
      <a:tcStyle>
        <a:tcBdr/>
        <a:fill>
          <a:solidFill>
            <a:schemeClr val="accent4">
              <a:tint val="40000"/>
            </a:schemeClr>
          </a:solidFill>
        </a:fill>
      </a:tcStyle>
    </a:band1H>
    <a:band1V>
      <a:tcStyle>
        <a:tcBdr/>
        <a:fill>
          <a:solidFill>
            <a:schemeClr val="accent4">
              <a:tint val="40000"/>
            </a:schemeClr>
          </a:solidFill>
        </a:fill>
      </a:tcStyle>
    </a:band1V>
    <a:lastCol>
      <a:tcTxStyle b="on"/>
      <a:tcStyle>
        <a:tcBdr/>
      </a:tcStyle>
    </a:lastCol>
    <a:firstCol>
      <a:tcTxStyle b="on"/>
      <a:tcStyle>
        <a:tcBdr/>
      </a:tcStyle>
    </a:firstCol>
    <a:lastRow>
      <a:tcTxStyle b="on"/>
      <a:tcStyle>
        <a:tcBdr>
          <a:top>
            <a:ln w="25400" cmpd="sng">
              <a:solidFill>
                <a:schemeClr val="accent4"/>
              </a:solidFill>
            </a:ln>
          </a:top>
        </a:tcBdr>
        <a:fill>
          <a:solidFill>
            <a:schemeClr val="accent4">
              <a:tint val="20000"/>
            </a:schemeClr>
          </a:solidFill>
        </a:fill>
      </a:tcStyle>
    </a:lastRow>
    <a:firstRow>
      <a:tcTxStyle b="on"/>
      <a:tcStyle>
        <a:tcBdr/>
        <a:fill>
          <a:solidFill>
            <a:schemeClr val="accent4">
              <a:tint val="20000"/>
            </a:schemeClr>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620"/>
    <p:restoredTop sz="94660"/>
  </p:normalViewPr>
  <p:slideViewPr>
    <p:cSldViewPr>
      <p:cViewPr varScale="1">
        <p:scale>
          <a:sx n="89" d="100"/>
          <a:sy n="89" d="100"/>
        </p:scale>
        <p:origin x="1434" y="78"/>
      </p:cViewPr>
      <p:guideLst>
        <p:guide orient="horz" pos="2160"/>
        <p:guide pos="2880"/>
      </p:guideLst>
    </p:cSldViewPr>
  </p:slideViewPr>
  <p:outlineViewPr>
    <p:cViewPr>
      <p:scale>
        <a:sx n="50" d="100"/>
        <a:sy n="50" d="100"/>
      </p:scale>
      <p:origin x="0" y="0"/>
    </p:cViewPr>
  </p:outlineViewPr>
  <p:notesTextViewPr>
    <p:cViewPr>
      <p:scale>
        <a:sx n="100" d="100"/>
        <a:sy n="100" d="100"/>
      </p:scale>
      <p:origin x="0" y="0"/>
    </p:cViewPr>
  </p:notesTextViewPr>
  <p:sorterViewPr>
    <p:cViewPr>
      <p:scale>
        <a:sx n="110" d="100"/>
        <a:sy n="110" d="100"/>
      </p:scale>
      <p:origin x="0" y="1410"/>
    </p:cViewPr>
  </p:sorterViewPr>
  <p:notesViewPr>
    <p:cSldViewPr>
      <p:cViewPr>
        <p:scale>
          <a:sx n="100" d="100"/>
          <a:sy n="100" d="100"/>
        </p:scale>
        <p:origin x="-1470" y="-72"/>
      </p:cViewPr>
      <p:guideLst>
        <p:guide orient="horz" pos="2160"/>
        <p:guide pos="2880"/>
      </p:guideLst>
    </p:cSldViewPr>
  </p:notesViewPr>
  <p:gridSpacing cx="76200" cy="7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viewProps" Target="view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presProps" Target="presProp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slide" Target="slides/slide40.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handoutMaster" Target="handoutMasters/handoutMaster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tableStyles" Target="tableStyles.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theme" Target="theme/theme1.xml"/><Relationship Id="rId8" Type="http://schemas.openxmlformats.org/officeDocument/2006/relationships/slide" Target="slides/slide7.xml"/></Relationships>
</file>

<file path=ppt/drawings/_rels/vmlDrawing1.vml.rels><?xml version="1.0" encoding="UTF-8" standalone="yes"?>
<Relationships xmlns="http://schemas.openxmlformats.org/package/2006/relationships"><Relationship Id="rId1" Type="http://schemas.openxmlformats.org/officeDocument/2006/relationships/image" Target="../media/image1.emf"/></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6" name="Rectangle 4"/>
          <p:cNvSpPr>
            <a:spLocks noGrp="1" noChangeArrowheads="1"/>
          </p:cNvSpPr>
          <p:nvPr>
            <p:ph type="ftr" sz="quarter" idx="2"/>
          </p:nvPr>
        </p:nvSpPr>
        <p:spPr bwMode="auto">
          <a:xfrm>
            <a:off x="4619067" y="8982075"/>
            <a:ext cx="1699183"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atin typeface="Times New Roman" pitchFamily="18" charset="0"/>
                <a:ea typeface="+mn-ea"/>
                <a:cs typeface="+mn-cs"/>
              </a:defRPr>
            </a:lvl1pPr>
          </a:lstStyle>
          <a:p>
            <a:pPr>
              <a:defRPr/>
            </a:pPr>
            <a:r>
              <a:rPr lang="en-US" dirty="0" smtClean="0"/>
              <a:t>Brian Hart (Cisco Systems)</a:t>
            </a:r>
            <a:endParaRPr lang="en-US" dirty="0"/>
          </a:p>
        </p:txBody>
      </p:sp>
      <p:sp>
        <p:nvSpPr>
          <p:cNvPr id="3077" name="Rectangle 5"/>
          <p:cNvSpPr>
            <a:spLocks noGrp="1" noChangeArrowheads="1"/>
          </p:cNvSpPr>
          <p:nvPr>
            <p:ph type="sldNum" sz="quarter" idx="3"/>
          </p:nvPr>
        </p:nvSpPr>
        <p:spPr bwMode="auto">
          <a:xfrm>
            <a:off x="3133725" y="8982075"/>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defTabSz="933450">
              <a:defRPr/>
            </a:lvl1pPr>
          </a:lstStyle>
          <a:p>
            <a:r>
              <a:rPr lang="en-US" altLang="en-US"/>
              <a:t>Page </a:t>
            </a:r>
            <a:fld id="{D919926A-305E-4E58-838B-00F4BB303A00}" type="slidenum">
              <a:rPr lang="en-US" altLang="en-US"/>
              <a:pPr/>
              <a:t>‹#›</a:t>
            </a:fld>
            <a:endParaRPr lang="en-US" altLang="en-US"/>
          </a:p>
        </p:txBody>
      </p:sp>
      <p:sp>
        <p:nvSpPr>
          <p:cNvPr id="1331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3319" name="Rectangle 7"/>
          <p:cNvSpPr>
            <a:spLocks noChangeArrowheads="1"/>
          </p:cNvSpPr>
          <p:nvPr/>
        </p:nvSpPr>
        <p:spPr bwMode="auto">
          <a:xfrm>
            <a:off x="693738" y="8982075"/>
            <a:ext cx="711200" cy="182563"/>
          </a:xfrm>
          <a:prstGeom prst="rect">
            <a:avLst/>
          </a:prstGeom>
          <a:noFill/>
          <a:ln w="9525">
            <a:noFill/>
            <a:miter lim="800000"/>
            <a:headEnd/>
            <a:tailEnd/>
          </a:ln>
        </p:spPr>
        <p:txBody>
          <a:bodyPr wrap="none" lIns="0" tIns="0" rIns="0" bIns="0">
            <a:spAutoFit/>
          </a:bodyPr>
          <a:lstStyle/>
          <a:p>
            <a:pPr defTabSz="933450">
              <a:defRPr/>
            </a:pPr>
            <a:r>
              <a:rPr lang="en-US"/>
              <a:t>Submission</a:t>
            </a:r>
          </a:p>
        </p:txBody>
      </p:sp>
      <p:sp>
        <p:nvSpPr>
          <p:cNvPr id="1332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2908990726"/>
      </p:ext>
    </p:extLst>
  </p:cSld>
  <p:clrMap bg1="lt1" tx1="dk1" bg2="lt2" tx2="dk2" accent1="accent1" accent2="accent2" accent3="accent3" accent4="accent4" accent5="accent5" accent6="accent6" hlink="hlink" folHlink="folHlink"/>
  <p:hf hdr="0" ftr="0" dt="0"/>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789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xtLst>
            <a:ext uri="{909E8E84-426E-40DD-AFC4-6F175D3DCCD1}">
              <a14:hiddenFill xmlns:a14="http://schemas.microsoft.com/office/drawing/2010/main">
                <a:solidFill>
                  <a:srgbClr val="FFFFFF"/>
                </a:solidFill>
              </a14:hiddenFill>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w="9525">
            <a:noFill/>
            <a:miter lim="800000"/>
            <a:headEnd/>
            <a:tailEnd/>
          </a:ln>
          <a:effectLst/>
        </p:spPr>
        <p:txBody>
          <a:bodyPr vert="horz" wrap="square" lIns="93662" tIns="46038" rIns="93662" bIns="46038" numCol="1" anchor="t" anchorCtr="0" compatLnSpc="1">
            <a:prstTxWarp prst="textNoShape">
              <a:avLst/>
            </a:prstTxWarp>
          </a:bodyPr>
          <a:lstStyle/>
          <a:p>
            <a:pPr lvl="0"/>
            <a:r>
              <a:rPr lang="en-US" noProof="0" smtClean="0"/>
              <a:t>Click to edit Master text styles</a:t>
            </a:r>
          </a:p>
          <a:p>
            <a:pPr lvl="1"/>
            <a:r>
              <a:rPr lang="en-US" noProof="0" smtClean="0"/>
              <a:t>Second level</a:t>
            </a:r>
          </a:p>
          <a:p>
            <a:pPr lvl="2"/>
            <a:r>
              <a:rPr lang="en-US" noProof="0" smtClean="0"/>
              <a:t>Third level</a:t>
            </a:r>
          </a:p>
          <a:p>
            <a:pPr lvl="3"/>
            <a:r>
              <a:rPr lang="en-US" noProof="0" smtClean="0"/>
              <a:t>Fourth level</a:t>
            </a:r>
          </a:p>
          <a:p>
            <a:pPr lvl="4"/>
            <a:r>
              <a:rPr lang="en-US" noProof="0" smtClean="0"/>
              <a:t>Fifth level</a:t>
            </a:r>
          </a:p>
        </p:txBody>
      </p:sp>
      <p:sp>
        <p:nvSpPr>
          <p:cNvPr id="2054" name="Rectangle 6"/>
          <p:cNvSpPr>
            <a:spLocks noGrp="1" noChangeArrowheads="1"/>
          </p:cNvSpPr>
          <p:nvPr>
            <p:ph type="ftr" sz="quarter" idx="4"/>
          </p:nvPr>
        </p:nvSpPr>
        <p:spPr bwMode="auto">
          <a:xfrm>
            <a:off x="4120890" y="8985250"/>
            <a:ext cx="21608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5pPr marL="457200" lvl="4" algn="r" defTabSz="933450">
              <a:defRPr>
                <a:latin typeface="Times New Roman" pitchFamily="18" charset="0"/>
                <a:ea typeface="+mn-ea"/>
                <a:cs typeface="+mn-cs"/>
              </a:defRPr>
            </a:lvl5pPr>
          </a:lstStyle>
          <a:p>
            <a:pPr lvl="4">
              <a:defRPr/>
            </a:pPr>
            <a:r>
              <a:rPr lang="en-US" dirty="0" smtClean="0"/>
              <a:t>Brian Hart (Cisco Systems)</a:t>
            </a:r>
            <a:endParaRPr lang="en-US" dirty="0"/>
          </a:p>
        </p:txBody>
      </p:sp>
      <p:sp>
        <p:nvSpPr>
          <p:cNvPr id="2055" name="Rectangle 7"/>
          <p:cNvSpPr>
            <a:spLocks noGrp="1" noChangeArrowheads="1"/>
          </p:cNvSpPr>
          <p:nvPr>
            <p:ph type="sldNum" sz="quarter" idx="5"/>
          </p:nvPr>
        </p:nvSpPr>
        <p:spPr bwMode="auto">
          <a:xfrm>
            <a:off x="3222625" y="8985250"/>
            <a:ext cx="512763" cy="182563"/>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defTabSz="933450">
              <a:defRPr/>
            </a:lvl1pPr>
          </a:lstStyle>
          <a:p>
            <a:r>
              <a:rPr lang="en-US" altLang="en-US"/>
              <a:t>Page </a:t>
            </a:r>
            <a:fld id="{6EFA31AB-7D66-4B05-9DE4-8BE7713FBDF8}" type="slidenum">
              <a:rPr lang="en-US" altLang="en-US"/>
              <a:pPr/>
              <a:t>‹#›</a:t>
            </a:fld>
            <a:endParaRPr lang="en-US" altLang="en-US"/>
          </a:p>
        </p:txBody>
      </p:sp>
      <p:sp>
        <p:nvSpPr>
          <p:cNvPr id="14344" name="Rectangle 8"/>
          <p:cNvSpPr>
            <a:spLocks noChangeArrowheads="1"/>
          </p:cNvSpPr>
          <p:nvPr/>
        </p:nvSpPr>
        <p:spPr bwMode="auto">
          <a:xfrm>
            <a:off x="723900" y="8985250"/>
            <a:ext cx="711200" cy="182563"/>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4345"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4346"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extLst>
      <p:ext uri="{BB962C8B-B14F-4D97-AF65-F5344CB8AC3E}">
        <p14:creationId xmlns:p14="http://schemas.microsoft.com/office/powerpoint/2010/main" val="3882025063"/>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ＭＳ Ｐゴシック" charset="0"/>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S PGothic" pitchFamily="34" charset="-128"/>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16.xml.rels><?xml version="1.0" encoding="UTF-8" standalone="yes"?>
<Relationships xmlns="http://schemas.openxmlformats.org/package/2006/relationships"><Relationship Id="rId2" Type="http://schemas.openxmlformats.org/officeDocument/2006/relationships/slide" Target="../slides/slide16.xml"/><Relationship Id="rId1" Type="http://schemas.openxmlformats.org/officeDocument/2006/relationships/notesMaster" Target="../notesMasters/notesMaster1.xml"/></Relationships>
</file>

<file path=ppt/notesSlides/_rels/notesSlide17.xml.rels><?xml version="1.0" encoding="UTF-8" standalone="yes"?>
<Relationships xmlns="http://schemas.openxmlformats.org/package/2006/relationships"><Relationship Id="rId2" Type="http://schemas.openxmlformats.org/officeDocument/2006/relationships/slide" Target="../slides/slide17.xml"/><Relationship Id="rId1" Type="http://schemas.openxmlformats.org/officeDocument/2006/relationships/notesMaster" Target="../notesMasters/notesMaster1.xml"/></Relationships>
</file>

<file path=ppt/notesSlides/_rels/notesSlide18.xml.rels><?xml version="1.0" encoding="UTF-8" standalone="yes"?>
<Relationships xmlns="http://schemas.openxmlformats.org/package/2006/relationships"><Relationship Id="rId2" Type="http://schemas.openxmlformats.org/officeDocument/2006/relationships/slide" Target="../slides/slide18.xml"/><Relationship Id="rId1" Type="http://schemas.openxmlformats.org/officeDocument/2006/relationships/notesMaster" Target="../notesMasters/notesMaster1.xml"/></Relationships>
</file>

<file path=ppt/notesSlides/_rels/notesSlide19.xml.rels><?xml version="1.0" encoding="UTF-8" standalone="yes"?>
<Relationships xmlns="http://schemas.openxmlformats.org/package/2006/relationships"><Relationship Id="rId2" Type="http://schemas.openxmlformats.org/officeDocument/2006/relationships/slide" Target="../slides/slide19.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20.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21.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22.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23.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24.xml.rels><?xml version="1.0" encoding="UTF-8" standalone="yes"?>
<Relationships xmlns="http://schemas.openxmlformats.org/package/2006/relationships"><Relationship Id="rId2" Type="http://schemas.openxmlformats.org/officeDocument/2006/relationships/slide" Target="../slides/slide24.xml"/><Relationship Id="rId1" Type="http://schemas.openxmlformats.org/officeDocument/2006/relationships/notesMaster" Target="../notesMasters/notesMaster1.xml"/></Relationships>
</file>

<file path=ppt/notesSlides/_rels/notesSlide25.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26.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_rels/notesSlide27.xml.rels><?xml version="1.0" encoding="UTF-8" standalone="yes"?>
<Relationships xmlns="http://schemas.openxmlformats.org/package/2006/relationships"><Relationship Id="rId2" Type="http://schemas.openxmlformats.org/officeDocument/2006/relationships/slide" Target="../slides/slide27.xml"/><Relationship Id="rId1" Type="http://schemas.openxmlformats.org/officeDocument/2006/relationships/notesMaster" Target="../notesMasters/notesMaster1.xml"/></Relationships>
</file>

<file path=ppt/notesSlides/_rels/notesSlide28.xml.rels><?xml version="1.0" encoding="UTF-8" standalone="yes"?>
<Relationships xmlns="http://schemas.openxmlformats.org/package/2006/relationships"><Relationship Id="rId2" Type="http://schemas.openxmlformats.org/officeDocument/2006/relationships/slide" Target="../slides/slide28.xml"/><Relationship Id="rId1" Type="http://schemas.openxmlformats.org/officeDocument/2006/relationships/notesMaster" Target="../notesMasters/notesMaster1.xml"/></Relationships>
</file>

<file path=ppt/notesSlides/_rels/notesSlide29.xml.rels><?xml version="1.0" encoding="UTF-8" standalone="yes"?>
<Relationships xmlns="http://schemas.openxmlformats.org/package/2006/relationships"><Relationship Id="rId2" Type="http://schemas.openxmlformats.org/officeDocument/2006/relationships/slide" Target="../slides/slide29.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3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3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3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33.xml.rels><?xml version="1.0" encoding="UTF-8" standalone="yes"?>
<Relationships xmlns="http://schemas.openxmlformats.org/package/2006/relationships"><Relationship Id="rId2" Type="http://schemas.openxmlformats.org/officeDocument/2006/relationships/slide" Target="../slides/slide33.xml"/><Relationship Id="rId1" Type="http://schemas.openxmlformats.org/officeDocument/2006/relationships/notesMaster" Target="../notesMasters/notesMaster1.xml"/></Relationships>
</file>

<file path=ppt/notesSlides/_rels/notesSlide34.xml.rels><?xml version="1.0" encoding="UTF-8" standalone="yes"?>
<Relationships xmlns="http://schemas.openxmlformats.org/package/2006/relationships"><Relationship Id="rId2" Type="http://schemas.openxmlformats.org/officeDocument/2006/relationships/slide" Target="../slides/slide34.xml"/><Relationship Id="rId1" Type="http://schemas.openxmlformats.org/officeDocument/2006/relationships/notesMaster" Target="../notesMasters/notesMaster1.xml"/></Relationships>
</file>

<file path=ppt/notesSlides/_rels/notesSlide35.xml.rels><?xml version="1.0" encoding="UTF-8" standalone="yes"?>
<Relationships xmlns="http://schemas.openxmlformats.org/package/2006/relationships"><Relationship Id="rId2" Type="http://schemas.openxmlformats.org/officeDocument/2006/relationships/slide" Target="../slides/slide35.xml"/><Relationship Id="rId1" Type="http://schemas.openxmlformats.org/officeDocument/2006/relationships/notesMaster" Target="../notesMasters/notesMaster1.xml"/></Relationships>
</file>

<file path=ppt/notesSlides/_rels/notesSlide36.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37.xml.rels><?xml version="1.0" encoding="UTF-8" standalone="yes"?>
<Relationships xmlns="http://schemas.openxmlformats.org/package/2006/relationships"><Relationship Id="rId2" Type="http://schemas.openxmlformats.org/officeDocument/2006/relationships/slide" Target="../slides/slide37.xml"/><Relationship Id="rId1" Type="http://schemas.openxmlformats.org/officeDocument/2006/relationships/notesMaster" Target="../notesMasters/notesMaster1.xml"/></Relationships>
</file>

<file path=ppt/notesSlides/_rels/notesSlide38.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39.xml.rels><?xml version="1.0" encoding="UTF-8" standalone="yes"?>
<Relationships xmlns="http://schemas.openxmlformats.org/package/2006/relationships"><Relationship Id="rId2" Type="http://schemas.openxmlformats.org/officeDocument/2006/relationships/slide" Target="../slides/slide39.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40.xml.rels><?xml version="1.0" encoding="UTF-8" standalone="yes"?>
<Relationships xmlns="http://schemas.openxmlformats.org/package/2006/relationships"><Relationship Id="rId2" Type="http://schemas.openxmlformats.org/officeDocument/2006/relationships/slide" Target="../slides/slide40.xml"/><Relationship Id="rId1" Type="http://schemas.openxmlformats.org/officeDocument/2006/relationships/notesMaster" Target="../notesMasters/notesMaster1.xml"/></Relationships>
</file>

<file path=ppt/notesSlides/_rels/notesSlide41.xml.rels><?xml version="1.0" encoding="UTF-8" standalone="yes"?>
<Relationships xmlns="http://schemas.openxmlformats.org/package/2006/relationships"><Relationship Id="rId2" Type="http://schemas.openxmlformats.org/officeDocument/2006/relationships/slide" Target="../slides/slide41.xml"/><Relationship Id="rId1" Type="http://schemas.openxmlformats.org/officeDocument/2006/relationships/notesMaster" Target="../notesMasters/notesMaster1.xml"/></Relationships>
</file>

<file path=ppt/notesSlides/_rels/notesSlide42.xml.rels><?xml version="1.0" encoding="UTF-8" standalone="yes"?>
<Relationships xmlns="http://schemas.openxmlformats.org/package/2006/relationships"><Relationship Id="rId2" Type="http://schemas.openxmlformats.org/officeDocument/2006/relationships/slide" Target="../slides/slide42.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891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891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7EE614D-FE6F-4610-9B55-7D2281B1393A}" type="slidenum">
              <a:rPr lang="en-US" altLang="en-US"/>
              <a:pPr/>
              <a:t>1</a:t>
            </a:fld>
            <a:endParaRPr lang="en-US" altLang="en-US"/>
          </a:p>
        </p:txBody>
      </p:sp>
      <p:sp>
        <p:nvSpPr>
          <p:cNvPr id="38918" name="Rectangle 2"/>
          <p:cNvSpPr>
            <a:spLocks noGrp="1" noRot="1" noChangeAspect="1" noChangeArrowheads="1" noTextEdit="1"/>
          </p:cNvSpPr>
          <p:nvPr>
            <p:ph type="sldImg"/>
          </p:nvPr>
        </p:nvSpPr>
        <p:spPr>
          <a:xfrm>
            <a:off x="1154113" y="701675"/>
            <a:ext cx="4625975" cy="3468688"/>
          </a:xfrm>
          <a:ln/>
        </p:spPr>
      </p:sp>
      <p:sp>
        <p:nvSpPr>
          <p:cNvPr id="3891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1267891768"/>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506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506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44D8DF04-AFC0-42A5-B25D-E60A4BFE5824}" type="slidenum">
              <a:rPr lang="en-US" altLang="en-US"/>
              <a:pPr/>
              <a:t>10</a:t>
            </a:fld>
            <a:endParaRPr lang="en-US" altLang="en-US"/>
          </a:p>
        </p:txBody>
      </p:sp>
      <p:sp>
        <p:nvSpPr>
          <p:cNvPr id="45062" name="Rectangle 2"/>
          <p:cNvSpPr>
            <a:spLocks noGrp="1" noRot="1" noChangeAspect="1" noChangeArrowheads="1" noTextEdit="1"/>
          </p:cNvSpPr>
          <p:nvPr>
            <p:ph type="sldImg"/>
          </p:nvPr>
        </p:nvSpPr>
        <p:spPr>
          <a:xfrm>
            <a:off x="1149350" y="696913"/>
            <a:ext cx="4637088" cy="3478212"/>
          </a:xfrm>
          <a:ln/>
        </p:spPr>
      </p:sp>
      <p:sp>
        <p:nvSpPr>
          <p:cNvPr id="45063"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2371176398"/>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11</a:t>
            </a:fld>
            <a:endParaRPr lang="en-US" altLang="en-US"/>
          </a:p>
        </p:txBody>
      </p:sp>
    </p:spTree>
    <p:extLst>
      <p:ext uri="{BB962C8B-B14F-4D97-AF65-F5344CB8AC3E}">
        <p14:creationId xmlns:p14="http://schemas.microsoft.com/office/powerpoint/2010/main" val="3955231432"/>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12</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13</a:t>
            </a:fld>
            <a:endParaRPr lang="en-US" altLang="en-US"/>
          </a:p>
        </p:txBody>
      </p:sp>
    </p:spTree>
    <p:extLst>
      <p:ext uri="{BB962C8B-B14F-4D97-AF65-F5344CB8AC3E}">
        <p14:creationId xmlns:p14="http://schemas.microsoft.com/office/powerpoint/2010/main" val="3959322668"/>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14</a:t>
            </a:fld>
            <a:endParaRPr lang="en-US" altLang="en-US"/>
          </a:p>
        </p:txBody>
      </p:sp>
    </p:spTree>
    <p:extLst>
      <p:ext uri="{BB962C8B-B14F-4D97-AF65-F5344CB8AC3E}">
        <p14:creationId xmlns:p14="http://schemas.microsoft.com/office/powerpoint/2010/main" val="3345183806"/>
      </p:ext>
    </p:extLst>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15</a:t>
            </a:fld>
            <a:endParaRPr lang="en-US" altLang="en-US"/>
          </a:p>
        </p:txBody>
      </p:sp>
    </p:spTree>
    <p:extLst>
      <p:ext uri="{BB962C8B-B14F-4D97-AF65-F5344CB8AC3E}">
        <p14:creationId xmlns:p14="http://schemas.microsoft.com/office/powerpoint/2010/main" val="103187161"/>
      </p:ext>
    </p:extLst>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16</a:t>
            </a:fld>
            <a:endParaRPr lang="en-US" altLang="en-US"/>
          </a:p>
        </p:txBody>
      </p:sp>
    </p:spTree>
    <p:extLst>
      <p:ext uri="{BB962C8B-B14F-4D97-AF65-F5344CB8AC3E}">
        <p14:creationId xmlns:p14="http://schemas.microsoft.com/office/powerpoint/2010/main" val="435824921"/>
      </p:ext>
    </p:extLst>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17</a:t>
            </a:fld>
            <a:endParaRPr lang="en-US" altLang="en-US"/>
          </a:p>
        </p:txBody>
      </p:sp>
    </p:spTree>
    <p:extLst>
      <p:ext uri="{BB962C8B-B14F-4D97-AF65-F5344CB8AC3E}">
        <p14:creationId xmlns:p14="http://schemas.microsoft.com/office/powerpoint/2010/main" val="3932806041"/>
      </p:ext>
    </p:extLst>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18</a:t>
            </a:fld>
            <a:endParaRPr lang="en-US" altLang="en-US"/>
          </a:p>
        </p:txBody>
      </p:sp>
    </p:spTree>
    <p:extLst>
      <p:ext uri="{BB962C8B-B14F-4D97-AF65-F5344CB8AC3E}">
        <p14:creationId xmlns:p14="http://schemas.microsoft.com/office/powerpoint/2010/main" val="4193802981"/>
      </p:ext>
    </p:extLst>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19</a:t>
            </a:fld>
            <a:endParaRPr lang="en-US" altLang="en-US"/>
          </a:p>
        </p:txBody>
      </p:sp>
    </p:spTree>
    <p:extLst>
      <p:ext uri="{BB962C8B-B14F-4D97-AF65-F5344CB8AC3E}">
        <p14:creationId xmlns:p14="http://schemas.microsoft.com/office/powerpoint/2010/main" val="220105868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2</a:t>
            </a:fld>
            <a:endParaRPr lang="en-US" altLang="en-US"/>
          </a:p>
        </p:txBody>
      </p:sp>
    </p:spTree>
    <p:extLst>
      <p:ext uri="{BB962C8B-B14F-4D97-AF65-F5344CB8AC3E}">
        <p14:creationId xmlns:p14="http://schemas.microsoft.com/office/powerpoint/2010/main" val="4000346995"/>
      </p:ext>
    </p:extLst>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20</a:t>
            </a:fld>
            <a:endParaRPr lang="en-US" altLang="en-US"/>
          </a:p>
        </p:txBody>
      </p:sp>
    </p:spTree>
    <p:extLst>
      <p:ext uri="{BB962C8B-B14F-4D97-AF65-F5344CB8AC3E}">
        <p14:creationId xmlns:p14="http://schemas.microsoft.com/office/powerpoint/2010/main" val="1494022495"/>
      </p:ext>
    </p:extLst>
  </p:cSld>
  <p:clrMapOvr>
    <a:masterClrMapping/>
  </p:clrMapOvr>
</p:notes>
</file>

<file path=ppt/notesSlides/notesSlide2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21</a:t>
            </a:fld>
            <a:endParaRPr lang="en-US" altLang="en-US"/>
          </a:p>
        </p:txBody>
      </p:sp>
    </p:spTree>
    <p:extLst>
      <p:ext uri="{BB962C8B-B14F-4D97-AF65-F5344CB8AC3E}">
        <p14:creationId xmlns:p14="http://schemas.microsoft.com/office/powerpoint/2010/main" val="1641182187"/>
      </p:ext>
    </p:extLst>
  </p:cSld>
  <p:clrMapOvr>
    <a:masterClrMapping/>
  </p:clrMapOvr>
</p:notes>
</file>

<file path=ppt/notesSlides/notesSlide2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22</a:t>
            </a:fld>
            <a:endParaRPr lang="en-US" altLang="en-US"/>
          </a:p>
        </p:txBody>
      </p:sp>
    </p:spTree>
    <p:extLst>
      <p:ext uri="{BB962C8B-B14F-4D97-AF65-F5344CB8AC3E}">
        <p14:creationId xmlns:p14="http://schemas.microsoft.com/office/powerpoint/2010/main" val="1493355791"/>
      </p:ext>
    </p:extLst>
  </p:cSld>
  <p:clrMapOvr>
    <a:masterClrMapping/>
  </p:clrMapOvr>
</p:notes>
</file>

<file path=ppt/notesSlides/notesSlide2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23</a:t>
            </a:fld>
            <a:endParaRPr lang="en-US" altLang="en-US"/>
          </a:p>
        </p:txBody>
      </p:sp>
    </p:spTree>
    <p:extLst>
      <p:ext uri="{BB962C8B-B14F-4D97-AF65-F5344CB8AC3E}">
        <p14:creationId xmlns:p14="http://schemas.microsoft.com/office/powerpoint/2010/main" val="1309663997"/>
      </p:ext>
    </p:extLst>
  </p:cSld>
  <p:clrMapOvr>
    <a:masterClrMapping/>
  </p:clrMapOvr>
</p:notes>
</file>

<file path=ppt/notesSlides/notesSlide2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24</a:t>
            </a:fld>
            <a:endParaRPr lang="en-US" altLang="en-US"/>
          </a:p>
        </p:txBody>
      </p:sp>
    </p:spTree>
    <p:extLst>
      <p:ext uri="{BB962C8B-B14F-4D97-AF65-F5344CB8AC3E}">
        <p14:creationId xmlns:p14="http://schemas.microsoft.com/office/powerpoint/2010/main" val="3206399329"/>
      </p:ext>
    </p:extLst>
  </p:cSld>
  <p:clrMapOvr>
    <a:masterClrMapping/>
  </p:clrMapOvr>
</p:notes>
</file>

<file path=ppt/notesSlides/notesSlide2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25</a:t>
            </a:fld>
            <a:endParaRPr lang="en-US" altLang="en-US"/>
          </a:p>
        </p:txBody>
      </p:sp>
    </p:spTree>
    <p:extLst>
      <p:ext uri="{BB962C8B-B14F-4D97-AF65-F5344CB8AC3E}">
        <p14:creationId xmlns:p14="http://schemas.microsoft.com/office/powerpoint/2010/main" val="2652774986"/>
      </p:ext>
    </p:extLst>
  </p:cSld>
  <p:clrMapOvr>
    <a:masterClrMapping/>
  </p:clrMapOvr>
</p:notes>
</file>

<file path=ppt/notesSlides/notesSlide2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26</a:t>
            </a:fld>
            <a:endParaRPr lang="en-US" altLang="en-US"/>
          </a:p>
        </p:txBody>
      </p:sp>
    </p:spTree>
    <p:extLst>
      <p:ext uri="{BB962C8B-B14F-4D97-AF65-F5344CB8AC3E}">
        <p14:creationId xmlns:p14="http://schemas.microsoft.com/office/powerpoint/2010/main" val="4015283947"/>
      </p:ext>
    </p:extLst>
  </p:cSld>
  <p:clrMapOvr>
    <a:masterClrMapping/>
  </p:clrMapOvr>
</p:notes>
</file>

<file path=ppt/notesSlides/notesSlide2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27</a:t>
            </a:fld>
            <a:endParaRPr lang="en-US" altLang="en-US"/>
          </a:p>
        </p:txBody>
      </p:sp>
    </p:spTree>
    <p:extLst>
      <p:ext uri="{BB962C8B-B14F-4D97-AF65-F5344CB8AC3E}">
        <p14:creationId xmlns:p14="http://schemas.microsoft.com/office/powerpoint/2010/main" val="3323136486"/>
      </p:ext>
    </p:extLst>
  </p:cSld>
  <p:clrMapOvr>
    <a:masterClrMapping/>
  </p:clrMapOvr>
</p:notes>
</file>

<file path=ppt/notesSlides/notesSlide2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28</a:t>
            </a:fld>
            <a:endParaRPr lang="en-US" altLang="en-US"/>
          </a:p>
        </p:txBody>
      </p:sp>
    </p:spTree>
    <p:extLst>
      <p:ext uri="{BB962C8B-B14F-4D97-AF65-F5344CB8AC3E}">
        <p14:creationId xmlns:p14="http://schemas.microsoft.com/office/powerpoint/2010/main" val="279626601"/>
      </p:ext>
    </p:extLst>
  </p:cSld>
  <p:clrMapOvr>
    <a:masterClrMapping/>
  </p:clrMapOvr>
</p:notes>
</file>

<file path=ppt/notesSlides/notesSlide2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29</a:t>
            </a:fld>
            <a:endParaRPr lang="en-US" altLang="en-US"/>
          </a:p>
        </p:txBody>
      </p:sp>
    </p:spTree>
    <p:extLst>
      <p:ext uri="{BB962C8B-B14F-4D97-AF65-F5344CB8AC3E}">
        <p14:creationId xmlns:p14="http://schemas.microsoft.com/office/powerpoint/2010/main" val="1494295452"/>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a:t>
            </a:fld>
            <a:endParaRPr lang="en-US" altLang="en-US"/>
          </a:p>
        </p:txBody>
      </p:sp>
    </p:spTree>
    <p:extLst>
      <p:ext uri="{BB962C8B-B14F-4D97-AF65-F5344CB8AC3E}">
        <p14:creationId xmlns:p14="http://schemas.microsoft.com/office/powerpoint/2010/main" val="2537249849"/>
      </p:ext>
    </p:extLst>
  </p:cSld>
  <p:clrMapOvr>
    <a:masterClrMapping/>
  </p:clrMapOvr>
</p:notes>
</file>

<file path=ppt/notesSlides/notesSlide3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30</a:t>
            </a:fld>
            <a:endParaRPr lang="en-US" altLang="en-US"/>
          </a:p>
        </p:txBody>
      </p:sp>
    </p:spTree>
    <p:extLst>
      <p:ext uri="{BB962C8B-B14F-4D97-AF65-F5344CB8AC3E}">
        <p14:creationId xmlns:p14="http://schemas.microsoft.com/office/powerpoint/2010/main" val="1784281241"/>
      </p:ext>
    </p:extLst>
  </p:cSld>
  <p:clrMapOvr>
    <a:masterClrMapping/>
  </p:clrMapOvr>
</p:notes>
</file>

<file path=ppt/notesSlides/notesSlide3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31</a:t>
            </a:fld>
            <a:endParaRPr lang="en-US" altLang="en-US"/>
          </a:p>
        </p:txBody>
      </p:sp>
    </p:spTree>
    <p:extLst>
      <p:ext uri="{BB962C8B-B14F-4D97-AF65-F5344CB8AC3E}">
        <p14:creationId xmlns:p14="http://schemas.microsoft.com/office/powerpoint/2010/main" val="1928599033"/>
      </p:ext>
    </p:extLst>
  </p:cSld>
  <p:clrMapOvr>
    <a:masterClrMapping/>
  </p:clrMapOvr>
</p:notes>
</file>

<file path=ppt/notesSlides/notesSlide3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32</a:t>
            </a:fld>
            <a:endParaRPr lang="en-US" altLang="en-US"/>
          </a:p>
        </p:txBody>
      </p:sp>
    </p:spTree>
    <p:extLst>
      <p:ext uri="{BB962C8B-B14F-4D97-AF65-F5344CB8AC3E}">
        <p14:creationId xmlns:p14="http://schemas.microsoft.com/office/powerpoint/2010/main" val="2380308568"/>
      </p:ext>
    </p:extLst>
  </p:cSld>
  <p:clrMapOvr>
    <a:masterClrMapping/>
  </p:clrMapOvr>
</p:notes>
</file>

<file path=ppt/notesSlides/notesSlide3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33</a:t>
            </a:fld>
            <a:endParaRPr lang="en-US" altLang="en-US"/>
          </a:p>
        </p:txBody>
      </p:sp>
    </p:spTree>
    <p:extLst>
      <p:ext uri="{BB962C8B-B14F-4D97-AF65-F5344CB8AC3E}">
        <p14:creationId xmlns:p14="http://schemas.microsoft.com/office/powerpoint/2010/main" val="54991060"/>
      </p:ext>
    </p:extLst>
  </p:cSld>
  <p:clrMapOvr>
    <a:masterClrMapping/>
  </p:clrMapOvr>
</p:notes>
</file>

<file path=ppt/notesSlides/notesSlide3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34</a:t>
            </a:fld>
            <a:endParaRPr lang="en-US" altLang="en-US"/>
          </a:p>
        </p:txBody>
      </p:sp>
    </p:spTree>
    <p:extLst>
      <p:ext uri="{BB962C8B-B14F-4D97-AF65-F5344CB8AC3E}">
        <p14:creationId xmlns:p14="http://schemas.microsoft.com/office/powerpoint/2010/main" val="2573133558"/>
      </p:ext>
    </p:extLst>
  </p:cSld>
  <p:clrMapOvr>
    <a:masterClrMapping/>
  </p:clrMapOvr>
</p:notes>
</file>

<file path=ppt/notesSlides/notesSlide3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35</a:t>
            </a:fld>
            <a:endParaRPr lang="en-US" altLang="en-US"/>
          </a:p>
        </p:txBody>
      </p:sp>
    </p:spTree>
    <p:extLst>
      <p:ext uri="{BB962C8B-B14F-4D97-AF65-F5344CB8AC3E}">
        <p14:creationId xmlns:p14="http://schemas.microsoft.com/office/powerpoint/2010/main" val="604213728"/>
      </p:ext>
    </p:extLst>
  </p:cSld>
  <p:clrMapOvr>
    <a:masterClrMapping/>
  </p:clrMapOvr>
</p:notes>
</file>

<file path=ppt/notesSlides/notesSlide3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36</a:t>
            </a:fld>
            <a:endParaRPr lang="en-US" altLang="en-US"/>
          </a:p>
        </p:txBody>
      </p:sp>
    </p:spTree>
    <p:extLst>
      <p:ext uri="{BB962C8B-B14F-4D97-AF65-F5344CB8AC3E}">
        <p14:creationId xmlns:p14="http://schemas.microsoft.com/office/powerpoint/2010/main" val="4165633065"/>
      </p:ext>
    </p:extLst>
  </p:cSld>
  <p:clrMapOvr>
    <a:masterClrMapping/>
  </p:clrMapOvr>
</p:notes>
</file>

<file path=ppt/notesSlides/notesSlide3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37</a:t>
            </a:fld>
            <a:endParaRPr lang="en-US" altLang="en-US"/>
          </a:p>
        </p:txBody>
      </p:sp>
    </p:spTree>
    <p:extLst>
      <p:ext uri="{BB962C8B-B14F-4D97-AF65-F5344CB8AC3E}">
        <p14:creationId xmlns:p14="http://schemas.microsoft.com/office/powerpoint/2010/main" val="1093346661"/>
      </p:ext>
    </p:extLst>
  </p:cSld>
  <p:clrMapOvr>
    <a:masterClrMapping/>
  </p:clrMapOvr>
</p:notes>
</file>

<file path=ppt/notesSlides/notesSlide3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38</a:t>
            </a:fld>
            <a:endParaRPr lang="en-US" altLang="en-US"/>
          </a:p>
        </p:txBody>
      </p:sp>
    </p:spTree>
    <p:extLst>
      <p:ext uri="{BB962C8B-B14F-4D97-AF65-F5344CB8AC3E}">
        <p14:creationId xmlns:p14="http://schemas.microsoft.com/office/powerpoint/2010/main" val="57982981"/>
      </p:ext>
    </p:extLst>
  </p:cSld>
  <p:clrMapOvr>
    <a:masterClrMapping/>
  </p:clrMapOvr>
</p:notes>
</file>

<file path=ppt/notesSlides/notesSlide3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39</a:t>
            </a:fld>
            <a:endParaRPr lang="en-US" altLang="en-US"/>
          </a:p>
        </p:txBody>
      </p:sp>
    </p:spTree>
    <p:extLst>
      <p:ext uri="{BB962C8B-B14F-4D97-AF65-F5344CB8AC3E}">
        <p14:creationId xmlns:p14="http://schemas.microsoft.com/office/powerpoint/2010/main" val="4072917644"/>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6" name="Footer Placeholder 5"/>
          <p:cNvSpPr>
            <a:spLocks noGrp="1"/>
          </p:cNvSpPr>
          <p:nvPr>
            <p:ph type="ftr" sz="quarter" idx="12"/>
          </p:nvPr>
        </p:nvSpPr>
        <p:spPr/>
        <p:txBody>
          <a:bodyPr/>
          <a:lstStyle/>
          <a:p>
            <a:pPr lvl="4">
              <a:defRPr/>
            </a:pPr>
            <a:r>
              <a:rPr lang="en-US" smtClean="0"/>
              <a:t>Brian Hart (Cisco Systems)</a:t>
            </a:r>
            <a:endParaRPr lang="en-US" dirty="0"/>
          </a:p>
        </p:txBody>
      </p:sp>
      <p:sp>
        <p:nvSpPr>
          <p:cNvPr id="7" name="Slide Number Placeholder 6"/>
          <p:cNvSpPr>
            <a:spLocks noGrp="1"/>
          </p:cNvSpPr>
          <p:nvPr>
            <p:ph type="sldNum" sz="quarter" idx="13"/>
          </p:nvPr>
        </p:nvSpPr>
        <p:spPr/>
        <p:txBody>
          <a:bodyPr/>
          <a:lstStyle/>
          <a:p>
            <a:r>
              <a:rPr lang="en-US" altLang="en-US" smtClean="0"/>
              <a:t>Page </a:t>
            </a:r>
            <a:fld id="{6EFA31AB-7D66-4B05-9DE4-8BE7713FBDF8}" type="slidenum">
              <a:rPr lang="en-US" altLang="en-US" smtClean="0"/>
              <a:pPr/>
              <a:t>4</a:t>
            </a:fld>
            <a:endParaRPr lang="en-US" altLang="en-US"/>
          </a:p>
        </p:txBody>
      </p:sp>
    </p:spTree>
    <p:extLst>
      <p:ext uri="{BB962C8B-B14F-4D97-AF65-F5344CB8AC3E}">
        <p14:creationId xmlns:p14="http://schemas.microsoft.com/office/powerpoint/2010/main" val="836732232"/>
      </p:ext>
    </p:extLst>
  </p:cSld>
  <p:clrMapOvr>
    <a:masterClrMapping/>
  </p:clrMapOvr>
</p:notes>
</file>

<file path=ppt/notesSlides/notesSlide4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40</a:t>
            </a:fld>
            <a:endParaRPr lang="en-US" altLang="en-US"/>
          </a:p>
        </p:txBody>
      </p:sp>
    </p:spTree>
    <p:extLst>
      <p:ext uri="{BB962C8B-B14F-4D97-AF65-F5344CB8AC3E}">
        <p14:creationId xmlns:p14="http://schemas.microsoft.com/office/powerpoint/2010/main" val="213551889"/>
      </p:ext>
    </p:extLst>
  </p:cSld>
  <p:clrMapOvr>
    <a:masterClrMapping/>
  </p:clrMapOvr>
</p:notes>
</file>

<file path=ppt/notesSlides/notesSlide4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41</a:t>
            </a:fld>
            <a:endParaRPr lang="en-US" altLang="en-US"/>
          </a:p>
        </p:txBody>
      </p:sp>
    </p:spTree>
    <p:extLst>
      <p:ext uri="{BB962C8B-B14F-4D97-AF65-F5344CB8AC3E}">
        <p14:creationId xmlns:p14="http://schemas.microsoft.com/office/powerpoint/2010/main" val="3930618530"/>
      </p:ext>
    </p:extLst>
  </p:cSld>
  <p:clrMapOvr>
    <a:masterClrMapping/>
  </p:clrMapOvr>
</p:notes>
</file>

<file path=ppt/notesSlides/notesSlide4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a:xfrm>
            <a:off x="1154113" y="701675"/>
            <a:ext cx="4625975" cy="3468688"/>
          </a:xfrm>
        </p:spPr>
      </p:sp>
      <p:sp>
        <p:nvSpPr>
          <p:cNvPr id="3" name="Notes Placeholder 2"/>
          <p:cNvSpPr>
            <a:spLocks noGrp="1"/>
          </p:cNvSpPr>
          <p:nvPr>
            <p:ph type="body" idx="1"/>
          </p:nvPr>
        </p:nvSpPr>
        <p:spPr/>
        <p:txBody>
          <a:bodyPr/>
          <a:lstStyle/>
          <a:p>
            <a:endParaRPr lang="en-US"/>
          </a:p>
        </p:txBody>
      </p:sp>
      <p:sp>
        <p:nvSpPr>
          <p:cNvPr id="4" name="Footer Placeholder 3"/>
          <p:cNvSpPr>
            <a:spLocks noGrp="1"/>
          </p:cNvSpPr>
          <p:nvPr>
            <p:ph type="ftr" sz="quarter" idx="10"/>
          </p:nvPr>
        </p:nvSpPr>
        <p:spPr/>
        <p:txBody>
          <a:bodyPr/>
          <a:lstStyle/>
          <a:p>
            <a:pPr lvl="4">
              <a:defRPr/>
            </a:pPr>
            <a:r>
              <a:rPr lang="en-US" smtClean="0"/>
              <a:t>Brian Hart (Cisco Systems)</a:t>
            </a:r>
            <a:endParaRPr lang="en-US" dirty="0"/>
          </a:p>
        </p:txBody>
      </p:sp>
      <p:sp>
        <p:nvSpPr>
          <p:cNvPr id="5" name="Slide Number Placeholder 4"/>
          <p:cNvSpPr>
            <a:spLocks noGrp="1"/>
          </p:cNvSpPr>
          <p:nvPr>
            <p:ph type="sldNum" sz="quarter" idx="11"/>
          </p:nvPr>
        </p:nvSpPr>
        <p:spPr/>
        <p:txBody>
          <a:bodyPr/>
          <a:lstStyle/>
          <a:p>
            <a:r>
              <a:rPr lang="en-US" altLang="en-US" smtClean="0"/>
              <a:t>Page </a:t>
            </a:r>
            <a:fld id="{6EFA31AB-7D66-4B05-9DE4-8BE7713FBDF8}" type="slidenum">
              <a:rPr lang="en-US" altLang="en-US" smtClean="0"/>
              <a:pPr/>
              <a:t>42</a:t>
            </a:fld>
            <a:endParaRPr lang="en-US" altLang="en-US"/>
          </a:p>
        </p:txBody>
      </p:sp>
    </p:spTree>
    <p:extLst>
      <p:ext uri="{BB962C8B-B14F-4D97-AF65-F5344CB8AC3E}">
        <p14:creationId xmlns:p14="http://schemas.microsoft.com/office/powerpoint/2010/main" val="593121031"/>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940"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39941"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88FFA44B-A05E-4727-910F-414F593231F4}" type="slidenum">
              <a:rPr lang="en-US" altLang="en-US"/>
              <a:pPr/>
              <a:t>5</a:t>
            </a:fld>
            <a:endParaRPr lang="en-US" altLang="en-US"/>
          </a:p>
        </p:txBody>
      </p:sp>
      <p:sp>
        <p:nvSpPr>
          <p:cNvPr id="39942" name="Rectangle 2"/>
          <p:cNvSpPr>
            <a:spLocks noGrp="1" noRot="1" noChangeAspect="1" noChangeArrowheads="1" noTextEdit="1"/>
          </p:cNvSpPr>
          <p:nvPr>
            <p:ph type="sldImg"/>
          </p:nvPr>
        </p:nvSpPr>
        <p:spPr>
          <a:xfrm>
            <a:off x="1154113" y="701675"/>
            <a:ext cx="4625975" cy="3468688"/>
          </a:xfrm>
          <a:ln/>
        </p:spPr>
      </p:sp>
      <p:sp>
        <p:nvSpPr>
          <p:cNvPr id="39943"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00204998"/>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64"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0965"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73079917-35D1-411C-A26F-0E38B27BD051}" type="slidenum">
              <a:rPr lang="en-US" altLang="en-US"/>
              <a:pPr/>
              <a:t>6</a:t>
            </a:fld>
            <a:endParaRPr lang="en-US" altLang="en-US"/>
          </a:p>
        </p:txBody>
      </p:sp>
      <p:sp>
        <p:nvSpPr>
          <p:cNvPr id="40966" name="Rectangle 2"/>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678" tIns="45035" rIns="91678" bIns="45035"/>
          <a:lstStyle/>
          <a:p>
            <a:endParaRPr lang="en-GB" altLang="en-US" smtClean="0"/>
          </a:p>
        </p:txBody>
      </p:sp>
      <p:sp>
        <p:nvSpPr>
          <p:cNvPr id="40967" name="Rectangle 3"/>
          <p:cNvSpPr>
            <a:spLocks noGrp="1" noRot="1" noChangeAspect="1" noChangeArrowheads="1" noTextEdit="1"/>
          </p:cNvSpPr>
          <p:nvPr>
            <p:ph type="sldImg"/>
          </p:nvPr>
        </p:nvSpPr>
        <p:spPr>
          <a:xfrm>
            <a:off x="1149350" y="696913"/>
            <a:ext cx="4637088" cy="3478212"/>
          </a:xfrm>
          <a:ln cap="flat"/>
        </p:spPr>
      </p:sp>
    </p:spTree>
    <p:extLst>
      <p:ext uri="{BB962C8B-B14F-4D97-AF65-F5344CB8AC3E}">
        <p14:creationId xmlns:p14="http://schemas.microsoft.com/office/powerpoint/2010/main" val="75727328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1988"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1989"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0E7487C3-F7A9-474A-832C-DD83B8C43F93}" type="slidenum">
              <a:rPr lang="en-US" altLang="en-US"/>
              <a:pPr/>
              <a:t>7</a:t>
            </a:fld>
            <a:endParaRPr lang="en-US" altLang="en-US"/>
          </a:p>
        </p:txBody>
      </p:sp>
      <p:sp>
        <p:nvSpPr>
          <p:cNvPr id="41990" name="Rectangle 2"/>
          <p:cNvSpPr>
            <a:spLocks noGrp="1" noRot="1" noChangeAspect="1" noChangeArrowheads="1" noTextEdit="1"/>
          </p:cNvSpPr>
          <p:nvPr>
            <p:ph type="sldImg"/>
          </p:nvPr>
        </p:nvSpPr>
        <p:spPr>
          <a:xfrm>
            <a:off x="1149350" y="696913"/>
            <a:ext cx="4637088" cy="3478212"/>
          </a:xfrm>
          <a:ln/>
        </p:spPr>
      </p:sp>
      <p:sp>
        <p:nvSpPr>
          <p:cNvPr id="41991" name="Rectangle 3"/>
          <p:cNvSpPr>
            <a:spLocks noGrp="1" noChangeArrowheads="1"/>
          </p:cNvSpPr>
          <p:nvPr>
            <p:ph type="body" idx="1"/>
          </p:nvPr>
        </p:nvSpPr>
        <p:spPr>
          <a:xfrm>
            <a:off x="925513" y="4408488"/>
            <a:ext cx="5083175" cy="4175125"/>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GB" altLang="en-US" smtClean="0"/>
          </a:p>
        </p:txBody>
      </p:sp>
    </p:spTree>
    <p:extLst>
      <p:ext uri="{BB962C8B-B14F-4D97-AF65-F5344CB8AC3E}">
        <p14:creationId xmlns:p14="http://schemas.microsoft.com/office/powerpoint/2010/main" val="131511276"/>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3012"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3013"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2ED9F0BE-5515-4486-A150-A7FF622CB7E6}" type="slidenum">
              <a:rPr lang="en-US" altLang="en-US"/>
              <a:pPr/>
              <a:t>8</a:t>
            </a:fld>
            <a:endParaRPr lang="en-US" altLang="en-US"/>
          </a:p>
        </p:txBody>
      </p:sp>
      <p:sp>
        <p:nvSpPr>
          <p:cNvPr id="43014" name="Rectangle 2"/>
          <p:cNvSpPr>
            <a:spLocks noGrp="1" noRot="1" noChangeAspect="1" noChangeArrowheads="1" noTextEdit="1"/>
          </p:cNvSpPr>
          <p:nvPr>
            <p:ph type="sldImg"/>
          </p:nvPr>
        </p:nvSpPr>
        <p:spPr>
          <a:xfrm>
            <a:off x="1154113" y="701675"/>
            <a:ext cx="4625975" cy="3468688"/>
          </a:xfrm>
          <a:ln/>
        </p:spPr>
      </p:sp>
      <p:sp>
        <p:nvSpPr>
          <p:cNvPr id="43015"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49421039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4036" name="Rectangle 6"/>
          <p:cNvSpPr>
            <a:spLocks noGrp="1" noChangeArrowheads="1"/>
          </p:cNvSpPr>
          <p:nvPr>
            <p:ph type="ftr" sz="quarter" idx="4"/>
          </p:nvPr>
        </p:nvSpPr>
        <p:spPr>
          <a:xfrm>
            <a:off x="4120890" y="8985250"/>
            <a:ext cx="2160848" cy="184666"/>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342900" indent="-342900"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457200" defTabSz="933450">
              <a:defRPr sz="1200">
                <a:solidFill>
                  <a:schemeClr val="tx1"/>
                </a:solidFill>
                <a:latin typeface="Times New Roman" pitchFamily="18" charset="0"/>
                <a:ea typeface="MS PGothic" pitchFamily="34" charset="-128"/>
              </a:defRPr>
            </a:lvl5pPr>
            <a:lvl6pPr marL="9144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1371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18288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22860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lvl="4"/>
            <a:r>
              <a:rPr lang="en-US" altLang="en-US" dirty="0" smtClean="0"/>
              <a:t>Brian Hart (Cisco Systems)</a:t>
            </a:r>
          </a:p>
        </p:txBody>
      </p:sp>
      <p:sp>
        <p:nvSpPr>
          <p:cNvPr id="44037" name="Rectangle 7"/>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defTabSz="933450">
              <a:defRPr sz="1200">
                <a:solidFill>
                  <a:schemeClr val="tx1"/>
                </a:solidFill>
                <a:latin typeface="Times New Roman" pitchFamily="18" charset="0"/>
                <a:ea typeface="MS PGothic" pitchFamily="34" charset="-128"/>
              </a:defRPr>
            </a:lvl1pPr>
            <a:lvl2pPr marL="742950" indent="-285750" defTabSz="933450">
              <a:defRPr sz="1200">
                <a:solidFill>
                  <a:schemeClr val="tx1"/>
                </a:solidFill>
                <a:latin typeface="Times New Roman" pitchFamily="18" charset="0"/>
                <a:ea typeface="MS PGothic" pitchFamily="34" charset="-128"/>
              </a:defRPr>
            </a:lvl2pPr>
            <a:lvl3pPr marL="1143000" indent="-228600" defTabSz="933450">
              <a:defRPr sz="1200">
                <a:solidFill>
                  <a:schemeClr val="tx1"/>
                </a:solidFill>
                <a:latin typeface="Times New Roman" pitchFamily="18" charset="0"/>
                <a:ea typeface="MS PGothic" pitchFamily="34" charset="-128"/>
              </a:defRPr>
            </a:lvl3pPr>
            <a:lvl4pPr marL="1600200" indent="-228600" defTabSz="933450">
              <a:defRPr sz="1200">
                <a:solidFill>
                  <a:schemeClr val="tx1"/>
                </a:solidFill>
                <a:latin typeface="Times New Roman" pitchFamily="18" charset="0"/>
                <a:ea typeface="MS PGothic" pitchFamily="34" charset="-128"/>
              </a:defRPr>
            </a:lvl4pPr>
            <a:lvl5pPr marL="2057400" indent="-228600" defTabSz="933450">
              <a:defRPr sz="1200">
                <a:solidFill>
                  <a:schemeClr val="tx1"/>
                </a:solidFill>
                <a:latin typeface="Times New Roman" pitchFamily="18" charset="0"/>
                <a:ea typeface="MS PGothic" pitchFamily="34" charset="-128"/>
              </a:defRPr>
            </a:lvl5pPr>
            <a:lvl6pPr marL="25146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defTabSz="93345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Page </a:t>
            </a:r>
            <a:fld id="{B60E471E-B7F2-4213-8AA3-40FB3EBC7B3F}" type="slidenum">
              <a:rPr lang="en-US" altLang="en-US"/>
              <a:pPr/>
              <a:t>9</a:t>
            </a:fld>
            <a:endParaRPr lang="en-US" altLang="en-US"/>
          </a:p>
        </p:txBody>
      </p:sp>
      <p:sp>
        <p:nvSpPr>
          <p:cNvPr id="44038" name="Rectangle 2"/>
          <p:cNvSpPr>
            <a:spLocks noGrp="1" noRot="1" noChangeAspect="1" noChangeArrowheads="1" noTextEdit="1"/>
          </p:cNvSpPr>
          <p:nvPr>
            <p:ph type="sldImg"/>
          </p:nvPr>
        </p:nvSpPr>
        <p:spPr>
          <a:xfrm>
            <a:off x="1154113" y="701675"/>
            <a:ext cx="4625975" cy="3468688"/>
          </a:xfrm>
          <a:ln/>
        </p:spPr>
      </p:sp>
      <p:sp>
        <p:nvSpPr>
          <p:cNvPr id="44039" name="Rectangle 3"/>
          <p:cNvSpPr>
            <a:spLocks noGrp="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endParaRPr lang="en-US" altLang="en-US" smtClean="0"/>
          </a:p>
        </p:txBody>
      </p:sp>
    </p:spTree>
    <p:extLst>
      <p:ext uri="{BB962C8B-B14F-4D97-AF65-F5344CB8AC3E}">
        <p14:creationId xmlns:p14="http://schemas.microsoft.com/office/powerpoint/2010/main" val="201139532"/>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en-US" smtClean="0"/>
              <a:t>Click to edit Master subtitle style</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0AA8DC3-7C7F-436A-8C94-CF1AE6DDC452}" type="slidenum">
              <a:rPr lang="en-US" altLang="en-US"/>
              <a:pPr/>
              <a:t>‹#›</a:t>
            </a:fld>
            <a:endParaRPr lang="en-US" altLang="en-US"/>
          </a:p>
        </p:txBody>
      </p:sp>
    </p:spTree>
    <p:extLst>
      <p:ext uri="{BB962C8B-B14F-4D97-AF65-F5344CB8AC3E}">
        <p14:creationId xmlns:p14="http://schemas.microsoft.com/office/powerpoint/2010/main" val="2304961191"/>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D15CE680-4043-4869-933D-BA45297DC527}" type="slidenum">
              <a:rPr lang="en-US" altLang="en-US"/>
              <a:pPr/>
              <a:t>‹#›</a:t>
            </a:fld>
            <a:endParaRPr lang="en-US" altLang="en-US"/>
          </a:p>
        </p:txBody>
      </p:sp>
    </p:spTree>
    <p:extLst>
      <p:ext uri="{BB962C8B-B14F-4D97-AF65-F5344CB8AC3E}">
        <p14:creationId xmlns:p14="http://schemas.microsoft.com/office/powerpoint/2010/main" val="352552200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15100" y="685800"/>
            <a:ext cx="1943100" cy="5410200"/>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685800" y="685800"/>
            <a:ext cx="5676900" cy="5410200"/>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7D22A05F-A1F8-4DEC-8F06-8C0FFF793D0B}" type="slidenum">
              <a:rPr lang="en-US" altLang="en-US"/>
              <a:pPr/>
              <a:t>‹#›</a:t>
            </a:fld>
            <a:endParaRPr lang="en-US" altLang="en-US"/>
          </a:p>
        </p:txBody>
      </p:sp>
    </p:spTree>
    <p:extLst>
      <p:ext uri="{BB962C8B-B14F-4D97-AF65-F5344CB8AC3E}">
        <p14:creationId xmlns:p14="http://schemas.microsoft.com/office/powerpoint/2010/main" val="392770771"/>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8B9CC4A4-AD29-475B-8067-76907FC008B3}" type="slidenum">
              <a:rPr lang="en-US" altLang="en-US"/>
              <a:pPr/>
              <a:t>‹#›</a:t>
            </a:fld>
            <a:endParaRPr lang="en-US" altLang="en-US"/>
          </a:p>
        </p:txBody>
      </p:sp>
    </p:spTree>
    <p:extLst>
      <p:ext uri="{BB962C8B-B14F-4D97-AF65-F5344CB8AC3E}">
        <p14:creationId xmlns:p14="http://schemas.microsoft.com/office/powerpoint/2010/main" val="1335354783"/>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en-US" smtClean="0"/>
              <a:t>Click to edit Master text styles</a:t>
            </a:r>
          </a:p>
        </p:txBody>
      </p:sp>
      <p:sp>
        <p:nvSpPr>
          <p:cNvPr id="4"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5" name="Rectangle 5"/>
          <p:cNvSpPr>
            <a:spLocks noGrp="1" noChangeArrowheads="1"/>
          </p:cNvSpPr>
          <p:nvPr>
            <p:ph type="ftr" sz="quarter" idx="11"/>
          </p:nvPr>
        </p:nvSpPr>
        <p:spPr>
          <a:ln/>
        </p:spPr>
        <p:txBody>
          <a:bodyPr/>
          <a:lstStyle>
            <a:lvl1pPr>
              <a:defRPr/>
            </a:lvl1pPr>
          </a:lstStyle>
          <a:p>
            <a:pPr>
              <a:defRPr/>
            </a:pPr>
            <a:r>
              <a:rPr lang="en-US" dirty="0" smtClean="0"/>
              <a:t>Reza Hedayat (</a:t>
            </a:r>
            <a:r>
              <a:rPr lang="en-US" dirty="0" err="1" smtClean="0"/>
              <a:t>Newracom</a:t>
            </a:r>
            <a:r>
              <a:rPr lang="en-US" dirty="0" smtClean="0"/>
              <a:t>)</a:t>
            </a:r>
            <a:endParaRPr lang="en-US" dirty="0"/>
          </a:p>
        </p:txBody>
      </p:sp>
      <p:sp>
        <p:nvSpPr>
          <p:cNvPr id="6" name="Rectangle 6"/>
          <p:cNvSpPr>
            <a:spLocks noGrp="1" noChangeArrowheads="1"/>
          </p:cNvSpPr>
          <p:nvPr>
            <p:ph type="sldNum" sz="quarter" idx="12"/>
          </p:nvPr>
        </p:nvSpPr>
        <p:spPr>
          <a:ln/>
        </p:spPr>
        <p:txBody>
          <a:bodyPr/>
          <a:lstStyle>
            <a:lvl1pPr>
              <a:defRPr/>
            </a:lvl1pPr>
          </a:lstStyle>
          <a:p>
            <a:r>
              <a:rPr lang="en-US" altLang="en-US"/>
              <a:t>Slide </a:t>
            </a:r>
            <a:fld id="{39EFF72F-00D0-43C0-809C-8104CC1AFE52}" type="slidenum">
              <a:rPr lang="en-US" altLang="en-US"/>
              <a:pPr/>
              <a:t>‹#›</a:t>
            </a:fld>
            <a:endParaRPr lang="en-US" altLang="en-US"/>
          </a:p>
        </p:txBody>
      </p:sp>
    </p:spTree>
    <p:extLst>
      <p:ext uri="{BB962C8B-B14F-4D97-AF65-F5344CB8AC3E}">
        <p14:creationId xmlns:p14="http://schemas.microsoft.com/office/powerpoint/2010/main" val="3863040300"/>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6858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981200"/>
            <a:ext cx="3810000" cy="41148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September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D14C4FC9-88E1-4B68-9472-E2E9A5BFF819}" type="slidenum">
              <a:rPr lang="en-US" altLang="en-US"/>
              <a:pPr/>
              <a:t>‹#›</a:t>
            </a:fld>
            <a:endParaRPr lang="en-US" altLang="en-US"/>
          </a:p>
        </p:txBody>
      </p:sp>
    </p:spTree>
    <p:extLst>
      <p:ext uri="{BB962C8B-B14F-4D97-AF65-F5344CB8AC3E}">
        <p14:creationId xmlns:p14="http://schemas.microsoft.com/office/powerpoint/2010/main" val="1846369300"/>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1143000"/>
          </a:xfrm>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8"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9" name="Rectangle 6"/>
          <p:cNvSpPr>
            <a:spLocks noGrp="1" noChangeArrowheads="1"/>
          </p:cNvSpPr>
          <p:nvPr>
            <p:ph type="sldNum" sz="quarter" idx="12"/>
          </p:nvPr>
        </p:nvSpPr>
        <p:spPr>
          <a:ln/>
        </p:spPr>
        <p:txBody>
          <a:bodyPr/>
          <a:lstStyle>
            <a:lvl1pPr>
              <a:defRPr/>
            </a:lvl1pPr>
          </a:lstStyle>
          <a:p>
            <a:r>
              <a:rPr lang="en-US" altLang="en-US"/>
              <a:t>Slide </a:t>
            </a:r>
            <a:fld id="{4476DFDC-9E61-4738-B454-2FD4E809C605}" type="slidenum">
              <a:rPr lang="en-US" altLang="en-US"/>
              <a:pPr/>
              <a:t>‹#›</a:t>
            </a:fld>
            <a:endParaRPr lang="en-US" altLang="en-US"/>
          </a:p>
        </p:txBody>
      </p:sp>
    </p:spTree>
    <p:extLst>
      <p:ext uri="{BB962C8B-B14F-4D97-AF65-F5344CB8AC3E}">
        <p14:creationId xmlns:p14="http://schemas.microsoft.com/office/powerpoint/2010/main" val="74981014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4"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5" name="Rectangle 6"/>
          <p:cNvSpPr>
            <a:spLocks noGrp="1" noChangeArrowheads="1"/>
          </p:cNvSpPr>
          <p:nvPr>
            <p:ph type="sldNum" sz="quarter" idx="12"/>
          </p:nvPr>
        </p:nvSpPr>
        <p:spPr>
          <a:ln/>
        </p:spPr>
        <p:txBody>
          <a:bodyPr/>
          <a:lstStyle>
            <a:lvl1pPr>
              <a:defRPr/>
            </a:lvl1pPr>
          </a:lstStyle>
          <a:p>
            <a:r>
              <a:rPr lang="en-US" altLang="en-US"/>
              <a:t>Slide </a:t>
            </a:r>
            <a:fld id="{4D0A5DF6-E439-491E-A6FD-BEBF69AE36C3}" type="slidenum">
              <a:rPr lang="en-US" altLang="en-US"/>
              <a:pPr/>
              <a:t>‹#›</a:t>
            </a:fld>
            <a:endParaRPr lang="en-US" altLang="en-US"/>
          </a:p>
        </p:txBody>
      </p:sp>
    </p:spTree>
    <p:extLst>
      <p:ext uri="{BB962C8B-B14F-4D97-AF65-F5344CB8AC3E}">
        <p14:creationId xmlns:p14="http://schemas.microsoft.com/office/powerpoint/2010/main" val="283468837"/>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3"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4" name="Rectangle 6"/>
          <p:cNvSpPr>
            <a:spLocks noGrp="1" noChangeArrowheads="1"/>
          </p:cNvSpPr>
          <p:nvPr>
            <p:ph type="sldNum" sz="quarter" idx="12"/>
          </p:nvPr>
        </p:nvSpPr>
        <p:spPr>
          <a:ln/>
        </p:spPr>
        <p:txBody>
          <a:bodyPr/>
          <a:lstStyle>
            <a:lvl1pPr>
              <a:defRPr/>
            </a:lvl1pPr>
          </a:lstStyle>
          <a:p>
            <a:r>
              <a:rPr lang="en-US" altLang="en-US"/>
              <a:t>Slide </a:t>
            </a:r>
            <a:fld id="{72273DAC-1949-4589-BE05-FC0EDD130760}" type="slidenum">
              <a:rPr lang="en-US" altLang="en-US"/>
              <a:pPr/>
              <a:t>‹#›</a:t>
            </a:fld>
            <a:endParaRPr lang="en-US" altLang="en-US"/>
          </a:p>
        </p:txBody>
      </p:sp>
    </p:spTree>
    <p:extLst>
      <p:ext uri="{BB962C8B-B14F-4D97-AF65-F5344CB8AC3E}">
        <p14:creationId xmlns:p14="http://schemas.microsoft.com/office/powerpoint/2010/main" val="93707045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22FA7B01-1F90-4497-BF70-D395632396F6}" type="slidenum">
              <a:rPr lang="en-US" altLang="en-US"/>
              <a:pPr/>
              <a:t>‹#›</a:t>
            </a:fld>
            <a:endParaRPr lang="en-US" altLang="en-US"/>
          </a:p>
        </p:txBody>
      </p:sp>
    </p:spTree>
    <p:extLst>
      <p:ext uri="{BB962C8B-B14F-4D97-AF65-F5344CB8AC3E}">
        <p14:creationId xmlns:p14="http://schemas.microsoft.com/office/powerpoint/2010/main" val="420902975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en-US" noProof="0" smtClean="0"/>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Rectangle 4"/>
          <p:cNvSpPr>
            <a:spLocks noGrp="1" noChangeArrowheads="1"/>
          </p:cNvSpPr>
          <p:nvPr>
            <p:ph type="dt" sz="half" idx="10"/>
          </p:nvPr>
        </p:nvSpPr>
        <p:spPr>
          <a:ln/>
        </p:spPr>
        <p:txBody>
          <a:bodyPr/>
          <a:lstStyle>
            <a:lvl1pPr>
              <a:defRPr/>
            </a:lvl1pPr>
          </a:lstStyle>
          <a:p>
            <a:pPr>
              <a:defRPr/>
            </a:pPr>
            <a:r>
              <a:rPr lang="en-US" dirty="0" smtClean="0"/>
              <a:t>July 2015</a:t>
            </a:r>
            <a:endParaRPr lang="en-US" dirty="0"/>
          </a:p>
        </p:txBody>
      </p:sp>
      <p:sp>
        <p:nvSpPr>
          <p:cNvPr id="6" name="Rectangle 5"/>
          <p:cNvSpPr>
            <a:spLocks noGrp="1" noChangeArrowheads="1"/>
          </p:cNvSpPr>
          <p:nvPr>
            <p:ph type="ftr" sz="quarter" idx="11"/>
          </p:nvPr>
        </p:nvSpPr>
        <p:spPr>
          <a:ln/>
        </p:spPr>
        <p:txBody>
          <a:bodyPr/>
          <a:lstStyle>
            <a:lvl1pPr>
              <a:defRPr/>
            </a:lvl1pPr>
          </a:lstStyle>
          <a:p>
            <a:pPr>
              <a:defRPr/>
            </a:pPr>
            <a:r>
              <a:rPr lang="en-US" dirty="0" smtClean="0"/>
              <a:t>Brian Hart (Cisco Systems)</a:t>
            </a:r>
            <a:endParaRPr lang="en-US" dirty="0"/>
          </a:p>
        </p:txBody>
      </p:sp>
      <p:sp>
        <p:nvSpPr>
          <p:cNvPr id="7" name="Rectangle 6"/>
          <p:cNvSpPr>
            <a:spLocks noGrp="1" noChangeArrowheads="1"/>
          </p:cNvSpPr>
          <p:nvPr>
            <p:ph type="sldNum" sz="quarter" idx="12"/>
          </p:nvPr>
        </p:nvSpPr>
        <p:spPr>
          <a:ln/>
        </p:spPr>
        <p:txBody>
          <a:bodyPr/>
          <a:lstStyle>
            <a:lvl1pPr>
              <a:defRPr/>
            </a:lvl1pPr>
          </a:lstStyle>
          <a:p>
            <a:r>
              <a:rPr lang="en-US" altLang="en-US"/>
              <a:t>Slide </a:t>
            </a:r>
            <a:fld id="{C9741848-9FBC-47F8-A626-8273C50A0777}" type="slidenum">
              <a:rPr lang="en-US" altLang="en-US"/>
              <a:pPr/>
              <a:t>‹#›</a:t>
            </a:fld>
            <a:endParaRPr lang="en-US" altLang="en-US"/>
          </a:p>
        </p:txBody>
      </p:sp>
    </p:spTree>
    <p:extLst>
      <p:ext uri="{BB962C8B-B14F-4D97-AF65-F5344CB8AC3E}">
        <p14:creationId xmlns:p14="http://schemas.microsoft.com/office/powerpoint/2010/main" val="4145511437"/>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8194" name="Rectangle 2"/>
          <p:cNvSpPr>
            <a:spLocks noGrp="1" noChangeArrowheads="1"/>
          </p:cNvSpPr>
          <p:nvPr>
            <p:ph type="title"/>
          </p:nvPr>
        </p:nvSpPr>
        <p:spPr bwMode="auto">
          <a:xfrm>
            <a:off x="685800" y="685800"/>
            <a:ext cx="7772400" cy="1066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ctr" anchorCtr="0" compatLnSpc="1">
            <a:prstTxWarp prst="textNoShape">
              <a:avLst/>
            </a:prstTxWarp>
          </a:bodyPr>
          <a:lstStyle/>
          <a:p>
            <a:pPr lvl="0"/>
            <a:r>
              <a:rPr lang="en-US" altLang="en-US" smtClean="0"/>
              <a:t>Click to edit Master title style</a:t>
            </a:r>
          </a:p>
        </p:txBody>
      </p:sp>
      <p:sp>
        <p:nvSpPr>
          <p:cNvPr id="8195" name="Rectangle 3"/>
          <p:cNvSpPr>
            <a:spLocks noGrp="1" noChangeArrowheads="1"/>
          </p:cNvSpPr>
          <p:nvPr>
            <p:ph type="body" idx="1"/>
          </p:nvPr>
        </p:nvSpPr>
        <p:spPr bwMode="auto">
          <a:xfrm>
            <a:off x="685800" y="1981200"/>
            <a:ext cx="7772400" cy="411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horz" wrap="square" lIns="92075" tIns="46038" rIns="92075" bIns="46038" numCol="1" anchor="t" anchorCtr="0" compatLnSpc="1">
            <a:prstTxWarp prst="textNoShape">
              <a:avLst/>
            </a:prstTxWarp>
          </a:bodyPr>
          <a:lstStyle/>
          <a:p>
            <a:pPr lvl="0"/>
            <a:r>
              <a:rPr lang="en-US" altLang="en-US" smtClean="0"/>
              <a:t>Click to edit Master text styles</a:t>
            </a:r>
          </a:p>
          <a:p>
            <a:pPr lvl="1"/>
            <a:r>
              <a:rPr lang="en-US" altLang="en-US" smtClean="0"/>
              <a:t>Second level</a:t>
            </a:r>
          </a:p>
          <a:p>
            <a:pPr lvl="2"/>
            <a:r>
              <a:rPr lang="en-US" altLang="en-US" smtClean="0"/>
              <a:t>Third level</a:t>
            </a:r>
          </a:p>
          <a:p>
            <a:pPr lvl="3"/>
            <a:r>
              <a:rPr lang="en-US" altLang="en-US" smtClean="0"/>
              <a:t>Fourth level</a:t>
            </a:r>
          </a:p>
          <a:p>
            <a:pPr lvl="4"/>
            <a:r>
              <a:rPr lang="en-US" altLang="en-US" smtClean="0"/>
              <a:t>Fifth level</a:t>
            </a:r>
          </a:p>
        </p:txBody>
      </p:sp>
      <p:sp>
        <p:nvSpPr>
          <p:cNvPr id="1028" name="Rectangle 4"/>
          <p:cNvSpPr>
            <a:spLocks noGrp="1" noChangeArrowheads="1"/>
          </p:cNvSpPr>
          <p:nvPr>
            <p:ph type="dt" sz="half" idx="2"/>
          </p:nvPr>
        </p:nvSpPr>
        <p:spPr bwMode="auto">
          <a:xfrm>
            <a:off x="696913" y="332601"/>
            <a:ext cx="1579600" cy="276999"/>
          </a:xfrm>
          <a:prstGeom prst="rect">
            <a:avLst/>
          </a:prstGeom>
          <a:noFill/>
          <a:ln w="9525">
            <a:noFill/>
            <a:miter lim="800000"/>
            <a:headEnd/>
            <a:tailEnd/>
          </a:ln>
          <a:effectLst/>
        </p:spPr>
        <p:txBody>
          <a:bodyPr vert="horz" wrap="none" lIns="0" tIns="0" rIns="0" bIns="0" numCol="1" anchor="b" anchorCtr="0" compatLnSpc="1">
            <a:prstTxWarp prst="textNoShape">
              <a:avLst/>
            </a:prstTxWarp>
            <a:spAutoFit/>
          </a:bodyPr>
          <a:lstStyle>
            <a:lvl1pPr>
              <a:defRPr sz="1800" b="1"/>
            </a:lvl1pPr>
          </a:lstStyle>
          <a:p>
            <a:pPr>
              <a:defRPr/>
            </a:pPr>
            <a:r>
              <a:rPr lang="en-US" dirty="0" smtClean="0"/>
              <a:t>September 2015</a:t>
            </a:r>
            <a:endParaRPr lang="en-US" dirty="0"/>
          </a:p>
        </p:txBody>
      </p:sp>
      <p:sp>
        <p:nvSpPr>
          <p:cNvPr id="1029" name="Rectangle 5"/>
          <p:cNvSpPr>
            <a:spLocks noGrp="1" noChangeArrowheads="1"/>
          </p:cNvSpPr>
          <p:nvPr>
            <p:ph type="ftr" sz="quarter" idx="3"/>
          </p:nvPr>
        </p:nvSpPr>
        <p:spPr bwMode="auto">
          <a:xfrm>
            <a:off x="6863977" y="6475413"/>
            <a:ext cx="1679948" cy="184666"/>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r">
              <a:defRPr/>
            </a:lvl1pPr>
          </a:lstStyle>
          <a:p>
            <a:pPr>
              <a:defRPr/>
            </a:pPr>
            <a:r>
              <a:rPr lang="en-US" dirty="0" smtClean="0"/>
              <a:t>Reza Hedayat (</a:t>
            </a:r>
            <a:r>
              <a:rPr lang="en-US" dirty="0" err="1" smtClean="0"/>
              <a:t>Newracom</a:t>
            </a:r>
            <a:r>
              <a:rPr lang="en-US" dirty="0" smtClean="0"/>
              <a:t>)</a:t>
            </a:r>
            <a:endParaRPr lang="en-US"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w="9525">
            <a:noFill/>
            <a:miter lim="800000"/>
            <a:headEnd/>
            <a:tailEnd/>
          </a:ln>
          <a:effectLst/>
        </p:spPr>
        <p:txBody>
          <a:bodyPr vert="horz" wrap="none" lIns="0" tIns="0" rIns="0" bIns="0" numCol="1" anchor="t" anchorCtr="0" compatLnSpc="1">
            <a:prstTxWarp prst="textNoShape">
              <a:avLst/>
            </a:prstTxWarp>
            <a:spAutoFit/>
          </a:bodyPr>
          <a:lstStyle>
            <a:lvl1pPr algn="ctr">
              <a:defRPr/>
            </a:lvl1pPr>
          </a:lstStyle>
          <a:p>
            <a:r>
              <a:rPr lang="en-US" altLang="en-US"/>
              <a:t>Slide </a:t>
            </a:r>
            <a:fld id="{B9AF787C-950C-424D-839A-B27DA4B12147}" type="slidenum">
              <a:rPr lang="en-US" altLang="en-US"/>
              <a:pPr/>
              <a:t>‹#›</a:t>
            </a:fld>
            <a:endParaRPr lang="en-US" altLang="en-US"/>
          </a:p>
        </p:txBody>
      </p:sp>
      <p:sp>
        <p:nvSpPr>
          <p:cNvPr id="1031" name="Rectangle 7"/>
          <p:cNvSpPr>
            <a:spLocks noChangeArrowheads="1"/>
          </p:cNvSpPr>
          <p:nvPr/>
        </p:nvSpPr>
        <p:spPr bwMode="auto">
          <a:xfrm>
            <a:off x="5187945" y="332601"/>
            <a:ext cx="3270255" cy="276999"/>
          </a:xfrm>
          <a:prstGeom prst="rect">
            <a:avLst/>
          </a:prstGeom>
          <a:noFill/>
          <a:ln w="9525">
            <a:noFill/>
            <a:miter lim="800000"/>
            <a:headEnd/>
            <a:tailEnd/>
          </a:ln>
        </p:spPr>
        <p:txBody>
          <a:bodyPr wrap="none" lIns="0" tIns="0" rIns="0" bIns="0" anchor="b">
            <a:spAutoFit/>
          </a:bodyPr>
          <a:lstStyle/>
          <a:p>
            <a:pPr marL="457200" lvl="4" algn="r">
              <a:defRPr/>
            </a:pPr>
            <a:r>
              <a:rPr lang="en-US" sz="1800" b="1" baseline="0" dirty="0">
                <a:latin typeface="Calibri" panose="020F0502020204030204" pitchFamily="34" charset="0"/>
              </a:rPr>
              <a:t>doc.: IEEE </a:t>
            </a:r>
            <a:r>
              <a:rPr lang="en-US" sz="1800" b="1" baseline="0" dirty="0" smtClean="0">
                <a:latin typeface="Calibri" panose="020F0502020204030204" pitchFamily="34" charset="0"/>
              </a:rPr>
              <a:t>802.11-15/1126r3</a:t>
            </a:r>
            <a:endParaRPr lang="en-US" sz="1800" b="1" baseline="0" dirty="0">
              <a:latin typeface="Calibri" panose="020F0502020204030204" pitchFamily="34" charset="0"/>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
        <p:nvSpPr>
          <p:cNvPr id="1033" name="Rectangle 9"/>
          <p:cNvSpPr>
            <a:spLocks noChangeArrowheads="1"/>
          </p:cNvSpPr>
          <p:nvPr/>
        </p:nvSpPr>
        <p:spPr bwMode="auto">
          <a:xfrm>
            <a:off x="685800" y="6475413"/>
            <a:ext cx="711200" cy="182562"/>
          </a:xfrm>
          <a:prstGeom prst="rect">
            <a:avLst/>
          </a:prstGeom>
          <a:noFill/>
          <a:ln w="9525">
            <a:noFill/>
            <a:miter lim="800000"/>
            <a:headEnd/>
            <a:tailEnd/>
          </a:ln>
        </p:spPr>
        <p:txBody>
          <a:bodyPr wrap="none" lIns="0" tIns="0" rIns="0" bIns="0">
            <a:spAutoFit/>
          </a:bodyPr>
          <a:lstStyle/>
          <a:p>
            <a:pPr>
              <a:defRPr/>
            </a:pPr>
            <a:r>
              <a:rPr lang="en-US"/>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p:spPr>
        <p:txBody>
          <a:bodyPr wrap="none" anchor="ctr"/>
          <a:lstStyle/>
          <a:p>
            <a:pPr>
              <a:defRPr/>
            </a:pPr>
            <a:endParaRPr lang="en-CA"/>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0" fontAlgn="base" hangingPunct="0">
        <a:spcBef>
          <a:spcPct val="0"/>
        </a:spcBef>
        <a:spcAft>
          <a:spcPct val="0"/>
        </a:spcAft>
        <a:defRPr sz="3200" b="1">
          <a:solidFill>
            <a:schemeClr val="tx2"/>
          </a:solidFill>
          <a:latin typeface="+mj-lt"/>
          <a:ea typeface="MS PGothic" pitchFamily="34" charset="-128"/>
          <a:cs typeface="ＭＳ Ｐゴシック" charset="0"/>
        </a:defRPr>
      </a:lvl1pPr>
      <a:lvl2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2pPr>
      <a:lvl3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3pPr>
      <a:lvl4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4pPr>
      <a:lvl5pPr algn="ctr" rtl="0" eaLnBrk="0" fontAlgn="base" hangingPunct="0">
        <a:spcBef>
          <a:spcPct val="0"/>
        </a:spcBef>
        <a:spcAft>
          <a:spcPct val="0"/>
        </a:spcAft>
        <a:defRPr sz="3200" b="1">
          <a:solidFill>
            <a:schemeClr val="tx2"/>
          </a:solidFill>
          <a:latin typeface="Times New Roman" pitchFamily="18" charset="0"/>
          <a:ea typeface="MS PGothic" pitchFamily="34" charset="-128"/>
          <a:cs typeface="ＭＳ Ｐゴシック" charset="0"/>
        </a:defRPr>
      </a:lvl5pPr>
      <a:lvl6pPr marL="457200" algn="ctr" rtl="0" eaLnBrk="0" fontAlgn="base" hangingPunct="0">
        <a:spcBef>
          <a:spcPct val="0"/>
        </a:spcBef>
        <a:spcAft>
          <a:spcPct val="0"/>
        </a:spcAft>
        <a:defRPr sz="3200" b="1">
          <a:solidFill>
            <a:schemeClr val="tx2"/>
          </a:solidFill>
          <a:latin typeface="Times New Roman" pitchFamily="18" charset="0"/>
        </a:defRPr>
      </a:lvl6pPr>
      <a:lvl7pPr marL="914400" algn="ctr" rtl="0" eaLnBrk="0" fontAlgn="base" hangingPunct="0">
        <a:spcBef>
          <a:spcPct val="0"/>
        </a:spcBef>
        <a:spcAft>
          <a:spcPct val="0"/>
        </a:spcAft>
        <a:defRPr sz="3200" b="1">
          <a:solidFill>
            <a:schemeClr val="tx2"/>
          </a:solidFill>
          <a:latin typeface="Times New Roman" pitchFamily="18" charset="0"/>
        </a:defRPr>
      </a:lvl7pPr>
      <a:lvl8pPr marL="1371600" algn="ctr" rtl="0" eaLnBrk="0" fontAlgn="base" hangingPunct="0">
        <a:spcBef>
          <a:spcPct val="0"/>
        </a:spcBef>
        <a:spcAft>
          <a:spcPct val="0"/>
        </a:spcAft>
        <a:defRPr sz="3200" b="1">
          <a:solidFill>
            <a:schemeClr val="tx2"/>
          </a:solidFill>
          <a:latin typeface="Times New Roman" pitchFamily="18" charset="0"/>
        </a:defRPr>
      </a:lvl8pPr>
      <a:lvl9pPr marL="1828800" algn="ctr" rtl="0" eaLnBrk="0" fontAlgn="base" hangingPunct="0">
        <a:spcBef>
          <a:spcPct val="0"/>
        </a:spcBef>
        <a:spcAft>
          <a:spcPct val="0"/>
        </a:spcAft>
        <a:defRPr sz="3200" b="1">
          <a:solidFill>
            <a:schemeClr val="tx2"/>
          </a:solidFill>
          <a:latin typeface="Times New Roman" pitchFamily="18" charset="0"/>
        </a:defRPr>
      </a:lvl9pPr>
    </p:titleStyle>
    <p:bodyStyle>
      <a:lvl1pPr marL="342900" indent="-342900" algn="l" rtl="0" eaLnBrk="0" fontAlgn="base" hangingPunct="0">
        <a:spcBef>
          <a:spcPct val="20000"/>
        </a:spcBef>
        <a:spcAft>
          <a:spcPct val="0"/>
        </a:spcAft>
        <a:buChar char="•"/>
        <a:defRPr sz="2400" b="1">
          <a:solidFill>
            <a:schemeClr val="tx1"/>
          </a:solidFill>
          <a:latin typeface="+mn-lt"/>
          <a:ea typeface="MS PGothic" pitchFamily="34" charset="-128"/>
          <a:cs typeface="ＭＳ Ｐゴシック" charset="0"/>
        </a:defRPr>
      </a:lvl1pPr>
      <a:lvl2pPr marL="742950" indent="-285750" algn="l" rtl="0" eaLnBrk="0" fontAlgn="base" hangingPunct="0">
        <a:spcBef>
          <a:spcPct val="20000"/>
        </a:spcBef>
        <a:spcAft>
          <a:spcPct val="0"/>
        </a:spcAft>
        <a:buChar char="–"/>
        <a:defRPr sz="2000">
          <a:solidFill>
            <a:schemeClr val="tx1"/>
          </a:solidFill>
          <a:latin typeface="+mn-lt"/>
          <a:ea typeface="MS PGothic" pitchFamily="34" charset="-128"/>
        </a:defRPr>
      </a:lvl2pPr>
      <a:lvl3pPr marL="1085850" indent="-228600" algn="l" rtl="0" eaLnBrk="0" fontAlgn="base" hangingPunct="0">
        <a:spcBef>
          <a:spcPct val="20000"/>
        </a:spcBef>
        <a:spcAft>
          <a:spcPct val="0"/>
        </a:spcAft>
        <a:buChar char="•"/>
        <a:defRPr>
          <a:solidFill>
            <a:schemeClr val="tx1"/>
          </a:solidFill>
          <a:latin typeface="+mn-lt"/>
          <a:ea typeface="MS PGothic" pitchFamily="34" charset="-128"/>
        </a:defRPr>
      </a:lvl3pPr>
      <a:lvl4pPr marL="1428750" indent="-228600" algn="l" rtl="0" eaLnBrk="0" fontAlgn="base" hangingPunct="0">
        <a:spcBef>
          <a:spcPct val="20000"/>
        </a:spcBef>
        <a:spcAft>
          <a:spcPct val="0"/>
        </a:spcAft>
        <a:buChar char="–"/>
        <a:defRPr sz="1600">
          <a:solidFill>
            <a:schemeClr val="tx1"/>
          </a:solidFill>
          <a:latin typeface="+mn-lt"/>
          <a:ea typeface="MS PGothic" pitchFamily="34" charset="-128"/>
        </a:defRPr>
      </a:lvl4pPr>
      <a:lvl5pPr marL="1771650" indent="-228600" algn="l" rtl="0" eaLnBrk="0" fontAlgn="base" hangingPunct="0">
        <a:spcBef>
          <a:spcPct val="20000"/>
        </a:spcBef>
        <a:spcAft>
          <a:spcPct val="0"/>
        </a:spcAft>
        <a:buChar char="•"/>
        <a:defRPr sz="1600">
          <a:solidFill>
            <a:schemeClr val="tx1"/>
          </a:solidFill>
          <a:latin typeface="+mn-lt"/>
          <a:ea typeface="MS PGothic" pitchFamily="34" charset="-128"/>
        </a:defRPr>
      </a:lvl5pPr>
      <a:lvl6pPr marL="2228850" indent="-228600" algn="l" rtl="0" eaLnBrk="0" fontAlgn="base" hangingPunct="0">
        <a:spcBef>
          <a:spcPct val="20000"/>
        </a:spcBef>
        <a:spcAft>
          <a:spcPct val="0"/>
        </a:spcAft>
        <a:buChar char="•"/>
        <a:defRPr sz="1600">
          <a:solidFill>
            <a:schemeClr val="tx1"/>
          </a:solidFill>
          <a:latin typeface="+mn-lt"/>
        </a:defRPr>
      </a:lvl6pPr>
      <a:lvl7pPr marL="2686050" indent="-228600" algn="l" rtl="0" eaLnBrk="0" fontAlgn="base" hangingPunct="0">
        <a:spcBef>
          <a:spcPct val="20000"/>
        </a:spcBef>
        <a:spcAft>
          <a:spcPct val="0"/>
        </a:spcAft>
        <a:buChar char="•"/>
        <a:defRPr sz="1600">
          <a:solidFill>
            <a:schemeClr val="tx1"/>
          </a:solidFill>
          <a:latin typeface="+mn-lt"/>
        </a:defRPr>
      </a:lvl7pPr>
      <a:lvl8pPr marL="3143250" indent="-228600" algn="l" rtl="0" eaLnBrk="0" fontAlgn="base" hangingPunct="0">
        <a:spcBef>
          <a:spcPct val="20000"/>
        </a:spcBef>
        <a:spcAft>
          <a:spcPct val="0"/>
        </a:spcAft>
        <a:buChar char="•"/>
        <a:defRPr sz="1600">
          <a:solidFill>
            <a:schemeClr val="tx1"/>
          </a:solidFill>
          <a:latin typeface="+mn-lt"/>
        </a:defRPr>
      </a:lvl8pPr>
      <a:lvl9pPr marL="3600450" indent="-228600" algn="l" rtl="0" eaLnBrk="0" fontAlgn="base" hangingPunct="0">
        <a:spcBef>
          <a:spcPct val="20000"/>
        </a:spcBef>
        <a:spcAft>
          <a:spcPct val="0"/>
        </a:spcAft>
        <a:buChar char="•"/>
        <a:defRPr sz="1600">
          <a:solidFill>
            <a:schemeClr val="tx1"/>
          </a:solidFill>
          <a:latin typeface="+mn-lt"/>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notesSlide" Target="../notesSlides/notesSlide1.xml"/><Relationship Id="rId2" Type="http://schemas.openxmlformats.org/officeDocument/2006/relationships/slideLayout" Target="../slideLayouts/slideLayout2.xml"/><Relationship Id="rId1" Type="http://schemas.openxmlformats.org/officeDocument/2006/relationships/vmlDrawing" Target="../drawings/vmlDrawing1.vml"/><Relationship Id="rId5" Type="http://schemas.openxmlformats.org/officeDocument/2006/relationships/image" Target="../media/image1.emf"/><Relationship Id="rId4" Type="http://schemas.openxmlformats.org/officeDocument/2006/relationships/oleObject" Target="../embeddings/Microsoft_Word_97_-_2003_Document1.doc"/></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6.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6.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notesSlide" Target="../notesSlides/notesSlide19.xm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21.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notesSlide" Target="../notesSlides/notesSlide22.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2" Type="http://schemas.openxmlformats.org/officeDocument/2006/relationships/notesSlide" Target="../notesSlides/notesSlide23.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2" Type="http://schemas.openxmlformats.org/officeDocument/2006/relationships/notesSlide" Target="../notesSlides/notesSlide24.xml"/><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25.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26.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2" Type="http://schemas.openxmlformats.org/officeDocument/2006/relationships/notesSlide" Target="../notesSlides/notesSlide27.xm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2" Type="http://schemas.openxmlformats.org/officeDocument/2006/relationships/notesSlide" Target="../notesSlides/notesSlide28.xml"/><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notesSlide" Target="../notesSlides/notesSlide29.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30.xml"/><Relationship Id="rId1" Type="http://schemas.openxmlformats.org/officeDocument/2006/relationships/slideLayout" Target="../slideLayouts/slideLayout2.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3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32.xml"/><Relationship Id="rId1" Type="http://schemas.openxmlformats.org/officeDocument/2006/relationships/slideLayout" Target="../slideLayouts/slideLayout2.xml"/></Relationships>
</file>

<file path=ppt/slides/_rels/slide33.xml.rels><?xml version="1.0" encoding="UTF-8" standalone="yes"?>
<Relationships xmlns="http://schemas.openxmlformats.org/package/2006/relationships"><Relationship Id="rId2" Type="http://schemas.openxmlformats.org/officeDocument/2006/relationships/notesSlide" Target="../notesSlides/notesSlide33.xml"/><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2" Type="http://schemas.openxmlformats.org/officeDocument/2006/relationships/notesSlide" Target="../notesSlides/notesSlide34.xml"/><Relationship Id="rId1" Type="http://schemas.openxmlformats.org/officeDocument/2006/relationships/slideLayout" Target="../slideLayouts/slideLayout2.xml"/></Relationships>
</file>

<file path=ppt/slides/_rels/slide35.xml.rels><?xml version="1.0" encoding="UTF-8" standalone="yes"?>
<Relationships xmlns="http://schemas.openxmlformats.org/package/2006/relationships"><Relationship Id="rId2" Type="http://schemas.openxmlformats.org/officeDocument/2006/relationships/notesSlide" Target="../notesSlides/notesSlide35.xml"/><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2" Type="http://schemas.openxmlformats.org/officeDocument/2006/relationships/notesSlide" Target="../notesSlides/notesSlide36.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2" Type="http://schemas.openxmlformats.org/officeDocument/2006/relationships/notesSlide" Target="../notesSlides/notesSlide37.xml"/><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2" Type="http://schemas.openxmlformats.org/officeDocument/2006/relationships/notesSlide" Target="../notesSlides/notesSlide38.xml"/><Relationship Id="rId1" Type="http://schemas.openxmlformats.org/officeDocument/2006/relationships/slideLayout" Target="../slideLayouts/slideLayout2.xml"/></Relationships>
</file>

<file path=ppt/slides/_rels/slide39.xml.rels><?xml version="1.0" encoding="UTF-8" standalone="yes"?>
<Relationships xmlns="http://schemas.openxmlformats.org/package/2006/relationships"><Relationship Id="rId2" Type="http://schemas.openxmlformats.org/officeDocument/2006/relationships/notesSlide" Target="../notesSlides/notesSlide39.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3" Type="http://schemas.openxmlformats.org/officeDocument/2006/relationships/hyperlink" Target="https://imat.ieee.org/" TargetMode="External"/><Relationship Id="rId2" Type="http://schemas.openxmlformats.org/officeDocument/2006/relationships/notesSlide" Target="../notesSlides/notesSlide4.xml"/><Relationship Id="rId1" Type="http://schemas.openxmlformats.org/officeDocument/2006/relationships/slideLayout" Target="../slideLayouts/slideLayout7.xml"/><Relationship Id="rId4" Type="http://schemas.openxmlformats.org/officeDocument/2006/relationships/hyperlink" Target="mailto:jrosdahl@ieee.org" TargetMode="External"/></Relationships>
</file>

<file path=ppt/slides/_rels/slide40.xml.rels><?xml version="1.0" encoding="UTF-8" standalone="yes"?>
<Relationships xmlns="http://schemas.openxmlformats.org/package/2006/relationships"><Relationship Id="rId2" Type="http://schemas.openxmlformats.org/officeDocument/2006/relationships/notesSlide" Target="../notesSlides/notesSlide40.xml"/><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notesSlide" Target="../notesSlides/notesSlide41.xml"/><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2" Type="http://schemas.openxmlformats.org/officeDocument/2006/relationships/notesSlide" Target="../notesSlides/notesSlide42.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6.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6.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6.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
        <p:nvSpPr>
          <p:cNvPr id="1029"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D3591293-04DA-415C-B609-FAF33C009BD0}" type="slidenum">
              <a:rPr lang="en-US" altLang="en-US"/>
              <a:pPr/>
              <a:t>1</a:t>
            </a:fld>
            <a:endParaRPr lang="en-US" altLang="en-US"/>
          </a:p>
        </p:txBody>
      </p:sp>
      <p:sp>
        <p:nvSpPr>
          <p:cNvPr id="1030" name="Rectangle 2"/>
          <p:cNvSpPr>
            <a:spLocks noGrp="1" noChangeArrowheads="1"/>
          </p:cNvSpPr>
          <p:nvPr>
            <p:ph type="title"/>
          </p:nvPr>
        </p:nvSpPr>
        <p:spPr>
          <a:noFill/>
        </p:spPr>
        <p:txBody>
          <a:bodyPr/>
          <a:lstStyle/>
          <a:p>
            <a:r>
              <a:rPr lang="en-US" altLang="en-US" dirty="0" err="1" smtClean="0"/>
              <a:t>TGax</a:t>
            </a:r>
            <a:r>
              <a:rPr lang="en-US" altLang="en-US" dirty="0" smtClean="0"/>
              <a:t> MAC ad hoc </a:t>
            </a:r>
            <a:br>
              <a:rPr lang="en-US" altLang="en-US" dirty="0" smtClean="0"/>
            </a:br>
            <a:r>
              <a:rPr lang="en-US" altLang="en-US" dirty="0" smtClean="0"/>
              <a:t>September 2015 Meeting Agenda</a:t>
            </a:r>
          </a:p>
        </p:txBody>
      </p:sp>
      <p:sp>
        <p:nvSpPr>
          <p:cNvPr id="1031" name="Rectangle 6"/>
          <p:cNvSpPr>
            <a:spLocks noGrp="1" noChangeArrowheads="1"/>
          </p:cNvSpPr>
          <p:nvPr>
            <p:ph type="body" idx="1"/>
          </p:nvPr>
        </p:nvSpPr>
        <p:spPr>
          <a:xfrm>
            <a:off x="685800" y="1752600"/>
            <a:ext cx="7772400" cy="381000"/>
          </a:xfrm>
          <a:noFill/>
        </p:spPr>
        <p:txBody>
          <a:bodyPr/>
          <a:lstStyle/>
          <a:p>
            <a:pPr algn="ctr">
              <a:buFontTx/>
              <a:buNone/>
            </a:pPr>
            <a:r>
              <a:rPr lang="en-US" altLang="en-US" sz="2000" dirty="0" smtClean="0"/>
              <a:t>Date:</a:t>
            </a:r>
            <a:r>
              <a:rPr lang="en-US" altLang="en-US" sz="2000" b="0" dirty="0" smtClean="0"/>
              <a:t> 2015-09-14</a:t>
            </a:r>
          </a:p>
        </p:txBody>
      </p:sp>
      <p:graphicFrame>
        <p:nvGraphicFramePr>
          <p:cNvPr id="1026" name="Object 11"/>
          <p:cNvGraphicFramePr>
            <a:graphicFrameLocks noChangeAspect="1"/>
          </p:cNvGraphicFramePr>
          <p:nvPr>
            <p:extLst>
              <p:ext uri="{D42A27DB-BD31-4B8C-83A1-F6EECF244321}">
                <p14:modId xmlns:p14="http://schemas.microsoft.com/office/powerpoint/2010/main" val="1795739093"/>
              </p:ext>
            </p:extLst>
          </p:nvPr>
        </p:nvGraphicFramePr>
        <p:xfrm>
          <a:off x="457200" y="2720975"/>
          <a:ext cx="7594600" cy="2530475"/>
        </p:xfrm>
        <a:graphic>
          <a:graphicData uri="http://schemas.openxmlformats.org/presentationml/2006/ole">
            <mc:AlternateContent xmlns:mc="http://schemas.openxmlformats.org/markup-compatibility/2006">
              <mc:Choice xmlns:v="urn:schemas-microsoft-com:vml" Requires="v">
                <p:oleObj spid="_x0000_s1175" name="Document" r:id="rId4" imgW="8320168" imgH="2775190" progId="Word.Document.8">
                  <p:embed/>
                </p:oleObj>
              </mc:Choice>
              <mc:Fallback>
                <p:oleObj name="Document" r:id="rId4" imgW="8320168" imgH="2775190" progId="Word.Document.8">
                  <p:embed/>
                  <p:pic>
                    <p:nvPicPr>
                      <p:cNvPr id="0" name="Object 11"/>
                      <p:cNvPicPr>
                        <a:picLocks noChangeAspect="1" noChangeArrowheads="1"/>
                      </p:cNvPicPr>
                      <p:nvPr/>
                    </p:nvPicPr>
                    <p:blipFill>
                      <a:blip r:embed="rId5"/>
                      <a:srcRect/>
                      <a:stretch>
                        <a:fillRect/>
                      </a:stretch>
                    </p:blipFill>
                    <p:spPr bwMode="auto">
                      <a:xfrm>
                        <a:off x="457200" y="2720975"/>
                        <a:ext cx="7594600" cy="2530475"/>
                      </a:xfrm>
                      <a:prstGeom prst="rect">
                        <a:avLst/>
                      </a:pr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 uri="{AF507438-7753-43E0-B8FC-AC1667EBCBE1}">
                          <a14:hiddenEffects xmlns:a14="http://schemas.microsoft.com/office/drawing/2010/main">
                            <a:effectLst>
                              <a:outerShdw dist="35921" dir="2700000" algn="ctr" rotWithShape="0">
                                <a:srgbClr val="808080">
                                  <a:alpha val="74997"/>
                                </a:srgbClr>
                              </a:outerShdw>
                            </a:effectLst>
                          </a14:hiddenEffects>
                        </a:ext>
                      </a:extLst>
                    </p:spPr>
                  </p:pic>
                </p:oleObj>
              </mc:Fallback>
            </mc:AlternateContent>
          </a:graphicData>
        </a:graphic>
      </p:graphicFrame>
      <p:sp>
        <p:nvSpPr>
          <p:cNvPr id="1032" name="Rectangle 12"/>
          <p:cNvSpPr>
            <a:spLocks noChangeArrowheads="1"/>
          </p:cNvSpPr>
          <p:nvPr/>
        </p:nvSpPr>
        <p:spPr bwMode="auto">
          <a:xfrm>
            <a:off x="533400" y="2376487"/>
            <a:ext cx="1447800" cy="381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2075" tIns="46038" rIns="92075" bIns="46038"/>
          <a:lstStyle>
            <a:lvl1pPr marL="342900" indent="-342900">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spcBef>
                <a:spcPct val="20000"/>
              </a:spcBef>
            </a:pPr>
            <a:r>
              <a:rPr lang="en-US" altLang="en-US" sz="2000" b="1"/>
              <a:t>Authors:</a:t>
            </a:r>
            <a:endParaRPr lang="en-US" altLang="en-US" sz="20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6"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89D65ABE-CCC9-435B-ADFD-9E86D81E54AB}" type="slidenum">
              <a:rPr lang="en-US" altLang="en-US"/>
              <a:pPr/>
              <a:t>10</a:t>
            </a:fld>
            <a:endParaRPr lang="en-US" altLang="en-US"/>
          </a:p>
        </p:txBody>
      </p:sp>
      <p:sp>
        <p:nvSpPr>
          <p:cNvPr id="18437" name="Rectangle 2"/>
          <p:cNvSpPr>
            <a:spLocks noGrp="1" noChangeArrowheads="1"/>
          </p:cNvSpPr>
          <p:nvPr>
            <p:ph type="title"/>
          </p:nvPr>
        </p:nvSpPr>
        <p:spPr>
          <a:xfrm>
            <a:off x="685800" y="685800"/>
            <a:ext cx="7772400" cy="609600"/>
          </a:xfrm>
        </p:spPr>
        <p:txBody>
          <a:bodyPr/>
          <a:lstStyle/>
          <a:p>
            <a:r>
              <a:rPr lang="en-US" altLang="en-US" sz="2800" u="sng" smtClean="0"/>
              <a:t>Other Guidelines for IEEE WG Meetings</a:t>
            </a:r>
          </a:p>
        </p:txBody>
      </p:sp>
      <p:sp>
        <p:nvSpPr>
          <p:cNvPr id="18438" name="Rectangle 4"/>
          <p:cNvSpPr>
            <a:spLocks noChangeArrowheads="1"/>
          </p:cNvSpPr>
          <p:nvPr/>
        </p:nvSpPr>
        <p:spPr bwMode="auto">
          <a:xfrm>
            <a:off x="533400" y="1371600"/>
            <a:ext cx="8229600" cy="457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500" b="1" u="sng" dirty="0">
              <a:solidFill>
                <a:srgbClr val="FF0000"/>
              </a:solidFill>
            </a:endParaRPr>
          </a:p>
          <a:p>
            <a:pPr>
              <a:lnSpc>
                <a:spcPct val="80000"/>
              </a:lnSpc>
              <a:spcBef>
                <a:spcPct val="20000"/>
              </a:spcBef>
              <a:spcAft>
                <a:spcPct val="40000"/>
              </a:spcAft>
              <a:buFontTx/>
              <a:buChar char="•"/>
            </a:pPr>
            <a:r>
              <a:rPr lang="en-US" altLang="en-US" sz="2000" dirty="0"/>
              <a:t>All IEEE-SA standards meetings shall be conducted in compliance with all applicable laws, including antitrust and competition laws.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interpretation, validity, or essentiality of patents/patent claims. </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specific license rates, terms, or conditions.</a:t>
            </a:r>
          </a:p>
          <a:p>
            <a:pPr lvl="2">
              <a:lnSpc>
                <a:spcPct val="80000"/>
              </a:lnSpc>
              <a:spcBef>
                <a:spcPct val="20000"/>
              </a:spcBef>
              <a:spcAft>
                <a:spcPct val="40000"/>
              </a:spcAft>
              <a:buFontTx/>
              <a:buChar char="•"/>
            </a:pPr>
            <a:r>
              <a:rPr lang="en-US" altLang="en-US" sz="1600" dirty="0"/>
              <a:t>Relative costs, including licensing costs of essential patent claims, of different technical approaches may be discussed in standards development meetings. </a:t>
            </a:r>
          </a:p>
          <a:p>
            <a:pPr lvl="3">
              <a:lnSpc>
                <a:spcPct val="80000"/>
              </a:lnSpc>
              <a:spcBef>
                <a:spcPct val="20000"/>
              </a:spcBef>
              <a:spcAft>
                <a:spcPct val="40000"/>
              </a:spcAft>
              <a:buFontTx/>
              <a:buChar char="–"/>
            </a:pPr>
            <a:r>
              <a:rPr lang="en-GB" altLang="en-US" sz="1600" dirty="0"/>
              <a:t>Technical considerations remain primary focus</a:t>
            </a:r>
            <a:endParaRPr lang="en-US" altLang="en-US" sz="1600" dirty="0"/>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or engage in the fixing of product prices, allocation of customers, or division of sales markets.</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discuss the status or substance of ongoing or threatened litigation.</a:t>
            </a:r>
          </a:p>
          <a:p>
            <a:pPr lvl="1">
              <a:lnSpc>
                <a:spcPct val="80000"/>
              </a:lnSpc>
              <a:spcBef>
                <a:spcPct val="20000"/>
              </a:spcBef>
              <a:spcAft>
                <a:spcPct val="40000"/>
              </a:spcAft>
              <a:buFontTx/>
              <a:buChar char="–"/>
            </a:pPr>
            <a:r>
              <a:rPr lang="en-US" altLang="en-US" sz="1800" b="1" dirty="0" smtClean="0"/>
              <a:t>Don</a:t>
            </a:r>
            <a:r>
              <a:rPr lang="en-US" altLang="ja-JP" sz="1800" b="1" dirty="0" smtClean="0">
                <a:latin typeface="Arial" pitchFamily="34" charset="0"/>
              </a:rPr>
              <a:t>’</a:t>
            </a:r>
            <a:r>
              <a:rPr lang="en-US" altLang="ja-JP" sz="1800" b="1" dirty="0" smtClean="0"/>
              <a:t>t </a:t>
            </a:r>
            <a:r>
              <a:rPr lang="en-US" altLang="ja-JP" sz="1800" b="1" dirty="0"/>
              <a:t>be silent if inappropriate topics are discussed </a:t>
            </a:r>
            <a:r>
              <a:rPr lang="en-US" altLang="ja-JP" sz="1800" b="1" dirty="0">
                <a:latin typeface="Arial" pitchFamily="34" charset="0"/>
              </a:rPr>
              <a:t>…</a:t>
            </a:r>
            <a:r>
              <a:rPr lang="en-US" altLang="ja-JP" sz="1800" b="1" dirty="0"/>
              <a:t> do formally object.</a:t>
            </a:r>
          </a:p>
          <a:p>
            <a:pPr algn="ctr">
              <a:lnSpc>
                <a:spcPct val="80000"/>
              </a:lnSpc>
              <a:spcBef>
                <a:spcPct val="20000"/>
              </a:spcBef>
            </a:pPr>
            <a:r>
              <a:rPr lang="en-US" altLang="en-US" dirty="0"/>
              <a:t>---------------------------------------------------------------   </a:t>
            </a:r>
            <a:endParaRPr lang="en-US" altLang="en-US" sz="1400" dirty="0"/>
          </a:p>
          <a:p>
            <a:pPr algn="ctr">
              <a:lnSpc>
                <a:spcPct val="80000"/>
              </a:lnSpc>
              <a:spcBef>
                <a:spcPct val="20000"/>
              </a:spcBef>
            </a:pPr>
            <a:r>
              <a:rPr lang="en-US" altLang="en-US" sz="1400" dirty="0"/>
              <a:t>See </a:t>
            </a:r>
            <a:r>
              <a:rPr lang="en-US" altLang="en-US" sz="1400" i="1" dirty="0"/>
              <a:t>IEEE-SA Standards Board Operations Manual</a:t>
            </a:r>
            <a:r>
              <a:rPr lang="en-US" altLang="en-US" sz="1400" dirty="0"/>
              <a:t>, clause 5.3.10 and </a:t>
            </a:r>
            <a:r>
              <a:rPr lang="en-GB" altLang="en-US" sz="1400" dirty="0"/>
              <a:t>“Promoting Competition and Innovation: What You Need to Know about the IEEE Standards Association's Antitrust and Competition Policy”</a:t>
            </a:r>
            <a:r>
              <a:rPr lang="en-US" altLang="ja-JP" sz="1400" dirty="0"/>
              <a:t> for more details.</a:t>
            </a:r>
            <a:endParaRPr lang="en-US" altLang="en-US" sz="1400" dirty="0"/>
          </a:p>
        </p:txBody>
      </p:sp>
      <p:sp>
        <p:nvSpPr>
          <p:cNvPr id="18439"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#4</a:t>
            </a:r>
            <a:endParaRPr lang="en-US" altLang="en-US" sz="240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51" name="Title 1"/>
          <p:cNvSpPr>
            <a:spLocks noGrp="1"/>
          </p:cNvSpPr>
          <p:nvPr>
            <p:ph type="title"/>
          </p:nvPr>
        </p:nvSpPr>
        <p:spPr>
          <a:xfrm>
            <a:off x="685800" y="457200"/>
            <a:ext cx="7772400" cy="1066800"/>
          </a:xfrm>
        </p:spPr>
        <p:txBody>
          <a:bodyPr/>
          <a:lstStyle/>
          <a:p>
            <a:r>
              <a:rPr lang="en-US" altLang="en-US" dirty="0" smtClean="0"/>
              <a:t>Submissions (MAC)</a:t>
            </a:r>
          </a:p>
        </p:txBody>
      </p:sp>
      <p:sp>
        <p:nvSpPr>
          <p:cNvPr id="2054"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2774C0D-C46E-4098-B5A1-9836ACE85E63}" type="slidenum">
              <a:rPr lang="en-US" altLang="en-US"/>
              <a:pPr/>
              <a:t>11</a:t>
            </a:fld>
            <a:endParaRPr lang="en-US" altLang="en-US"/>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11" name="Table 10"/>
          <p:cNvGraphicFramePr>
            <a:graphicFrameLocks noGrp="1"/>
          </p:cNvGraphicFramePr>
          <p:nvPr>
            <p:extLst>
              <p:ext uri="{D42A27DB-BD31-4B8C-83A1-F6EECF244321}">
                <p14:modId xmlns:p14="http://schemas.microsoft.com/office/powerpoint/2010/main" val="615717389"/>
              </p:ext>
            </p:extLst>
          </p:nvPr>
        </p:nvGraphicFramePr>
        <p:xfrm>
          <a:off x="685800" y="1752600"/>
          <a:ext cx="7620001" cy="3733804"/>
        </p:xfrm>
        <a:graphic>
          <a:graphicData uri="http://schemas.openxmlformats.org/drawingml/2006/table">
            <a:tbl>
              <a:tblPr/>
              <a:tblGrid>
                <a:gridCol w="849664"/>
                <a:gridCol w="4639434"/>
                <a:gridCol w="1483540"/>
                <a:gridCol w="647363"/>
              </a:tblGrid>
              <a:tr h="196516">
                <a:tc>
                  <a:txBody>
                    <a:bodyPr/>
                    <a:lstStyle/>
                    <a:p>
                      <a:pPr algn="ctr" fontAlgn="b"/>
                      <a:r>
                        <a:rPr lang="en-CA" sz="1200" b="1" i="0" u="none" strike="noStrike" dirty="0">
                          <a:solidFill>
                            <a:srgbClr val="FFFFFF"/>
                          </a:solidFill>
                          <a:latin typeface="Calibri"/>
                        </a:rPr>
                        <a:t>DCN</a:t>
                      </a:r>
                    </a:p>
                  </a:txBody>
                  <a:tcPr marL="8092" marR="8092" marT="8092" marB="0" anchor="b">
                    <a:lnL>
                      <a:noFill/>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a:solidFill>
                            <a:srgbClr val="FFFFFF"/>
                          </a:solidFill>
                          <a:latin typeface="Calibri"/>
                        </a:rPr>
                        <a:t>Title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a:solidFill>
                            <a:srgbClr val="FFFFFF"/>
                          </a:solidFill>
                          <a:latin typeface="Calibri"/>
                        </a:rPr>
                        <a:t>Author</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c>
                  <a:txBody>
                    <a:bodyPr/>
                    <a:lstStyle/>
                    <a:p>
                      <a:pPr algn="ctr" fontAlgn="b"/>
                      <a:r>
                        <a:rPr lang="en-CA" sz="1200" b="1" i="0" u="none" strike="noStrike" dirty="0" smtClean="0">
                          <a:solidFill>
                            <a:srgbClr val="FFFFFF"/>
                          </a:solidFill>
                          <a:latin typeface="Calibri"/>
                        </a:rPr>
                        <a:t>#SPs</a:t>
                      </a:r>
                      <a:endParaRPr lang="en-CA" sz="1200" b="1" i="0" u="none" strike="noStrike" dirty="0">
                        <a:solidFill>
                          <a:srgbClr val="FFFFFF"/>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a:noFill/>
                    </a:lnT>
                    <a:lnB w="19050" cap="flat" cmpd="sng" algn="ctr">
                      <a:solidFill>
                        <a:srgbClr val="FFFFFF"/>
                      </a:solidFill>
                      <a:prstDash val="solid"/>
                      <a:round/>
                      <a:headEnd type="none" w="med" len="med"/>
                      <a:tailEnd type="none" w="med" len="med"/>
                    </a:lnB>
                    <a:solidFill>
                      <a:srgbClr val="4F81BD"/>
                    </a:solidFill>
                  </a:tcPr>
                </a:tc>
              </a:tr>
              <a:tr h="196516">
                <a:tc>
                  <a:txBody>
                    <a:bodyPr/>
                    <a:lstStyle/>
                    <a:p>
                      <a:pPr algn="l" fontAlgn="b"/>
                      <a:r>
                        <a:rPr lang="en-CA" sz="1200" b="1" i="0" u="none" strike="noStrike" dirty="0">
                          <a:solidFill>
                            <a:srgbClr val="00B050"/>
                          </a:solidFill>
                          <a:latin typeface="Calibri"/>
                        </a:rPr>
                        <a:t>11-15/1013</a:t>
                      </a:r>
                    </a:p>
                  </a:txBody>
                  <a:tcPr marL="8092" marR="8092" marT="8092" marB="0" anchor="b">
                    <a:lnL>
                      <a:noFill/>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802.11ae &amp;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190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Multiple BSSID Element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chemeClr val="accent2"/>
                          </a:solidFill>
                          <a:latin typeface="Calibri"/>
                        </a:rPr>
                        <a:t>11-15/1015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chemeClr val="accent2"/>
                          </a:solidFill>
                          <a:latin typeface="Calibri"/>
                        </a:rPr>
                        <a:t>Proxy ARB in 802.11ax</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chemeClr val="accent2"/>
                          </a:solidFill>
                          <a:latin typeface="Calibri"/>
                        </a:rPr>
                        <a:t>Guido R. Hiertz</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chemeClr val="accent2"/>
                          </a:solidFill>
                          <a:latin typeface="Calibri"/>
                        </a:rPr>
                        <a:t>1</a:t>
                      </a:r>
                      <a:endParaRPr lang="en-CA" sz="1200" b="1" i="0" u="none" strike="noStrike" dirty="0">
                        <a:solidFill>
                          <a:schemeClr val="accent2"/>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11-15/1033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Data field in HE PPDU</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4</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11-15/1034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Notification of Operating Mode Changes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Yongho Seok</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2</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11-15/1044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Further Study of 11ax Multicast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Kazuyuki Sakoda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3</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chemeClr val="accent2"/>
                          </a:solidFill>
                          <a:latin typeface="Calibri"/>
                        </a:rPr>
                        <a:t>11-15/1052</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de-DE" sz="1200" b="1" i="0" u="none" strike="noStrike" dirty="0">
                          <a:solidFill>
                            <a:schemeClr val="accent2"/>
                          </a:solidFill>
                          <a:latin typeface="Calibri"/>
                        </a:rPr>
                        <a:t>Bandwidth for UL MU transmission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chemeClr val="accent2"/>
                          </a:solidFill>
                          <a:latin typeface="Calibri"/>
                        </a:rPr>
                        <a:t>Young Hoon Kwon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chemeClr val="accent2"/>
                          </a:solidFill>
                          <a:latin typeface="Calibri"/>
                        </a:rPr>
                        <a:t>2</a:t>
                      </a:r>
                      <a:endParaRPr lang="en-CA" sz="1200" b="1" i="0" u="none" strike="noStrike" dirty="0">
                        <a:solidFill>
                          <a:schemeClr val="accent2"/>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11-15/1060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Receive Operating Mode Indication for Power Save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Eric Wong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11-15/1063</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11ax Channel access procedure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Chao-Chun Wang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11-15/1067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MU TXOP truncation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err="1">
                          <a:solidFill>
                            <a:srgbClr val="00B050"/>
                          </a:solidFill>
                          <a:latin typeface="Calibri"/>
                        </a:rPr>
                        <a:t>Jeongki</a:t>
                      </a:r>
                      <a:r>
                        <a:rPr lang="en-CA" sz="1200" b="1" i="0" u="none" strike="noStrike" dirty="0">
                          <a:solidFill>
                            <a:srgbClr val="00B050"/>
                          </a:solidFill>
                          <a:latin typeface="Calibri"/>
                        </a:rPr>
                        <a:t> Kim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11-15/1096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Recovery Procedures in Cascading Sequences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John Son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2</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11-15/1098</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ACK/BA frame for UL MU under cascading structure</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a:solidFill>
                            <a:srgbClr val="00B050"/>
                          </a:solidFill>
                          <a:latin typeface="Calibri"/>
                        </a:rPr>
                        <a:t>Narendar Madhavan </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11-15/1114</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Airtime Analysis of EDCA</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0</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11-15/1115</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High Efficiency in Accessing the Medium</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a:solidFill>
                            <a:srgbClr val="00B050"/>
                          </a:solidFill>
                          <a:latin typeface="Calibri"/>
                        </a:rPr>
                        <a:t>Sean Coffey</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11-15/1116</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Trigger Frame Channel Access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a:solidFill>
                            <a:srgbClr val="00B050"/>
                          </a:solidFill>
                          <a:latin typeface="Calibri"/>
                        </a:rPr>
                        <a:t>Jinsoo Ahn</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4</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rgbClr val="00B050"/>
                          </a:solidFill>
                          <a:latin typeface="Calibri"/>
                        </a:rPr>
                        <a:t>11-15/1120</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rgbClr val="00B050"/>
                          </a:solidFill>
                          <a:latin typeface="Calibri"/>
                        </a:rPr>
                        <a:t>Buffer Status Report</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a:solidFill>
                            <a:srgbClr val="00B050"/>
                          </a:solidFill>
                          <a:latin typeface="Calibri"/>
                        </a:rPr>
                        <a:t>Alfred Asterjadhi</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rgbClr val="00B050"/>
                          </a:solidFill>
                          <a:latin typeface="Calibri"/>
                        </a:rPr>
                        <a:t>2</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r h="196516">
                <a:tc>
                  <a:txBody>
                    <a:bodyPr/>
                    <a:lstStyle/>
                    <a:p>
                      <a:pPr algn="l" fontAlgn="b"/>
                      <a:r>
                        <a:rPr lang="en-CA" sz="1200" b="1" i="0" u="none" strike="noStrike" dirty="0">
                          <a:solidFill>
                            <a:srgbClr val="00B050"/>
                          </a:solidFill>
                          <a:latin typeface="Calibri"/>
                        </a:rPr>
                        <a:t>11-15/1121</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HE A-Control field</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l" fontAlgn="b"/>
                      <a:r>
                        <a:rPr lang="en-CA" sz="1200" b="1" i="0" u="none" strike="noStrike" dirty="0">
                          <a:solidFill>
                            <a:srgbClr val="00B050"/>
                          </a:solidFill>
                          <a:latin typeface="Calibri"/>
                        </a:rPr>
                        <a:t>Alfred </a:t>
                      </a:r>
                      <a:r>
                        <a:rPr lang="en-CA" sz="1200" b="1" i="0" u="none" strike="noStrike" dirty="0" err="1">
                          <a:solidFill>
                            <a:srgbClr val="00B050"/>
                          </a:solidFill>
                          <a:latin typeface="Calibri"/>
                        </a:rPr>
                        <a:t>Asterjadhi</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c>
                  <a:txBody>
                    <a:bodyPr/>
                    <a:lstStyle/>
                    <a:p>
                      <a:pPr algn="ctr" fontAlgn="b"/>
                      <a:r>
                        <a:rPr lang="en-CA" sz="1200" b="1" i="0" u="none" strike="noStrike" dirty="0" smtClean="0">
                          <a:solidFill>
                            <a:srgbClr val="00B050"/>
                          </a:solidFill>
                          <a:latin typeface="Calibri"/>
                        </a:rPr>
                        <a:t>1</a:t>
                      </a:r>
                      <a:endParaRPr lang="en-CA" sz="1200" b="1" i="0" u="none" strike="noStrike" dirty="0">
                        <a:solidFill>
                          <a:srgbClr val="00B050"/>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B8CCE4"/>
                    </a:solidFill>
                  </a:tcPr>
                </a:tc>
              </a:tr>
              <a:tr h="196516">
                <a:tc>
                  <a:txBody>
                    <a:bodyPr/>
                    <a:lstStyle/>
                    <a:p>
                      <a:pPr algn="l" fontAlgn="b"/>
                      <a:r>
                        <a:rPr lang="en-CA" sz="1200" b="1" i="0" u="none" strike="noStrike" dirty="0">
                          <a:solidFill>
                            <a:schemeClr val="accent2"/>
                          </a:solidFill>
                          <a:latin typeface="Calibri"/>
                        </a:rPr>
                        <a:t>11-15/1137</a:t>
                      </a:r>
                    </a:p>
                  </a:txBody>
                  <a:tcPr marL="8092" marR="8092" marT="8092" marB="0" anchor="b">
                    <a:lnL>
                      <a:noFill/>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chemeClr val="accent2"/>
                          </a:solidFill>
                          <a:latin typeface="Calibri"/>
                        </a:rPr>
                        <a:t>Triggered OFDMA Random Access Observations</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l" fontAlgn="b"/>
                      <a:r>
                        <a:rPr lang="en-CA" sz="1200" b="1" i="0" u="none" strike="noStrike" dirty="0">
                          <a:solidFill>
                            <a:schemeClr val="accent2"/>
                          </a:solidFill>
                          <a:latin typeface="Calibri"/>
                        </a:rPr>
                        <a:t>Russell Huang</a:t>
                      </a: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c>
                  <a:txBody>
                    <a:bodyPr/>
                    <a:lstStyle/>
                    <a:p>
                      <a:pPr algn="ctr" fontAlgn="b"/>
                      <a:r>
                        <a:rPr lang="en-CA" sz="1200" b="1" i="0" u="none" strike="noStrike" dirty="0" smtClean="0">
                          <a:solidFill>
                            <a:schemeClr val="accent2"/>
                          </a:solidFill>
                          <a:latin typeface="Calibri"/>
                        </a:rPr>
                        <a:t>1</a:t>
                      </a:r>
                      <a:endParaRPr lang="en-CA" sz="1200" b="1" i="0" u="none" strike="noStrike" dirty="0">
                        <a:solidFill>
                          <a:schemeClr val="accent2"/>
                        </a:solidFill>
                        <a:latin typeface="Calibri"/>
                      </a:endParaRPr>
                    </a:p>
                  </a:txBody>
                  <a:tcPr marL="8092" marR="8092" marT="8092" marB="0" anchor="b">
                    <a:lnL w="6350" cap="flat" cmpd="sng" algn="ctr">
                      <a:solidFill>
                        <a:srgbClr val="FFFFFF"/>
                      </a:solidFill>
                      <a:prstDash val="solid"/>
                      <a:round/>
                      <a:headEnd type="none" w="med" len="med"/>
                      <a:tailEnd type="none" w="med" len="med"/>
                    </a:lnL>
                    <a:lnR w="6350" cap="flat" cmpd="sng" algn="ctr">
                      <a:solidFill>
                        <a:srgbClr val="FFFFFF"/>
                      </a:solidFill>
                      <a:prstDash val="solid"/>
                      <a:round/>
                      <a:headEnd type="none" w="med" len="med"/>
                      <a:tailEnd type="none" w="med" len="med"/>
                    </a:lnR>
                    <a:lnT w="6350" cap="flat" cmpd="sng" algn="ctr">
                      <a:solidFill>
                        <a:srgbClr val="FFFFFF"/>
                      </a:solidFill>
                      <a:prstDash val="solid"/>
                      <a:round/>
                      <a:headEnd type="none" w="med" len="med"/>
                      <a:tailEnd type="none" w="med" len="med"/>
                    </a:lnT>
                    <a:lnB w="6350" cap="flat" cmpd="sng" algn="ctr">
                      <a:solidFill>
                        <a:srgbClr val="FFFFFF"/>
                      </a:solidFill>
                      <a:prstDash val="solid"/>
                      <a:round/>
                      <a:headEnd type="none" w="med" len="med"/>
                      <a:tailEnd type="none" w="med" len="med"/>
                    </a:lnB>
                    <a:solidFill>
                      <a:srgbClr val="DBE5F1"/>
                    </a:solidFill>
                  </a:tcPr>
                </a:tc>
              </a:tr>
            </a:tbl>
          </a:graphicData>
        </a:graphic>
      </p:graphicFrame>
      <p:sp>
        <p:nvSpPr>
          <p:cNvPr id="2" name="Rectangle 1"/>
          <p:cNvSpPr/>
          <p:nvPr/>
        </p:nvSpPr>
        <p:spPr>
          <a:xfrm>
            <a:off x="681318" y="5746380"/>
            <a:ext cx="5626990" cy="523220"/>
          </a:xfrm>
          <a:prstGeom prst="rect">
            <a:avLst/>
          </a:prstGeom>
        </p:spPr>
        <p:txBody>
          <a:bodyPr wrap="none">
            <a:spAutoFit/>
          </a:bodyPr>
          <a:lstStyle/>
          <a:p>
            <a:r>
              <a:rPr lang="en-US" sz="1400" b="1" dirty="0" smtClean="0">
                <a:solidFill>
                  <a:srgbClr val="00B050"/>
                </a:solidFill>
                <a:latin typeface="Calibri" panose="020F0502020204030204" pitchFamily="34" charset="0"/>
              </a:rPr>
              <a:t>Contributions in green color were presented during MAC ad hoc sessions.</a:t>
            </a:r>
          </a:p>
          <a:p>
            <a:r>
              <a:rPr lang="en-US" sz="1400" b="1" dirty="0" smtClean="0">
                <a:solidFill>
                  <a:schemeClr val="accent2"/>
                </a:solidFill>
                <a:latin typeface="Calibri" panose="020F0502020204030204" pitchFamily="34" charset="0"/>
              </a:rPr>
              <a:t>Contributions </a:t>
            </a:r>
            <a:r>
              <a:rPr lang="en-US" sz="1400" b="1" dirty="0">
                <a:solidFill>
                  <a:schemeClr val="accent2"/>
                </a:solidFill>
                <a:latin typeface="Calibri" panose="020F0502020204030204" pitchFamily="34" charset="0"/>
              </a:rPr>
              <a:t>in </a:t>
            </a:r>
            <a:r>
              <a:rPr lang="en-US" sz="1400" b="1" dirty="0" smtClean="0">
                <a:solidFill>
                  <a:schemeClr val="accent2"/>
                </a:solidFill>
                <a:latin typeface="Calibri" panose="020F0502020204030204" pitchFamily="34" charset="0"/>
              </a:rPr>
              <a:t>blue color </a:t>
            </a:r>
            <a:r>
              <a:rPr lang="en-US" sz="1400" b="1" dirty="0">
                <a:solidFill>
                  <a:schemeClr val="accent2"/>
                </a:solidFill>
                <a:latin typeface="Calibri" panose="020F0502020204030204" pitchFamily="34" charset="0"/>
              </a:rPr>
              <a:t>were presented during </a:t>
            </a:r>
            <a:r>
              <a:rPr lang="en-US" sz="1400" b="1" dirty="0" err="1" smtClean="0">
                <a:solidFill>
                  <a:schemeClr val="accent2"/>
                </a:solidFill>
                <a:latin typeface="Calibri" panose="020F0502020204030204" pitchFamily="34" charset="0"/>
              </a:rPr>
              <a:t>TGax</a:t>
            </a:r>
            <a:r>
              <a:rPr lang="en-US" sz="1400" b="1" dirty="0" smtClean="0">
                <a:solidFill>
                  <a:schemeClr val="accent2"/>
                </a:solidFill>
                <a:latin typeface="Calibri" panose="020F0502020204030204" pitchFamily="34" charset="0"/>
              </a:rPr>
              <a:t> sessions</a:t>
            </a:r>
            <a:r>
              <a:rPr lang="en-US" sz="1400" b="1" dirty="0">
                <a:solidFill>
                  <a:schemeClr val="accent2"/>
                </a:solidFill>
                <a:latin typeface="Calibri" panose="020F0502020204030204" pitchFamily="34" charset="0"/>
              </a:rPr>
              <a:t>.</a:t>
            </a:r>
          </a:p>
        </p:txBody>
      </p:sp>
    </p:spTree>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1/2)</a:t>
            </a:r>
            <a:br>
              <a:rPr lang="en-US" altLang="en-US" dirty="0"/>
            </a:br>
            <a:r>
              <a:rPr lang="en-US" altLang="en-US" sz="1800" dirty="0" smtClean="0"/>
              <a:t>Governing document </a:t>
            </a:r>
            <a:r>
              <a:rPr lang="en-US" altLang="en-US" sz="1800" dirty="0"/>
              <a:t>is </a:t>
            </a:r>
            <a:r>
              <a:rPr lang="en-US" altLang="en-US" sz="1800" dirty="0" smtClean="0"/>
              <a:t>15/075r0</a:t>
            </a:r>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Proposed </a:t>
            </a:r>
            <a:r>
              <a:rPr lang="en-GB" sz="1800" dirty="0"/>
              <a:t>changes to the specification framework shall be discussed in the ad hoc groups first, which are then brought to the </a:t>
            </a:r>
            <a:r>
              <a:rPr lang="en-GB" sz="1800" dirty="0" err="1"/>
              <a:t>Taskgroup</a:t>
            </a:r>
            <a:r>
              <a:rPr lang="en-GB" sz="1800" dirty="0"/>
              <a:t> for an approval vote.</a:t>
            </a:r>
            <a:endParaRPr lang="en-US" sz="1800" dirty="0"/>
          </a:p>
          <a:p>
            <a:pPr lvl="0"/>
            <a:r>
              <a:rPr lang="en-GB" sz="1800" dirty="0"/>
              <a:t>A straw poll (doesn’t require voting rights) result of &gt;=75% is required within an Ad Hoc to approve the resolution of all or part of an issue and forward that resolved item to the </a:t>
            </a:r>
            <a:r>
              <a:rPr lang="en-GB" sz="1800" dirty="0" err="1"/>
              <a:t>Taskgroup</a:t>
            </a:r>
            <a:r>
              <a:rPr lang="en-GB" sz="1800" dirty="0"/>
              <a:t> where it becomes a motion that requires &gt;=75% approval to modify the specification framework or the draft specification. </a:t>
            </a:r>
            <a:endParaRPr lang="en-US" sz="1800" dirty="0"/>
          </a:p>
          <a:p>
            <a:pPr lvl="0"/>
            <a:r>
              <a:rPr lang="en-GB" sz="1800" dirty="0"/>
              <a:t>The straw poll affection the TG specification framework shall include </a:t>
            </a:r>
            <a:endParaRPr lang="en-US" sz="1800" dirty="0"/>
          </a:p>
          <a:p>
            <a:pPr marL="742950" lvl="2" indent="0">
              <a:buNone/>
            </a:pPr>
            <a:r>
              <a:rPr lang="en-GB" sz="1600" i="1" dirty="0"/>
              <a:t>Do you agree to add to the TG Specification Framework:</a:t>
            </a:r>
            <a:endParaRPr lang="en-US" sz="1600" dirty="0"/>
          </a:p>
          <a:p>
            <a:pPr marL="742950" lvl="2" indent="0">
              <a:buNone/>
            </a:pPr>
            <a:r>
              <a:rPr lang="en-GB" sz="1600" i="1" dirty="0" err="1"/>
              <a:t>x.y.z</a:t>
            </a:r>
            <a:r>
              <a:rPr lang="en-GB" sz="1600" i="1" dirty="0"/>
              <a:t>. [brief description of the feature]</a:t>
            </a:r>
            <a:endParaRPr lang="en-US" sz="1600" dirty="0"/>
          </a:p>
          <a:p>
            <a:pPr lvl="0"/>
            <a:r>
              <a:rPr lang="en-GB" sz="1800" dirty="0"/>
              <a:t>In the case a consensus can not be reached within an Ad Hoc group (a stalemate that prohibits further progress), the subject is moved to the </a:t>
            </a:r>
            <a:r>
              <a:rPr lang="en-GB" sz="1800" dirty="0" err="1"/>
              <a:t>Taskgroup</a:t>
            </a:r>
            <a:r>
              <a:rPr lang="en-GB" sz="1800" dirty="0"/>
              <a:t> if an Ad Hoc straw poll vote to move the subject to the </a:t>
            </a:r>
            <a:r>
              <a:rPr lang="en-GB" sz="1800" dirty="0" err="1"/>
              <a:t>Taskgroup</a:t>
            </a:r>
            <a:r>
              <a:rPr lang="en-GB" sz="1800" dirty="0"/>
              <a:t> achieves &gt;50% approval. </a:t>
            </a:r>
            <a:endParaRPr lang="en-US" sz="1800" dirty="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12</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5602" name="Title 1"/>
          <p:cNvSpPr>
            <a:spLocks noGrp="1"/>
          </p:cNvSpPr>
          <p:nvPr>
            <p:ph type="title"/>
          </p:nvPr>
        </p:nvSpPr>
        <p:spPr/>
        <p:txBody>
          <a:bodyPr/>
          <a:lstStyle/>
          <a:p>
            <a:r>
              <a:rPr lang="en-US" altLang="en-US" dirty="0" smtClean="0"/>
              <a:t>Ad Hoc Groups Operation (</a:t>
            </a:r>
            <a:r>
              <a:rPr lang="en-US" altLang="en-US" dirty="0"/>
              <a:t>2/2)</a:t>
            </a:r>
            <a:br>
              <a:rPr lang="en-US" altLang="en-US" dirty="0"/>
            </a:br>
            <a:r>
              <a:rPr lang="en-US" altLang="en-US" sz="1800" dirty="0"/>
              <a:t>Governing document is 15/075r0</a:t>
            </a:r>
            <a:endParaRPr lang="en-US" altLang="en-US" sz="1800" dirty="0" smtClean="0"/>
          </a:p>
        </p:txBody>
      </p:sp>
      <p:sp>
        <p:nvSpPr>
          <p:cNvPr id="25603" name="Content Placeholder 2"/>
          <p:cNvSpPr>
            <a:spLocks noGrp="1"/>
          </p:cNvSpPr>
          <p:nvPr>
            <p:ph idx="1"/>
          </p:nvPr>
        </p:nvSpPr>
        <p:spPr>
          <a:xfrm>
            <a:off x="685800" y="1676400"/>
            <a:ext cx="7772400" cy="4114800"/>
          </a:xfrm>
        </p:spPr>
        <p:txBody>
          <a:bodyPr/>
          <a:lstStyle/>
          <a:p>
            <a:pPr lvl="0"/>
            <a:r>
              <a:rPr lang="en-GB" sz="1800" dirty="0" smtClean="0"/>
              <a:t>A </a:t>
            </a:r>
            <a:r>
              <a:rPr lang="en-GB" sz="1800" dirty="0"/>
              <a:t>motion passing with &gt;50% in the </a:t>
            </a:r>
            <a:r>
              <a:rPr lang="en-GB" sz="1800" dirty="0" err="1"/>
              <a:t>Taskgroup</a:t>
            </a:r>
            <a:r>
              <a:rPr lang="en-GB" sz="1800" dirty="0"/>
              <a:t> shall be sufficient to move an issue previously assigned to an Ad Hoc group to any Ad Hoc group. A straw poll vote of &gt;50% is required in an Ad Hoc group to refuse an issue from the </a:t>
            </a:r>
            <a:r>
              <a:rPr lang="en-GB" sz="1800" dirty="0" err="1"/>
              <a:t>Taskgroup</a:t>
            </a:r>
            <a:r>
              <a:rPr lang="en-GB" sz="1800" dirty="0"/>
              <a:t>.</a:t>
            </a:r>
            <a:endParaRPr lang="en-US" sz="1800" dirty="0"/>
          </a:p>
          <a:p>
            <a:pPr lvl="0"/>
            <a:r>
              <a:rPr lang="en-GB" sz="1800" dirty="0"/>
              <a:t>An issue may be sent from one Ad Hoc to another if both the sending Ad Hoc and the receiving Ad Hoc approve straw polls for taking the respective actions with &gt;50% approval. A notice should be sent to the reflector indicating the approval of a straw poll to move an issue.</a:t>
            </a:r>
            <a:endParaRPr lang="en-US" sz="1800" dirty="0"/>
          </a:p>
          <a:p>
            <a:r>
              <a:rPr lang="en-GB" sz="1800" dirty="0"/>
              <a:t>During </a:t>
            </a:r>
            <a:r>
              <a:rPr lang="en-GB" sz="1800" dirty="0" err="1"/>
              <a:t>Taskgroup</a:t>
            </a:r>
            <a:r>
              <a:rPr lang="en-GB" sz="1800" dirty="0"/>
              <a:t> face to face Plenary and Interim sessions, Chairs for each of the Functional Block Ad </a:t>
            </a:r>
            <a:r>
              <a:rPr lang="en-GB" sz="1800" dirty="0" err="1"/>
              <a:t>Hocs</a:t>
            </a:r>
            <a:r>
              <a:rPr lang="en-GB" sz="1800" dirty="0"/>
              <a:t> shall report on Progress and Content to the Entire </a:t>
            </a:r>
            <a:r>
              <a:rPr lang="en-GB" sz="1800" dirty="0" err="1"/>
              <a:t>Taskgroup</a:t>
            </a:r>
            <a:r>
              <a:rPr lang="en-GB" sz="1800" dirty="0"/>
              <a:t>. These Update sessions provide the opportunity for peer review to ensure the creation of a coherent Specification.</a:t>
            </a:r>
            <a:endParaRPr lang="en-US" altLang="en-US" sz="1800" dirty="0" smtClean="0"/>
          </a:p>
        </p:txBody>
      </p:sp>
      <p:sp>
        <p:nvSpPr>
          <p:cNvPr id="2560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2EA2A456-FF7A-4C33-81E0-EE80C55707D3}" type="slidenum">
              <a:rPr lang="en-US" altLang="en-US"/>
              <a:pPr/>
              <a:t>13</a:t>
            </a:fld>
            <a:endParaRPr lang="en-US" altLang="en-US"/>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4054111896"/>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 </a:t>
            </a:r>
            <a:r>
              <a:rPr lang="en-US" altLang="en-US" dirty="0" err="1" smtClean="0"/>
              <a:t>Premotion</a:t>
            </a:r>
            <a:r>
              <a:rPr lang="en-US" altLang="en-US" dirty="0" smtClean="0"/>
              <a:t/>
            </a:r>
            <a:br>
              <a:rPr lang="en-US" altLang="en-US" dirty="0" smtClean="0"/>
            </a:br>
            <a:r>
              <a:rPr lang="en-GB" dirty="0" smtClean="0"/>
              <a:t>11-15-1014-00-00ax-multiple-bssid-element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smtClean="0"/>
              <a:t>Do </a:t>
            </a:r>
            <a:r>
              <a:rPr lang="en-US" dirty="0"/>
              <a:t>you agree to add the following to the IEEE 802.11 </a:t>
            </a:r>
            <a:r>
              <a:rPr lang="en-US" dirty="0" err="1"/>
              <a:t>TGax</a:t>
            </a:r>
            <a:r>
              <a:rPr lang="en-US" dirty="0"/>
              <a:t> Specification Framework?</a:t>
            </a:r>
          </a:p>
          <a:p>
            <a:pPr marL="457200" lvl="1" indent="0">
              <a:buNone/>
            </a:pPr>
            <a:r>
              <a:rPr lang="en-US" dirty="0" smtClean="0"/>
              <a:t>6.X.Y: “</a:t>
            </a:r>
            <a:r>
              <a:rPr lang="en-US" dirty="0"/>
              <a:t>HE STAs shall support the Multiple BSSID Set.”</a:t>
            </a:r>
          </a:p>
          <a:p>
            <a:pPr marL="457200" lvl="1" indent="0">
              <a:buNone/>
            </a:pPr>
            <a:endParaRPr lang="en-US" altLang="en-US" sz="1600" dirty="0" smtClean="0"/>
          </a:p>
          <a:p>
            <a:r>
              <a:rPr lang="en-US" altLang="en-US" sz="2000" dirty="0" smtClean="0"/>
              <a:t>Y: 17</a:t>
            </a:r>
          </a:p>
          <a:p>
            <a:r>
              <a:rPr lang="en-US" altLang="en-US" sz="2000" dirty="0" smtClean="0"/>
              <a:t>N: 2</a:t>
            </a:r>
          </a:p>
          <a:p>
            <a:r>
              <a:rPr lang="en-US" altLang="en-US" sz="2000" dirty="0" smtClean="0"/>
              <a:t>Abstain: 30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35516223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2-1: </a:t>
            </a:r>
            <a:r>
              <a:rPr lang="en-US" altLang="en-US" dirty="0" err="1" smtClean="0"/>
              <a:t>Premotion</a:t>
            </a:r>
            <a:r>
              <a:rPr lang="en-US" altLang="en-US" dirty="0" smtClean="0"/>
              <a:t/>
            </a:r>
            <a:br>
              <a:rPr lang="en-US" altLang="en-US" dirty="0" smtClean="0"/>
            </a:br>
            <a:r>
              <a:rPr lang="en-GB" dirty="0"/>
              <a:t>11-15-1013-01-00ax-802-11ae-802-11ax</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anose="020B0604020202020204" pitchFamily="34" charset="0"/>
              <a:buChar char="•"/>
            </a:pPr>
            <a:r>
              <a:rPr lang="en-US" dirty="0"/>
              <a:t>Do you agree to add the following to the IEEE 802.11 </a:t>
            </a:r>
            <a:r>
              <a:rPr lang="en-US" dirty="0" err="1"/>
              <a:t>TGax</a:t>
            </a:r>
            <a:r>
              <a:rPr lang="en-US" dirty="0"/>
              <a:t> Specification Framework?</a:t>
            </a:r>
          </a:p>
          <a:p>
            <a:pPr marL="457200" lvl="1" indent="0">
              <a:buNone/>
            </a:pPr>
            <a:r>
              <a:rPr lang="en-US" dirty="0" smtClean="0"/>
              <a:t>6.X.Y: “</a:t>
            </a:r>
            <a:r>
              <a:rPr lang="en-US" dirty="0"/>
              <a:t>The amendment shall define a HE STA to be a QMF STA.”</a:t>
            </a:r>
          </a:p>
          <a:p>
            <a:pPr marL="457200" lvl="1" indent="0">
              <a:buNone/>
            </a:pPr>
            <a:endParaRPr lang="en-US" altLang="en-US" sz="1600" dirty="0" smtClean="0"/>
          </a:p>
          <a:p>
            <a:r>
              <a:rPr lang="en-US" altLang="en-US" sz="2000" dirty="0" smtClean="0"/>
              <a:t>Y: 5</a:t>
            </a:r>
          </a:p>
          <a:p>
            <a:r>
              <a:rPr lang="en-US" altLang="en-US" sz="2000" dirty="0" smtClean="0"/>
              <a:t>N:  10</a:t>
            </a:r>
          </a:p>
          <a:p>
            <a:r>
              <a:rPr lang="en-US" altLang="en-US" sz="2000" dirty="0" smtClean="0"/>
              <a:t>Abstain: 36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581180344"/>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3-1: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GB" altLang="ko-KR" dirty="0"/>
              <a:t>A PSDU of a </a:t>
            </a:r>
            <a:r>
              <a:rPr lang="en-GB" altLang="ko-KR" dirty="0" smtClean="0"/>
              <a:t>DL and SU HE </a:t>
            </a:r>
            <a:r>
              <a:rPr lang="en-GB" altLang="ko-KR" dirty="0"/>
              <a:t>PPDU shall be an A-MPDU.</a:t>
            </a:r>
          </a:p>
          <a:p>
            <a:pPr marL="0" indent="0">
              <a:buNone/>
            </a:pPr>
            <a:endParaRPr lang="en-US" dirty="0" smtClean="0"/>
          </a:p>
          <a:p>
            <a:pPr marL="0" indent="0">
              <a:buNone/>
            </a:pPr>
            <a:r>
              <a:rPr lang="en-US" b="0" dirty="0" smtClean="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p>
          <a:p>
            <a:pPr marL="457200" lvl="1" indent="0">
              <a:buNone/>
            </a:pPr>
            <a:endParaRPr lang="en-US" altLang="en-US" sz="16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996288550"/>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3-2: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lvl="1"/>
            <a:r>
              <a:rPr lang="en-GB" altLang="ko-KR" sz="1800" dirty="0"/>
              <a:t>6.1 </a:t>
            </a:r>
            <a:r>
              <a:rPr lang="en-GB" altLang="ko-KR" sz="1800" dirty="0" smtClean="0"/>
              <a:t>General</a:t>
            </a:r>
            <a:br>
              <a:rPr lang="en-GB" altLang="ko-KR" sz="1800" dirty="0" smtClean="0"/>
            </a:br>
            <a:r>
              <a:rPr lang="en-US" altLang="ko-KR" sz="1800" dirty="0" smtClean="0"/>
              <a:t>An </a:t>
            </a:r>
            <a:r>
              <a:rPr lang="en-US" altLang="ko-KR" sz="1800" dirty="0"/>
              <a:t>A-MPDU is transmitted in one of the below contexts</a:t>
            </a:r>
          </a:p>
          <a:p>
            <a:pPr lvl="1"/>
            <a:endParaRPr lang="en-US" altLang="ko-KR" dirty="0"/>
          </a:p>
          <a:p>
            <a:pPr lvl="1"/>
            <a:endParaRPr lang="en-US" altLang="ko-KR" dirty="0"/>
          </a:p>
          <a:p>
            <a:pPr lvl="1"/>
            <a:endParaRPr lang="en-GB" altLang="ko-KR" dirty="0" smtClean="0"/>
          </a:p>
          <a:p>
            <a:pPr lvl="1"/>
            <a:endParaRPr lang="en-GB" altLang="ko-KR" dirty="0"/>
          </a:p>
          <a:p>
            <a:pPr lvl="1"/>
            <a:endParaRPr lang="en-GB" altLang="ko-KR" dirty="0" smtClean="0"/>
          </a:p>
          <a:p>
            <a:pPr lvl="1"/>
            <a:endParaRPr lang="en-GB" altLang="ko-KR" dirty="0"/>
          </a:p>
          <a:p>
            <a:pPr lvl="1"/>
            <a:endParaRPr lang="en-GB" altLang="ko-KR" sz="1800" dirty="0" smtClean="0"/>
          </a:p>
          <a:p>
            <a:pPr lvl="1"/>
            <a:r>
              <a:rPr lang="en-GB" altLang="ko-KR" sz="1800" dirty="0" smtClean="0"/>
              <a:t>A</a:t>
            </a:r>
            <a:r>
              <a:rPr lang="en-US" altLang="ko-KR" sz="1800" dirty="0" smtClean="0"/>
              <a:t> </a:t>
            </a:r>
            <a:r>
              <a:rPr lang="en-US" altLang="ko-KR" sz="1800" dirty="0"/>
              <a:t>Trigger frame is included in A-MPDU contents of Data Enabled Immediate Response, Data Enabled No Immediate Response, Control Response and HE single MPDU contexts</a:t>
            </a:r>
            <a:br>
              <a:rPr lang="en-US" altLang="ko-KR" sz="1800" dirty="0"/>
            </a:br>
            <a:endParaRPr lang="en-US" altLang="en-US" sz="1400" dirty="0" smtClean="0"/>
          </a:p>
          <a:p>
            <a:r>
              <a:rPr lang="en-US" altLang="en-US" sz="2000" dirty="0" smtClean="0"/>
              <a:t>Y/N/Abstain: 7/3/37</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graphicFrame>
        <p:nvGraphicFramePr>
          <p:cNvPr id="9" name="표 8"/>
          <p:cNvGraphicFramePr>
            <a:graphicFrameLocks noGrp="1"/>
          </p:cNvGraphicFramePr>
          <p:nvPr>
            <p:extLst>
              <p:ext uri="{D42A27DB-BD31-4B8C-83A1-F6EECF244321}">
                <p14:modId xmlns:p14="http://schemas.microsoft.com/office/powerpoint/2010/main" val="3723409987"/>
              </p:ext>
            </p:extLst>
          </p:nvPr>
        </p:nvGraphicFramePr>
        <p:xfrm>
          <a:off x="304800" y="2438400"/>
          <a:ext cx="8534400" cy="2382520"/>
        </p:xfrm>
        <a:graphic>
          <a:graphicData uri="http://schemas.openxmlformats.org/drawingml/2006/table">
            <a:tbl>
              <a:tblPr firstRow="1" bandRow="1">
                <a:tableStyleId>{5C22544A-7EE6-4342-B048-85BDC9FD1C3A}</a:tableStyleId>
              </a:tblPr>
              <a:tblGrid>
                <a:gridCol w="2133600"/>
                <a:gridCol w="6400800"/>
              </a:tblGrid>
              <a:tr h="370840">
                <a:tc>
                  <a:txBody>
                    <a:bodyPr/>
                    <a:lstStyle/>
                    <a:p>
                      <a:pPr latinLnBrk="1"/>
                      <a:r>
                        <a:rPr lang="en-US" altLang="ko-KR" sz="1200" b="1" dirty="0" smtClean="0"/>
                        <a:t>Name of Context</a:t>
                      </a:r>
                      <a:r>
                        <a:rPr lang="en-US" altLang="ko-KR" sz="1200" b="1" baseline="0" dirty="0" smtClean="0"/>
                        <a:t> </a:t>
                      </a:r>
                      <a:endParaRPr lang="ko-KR" altLang="en-US" sz="1200" b="1" dirty="0"/>
                    </a:p>
                  </a:txBody>
                  <a:tcPr/>
                </a:tc>
                <a:tc>
                  <a:txBody>
                    <a:bodyPr/>
                    <a:lstStyle/>
                    <a:p>
                      <a:pPr latinLnBrk="1"/>
                      <a:r>
                        <a:rPr lang="en-US" altLang="ko-KR" sz="1200" b="1" i="0" u="none" strike="noStrike" kern="1200" baseline="0" dirty="0" smtClean="0">
                          <a:solidFill>
                            <a:schemeClr val="lt1"/>
                          </a:solidFill>
                          <a:latin typeface="+mn-lt"/>
                          <a:ea typeface="+mn-ea"/>
                          <a:cs typeface="+mn-cs"/>
                        </a:rPr>
                        <a:t>Definition of Context</a:t>
                      </a:r>
                      <a:endParaRPr lang="ko-KR" altLang="en-US" sz="1200" dirty="0"/>
                    </a:p>
                  </a:txBody>
                  <a:tcPr/>
                </a:tc>
              </a:tr>
              <a:tr h="370840">
                <a:tc>
                  <a:txBody>
                    <a:bodyPr/>
                    <a:lstStyle/>
                    <a:p>
                      <a:pPr marL="0" marR="0" indent="0" algn="l" defTabSz="914400" rtl="0" eaLnBrk="1" fontAlgn="auto" latinLnBrk="1" hangingPunct="1">
                        <a:lnSpc>
                          <a:spcPct val="100000"/>
                        </a:lnSpc>
                        <a:spcBef>
                          <a:spcPts val="0"/>
                        </a:spcBef>
                        <a:spcAft>
                          <a:spcPts val="0"/>
                        </a:spcAft>
                        <a:buClrTx/>
                        <a:buSzTx/>
                        <a:buFontTx/>
                        <a:buNone/>
                        <a:tabLst/>
                        <a:defRPr/>
                      </a:pPr>
                      <a:r>
                        <a:rPr lang="en-US" altLang="ko-KR" sz="1200" b="0" i="0" u="none" strike="noStrike" kern="1200" baseline="0" dirty="0" smtClean="0">
                          <a:solidFill>
                            <a:schemeClr val="dk1"/>
                          </a:solidFill>
                          <a:latin typeface="+mn-lt"/>
                          <a:ea typeface="+mn-ea"/>
                          <a:cs typeface="+mn-cs"/>
                        </a:rPr>
                        <a:t>Data Enabled Immediate Response</a:t>
                      </a:r>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or an RD responder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including potential immediate responses.</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Data Enabled No Immediate Response</a:t>
                      </a:r>
                      <a:endParaRPr lang="ko-KR" altLang="en-US" sz="120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outside a PSMP sequence by a TXOP holder </a:t>
                      </a:r>
                      <a:r>
                        <a:rPr lang="en-US" altLang="ko-KR" sz="1200" b="0" i="0" u="sng" strike="noStrike" kern="1200" baseline="0" dirty="0" smtClean="0">
                          <a:solidFill>
                            <a:srgbClr val="FF0000"/>
                          </a:solidFill>
                          <a:latin typeface="+mn-lt"/>
                          <a:ea typeface="+mn-ea"/>
                          <a:cs typeface="+mn-cs"/>
                        </a:rPr>
                        <a:t>or an UL MU responder</a:t>
                      </a:r>
                      <a:r>
                        <a:rPr lang="en-US" altLang="ko-KR" sz="1200" b="0" i="0" u="none" strike="noStrike" kern="1200" baseline="0" dirty="0" smtClean="0">
                          <a:solidFill>
                            <a:schemeClr val="tx1"/>
                          </a:solidFill>
                          <a:latin typeface="+mn-lt"/>
                          <a:ea typeface="+mn-ea"/>
                          <a:cs typeface="+mn-cs"/>
                        </a:rPr>
                        <a:t> that does not include or solicit an immediate response.</a:t>
                      </a:r>
                      <a:endParaRPr lang="ko-KR" altLang="en-US" sz="1200" u="none" dirty="0">
                        <a:solidFill>
                          <a:schemeClr val="tx1"/>
                        </a:solidFill>
                      </a:endParaRPr>
                    </a:p>
                  </a:txBody>
                  <a:tcPr/>
                </a:tc>
              </a:tr>
              <a:tr h="370840">
                <a:tc>
                  <a:txBody>
                    <a:bodyPr/>
                    <a:lstStyle/>
                    <a:p>
                      <a:pPr latinLnBrk="1"/>
                      <a:r>
                        <a:rPr lang="en-US" altLang="ko-KR" sz="1200" b="0" i="0" u="none" strike="noStrike" kern="1200" baseline="0" dirty="0" smtClean="0">
                          <a:solidFill>
                            <a:schemeClr val="dk1"/>
                          </a:solidFill>
                          <a:latin typeface="+mn-lt"/>
                          <a:ea typeface="+mn-ea"/>
                          <a:cs typeface="+mn-cs"/>
                        </a:rPr>
                        <a:t>Control Response </a:t>
                      </a:r>
                      <a:endParaRPr lang="ko-KR" altLang="en-US" sz="1200" strike="noStrike" baseline="0" dirty="0"/>
                    </a:p>
                  </a:txBody>
                  <a:tcPr/>
                </a:tc>
                <a:tc>
                  <a:txBody>
                    <a:bodyPr/>
                    <a:lstStyle/>
                    <a:p>
                      <a:r>
                        <a:rPr lang="en-US" altLang="ko-KR" sz="1200" b="0" i="0" u="none" strike="noStrike" kern="1200" baseline="0" dirty="0" smtClean="0">
                          <a:solidFill>
                            <a:schemeClr val="tx1"/>
                          </a:solidFill>
                          <a:latin typeface="+mn-lt"/>
                          <a:ea typeface="+mn-ea"/>
                          <a:cs typeface="+mn-cs"/>
                        </a:rPr>
                        <a:t>The A-MPDU is transmitted by a STA that is (neither a TXOP holder nor an RD responder) n</a:t>
                      </a:r>
                      <a:r>
                        <a:rPr lang="en-US" altLang="ko-KR" sz="1200" b="0" i="0" u="sng" strike="noStrike" kern="1200" baseline="0" dirty="0" smtClean="0">
                          <a:solidFill>
                            <a:srgbClr val="FF0000"/>
                          </a:solidFill>
                          <a:latin typeface="+mn-lt"/>
                          <a:ea typeface="+mn-ea"/>
                          <a:cs typeface="+mn-cs"/>
                        </a:rPr>
                        <a:t>or (an UL MU initiator)</a:t>
                      </a:r>
                      <a:r>
                        <a:rPr lang="en-US" altLang="ko-KR" sz="1200" b="0" i="0" u="none" strike="noStrike" kern="1200" baseline="0" dirty="0" smtClean="0">
                          <a:solidFill>
                            <a:schemeClr val="tx1"/>
                          </a:solidFill>
                          <a:latin typeface="+mn-lt"/>
                          <a:ea typeface="+mn-ea"/>
                          <a:cs typeface="+mn-cs"/>
                        </a:rPr>
                        <a:t> that also needs to transmit one of the following immediate response frames:</a:t>
                      </a:r>
                    </a:p>
                    <a:p>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t>
                      </a:r>
                      <a:r>
                        <a:rPr lang="en-US" altLang="ko-KR" sz="1200" b="0" i="0" u="none" strike="noStrike" kern="1200" baseline="0" dirty="0" err="1" smtClean="0">
                          <a:solidFill>
                            <a:schemeClr val="tx1"/>
                          </a:solidFill>
                          <a:latin typeface="+mn-lt"/>
                          <a:ea typeface="+mn-ea"/>
                          <a:cs typeface="+mn-cs"/>
                        </a:rPr>
                        <a:t>BlockAck</a:t>
                      </a:r>
                      <a:r>
                        <a:rPr lang="en-US" altLang="ko-KR" sz="1200" b="0" i="0" u="none" strike="noStrike" kern="1200" baseline="0" dirty="0" smtClean="0">
                          <a:solidFill>
                            <a:schemeClr val="tx1"/>
                          </a:solidFill>
                          <a:latin typeface="+mn-lt"/>
                          <a:ea typeface="+mn-ea"/>
                          <a:cs typeface="+mn-cs"/>
                        </a:rPr>
                        <a:t> frame with a TID for which an HT-immediate block </a:t>
                      </a:r>
                      <a:r>
                        <a:rPr lang="en-US" altLang="ko-KR" sz="1200" b="0" i="0" u="none" strike="noStrike" kern="1200" baseline="0" dirty="0" err="1" smtClean="0">
                          <a:solidFill>
                            <a:schemeClr val="tx1"/>
                          </a:solidFill>
                          <a:latin typeface="+mn-lt"/>
                          <a:ea typeface="+mn-ea"/>
                          <a:cs typeface="+mn-cs"/>
                        </a:rPr>
                        <a:t>ack</a:t>
                      </a:r>
                      <a:r>
                        <a:rPr lang="en-US" altLang="ko-KR" sz="1200" b="0" i="0" u="none" strike="noStrike" kern="1200" baseline="0" dirty="0" smtClean="0">
                          <a:solidFill>
                            <a:schemeClr val="tx1"/>
                          </a:solidFill>
                          <a:latin typeface="+mn-lt"/>
                          <a:ea typeface="+mn-ea"/>
                          <a:cs typeface="+mn-cs"/>
                        </a:rPr>
                        <a:t> agreement exists</a:t>
                      </a:r>
                      <a:endParaRPr lang="ko-KR" altLang="en-US" sz="1200" u="none" strike="noStrike" baseline="0" dirty="0">
                        <a:solidFill>
                          <a:schemeClr val="tx1"/>
                        </a:solidFill>
                      </a:endParaRPr>
                    </a:p>
                  </a:txBody>
                  <a:tcPr/>
                </a:tc>
              </a:tr>
              <a:tr h="370840">
                <a:tc>
                  <a:txBody>
                    <a:bodyPr/>
                    <a:lstStyle/>
                    <a:p>
                      <a:r>
                        <a:rPr lang="en-US" altLang="ko-KR" sz="1200" b="0" i="0" u="sng" strike="noStrike" kern="1200" baseline="0" dirty="0" smtClean="0">
                          <a:solidFill>
                            <a:srgbClr val="FF0000"/>
                          </a:solidFill>
                          <a:latin typeface="+mn-lt"/>
                          <a:ea typeface="+mn-ea"/>
                          <a:cs typeface="+mn-cs"/>
                        </a:rPr>
                        <a:t>HE single MPDU context </a:t>
                      </a:r>
                    </a:p>
                  </a:txBody>
                  <a:tcPr/>
                </a:tc>
                <a:tc>
                  <a:txBody>
                    <a:bodyPr/>
                    <a:lstStyle/>
                    <a:p>
                      <a:r>
                        <a:rPr lang="en-US" altLang="ko-KR" sz="1200" b="0" i="0" u="sng" strike="noStrike" kern="1200" baseline="0" dirty="0" smtClean="0">
                          <a:solidFill>
                            <a:srgbClr val="FF0000"/>
                          </a:solidFill>
                          <a:latin typeface="+mn-lt"/>
                          <a:ea typeface="+mn-ea"/>
                          <a:cs typeface="+mn-cs"/>
                        </a:rPr>
                        <a:t>The A-MPDU is transmitted within a HE PPDU and contains a HE single MPDU.</a:t>
                      </a:r>
                    </a:p>
                    <a:p>
                      <a:r>
                        <a:rPr lang="en-US" altLang="ko-KR" sz="1200" b="0" i="0" u="sng" strike="noStrike" kern="1200" baseline="0" dirty="0" smtClean="0">
                          <a:solidFill>
                            <a:srgbClr val="FF0000"/>
                          </a:solidFill>
                          <a:latin typeface="+mn-lt"/>
                          <a:ea typeface="+mn-ea"/>
                          <a:cs typeface="+mn-cs"/>
                        </a:rPr>
                        <a:t>Definition of single MPDU is TBD.</a:t>
                      </a:r>
                    </a:p>
                  </a:txBody>
                  <a:tcPr/>
                </a:tc>
              </a:tr>
            </a:tbl>
          </a:graphicData>
        </a:graphic>
      </p:graphicFrame>
    </p:spTree>
    <p:extLst>
      <p:ext uri="{BB962C8B-B14F-4D97-AF65-F5344CB8AC3E}">
        <p14:creationId xmlns:p14="http://schemas.microsoft.com/office/powerpoint/2010/main" val="2038984148"/>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3-3: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In a downlink MU HE PPDU, at most one A-MPDU is allowed to contain one or more MPDUs that solicit an immediate response, except when an immediate response is carried in UL MU PPDU. In such case, one or more A-MPDUs are allowed to contain one or more MPDUs that solicit an immediate response carried in UL MU PPDU</a:t>
            </a:r>
            <a:r>
              <a:rPr lang="en-US" altLang="ko-KR" dirty="0" smtClean="0"/>
              <a:t>.</a:t>
            </a:r>
            <a:endParaRPr lang="en-US" dirty="0" smtClean="0"/>
          </a:p>
          <a:p>
            <a:pPr marL="457200" lvl="1" indent="0">
              <a:buNone/>
            </a:pPr>
            <a:endParaRPr lang="en-US" altLang="en-US" sz="1600" dirty="0" smtClean="0"/>
          </a:p>
          <a:p>
            <a:r>
              <a:rPr lang="en-US" altLang="en-US" sz="2000" dirty="0" smtClean="0"/>
              <a:t>Y: 17</a:t>
            </a:r>
          </a:p>
          <a:p>
            <a:r>
              <a:rPr lang="en-US" altLang="en-US" sz="2000" dirty="0" smtClean="0"/>
              <a:t>N:  0</a:t>
            </a:r>
          </a:p>
          <a:p>
            <a:r>
              <a:rPr lang="en-US" altLang="en-US" sz="2000" dirty="0" smtClean="0"/>
              <a:t>Abstain: 28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013639983"/>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19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3-4: </a:t>
            </a:r>
            <a:r>
              <a:rPr lang="en-US" altLang="en-US" dirty="0" err="1" smtClean="0"/>
              <a:t>Premotion</a:t>
            </a:r>
            <a:r>
              <a:rPr lang="en-US" altLang="en-US" dirty="0" smtClean="0"/>
              <a:t/>
            </a:r>
            <a:br>
              <a:rPr lang="en-US" altLang="en-US" dirty="0" smtClean="0"/>
            </a:br>
            <a:r>
              <a:rPr lang="en-US" altLang="en-US" dirty="0"/>
              <a:t>11-15-1033-00-00ax-data-field-in-he-ppdu</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6.1 General</a:t>
            </a:r>
            <a:br>
              <a:rPr lang="en-GB" altLang="ko-KR" dirty="0"/>
            </a:br>
            <a:r>
              <a:rPr lang="en-US" altLang="ko-KR" dirty="0"/>
              <a:t>The addressed recipient that receives a frame soliciting an immediate response carried in UL MU PPDU but that does not receive a Trigger frame takes no action upon the receipt of the A-MPDU</a:t>
            </a:r>
          </a:p>
          <a:p>
            <a:pPr marL="457200" lvl="1" indent="0">
              <a:buNone/>
            </a:pPr>
            <a:endParaRPr lang="en-US" altLang="en-US" sz="1600" dirty="0" smtClean="0"/>
          </a:p>
          <a:p>
            <a:pPr marL="0" indent="0">
              <a:buNone/>
            </a:pPr>
            <a:r>
              <a:rPr lang="en-US" b="0" dirty="0">
                <a:solidFill>
                  <a:srgbClr val="FF0000"/>
                </a:solidFill>
              </a:rPr>
              <a:t>The presenter decided to skip this </a:t>
            </a:r>
            <a:r>
              <a:rPr lang="en-US" b="0" dirty="0" err="1" smtClean="0">
                <a:solidFill>
                  <a:srgbClr val="FF0000"/>
                </a:solidFill>
              </a:rPr>
              <a:t>strawpoll</a:t>
            </a:r>
            <a:r>
              <a:rPr lang="en-US" b="0" dirty="0" smtClean="0">
                <a:solidFill>
                  <a:srgbClr val="FF0000"/>
                </a:solidFill>
              </a:rPr>
              <a:t>.</a:t>
            </a:r>
            <a:endParaRPr lang="en-US" b="0" dirty="0">
              <a:solidFill>
                <a:srgbClr val="FF0000"/>
              </a:solidFill>
            </a:endParaRPr>
          </a:p>
          <a:p>
            <a:pPr marL="0" indent="0">
              <a:buNone/>
            </a:pPr>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113383893"/>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9" name="Title 1"/>
          <p:cNvSpPr>
            <a:spLocks noGrp="1"/>
          </p:cNvSpPr>
          <p:nvPr>
            <p:ph type="title"/>
          </p:nvPr>
        </p:nvSpPr>
        <p:spPr>
          <a:xfrm>
            <a:off x="685800" y="1066800"/>
            <a:ext cx="7772400" cy="1066800"/>
          </a:xfrm>
        </p:spPr>
        <p:txBody>
          <a:bodyPr/>
          <a:lstStyle/>
          <a:p>
            <a:r>
              <a:rPr lang="en-US" altLang="en-US" dirty="0" smtClean="0">
                <a:solidFill>
                  <a:srgbClr val="0000FF"/>
                </a:solidFill>
                <a:latin typeface="Arial Black" pitchFamily="34" charset="0"/>
              </a:rPr>
              <a:t>IEEE 802.11 </a:t>
            </a:r>
            <a:r>
              <a:rPr lang="en-US" altLang="en-US" dirty="0" err="1" smtClean="0">
                <a:solidFill>
                  <a:srgbClr val="0000FF"/>
                </a:solidFill>
                <a:latin typeface="Arial Black" pitchFamily="34" charset="0"/>
              </a:rPr>
              <a:t>TGax</a:t>
            </a:r>
            <a:r>
              <a:rPr lang="en-US" altLang="en-US" dirty="0" smtClean="0">
                <a:solidFill>
                  <a:srgbClr val="0000FF"/>
                </a:solidFill>
                <a:latin typeface="Arial Black" pitchFamily="34" charset="0"/>
              </a:rPr>
              <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High Efficiency WLAN</a:t>
            </a:r>
            <a:br>
              <a:rPr lang="en-US" altLang="en-US" dirty="0" smtClean="0">
                <a:solidFill>
                  <a:srgbClr val="0000FF"/>
                </a:solidFill>
                <a:latin typeface="Arial Black" pitchFamily="34" charset="0"/>
              </a:rPr>
            </a:br>
            <a:r>
              <a:rPr lang="en-US" altLang="en-US" dirty="0" smtClean="0">
                <a:solidFill>
                  <a:srgbClr val="0000FF"/>
                </a:solidFill>
                <a:latin typeface="Arial Black" pitchFamily="34" charset="0"/>
              </a:rPr>
              <a:t>MAC Ad Hoc</a:t>
            </a:r>
            <a:endParaRPr lang="en-CA" altLang="en-US" dirty="0" smtClean="0"/>
          </a:p>
        </p:txBody>
      </p:sp>
      <p:sp>
        <p:nvSpPr>
          <p:cNvPr id="9220" name="Content Placeholder 2"/>
          <p:cNvSpPr>
            <a:spLocks noGrp="1"/>
          </p:cNvSpPr>
          <p:nvPr>
            <p:ph idx="1"/>
          </p:nvPr>
        </p:nvSpPr>
        <p:spPr>
          <a:xfrm>
            <a:off x="533400" y="2971800"/>
            <a:ext cx="8305800" cy="3124200"/>
          </a:xfrm>
        </p:spPr>
        <p:txBody>
          <a:bodyPr/>
          <a:lstStyle/>
          <a:p>
            <a:pPr algn="ctr">
              <a:lnSpc>
                <a:spcPct val="90000"/>
              </a:lnSpc>
              <a:buFontTx/>
              <a:buNone/>
            </a:pPr>
            <a:endParaRPr lang="en-US" altLang="en-US" sz="2000" dirty="0" smtClean="0">
              <a:latin typeface="Arial" pitchFamily="34" charset="0"/>
            </a:endParaRPr>
          </a:p>
          <a:p>
            <a:pPr algn="ctr">
              <a:lnSpc>
                <a:spcPct val="90000"/>
              </a:lnSpc>
              <a:buFontTx/>
              <a:buNone/>
            </a:pPr>
            <a:r>
              <a:rPr lang="en-US" altLang="en-US" sz="2000" dirty="0" smtClean="0">
                <a:latin typeface="Arial" pitchFamily="34" charset="0"/>
              </a:rPr>
              <a:t>Co-Chairs: </a:t>
            </a:r>
          </a:p>
          <a:p>
            <a:pPr algn="ctr">
              <a:lnSpc>
                <a:spcPct val="90000"/>
              </a:lnSpc>
              <a:buFontTx/>
              <a:buNone/>
            </a:pPr>
            <a:r>
              <a:rPr lang="en-US" altLang="en-US" sz="2000" dirty="0" smtClean="0">
                <a:latin typeface="Arial" pitchFamily="34" charset="0"/>
              </a:rPr>
              <a:t>Brian Hart (Cisco Systems)</a:t>
            </a:r>
          </a:p>
          <a:p>
            <a:pPr algn="ctr">
              <a:lnSpc>
                <a:spcPct val="90000"/>
              </a:lnSpc>
              <a:buFontTx/>
              <a:buNone/>
            </a:pPr>
            <a:r>
              <a:rPr lang="en-US" altLang="en-US" sz="2000" dirty="0" smtClean="0">
                <a:latin typeface="Arial" pitchFamily="34" charset="0"/>
              </a:rPr>
              <a:t>Reza Hedayat (</a:t>
            </a:r>
            <a:r>
              <a:rPr lang="en-US" altLang="en-US" sz="2000" dirty="0" err="1" smtClean="0">
                <a:latin typeface="Arial" pitchFamily="34" charset="0"/>
              </a:rPr>
              <a:t>Newracom</a:t>
            </a:r>
            <a:r>
              <a:rPr lang="en-US" altLang="en-US" sz="2000" dirty="0" smtClean="0">
                <a:latin typeface="Arial" pitchFamily="34" charset="0"/>
              </a:rPr>
              <a:t>)</a:t>
            </a:r>
          </a:p>
          <a:p>
            <a:pPr algn="ctr">
              <a:lnSpc>
                <a:spcPct val="90000"/>
              </a:lnSpc>
              <a:buFontTx/>
              <a:buNone/>
            </a:pPr>
            <a:r>
              <a:rPr lang="en-US" altLang="en-US" sz="2000" dirty="0" smtClean="0">
                <a:latin typeface="Arial" pitchFamily="34" charset="0"/>
              </a:rPr>
              <a:t>Eric Wong (Apple)</a:t>
            </a:r>
          </a:p>
        </p:txBody>
      </p:sp>
      <p:sp>
        <p:nvSpPr>
          <p:cNvPr id="9222"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FEDAD6A6-A0F4-487C-B56B-A159BFE54E45}" type="slidenum">
              <a:rPr lang="en-US" altLang="en-US"/>
              <a:pPr/>
              <a:t>2</a:t>
            </a:fld>
            <a:endParaRPr lang="en-US" altLang="en-US"/>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4-1: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GB" altLang="ko-KR" dirty="0"/>
              <a:t>HE STA may use </a:t>
            </a:r>
            <a:r>
              <a:rPr lang="en-US" altLang="ko-KR" dirty="0">
                <a:ea typeface="굴림" charset="-127"/>
              </a:rPr>
              <a:t>a notification of its operating mode changes for 802.11ax power saving mechanism</a:t>
            </a:r>
          </a:p>
          <a:p>
            <a:pPr lvl="1"/>
            <a:endParaRPr lang="en-US" dirty="0" smtClean="0"/>
          </a:p>
          <a:p>
            <a:pPr marL="457200" lvl="1" indent="0">
              <a:buNone/>
            </a:pPr>
            <a:endParaRPr lang="en-US" altLang="en-US" sz="1600" dirty="0" smtClean="0"/>
          </a:p>
          <a:p>
            <a:r>
              <a:rPr lang="en-US" altLang="en-US" sz="2000" dirty="0" smtClean="0"/>
              <a:t>Y: 5</a:t>
            </a:r>
          </a:p>
          <a:p>
            <a:r>
              <a:rPr lang="en-US" altLang="en-US" sz="2000" dirty="0" smtClean="0"/>
              <a:t>N:  0</a:t>
            </a:r>
          </a:p>
          <a:p>
            <a:r>
              <a:rPr lang="en-US" altLang="en-US" sz="2000" dirty="0" smtClean="0"/>
              <a:t>Abstain: 39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880374424"/>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4-2: </a:t>
            </a:r>
            <a:r>
              <a:rPr lang="en-US" altLang="en-US" dirty="0" err="1" smtClean="0"/>
              <a:t>Premotion</a:t>
            </a:r>
            <a:r>
              <a:rPr lang="en-US" altLang="en-US" dirty="0" smtClean="0"/>
              <a:t/>
            </a:r>
            <a:br>
              <a:rPr lang="en-US" altLang="en-US" dirty="0" smtClean="0"/>
            </a:br>
            <a:r>
              <a:rPr lang="en-US" altLang="en-US" sz="2400" dirty="0"/>
              <a:t>11-15-1034-00-00ax-notification-of-operating-mode-changes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a:t>
            </a:r>
            <a:r>
              <a:rPr lang="en-US" altLang="ko-KR" dirty="0" err="1"/>
              <a:t>TGax</a:t>
            </a:r>
            <a:r>
              <a:rPr lang="en-US" altLang="ko-KR" dirty="0"/>
              <a:t> SFD: </a:t>
            </a:r>
          </a:p>
          <a:p>
            <a:pPr lvl="1"/>
            <a:r>
              <a:rPr lang="en-GB" altLang="ko-KR" dirty="0"/>
              <a:t>6.2 Power Save</a:t>
            </a:r>
            <a:br>
              <a:rPr lang="en-GB" altLang="ko-KR" dirty="0"/>
            </a:br>
            <a:r>
              <a:rPr lang="en-US" altLang="ko-KR" dirty="0">
                <a:ea typeface="굴림" charset="-127"/>
              </a:rPr>
              <a:t>The </a:t>
            </a:r>
            <a:r>
              <a:rPr lang="en-US" altLang="ko-KR" dirty="0" smtClean="0">
                <a:ea typeface="굴림" charset="-127"/>
              </a:rPr>
              <a:t>802.11ax Operating </a:t>
            </a:r>
            <a:r>
              <a:rPr lang="en-US" altLang="ko-KR" dirty="0">
                <a:ea typeface="굴림" charset="-127"/>
              </a:rPr>
              <a:t>Mode Notification </a:t>
            </a:r>
            <a:r>
              <a:rPr lang="en-US" altLang="ko-KR" dirty="0" smtClean="0">
                <a:ea typeface="굴림" charset="-127"/>
              </a:rPr>
              <a:t>behavior should specify a clarification for</a:t>
            </a:r>
            <a:endParaRPr lang="en-US" altLang="ko-KR" dirty="0">
              <a:ea typeface="굴림" charset="-127"/>
            </a:endParaRPr>
          </a:p>
          <a:p>
            <a:pPr lvl="2"/>
            <a:r>
              <a:rPr lang="en-US" altLang="ko-KR" dirty="0">
                <a:ea typeface="굴림" charset="-127"/>
              </a:rPr>
              <a:t>A channel width that a STA can transmit </a:t>
            </a:r>
          </a:p>
          <a:p>
            <a:pPr lvl="2"/>
            <a:r>
              <a:rPr lang="en-US" altLang="ko-KR" dirty="0">
                <a:ea typeface="굴림" charset="-127"/>
              </a:rPr>
              <a:t>A number of spatial streams (</a:t>
            </a:r>
            <a:r>
              <a:rPr lang="en-US" altLang="ko-KR" dirty="0" err="1">
                <a:ea typeface="굴림" charset="-127"/>
              </a:rPr>
              <a:t>Tx</a:t>
            </a:r>
            <a:r>
              <a:rPr lang="en-US" altLang="ko-KR" dirty="0">
                <a:ea typeface="굴림" charset="-127"/>
              </a:rPr>
              <a:t> NSS) that a STA can </a:t>
            </a:r>
            <a:r>
              <a:rPr lang="en-US" altLang="ko-KR" dirty="0" smtClean="0">
                <a:ea typeface="굴림" charset="-127"/>
              </a:rPr>
              <a:t>transmit</a:t>
            </a:r>
            <a:r>
              <a:rPr lang="en-US" altLang="ko-KR" dirty="0"/>
              <a:t/>
            </a:r>
            <a:br>
              <a:rPr lang="en-US" altLang="ko-KR" dirty="0"/>
            </a:br>
            <a:endParaRPr lang="en-US" dirty="0" smtClean="0"/>
          </a:p>
          <a:p>
            <a:pPr marL="457200" lvl="1" indent="0">
              <a:buNone/>
            </a:pPr>
            <a:endParaRPr lang="en-US" altLang="en-US" sz="1600" dirty="0" smtClean="0"/>
          </a:p>
          <a:p>
            <a:r>
              <a:rPr lang="en-US" altLang="en-US" sz="2000" dirty="0" smtClean="0"/>
              <a:t>Y: 5</a:t>
            </a:r>
          </a:p>
          <a:p>
            <a:r>
              <a:rPr lang="en-US" altLang="en-US" sz="2000" dirty="0" smtClean="0"/>
              <a:t>N:  0</a:t>
            </a:r>
          </a:p>
          <a:p>
            <a:r>
              <a:rPr lang="en-US" altLang="en-US" sz="2000" dirty="0" smtClean="0"/>
              <a:t>Abstain: 43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169864788"/>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5-1: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kumimoji="1" lang="en-US" altLang="ja-JP" sz="2000" dirty="0"/>
              <a:t>Do you agree that modification to Multicast Diagnostic Request is beneficial to make Multicast Diagnostic Report scalable?</a:t>
            </a:r>
          </a:p>
          <a:p>
            <a:pPr marL="457200" lvl="1" indent="0">
              <a:buNone/>
            </a:pPr>
            <a:endParaRPr lang="en-US" altLang="en-US" sz="1600" dirty="0" smtClean="0"/>
          </a:p>
          <a:p>
            <a:r>
              <a:rPr lang="en-US" altLang="en-US" sz="2000" dirty="0" smtClean="0"/>
              <a:t>Y: 14</a:t>
            </a:r>
          </a:p>
          <a:p>
            <a:r>
              <a:rPr lang="en-US" altLang="en-US" sz="2000" dirty="0" smtClean="0"/>
              <a:t>N: 0</a:t>
            </a:r>
          </a:p>
          <a:p>
            <a:r>
              <a:rPr lang="en-US" altLang="en-US" sz="2000" dirty="0" smtClean="0"/>
              <a:t>Abstain: 26</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440908291"/>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5-2: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to consider any mechanism to avoid the problem caused by the current sequence number and bitmap management for multicast traffic?</a:t>
            </a:r>
          </a:p>
          <a:p>
            <a:pPr marL="457200" lvl="1" indent="0">
              <a:buNone/>
            </a:pPr>
            <a:endParaRPr lang="en-US" altLang="en-US" sz="1600" dirty="0" smtClean="0"/>
          </a:p>
          <a:p>
            <a:r>
              <a:rPr lang="en-US" altLang="en-US" sz="2000" dirty="0" smtClean="0"/>
              <a:t>Y: 15</a:t>
            </a:r>
          </a:p>
          <a:p>
            <a:r>
              <a:rPr lang="en-US" altLang="en-US" sz="2000" dirty="0" smtClean="0"/>
              <a:t>N: 0</a:t>
            </a:r>
          </a:p>
          <a:p>
            <a:r>
              <a:rPr lang="en-US" altLang="en-US" sz="2000" dirty="0" smtClean="0"/>
              <a:t>Abstain: 25</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423071825"/>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5-3: non-</a:t>
            </a:r>
            <a:r>
              <a:rPr lang="en-US" altLang="en-US" dirty="0" err="1" smtClean="0"/>
              <a:t>premotion</a:t>
            </a:r>
            <a:r>
              <a:rPr lang="en-US" altLang="en-US" dirty="0" smtClean="0"/>
              <a:t/>
            </a:r>
            <a:br>
              <a:rPr lang="en-US" altLang="en-US" dirty="0" smtClean="0"/>
            </a:br>
            <a:r>
              <a:rPr lang="en-US" altLang="en-US" sz="2400" dirty="0"/>
              <a:t>11-15-1044-04-00ax-further-study-of-11ax-multicast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lgn="just">
              <a:buFontTx/>
              <a:buChar char="•"/>
            </a:pPr>
            <a:r>
              <a:rPr kumimoji="1" lang="en-US" altLang="ja-JP" b="1" dirty="0"/>
              <a:t>Do you agree that multicast MPDU aggregation should be more permissive in 802.11ax network than what is defined currently?</a:t>
            </a:r>
          </a:p>
          <a:p>
            <a:pPr marL="457200" lvl="1" indent="0">
              <a:buNone/>
            </a:pPr>
            <a:endParaRPr lang="en-US" altLang="en-US" sz="1600" dirty="0" smtClean="0"/>
          </a:p>
          <a:p>
            <a:r>
              <a:rPr lang="en-US" altLang="en-US" sz="2000" dirty="0" smtClean="0"/>
              <a:t>Y: 10</a:t>
            </a:r>
          </a:p>
          <a:p>
            <a:r>
              <a:rPr lang="en-US" altLang="en-US" sz="2000" dirty="0" smtClean="0"/>
              <a:t>N: 0</a:t>
            </a:r>
          </a:p>
          <a:p>
            <a:r>
              <a:rPr lang="en-US" altLang="en-US" sz="2000" dirty="0" smtClean="0"/>
              <a:t>Abstain: 31</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03410470"/>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6-1: </a:t>
            </a:r>
            <a:r>
              <a:rPr lang="en-US" altLang="en-US" dirty="0" err="1" smtClean="0"/>
              <a:t>Premotion</a:t>
            </a:r>
            <a:r>
              <a:rPr lang="en-US" altLang="en-US" dirty="0" smtClean="0"/>
              <a:t/>
            </a:r>
            <a:br>
              <a:rPr lang="en-US" altLang="en-US" dirty="0" smtClean="0"/>
            </a:br>
            <a:r>
              <a:rPr lang="en-US" altLang="en-US" sz="2000" dirty="0"/>
              <a:t>11-15-1060-00-00ax-receive-operating-mode-indication-for-power-save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a:buChar char="•"/>
            </a:pPr>
            <a:r>
              <a:rPr lang="en-US" sz="1600" dirty="0"/>
              <a:t>Do you support </a:t>
            </a:r>
            <a:r>
              <a:rPr lang="en-US" sz="1600" dirty="0" smtClean="0"/>
              <a:t>to add to 11ax SFD to define </a:t>
            </a:r>
            <a:r>
              <a:rPr lang="en-US" sz="1600" dirty="0"/>
              <a:t>a mechanism for a transmitting STA to indicate its RX operating mode, i.e. RX NSS, RX channel width, in a transmitted DATA type MAC header, so that the responding STA shall not transmit a subsequent PPDU using an NSS or channel width value not indicated as supported in the RX operating mode of the transmitting STA.</a:t>
            </a:r>
          </a:p>
          <a:p>
            <a:pPr marL="742950" lvl="2" indent="-342900">
              <a:spcBef>
                <a:spcPts val="600"/>
              </a:spcBef>
              <a:buFont typeface="Arial"/>
              <a:buChar char="•"/>
            </a:pPr>
            <a:r>
              <a:rPr lang="en-US" sz="1400" dirty="0"/>
              <a:t>The responding STA shall not adopt the new NSS and BW until a time TBD.</a:t>
            </a:r>
          </a:p>
          <a:p>
            <a:pPr marL="457200" lvl="1" indent="0">
              <a:buNone/>
            </a:pPr>
            <a:endParaRPr lang="en-US" altLang="en-US" sz="1600" dirty="0" smtClean="0"/>
          </a:p>
          <a:p>
            <a:r>
              <a:rPr lang="en-US" altLang="en-US" sz="2000" dirty="0" smtClean="0"/>
              <a:t>Y: 24</a:t>
            </a:r>
          </a:p>
          <a:p>
            <a:r>
              <a:rPr lang="en-US" altLang="en-US" sz="2000" dirty="0" smtClean="0"/>
              <a:t>N: 0</a:t>
            </a:r>
          </a:p>
          <a:p>
            <a:r>
              <a:rPr lang="en-US" altLang="en-US" sz="2000" dirty="0" smtClean="0"/>
              <a:t>Abstain: 12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270262895"/>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7-1: </a:t>
            </a:r>
            <a:r>
              <a:rPr lang="en-US" altLang="en-US" dirty="0" err="1" smtClean="0"/>
              <a:t>Premotion</a:t>
            </a:r>
            <a:r>
              <a:rPr lang="en-US" altLang="en-US" dirty="0"/>
              <a:t/>
            </a:r>
            <a:br>
              <a:rPr lang="en-US" altLang="en-US" dirty="0"/>
            </a:br>
            <a:r>
              <a:rPr lang="en-US" altLang="en-US" sz="2800" dirty="0"/>
              <a:t>11-15-1067-00-00ax-mu-txop-truncation</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in SFD?</a:t>
            </a:r>
          </a:p>
          <a:p>
            <a:pPr lvl="1"/>
            <a:r>
              <a:rPr lang="en-US" altLang="ko-KR" dirty="0"/>
              <a:t>When a STA receives a CF-End from an OBSS STA, if the last NAV update was caused by </a:t>
            </a:r>
            <a:r>
              <a:rPr lang="en-US" altLang="ko-KR" dirty="0" smtClean="0"/>
              <a:t>an </a:t>
            </a:r>
            <a:r>
              <a:rPr lang="en-US" altLang="ko-KR" dirty="0"/>
              <a:t>Intra-BSS frame, the STA should not reset its NAV</a:t>
            </a:r>
          </a:p>
          <a:p>
            <a:pPr marL="457200" lvl="1" indent="0">
              <a:buNone/>
            </a:pPr>
            <a:endParaRPr lang="en-US" altLang="en-US" sz="1600" dirty="0" smtClean="0"/>
          </a:p>
          <a:p>
            <a:r>
              <a:rPr lang="en-US" altLang="en-US" sz="2000" dirty="0" smtClean="0"/>
              <a:t>Y: 29</a:t>
            </a:r>
          </a:p>
          <a:p>
            <a:r>
              <a:rPr lang="en-US" altLang="en-US" sz="2000" dirty="0" smtClean="0"/>
              <a:t>N: 0</a:t>
            </a:r>
          </a:p>
          <a:p>
            <a:r>
              <a:rPr lang="en-US" altLang="en-US" sz="2000" dirty="0" smtClean="0"/>
              <a:t>Abstain: 15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674284146"/>
      </p:ext>
    </p:extLst>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8-1: </a:t>
            </a:r>
            <a:r>
              <a:rPr lang="en-US" altLang="en-US" dirty="0" err="1" smtClean="0"/>
              <a:t>Premotion</a:t>
            </a:r>
            <a:r>
              <a:rPr lang="en-US" altLang="en-US" dirty="0"/>
              <a:t/>
            </a:r>
            <a:br>
              <a:rPr lang="en-US" altLang="en-US" dirty="0"/>
            </a:br>
            <a:r>
              <a:rPr lang="en-US" altLang="en-US" sz="2400" dirty="0"/>
              <a:t>11-15-1063-01-00ax-11ax-channel-access-procedure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the following text </a:t>
            </a:r>
            <a:r>
              <a:rPr lang="en-US" altLang="ko-KR" dirty="0" smtClean="0"/>
              <a:t>to the spec framework?</a:t>
            </a:r>
            <a:endParaRPr lang="en-US" altLang="ko-KR" dirty="0"/>
          </a:p>
          <a:p>
            <a:pPr lvl="1">
              <a:buFont typeface="Arial" pitchFamily="34" charset="0"/>
              <a:buChar char="•"/>
            </a:pPr>
            <a:r>
              <a:rPr lang="en-US" dirty="0" smtClean="0"/>
              <a:t>The </a:t>
            </a:r>
            <a:r>
              <a:rPr lang="en-US" dirty="0"/>
              <a:t>STA determines whether the detected frame is an inter-BSS or an intra-BSS frame by using BSS color </a:t>
            </a:r>
            <a:r>
              <a:rPr lang="en-US" dirty="0" smtClean="0"/>
              <a:t>or </a:t>
            </a:r>
            <a:r>
              <a:rPr lang="en-US" dirty="0"/>
              <a:t>MAC address in the MAC header. If the detected frame is an inter-BSS frame, under TBD condition, uses TBD OBSS PD level that is greater than the minimum receive sensitivity level</a:t>
            </a:r>
          </a:p>
          <a:p>
            <a:pPr lvl="1">
              <a:buFont typeface="Arial" pitchFamily="34" charset="0"/>
              <a:buChar char="•"/>
            </a:pPr>
            <a:r>
              <a:rPr lang="en-US" dirty="0"/>
              <a:t>NOTE</a:t>
            </a:r>
            <a:r>
              <a:rPr lang="en-US" i="1" dirty="0"/>
              <a:t>–</a:t>
            </a:r>
            <a:r>
              <a:rPr lang="en-US" dirty="0"/>
              <a:t>Maybe extra rules need to be added to ensure that all 11ax STAs can make the decision in a consistent manner</a:t>
            </a:r>
            <a:r>
              <a:rPr lang="en-US" dirty="0" smtClean="0"/>
              <a:t>.</a:t>
            </a:r>
            <a:endParaRPr lang="en-US" altLang="en-US" sz="1600" dirty="0" smtClean="0"/>
          </a:p>
          <a:p>
            <a:r>
              <a:rPr lang="en-US" altLang="en-US" sz="2000" dirty="0" smtClean="0"/>
              <a:t>Y: 29</a:t>
            </a:r>
          </a:p>
          <a:p>
            <a:r>
              <a:rPr lang="en-US" altLang="en-US" sz="2000" dirty="0" smtClean="0"/>
              <a:t>N: 6</a:t>
            </a:r>
          </a:p>
          <a:p>
            <a:r>
              <a:rPr lang="en-US" altLang="en-US" sz="2000" dirty="0" smtClean="0"/>
              <a:t>Abstain: 7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832873733"/>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9-1: </a:t>
            </a:r>
            <a:r>
              <a:rPr lang="en-US" altLang="en-US" dirty="0" err="1" smtClean="0"/>
              <a:t>Premotion</a:t>
            </a:r>
            <a:r>
              <a:rPr lang="en-US" altLang="en-US" dirty="0"/>
              <a:t/>
            </a:r>
            <a:br>
              <a:rPr lang="en-US" altLang="en-US" dirty="0"/>
            </a:br>
            <a:r>
              <a:rPr lang="en-US" altLang="en-US" sz="2000" dirty="0"/>
              <a:t>11-15-1096-00-00ax-recovery-procedures-in-cascading-sequences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Do you agree to add the following text into 11ax SFD ?</a:t>
            </a:r>
          </a:p>
          <a:p>
            <a:pPr marL="0" lvl="1" indent="0">
              <a:spcBef>
                <a:spcPts val="600"/>
              </a:spcBef>
              <a:buNone/>
            </a:pPr>
            <a:r>
              <a:rPr lang="en-US" dirty="0" smtClean="0"/>
              <a:t>4.1  </a:t>
            </a:r>
            <a:r>
              <a:rPr lang="en-US" dirty="0"/>
              <a:t>In cascading sequence, when AP does not receive acknowledgements from a STA after sending DL Data MPDUs, AP may recover using one of the following procedures:</a:t>
            </a:r>
          </a:p>
          <a:p>
            <a:pPr marL="685800" lvl="2" indent="-285750">
              <a:spcBef>
                <a:spcPts val="600"/>
              </a:spcBef>
              <a:buFont typeface="Arial" charset="0"/>
              <a:buChar char="•"/>
            </a:pPr>
            <a:r>
              <a:rPr lang="en-US" dirty="0"/>
              <a:t>Transmitting a BAR with SSN value set to the SN of the unacknowledged Data MPDUs</a:t>
            </a:r>
          </a:p>
          <a:p>
            <a:pPr marL="685800" lvl="2" indent="-285750">
              <a:spcBef>
                <a:spcPts val="600"/>
              </a:spcBef>
              <a:buFont typeface="Arial" charset="0"/>
              <a:buChar char="•"/>
            </a:pPr>
            <a:r>
              <a:rPr lang="en-US" dirty="0"/>
              <a:t>Retransmitting unacknowledged Data MPDUs</a:t>
            </a:r>
          </a:p>
          <a:p>
            <a:pPr marL="685800" lvl="2" indent="-285750">
              <a:spcBef>
                <a:spcPts val="600"/>
              </a:spcBef>
              <a:buFont typeface="Arial" charset="0"/>
              <a:buChar char="•"/>
            </a:pPr>
            <a:r>
              <a:rPr lang="en-US" dirty="0"/>
              <a:t>Transmitting additional Data MPDUs along with a BAR with SSN value set to the SN of the unacknowledged Data MPDUs</a:t>
            </a:r>
          </a:p>
          <a:p>
            <a:r>
              <a:rPr lang="en-US" altLang="en-US" sz="2000" dirty="0" smtClean="0"/>
              <a:t>Y: 11</a:t>
            </a:r>
          </a:p>
          <a:p>
            <a:r>
              <a:rPr lang="en-US" altLang="en-US" sz="2000" dirty="0" smtClean="0"/>
              <a:t>N: 0</a:t>
            </a:r>
          </a:p>
          <a:p>
            <a:r>
              <a:rPr lang="en-US" altLang="en-US" sz="2000" dirty="0" smtClean="0"/>
              <a:t>Abstain: 32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633231670"/>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29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9-2: </a:t>
            </a:r>
            <a:r>
              <a:rPr lang="en-US" altLang="en-US" dirty="0"/>
              <a:t>non-promotion</a:t>
            </a:r>
            <a:br>
              <a:rPr lang="en-US" altLang="en-US" dirty="0"/>
            </a:br>
            <a:r>
              <a:rPr lang="en-US" altLang="en-US" sz="2000" dirty="0"/>
              <a:t>11-15-1096-00-00ax-recovery-procedures-in-cascading-sequences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marL="342900" lvl="1" indent="-342900">
              <a:spcBef>
                <a:spcPts val="600"/>
              </a:spcBef>
              <a:buFont typeface="Arial"/>
              <a:buChar char="•"/>
            </a:pPr>
            <a:r>
              <a:rPr lang="en-US" dirty="0"/>
              <a:t>For robustness enhancements of control MPDUs in A-MPDU, which options do you prefer ?</a:t>
            </a:r>
          </a:p>
          <a:p>
            <a:pPr marL="914400" lvl="1" indent="-457200">
              <a:buFont typeface="+mj-lt"/>
              <a:buAutoNum type="alphaUcPeriod"/>
            </a:pPr>
            <a:r>
              <a:rPr lang="en-US" dirty="0"/>
              <a:t>Assigning relatively robust positions to Control MPDUs in A-MPDU</a:t>
            </a:r>
          </a:p>
          <a:p>
            <a:pPr marL="914400" lvl="1" indent="-457200">
              <a:buFont typeface="+mj-lt"/>
              <a:buAutoNum type="alphaUcPeriod"/>
            </a:pPr>
            <a:r>
              <a:rPr lang="en-US" dirty="0"/>
              <a:t>Repetition of Control MPDU in A-MPDU</a:t>
            </a:r>
          </a:p>
          <a:p>
            <a:pPr marL="914400" lvl="1" indent="-457200">
              <a:buFont typeface="+mj-lt"/>
              <a:buAutoNum type="alphaUcPeriod"/>
            </a:pPr>
            <a:r>
              <a:rPr lang="en-US" dirty="0"/>
              <a:t>Applying robust MCS to Control MPDU in A-MPDU</a:t>
            </a:r>
          </a:p>
          <a:p>
            <a:endParaRPr lang="en-US" altLang="en-US" sz="2000" dirty="0" smtClean="0"/>
          </a:p>
          <a:p>
            <a:r>
              <a:rPr lang="en-US" altLang="en-US" sz="2000" dirty="0" smtClean="0"/>
              <a:t>Option A: 5</a:t>
            </a:r>
          </a:p>
          <a:p>
            <a:r>
              <a:rPr lang="en-US" altLang="en-US" sz="2000" dirty="0" smtClean="0"/>
              <a:t>Option B: 3</a:t>
            </a:r>
          </a:p>
          <a:p>
            <a:r>
              <a:rPr lang="en-US" altLang="en-US" sz="2000" dirty="0" smtClean="0"/>
              <a:t>Option C: 3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526899730"/>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9460"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ECED59F-E8EF-4830-ABAB-2B53BE23806F}" type="slidenum">
              <a:rPr lang="en-US" altLang="en-US"/>
              <a:pPr/>
              <a:t>3</a:t>
            </a:fld>
            <a:endParaRPr lang="en-US" altLang="en-US"/>
          </a:p>
        </p:txBody>
      </p:sp>
      <p:sp>
        <p:nvSpPr>
          <p:cNvPr id="19461" name="Rectangle 2"/>
          <p:cNvSpPr>
            <a:spLocks noGrp="1" noChangeArrowheads="1"/>
          </p:cNvSpPr>
          <p:nvPr>
            <p:ph type="title"/>
          </p:nvPr>
        </p:nvSpPr>
        <p:spPr/>
        <p:txBody>
          <a:bodyPr/>
          <a:lstStyle/>
          <a:p>
            <a:r>
              <a:rPr lang="en-US" altLang="en-US" dirty="0" smtClean="0"/>
              <a:t>Agenda Items</a:t>
            </a:r>
          </a:p>
        </p:txBody>
      </p:sp>
      <p:sp>
        <p:nvSpPr>
          <p:cNvPr id="19462" name="Rectangle 8"/>
          <p:cNvSpPr>
            <a:spLocks noGrp="1" noChangeArrowheads="1"/>
          </p:cNvSpPr>
          <p:nvPr>
            <p:ph type="body" idx="1"/>
          </p:nvPr>
        </p:nvSpPr>
        <p:spPr>
          <a:xfrm>
            <a:off x="609600" y="1828800"/>
            <a:ext cx="7772400" cy="4343400"/>
          </a:xfrm>
        </p:spPr>
        <p:txBody>
          <a:bodyPr/>
          <a:lstStyle/>
          <a:p>
            <a:r>
              <a:rPr lang="en-US" altLang="en-US" sz="2000" dirty="0" smtClean="0"/>
              <a:t>Call </a:t>
            </a:r>
            <a:r>
              <a:rPr lang="en-US" altLang="en-US" sz="2000" dirty="0"/>
              <a:t>meeting to order </a:t>
            </a:r>
          </a:p>
          <a:p>
            <a:r>
              <a:rPr lang="en-US" altLang="en-US" sz="2000" dirty="0"/>
              <a:t>Patent policy, etc. (Call for Potentially Essential Patents)</a:t>
            </a:r>
          </a:p>
          <a:p>
            <a:r>
              <a:rPr lang="en-US" altLang="en-US" sz="2000" dirty="0"/>
              <a:t>Call for submissions</a:t>
            </a:r>
          </a:p>
          <a:p>
            <a:r>
              <a:rPr lang="en-US" altLang="en-US" sz="2000" dirty="0"/>
              <a:t>Set and approve agenda</a:t>
            </a:r>
          </a:p>
          <a:p>
            <a:r>
              <a:rPr lang="en-US" altLang="en-US" sz="2000" dirty="0" smtClean="0"/>
              <a:t>Note ad hoc rules // Slides 12-13</a:t>
            </a:r>
          </a:p>
          <a:p>
            <a:r>
              <a:rPr lang="en-US" altLang="en-US" sz="2000" dirty="0" smtClean="0"/>
              <a:t>Note MAC ad hoc sessions this week </a:t>
            </a:r>
            <a:br>
              <a:rPr lang="en-US" altLang="en-US" sz="2000" dirty="0" smtClean="0"/>
            </a:br>
            <a:r>
              <a:rPr lang="en-US" altLang="en-US" sz="2000" dirty="0" smtClean="0"/>
              <a:t>	// Mon PM1, PM3 //Tue AM2 // Wed PM1</a:t>
            </a:r>
          </a:p>
          <a:p>
            <a:r>
              <a:rPr lang="en-CA" altLang="en-US" sz="2000" dirty="0" smtClean="0"/>
              <a:t>Technical Presentations approved by 802.11ax chair for presentation this week, and related straw polls</a:t>
            </a:r>
          </a:p>
          <a:p>
            <a:r>
              <a:rPr lang="en-CA" altLang="en-US" sz="2000" dirty="0" smtClean="0"/>
              <a:t>Any other technical presentations </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10-1</a:t>
            </a:r>
            <a:r>
              <a:rPr lang="en-US" altLang="en-US" dirty="0"/>
              <a:t>: non-promotion</a:t>
            </a:r>
            <a:br>
              <a:rPr lang="en-US" altLang="en-US" dirty="0"/>
            </a:br>
            <a:r>
              <a:rPr lang="en-US" altLang="en-US" sz="2000" dirty="0"/>
              <a:t>11-15-1098-00-00ax-ack-ba-frame-for-ul-mu-under-cascading-structure</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pPr>
              <a:buFont typeface="Arial" pitchFamily="34" charset="0"/>
              <a:buChar char="•"/>
            </a:pPr>
            <a:r>
              <a:rPr lang="en-US" altLang="ja-JP" dirty="0"/>
              <a:t>Do you think we should be able to multiplex unicast BA and multi-STA BA?</a:t>
            </a:r>
          </a:p>
          <a:p>
            <a:pPr lvl="1">
              <a:buFont typeface="Arial" pitchFamily="34" charset="0"/>
              <a:buChar char="•"/>
            </a:pPr>
            <a:endParaRPr kumimoji="1" lang="en-US" altLang="ja-JP" dirty="0" smtClean="0"/>
          </a:p>
          <a:p>
            <a:pPr lvl="1">
              <a:buFont typeface="Arial" pitchFamily="34" charset="0"/>
              <a:buChar char="•"/>
            </a:pPr>
            <a:r>
              <a:rPr kumimoji="1" lang="en-US" altLang="ja-JP" dirty="0" smtClean="0"/>
              <a:t>Y: 13</a:t>
            </a:r>
          </a:p>
          <a:p>
            <a:pPr lvl="1">
              <a:buFont typeface="Arial" pitchFamily="34" charset="0"/>
              <a:buChar char="•"/>
            </a:pPr>
            <a:r>
              <a:rPr kumimoji="1" lang="en-US" altLang="ja-JP" dirty="0" smtClean="0"/>
              <a:t>N: 0</a:t>
            </a:r>
          </a:p>
          <a:p>
            <a:pPr lvl="1">
              <a:buFont typeface="Arial" pitchFamily="34" charset="0"/>
              <a:buChar char="•"/>
            </a:pPr>
            <a:r>
              <a:rPr kumimoji="1" lang="en-US" altLang="ja-JP" dirty="0" smtClean="0"/>
              <a:t>A: 16</a:t>
            </a:r>
            <a:endParaRPr kumimoji="1" lang="ja-JP" altLang="en-US" dirty="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915006706"/>
      </p:ext>
    </p:extLst>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11-1: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DL-OFDMA shall reuse sharing an EDCA TXOP for DL-MU-MIMO. </a:t>
            </a:r>
          </a:p>
          <a:p>
            <a:endParaRPr lang="en-US" altLang="en-US" sz="2000" dirty="0" smtClean="0"/>
          </a:p>
          <a:p>
            <a:r>
              <a:rPr lang="en-US" altLang="en-US" sz="2000" dirty="0" smtClean="0"/>
              <a:t>Y: 11</a:t>
            </a:r>
          </a:p>
          <a:p>
            <a:r>
              <a:rPr lang="en-US" altLang="en-US" sz="2000" dirty="0" smtClean="0"/>
              <a:t>N: 0</a:t>
            </a:r>
          </a:p>
          <a:p>
            <a:r>
              <a:rPr lang="en-US" altLang="en-US" sz="2000" dirty="0" smtClean="0"/>
              <a:t>Abstain: 34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738084777"/>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11-2: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Spec shall define </a:t>
            </a:r>
            <a:r>
              <a:rPr lang="en-US" altLang="ko-KR" dirty="0" smtClean="0"/>
              <a:t>EDCA </a:t>
            </a:r>
            <a:r>
              <a:rPr lang="en-US" altLang="ko-KR" dirty="0"/>
              <a:t>parameter </a:t>
            </a:r>
            <a:r>
              <a:rPr lang="en-US" altLang="ko-KR" dirty="0" smtClean="0"/>
              <a:t>values (</a:t>
            </a:r>
            <a:r>
              <a:rPr lang="en-US" altLang="ko-KR" dirty="0"/>
              <a:t>TBD) of trigger frame.</a:t>
            </a:r>
          </a:p>
          <a:p>
            <a:endParaRPr lang="en-US" altLang="en-US" sz="2000" dirty="0" smtClean="0"/>
          </a:p>
          <a:p>
            <a:r>
              <a:rPr lang="en-US" altLang="en-US" sz="2000" dirty="0" smtClean="0"/>
              <a:t>Y: 6</a:t>
            </a:r>
          </a:p>
          <a:p>
            <a:r>
              <a:rPr lang="en-US" altLang="en-US" sz="2000" dirty="0" smtClean="0"/>
              <a:t>N: 22</a:t>
            </a:r>
          </a:p>
          <a:p>
            <a:r>
              <a:rPr lang="en-US" altLang="en-US" sz="2000" dirty="0" smtClean="0"/>
              <a:t>Abstain: not counted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39202844"/>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33</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11-3: </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to add to the TG Specification Frame work document?</a:t>
            </a:r>
          </a:p>
          <a:p>
            <a:pPr lvl="1"/>
            <a:r>
              <a:rPr lang="en-US" altLang="ko-KR" dirty="0" err="1"/>
              <a:t>x.y.z</a:t>
            </a:r>
            <a:r>
              <a:rPr lang="en-US" altLang="ko-KR" dirty="0"/>
              <a:t>. Spec shall define a trigger frame as a control frame without retransmission. </a:t>
            </a:r>
          </a:p>
          <a:p>
            <a:endParaRPr lang="en-US" altLang="en-US" sz="2000" dirty="0" smtClean="0"/>
          </a:p>
          <a:p>
            <a:r>
              <a:rPr lang="en-US" altLang="en-US" sz="2000" dirty="0" smtClean="0"/>
              <a:t>Y: 6</a:t>
            </a:r>
          </a:p>
          <a:p>
            <a:r>
              <a:rPr lang="en-US" altLang="en-US" sz="2000" dirty="0" smtClean="0"/>
              <a:t>N: 11</a:t>
            </a:r>
          </a:p>
          <a:p>
            <a:r>
              <a:rPr lang="en-US" altLang="en-US" sz="2000" dirty="0" smtClean="0"/>
              <a:t>Abstain: not counted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812606298"/>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34</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11-4: Non-</a:t>
            </a:r>
            <a:r>
              <a:rPr lang="en-US" altLang="en-US" dirty="0" err="1" smtClean="0"/>
              <a:t>premotion</a:t>
            </a:r>
            <a:r>
              <a:rPr lang="en-US" altLang="en-US" dirty="0"/>
              <a:t/>
            </a:r>
            <a:br>
              <a:rPr lang="en-US" altLang="en-US" dirty="0"/>
            </a:br>
            <a:r>
              <a:rPr lang="en-US" altLang="en-US" sz="2800" dirty="0"/>
              <a:t>11-15-1116-00-00ax-trigger-frame-channel-access</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with that in case of trigger frame failure, next frame transmission shall use doubled CW? </a:t>
            </a:r>
          </a:p>
          <a:p>
            <a:endParaRPr lang="en-US" altLang="en-US" sz="2000" dirty="0" smtClean="0"/>
          </a:p>
          <a:p>
            <a:r>
              <a:rPr lang="en-US" altLang="en-US" sz="2000" dirty="0" smtClean="0"/>
              <a:t>Y: 4</a:t>
            </a:r>
          </a:p>
          <a:p>
            <a:r>
              <a:rPr lang="en-US" altLang="en-US" sz="2000" dirty="0" smtClean="0"/>
              <a:t>N: 16</a:t>
            </a:r>
          </a:p>
          <a:p>
            <a:r>
              <a:rPr lang="en-US" altLang="en-US" sz="2000" dirty="0" smtClean="0"/>
              <a:t>Abstain: many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439956742"/>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35</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12-1: Non-</a:t>
            </a:r>
            <a:r>
              <a:rPr lang="en-US" altLang="en-US" dirty="0" err="1" smtClean="0"/>
              <a:t>premotion</a:t>
            </a:r>
            <a:r>
              <a:rPr lang="en-US" altLang="en-US" dirty="0"/>
              <a:t/>
            </a:r>
            <a:br>
              <a:rPr lang="en-US" altLang="en-US" dirty="0"/>
            </a:br>
            <a:r>
              <a:rPr lang="en-US" altLang="en-US" sz="2400" dirty="0"/>
              <a:t>11-15-1115-01-00ax-high-efficiency-in-accessing-the-medium</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altLang="ko-KR" dirty="0"/>
              <a:t>Do you agree </a:t>
            </a:r>
            <a:r>
              <a:rPr lang="en-US" altLang="ko-KR" dirty="0" smtClean="0"/>
              <a:t>worth with the following:</a:t>
            </a:r>
            <a:endParaRPr lang="en-US" altLang="ko-KR" dirty="0"/>
          </a:p>
          <a:p>
            <a:pPr marL="0" indent="0">
              <a:buNone/>
            </a:pPr>
            <a:r>
              <a:rPr lang="en-US" altLang="ko-KR" dirty="0" smtClean="0"/>
              <a:t>“It is desirable for the 11ax specification to reduce channel access by available means”</a:t>
            </a:r>
            <a:endParaRPr lang="en-US" altLang="ko-KR" dirty="0"/>
          </a:p>
          <a:p>
            <a:endParaRPr lang="en-US" altLang="ko-KR" dirty="0"/>
          </a:p>
          <a:p>
            <a:r>
              <a:rPr lang="en-US" altLang="ko-KR" dirty="0" smtClean="0"/>
              <a:t>Yes: 11</a:t>
            </a:r>
            <a:endParaRPr lang="en-US" altLang="ko-KR" dirty="0"/>
          </a:p>
          <a:p>
            <a:r>
              <a:rPr lang="en-US" altLang="ko-KR" dirty="0" smtClean="0"/>
              <a:t>No: 2 </a:t>
            </a:r>
            <a:endParaRPr lang="en-US" altLang="ko-KR" dirty="0"/>
          </a:p>
          <a:p>
            <a:r>
              <a:rPr lang="en-US" altLang="ko-KR" dirty="0" smtClean="0"/>
              <a:t>Abstain: 29</a:t>
            </a:r>
            <a:r>
              <a:rPr lang="en-US" altLang="en-US" sz="2000" dirty="0" smtClean="0"/>
              <a:t>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27613905"/>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36</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13-1: </a:t>
            </a:r>
            <a:r>
              <a:rPr lang="en-US" altLang="en-US" dirty="0" err="1" smtClean="0"/>
              <a:t>Premotion</a:t>
            </a:r>
            <a:r>
              <a:rPr lang="en-US" altLang="en-US" dirty="0"/>
              <a:t/>
            </a:r>
            <a:br>
              <a:rPr lang="en-US" altLang="en-US" dirty="0"/>
            </a:br>
            <a:r>
              <a:rPr lang="en-US" altLang="en-US" sz="2400" dirty="0"/>
              <a:t>11-15-1120-00-00ax-buffer-status-report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a:t> Non-AP STAs support using the </a:t>
            </a:r>
            <a:r>
              <a:rPr lang="en-US" dirty="0" err="1"/>
              <a:t>QoS</a:t>
            </a:r>
            <a:r>
              <a:rPr lang="en-US" dirty="0"/>
              <a:t> Control field in </a:t>
            </a:r>
            <a:r>
              <a:rPr lang="en-US" dirty="0" err="1"/>
              <a:t>QoS</a:t>
            </a:r>
            <a:r>
              <a:rPr lang="en-US" dirty="0"/>
              <a:t> Data and </a:t>
            </a:r>
            <a:r>
              <a:rPr lang="en-US" dirty="0" err="1"/>
              <a:t>QoS</a:t>
            </a:r>
            <a:r>
              <a:rPr lang="en-US" dirty="0"/>
              <a:t> Null frames to report per-TID Buffer Status </a:t>
            </a:r>
            <a:r>
              <a:rPr lang="en-US" dirty="0" smtClean="0"/>
              <a:t>information</a:t>
            </a:r>
            <a:endParaRPr lang="en-US" dirty="0"/>
          </a:p>
          <a:p>
            <a:endParaRPr lang="en-US" dirty="0"/>
          </a:p>
          <a:p>
            <a:r>
              <a:rPr lang="en-US" dirty="0"/>
              <a:t>Y:  37</a:t>
            </a:r>
          </a:p>
          <a:p>
            <a:r>
              <a:rPr lang="en-US" dirty="0"/>
              <a:t>N: 0</a:t>
            </a:r>
          </a:p>
          <a:p>
            <a:r>
              <a:rPr lang="en-US" dirty="0"/>
              <a:t>A: 11</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147592330"/>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37</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13-2: </a:t>
            </a:r>
            <a:r>
              <a:rPr lang="en-US" altLang="en-US" dirty="0" err="1" smtClean="0"/>
              <a:t>Premotion</a:t>
            </a:r>
            <a:r>
              <a:rPr lang="en-US" altLang="en-US" dirty="0"/>
              <a:t/>
            </a:r>
            <a:br>
              <a:rPr lang="en-US" altLang="en-US" dirty="0"/>
            </a:br>
            <a:r>
              <a:rPr lang="en-US" altLang="en-US" sz="2400" dirty="0"/>
              <a:t>11-15-1120-00-00ax-buffer-status-report</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smtClean="0"/>
              <a:t>An </a:t>
            </a:r>
            <a:r>
              <a:rPr lang="en-US" dirty="0"/>
              <a:t>AP can poll STAs for buffer status reports using the frame carrying the trigger info.</a:t>
            </a:r>
          </a:p>
          <a:p>
            <a:pPr lvl="1"/>
            <a:r>
              <a:rPr lang="en-US" dirty="0"/>
              <a:t>The poll can request for specific buffer status information with TBD granularity.</a:t>
            </a:r>
          </a:p>
          <a:p>
            <a:pPr lvl="1"/>
            <a:endParaRPr lang="en-US" dirty="0"/>
          </a:p>
          <a:p>
            <a:pPr marL="457200" lvl="1" indent="0">
              <a:buNone/>
            </a:pPr>
            <a:r>
              <a:rPr lang="en-US" dirty="0"/>
              <a:t>Y: 35</a:t>
            </a:r>
          </a:p>
          <a:p>
            <a:pPr marL="457200" lvl="1" indent="0">
              <a:buNone/>
            </a:pPr>
            <a:r>
              <a:rPr lang="en-US" dirty="0"/>
              <a:t>N:0</a:t>
            </a:r>
          </a:p>
          <a:p>
            <a:pPr marL="457200" lvl="1" indent="0">
              <a:buNone/>
            </a:pPr>
            <a:r>
              <a:rPr lang="en-US" dirty="0"/>
              <a:t>A: 12</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312274856"/>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38</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err="1" smtClean="0"/>
              <a:t>Strawpoll</a:t>
            </a:r>
            <a:r>
              <a:rPr lang="en-US" altLang="en-US" dirty="0" smtClean="0"/>
              <a:t> MAC 14-1: </a:t>
            </a:r>
            <a:r>
              <a:rPr lang="en-US" altLang="en-US" dirty="0" err="1" smtClean="0"/>
              <a:t>Premotion</a:t>
            </a:r>
            <a:r>
              <a:rPr lang="en-US" altLang="en-US" dirty="0"/>
              <a:t/>
            </a:r>
            <a:br>
              <a:rPr lang="en-US" altLang="en-US" dirty="0"/>
            </a:br>
            <a:r>
              <a:rPr lang="en-US" altLang="en-US" sz="2400" dirty="0"/>
              <a:t>11-15-1121-00-00ax-he-a-control-field</a:t>
            </a:r>
            <a:endParaRPr lang="en-US" altLang="en-US" dirty="0" smtClean="0"/>
          </a:p>
        </p:txBody>
      </p:sp>
      <p:sp>
        <p:nvSpPr>
          <p:cNvPr id="28678" name="Rectangle 3"/>
          <p:cNvSpPr>
            <a:spLocks noGrp="1" noChangeArrowheads="1"/>
          </p:cNvSpPr>
          <p:nvPr>
            <p:ph type="body" idx="1"/>
          </p:nvPr>
        </p:nvSpPr>
        <p:spPr>
          <a:xfrm>
            <a:off x="685800" y="1828800"/>
            <a:ext cx="7772400" cy="4114800"/>
          </a:xfrm>
        </p:spPr>
        <p:txBody>
          <a:bodyPr/>
          <a:lstStyle/>
          <a:p>
            <a:r>
              <a:rPr lang="en-US" dirty="0"/>
              <a:t>Do you agree to add the following to 11ax </a:t>
            </a:r>
            <a:r>
              <a:rPr lang="en-US" dirty="0" smtClean="0"/>
              <a:t>SFD? </a:t>
            </a:r>
            <a:endParaRPr lang="en-US" dirty="0"/>
          </a:p>
          <a:p>
            <a:pPr marL="0" indent="0">
              <a:buNone/>
            </a:pPr>
            <a:r>
              <a:rPr lang="en-US" dirty="0"/>
              <a:t>The </a:t>
            </a:r>
            <a:r>
              <a:rPr lang="en-US" dirty="0" smtClean="0"/>
              <a:t>spec shall define </a:t>
            </a:r>
            <a:r>
              <a:rPr lang="en-US" dirty="0"/>
              <a:t>an HE variant (of the VHT variant) of the HT Control field that carries one or </a:t>
            </a:r>
            <a:r>
              <a:rPr lang="en-US" dirty="0" smtClean="0"/>
              <a:t>more control </a:t>
            </a:r>
            <a:r>
              <a:rPr lang="en-US" dirty="0"/>
              <a:t>fields for HE control information?</a:t>
            </a:r>
          </a:p>
          <a:p>
            <a:pPr lvl="1"/>
            <a:r>
              <a:rPr lang="en-US" dirty="0"/>
              <a:t>B0 and B1 of the HT Control field in this case are set to 1</a:t>
            </a:r>
          </a:p>
          <a:p>
            <a:pPr lvl="1"/>
            <a:r>
              <a:rPr lang="en-US" dirty="0"/>
              <a:t>The control fields can be called HE Control field</a:t>
            </a:r>
          </a:p>
          <a:p>
            <a:endParaRPr lang="en-US" dirty="0"/>
          </a:p>
          <a:p>
            <a:r>
              <a:rPr lang="en-US" dirty="0"/>
              <a:t>Y: 30</a:t>
            </a:r>
          </a:p>
          <a:p>
            <a:r>
              <a:rPr lang="en-US" dirty="0"/>
              <a:t>N: 0</a:t>
            </a:r>
          </a:p>
          <a:p>
            <a:r>
              <a:rPr lang="en-US" dirty="0"/>
              <a:t>A: 18</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13555095"/>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39</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Backup Slides</a:t>
            </a:r>
          </a:p>
        </p:txBody>
      </p:sp>
      <p:sp>
        <p:nvSpPr>
          <p:cNvPr id="6"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7"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2" name="Slide Number Placeholder 3"/>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67203D8-1B8B-420D-BAFF-1FA34EB01B90}" type="slidenum">
              <a:rPr lang="en-US" altLang="en-US"/>
              <a:pPr/>
              <a:t>4</a:t>
            </a:fld>
            <a:endParaRPr lang="en-US" altLang="en-US"/>
          </a:p>
        </p:txBody>
      </p:sp>
      <p:sp>
        <p:nvSpPr>
          <p:cNvPr id="12293" name="Slide Number Placeholder 5"/>
          <p:cNvSpPr txBox="1">
            <a:spLocks noGrp="1"/>
          </p:cNvSpPr>
          <p:nvPr/>
        </p:nvSpPr>
        <p:spPr bwMode="auto">
          <a:xfrm>
            <a:off x="4395788" y="6475413"/>
            <a:ext cx="428625" cy="1825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lIns="0" tIns="0" rIns="0" bIns="0">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r>
              <a:rPr lang="en-US" altLang="en-US"/>
              <a:t>Slide </a:t>
            </a:r>
            <a:fld id="{6BFC386B-E3F0-4A85-8EFA-BDA09ACCFA65}" type="slidenum">
              <a:rPr lang="en-US" altLang="en-US"/>
              <a:pPr algn="ctr"/>
              <a:t>4</a:t>
            </a:fld>
            <a:endParaRPr lang="en-US" altLang="en-US"/>
          </a:p>
        </p:txBody>
      </p:sp>
      <p:sp>
        <p:nvSpPr>
          <p:cNvPr id="12294" name="Rectangle 2"/>
          <p:cNvSpPr>
            <a:spLocks noGrp="1" noChangeArrowheads="1"/>
          </p:cNvSpPr>
          <p:nvPr>
            <p:ph type="title" idx="4294967295"/>
          </p:nvPr>
        </p:nvSpPr>
        <p:spPr>
          <a:xfrm>
            <a:off x="685800" y="685800"/>
            <a:ext cx="7772400" cy="762000"/>
          </a:xfrm>
        </p:spPr>
        <p:txBody>
          <a:bodyPr/>
          <a:lstStyle/>
          <a:p>
            <a:r>
              <a:rPr lang="en-US" altLang="en-US" dirty="0" smtClean="0"/>
              <a:t>Meeting Protocol, Attendance, Voting &amp; Document Status</a:t>
            </a:r>
          </a:p>
        </p:txBody>
      </p:sp>
      <p:sp>
        <p:nvSpPr>
          <p:cNvPr id="12295" name="Rectangle 3"/>
          <p:cNvSpPr>
            <a:spLocks noGrp="1" noChangeArrowheads="1"/>
          </p:cNvSpPr>
          <p:nvPr>
            <p:ph type="body" idx="4294967295"/>
          </p:nvPr>
        </p:nvSpPr>
        <p:spPr>
          <a:xfrm>
            <a:off x="304800" y="1600200"/>
            <a:ext cx="8686800" cy="4724400"/>
          </a:xfrm>
        </p:spPr>
        <p:txBody>
          <a:bodyPr/>
          <a:lstStyle/>
          <a:p>
            <a:r>
              <a:rPr lang="en-US" altLang="en-US" dirty="0"/>
              <a:t>Please announce your affiliation when you first address the group during a meeting </a:t>
            </a:r>
            <a:r>
              <a:rPr lang="en-US" altLang="en-US" dirty="0" smtClean="0"/>
              <a:t>slot</a:t>
            </a:r>
          </a:p>
          <a:p>
            <a:r>
              <a:rPr lang="en-US" altLang="en-US" dirty="0"/>
              <a:t>Cell Phones to be silent or Off</a:t>
            </a:r>
          </a:p>
          <a:p>
            <a:r>
              <a:rPr lang="en-US" altLang="en-US" dirty="0" smtClean="0"/>
              <a:t>Register your attendance via </a:t>
            </a:r>
            <a:r>
              <a:rPr lang="en-US" altLang="en-US" dirty="0">
                <a:hlinkClick r:id="rId3"/>
              </a:rPr>
              <a:t>https://imat.ieee.org</a:t>
            </a:r>
            <a:r>
              <a:rPr lang="en-US" altLang="en-US" dirty="0"/>
              <a:t> while on </a:t>
            </a:r>
            <a:r>
              <a:rPr lang="en-US" altLang="en-US" dirty="0" smtClean="0"/>
              <a:t>a meeting </a:t>
            </a:r>
            <a:r>
              <a:rPr lang="en-US" altLang="en-US" dirty="0"/>
              <a:t>SSID (e.g. </a:t>
            </a:r>
            <a:r>
              <a:rPr lang="en-US" altLang="en-US" dirty="0" err="1"/>
              <a:t>Verilan</a:t>
            </a:r>
            <a:r>
              <a:rPr lang="en-US" altLang="en-US" dirty="0"/>
              <a:t>-secure)</a:t>
            </a:r>
          </a:p>
          <a:p>
            <a:r>
              <a:rPr lang="en-US" altLang="en-US" dirty="0" smtClean="0"/>
              <a:t>Make sure your badges are correct </a:t>
            </a:r>
          </a:p>
          <a:p>
            <a:r>
              <a:rPr lang="en-US" altLang="en-US" dirty="0" smtClean="0"/>
              <a:t>If you plan to make a submission, be sure it does not contain company logos or advertising</a:t>
            </a:r>
          </a:p>
          <a:p>
            <a:r>
              <a:rPr lang="en-US" altLang="en-US" dirty="0" smtClean="0"/>
              <a:t>Questions on Voting status, Ballot pool, Access to Reflector, Documentation,  Member</a:t>
            </a:r>
            <a:r>
              <a:rPr lang="en-US" altLang="ja-JP" dirty="0" smtClean="0"/>
              <a:t>’s Area</a:t>
            </a:r>
          </a:p>
          <a:p>
            <a:pPr lvl="1"/>
            <a:r>
              <a:rPr lang="en-US" altLang="en-US" sz="2400" dirty="0" smtClean="0"/>
              <a:t>Contact Jon Rosdahl –  </a:t>
            </a:r>
            <a:r>
              <a:rPr lang="en-US" altLang="en-US" sz="2400" dirty="0" smtClean="0">
                <a:hlinkClick r:id="rId4"/>
              </a:rPr>
              <a:t>jrosdahl@ieee.org</a:t>
            </a:r>
            <a:endParaRPr lang="en-US" altLang="en-US" dirty="0" smtClean="0"/>
          </a:p>
          <a:p>
            <a:pPr lvl="1"/>
            <a:endParaRPr lang="en-US" altLang="en-US" dirty="0" smtClean="0"/>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40</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Approval of  MAC Ad Hoc Minutes</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Approve </a:t>
            </a:r>
            <a:r>
              <a:rPr lang="en-US" altLang="en-US" sz="2000" dirty="0" err="1" smtClean="0"/>
              <a:t>TGax</a:t>
            </a:r>
            <a:r>
              <a:rPr lang="en-US" altLang="en-US" sz="2000" dirty="0" smtClean="0"/>
              <a:t> MAC ad hoc  minutes of meetings and teleconferences from the July 2015 meeting until today:  </a:t>
            </a:r>
          </a:p>
          <a:p>
            <a:pPr lvl="1"/>
            <a:r>
              <a:rPr lang="en-US" altLang="en-US" sz="1600" dirty="0" smtClean="0"/>
              <a:t>&lt;Doc reference&gt;</a:t>
            </a:r>
          </a:p>
          <a:p>
            <a:pPr lvl="1"/>
            <a:endParaRPr lang="en-US" altLang="en-US" sz="1600" dirty="0" smtClean="0"/>
          </a:p>
          <a:p>
            <a:r>
              <a:rPr lang="en-US" altLang="en-US" sz="2000" dirty="0" smtClean="0"/>
              <a:t>Mover:		Seconder:</a:t>
            </a:r>
          </a:p>
          <a:p>
            <a:endParaRPr lang="en-US" altLang="en-US" sz="2000" dirty="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1522591301"/>
      </p:ext>
    </p:extLst>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41</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(“Testing the temperature of the room”)</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smtClean="0"/>
              <a:t>Do you … </a:t>
            </a:r>
            <a:r>
              <a:rPr lang="en-US" altLang="en-US" sz="2000" dirty="0" err="1" smtClean="0"/>
              <a:t>xxxx</a:t>
            </a:r>
            <a:endParaRPr lang="en-US" altLang="en-US" sz="2000" dirty="0" smtClean="0"/>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2853569667"/>
      </p:ext>
    </p:extLst>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8676" name="Slide Number Placeholder 5"/>
          <p:cNvSpPr>
            <a:spLocks noGrp="1"/>
          </p:cNvSpPr>
          <p:nvPr>
            <p:ph type="sldNum" sz="quarter" idx="12"/>
          </p:nvPr>
        </p:nvSpPr>
        <p:spPr>
          <a:xfrm>
            <a:off x="4357688" y="6475413"/>
            <a:ext cx="504825" cy="182562"/>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CF11482B-EAB7-42E9-AFE9-6851CB6DEB62}" type="slidenum">
              <a:rPr lang="en-US" altLang="en-US"/>
              <a:pPr/>
              <a:t>42</a:t>
            </a:fld>
            <a:endParaRPr lang="en-US" altLang="en-US"/>
          </a:p>
        </p:txBody>
      </p:sp>
      <p:sp>
        <p:nvSpPr>
          <p:cNvPr id="28677" name="Rectangle 2"/>
          <p:cNvSpPr>
            <a:spLocks noGrp="1" noChangeArrowheads="1"/>
          </p:cNvSpPr>
          <p:nvPr>
            <p:ph type="title"/>
          </p:nvPr>
        </p:nvSpPr>
        <p:spPr>
          <a:xfrm>
            <a:off x="457200" y="685800"/>
            <a:ext cx="8458200" cy="1066800"/>
          </a:xfrm>
        </p:spPr>
        <p:txBody>
          <a:bodyPr/>
          <a:lstStyle/>
          <a:p>
            <a:r>
              <a:rPr lang="en-US" altLang="en-US" dirty="0" smtClean="0"/>
              <a:t>Strawpoll </a:t>
            </a:r>
            <a:r>
              <a:rPr lang="en-US" altLang="en-US" dirty="0" err="1" smtClean="0"/>
              <a:t>xxxx</a:t>
            </a:r>
            <a:r>
              <a:rPr lang="en-US" altLang="en-US" dirty="0" smtClean="0"/>
              <a:t> </a:t>
            </a:r>
            <a:br>
              <a:rPr lang="en-US" altLang="en-US" dirty="0" smtClean="0"/>
            </a:br>
            <a:r>
              <a:rPr lang="en-US" altLang="en-US" dirty="0" smtClean="0"/>
              <a:t>(“</a:t>
            </a:r>
            <a:r>
              <a:rPr lang="en-US" altLang="en-US" dirty="0" err="1" smtClean="0"/>
              <a:t>Premotion</a:t>
            </a:r>
            <a:r>
              <a:rPr lang="en-US" altLang="en-US" dirty="0" smtClean="0"/>
              <a:t>”)</a:t>
            </a:r>
          </a:p>
        </p:txBody>
      </p:sp>
      <p:sp>
        <p:nvSpPr>
          <p:cNvPr id="28678" name="Rectangle 3"/>
          <p:cNvSpPr>
            <a:spLocks noGrp="1" noChangeArrowheads="1"/>
          </p:cNvSpPr>
          <p:nvPr>
            <p:ph type="body" idx="1"/>
          </p:nvPr>
        </p:nvSpPr>
        <p:spPr>
          <a:xfrm>
            <a:off x="685800" y="1828800"/>
            <a:ext cx="7772400" cy="4114800"/>
          </a:xfrm>
        </p:spPr>
        <p:txBody>
          <a:bodyPr/>
          <a:lstStyle/>
          <a:p>
            <a:r>
              <a:rPr lang="en-US" altLang="en-US" sz="2000" dirty="0"/>
              <a:t>Do you agree to add to the TG Specification Frame work document?</a:t>
            </a:r>
          </a:p>
          <a:p>
            <a:r>
              <a:rPr lang="en-US" altLang="en-US" sz="2000" dirty="0" err="1"/>
              <a:t>x.y.z</a:t>
            </a:r>
            <a:r>
              <a:rPr lang="en-US" altLang="en-US" sz="2000" dirty="0"/>
              <a:t>. &lt;feature description&gt;</a:t>
            </a:r>
          </a:p>
          <a:p>
            <a:pPr lvl="1"/>
            <a:endParaRPr lang="en-US" altLang="en-US" sz="1600" dirty="0" smtClean="0"/>
          </a:p>
          <a:p>
            <a:r>
              <a:rPr lang="en-US" altLang="en-US" sz="2000" dirty="0" smtClean="0"/>
              <a:t>Y: </a:t>
            </a:r>
          </a:p>
          <a:p>
            <a:r>
              <a:rPr lang="en-US" altLang="en-US" sz="2000" dirty="0" smtClean="0"/>
              <a:t>N: </a:t>
            </a:r>
          </a:p>
          <a:p>
            <a:r>
              <a:rPr lang="en-US" altLang="en-US" sz="2000" dirty="0" smtClean="0"/>
              <a:t>Abstain: </a:t>
            </a:r>
          </a:p>
          <a:p>
            <a:endParaRPr lang="en-US" altLang="en-US" sz="2000" dirty="0" smtClean="0"/>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extLst>
      <p:ext uri="{BB962C8B-B14F-4D97-AF65-F5344CB8AC3E}">
        <p14:creationId xmlns:p14="http://schemas.microsoft.com/office/powerpoint/2010/main" val="324390563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6" name="Slide Number Placeholder 5"/>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68484498-0342-47DA-BB91-F1596920CFC8}" type="slidenum">
              <a:rPr lang="en-US" altLang="en-US"/>
              <a:pPr/>
              <a:t>5</a:t>
            </a:fld>
            <a:endParaRPr lang="en-US" altLang="en-US"/>
          </a:p>
        </p:txBody>
      </p:sp>
      <p:sp>
        <p:nvSpPr>
          <p:cNvPr id="13317" name="Rectangle 2"/>
          <p:cNvSpPr>
            <a:spLocks noGrp="1" noChangeArrowheads="1"/>
          </p:cNvSpPr>
          <p:nvPr>
            <p:ph type="title"/>
          </p:nvPr>
        </p:nvSpPr>
        <p:spPr/>
        <p:txBody>
          <a:bodyPr/>
          <a:lstStyle/>
          <a:p>
            <a:r>
              <a:rPr lang="en-US" altLang="en-US" dirty="0" smtClean="0"/>
              <a:t>Patent Policy and Other Guidelines</a:t>
            </a:r>
          </a:p>
        </p:txBody>
      </p:sp>
      <p:sp>
        <p:nvSpPr>
          <p:cNvPr id="13318" name="Rectangle 3"/>
          <p:cNvSpPr>
            <a:spLocks noGrp="1" noChangeArrowheads="1"/>
          </p:cNvSpPr>
          <p:nvPr>
            <p:ph type="body" idx="1"/>
          </p:nvPr>
        </p:nvSpPr>
        <p:spPr/>
        <p:txBody>
          <a:bodyPr/>
          <a:lstStyle/>
          <a:p>
            <a:r>
              <a:rPr lang="en-US" altLang="en-US" dirty="0" smtClean="0"/>
              <a:t>See the following 5 slides</a:t>
            </a:r>
          </a:p>
        </p:txBody>
      </p:sp>
      <p:sp>
        <p:nvSpPr>
          <p:cNvPr id="7"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8"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40"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A1BB73D7-FECB-4086-91A5-AC9BEFC63923}" type="slidenum">
              <a:rPr lang="en-US" altLang="en-US"/>
              <a:pPr/>
              <a:t>6</a:t>
            </a:fld>
            <a:endParaRPr lang="en-US" altLang="en-US"/>
          </a:p>
        </p:txBody>
      </p:sp>
      <p:sp>
        <p:nvSpPr>
          <p:cNvPr id="14341" name="Rectangle 2"/>
          <p:cNvSpPr>
            <a:spLocks noGrp="1" noChangeArrowheads="1"/>
          </p:cNvSpPr>
          <p:nvPr>
            <p:ph type="title"/>
          </p:nvPr>
        </p:nvSpPr>
        <p:spPr>
          <a:xfrm>
            <a:off x="685800" y="685800"/>
            <a:ext cx="7772400" cy="381000"/>
          </a:xfrm>
          <a:noFill/>
        </p:spPr>
        <p:txBody>
          <a:bodyPr lIns="90487" tIns="44450" rIns="90487" bIns="44450"/>
          <a:lstStyle/>
          <a:p>
            <a:r>
              <a:rPr lang="en-US" altLang="en-US" sz="2400" u="sng" smtClean="0"/>
              <a:t>Instructions for the WG Chair</a:t>
            </a:r>
          </a:p>
        </p:txBody>
      </p:sp>
      <p:sp>
        <p:nvSpPr>
          <p:cNvPr id="14342" name="Rectangle 3"/>
          <p:cNvSpPr>
            <a:spLocks noGrp="1" noChangeArrowheads="1"/>
          </p:cNvSpPr>
          <p:nvPr>
            <p:ph type="body" idx="4294967295"/>
          </p:nvPr>
        </p:nvSpPr>
        <p:spPr>
          <a:xfrm>
            <a:off x="152400" y="1066800"/>
            <a:ext cx="8610600" cy="4876800"/>
          </a:xfrm>
          <a:noFill/>
        </p:spPr>
        <p:txBody>
          <a:bodyPr lIns="90487" tIns="44450" rIns="90487" bIns="44450"/>
          <a:lstStyle/>
          <a:p>
            <a:pPr>
              <a:lnSpc>
                <a:spcPct val="80000"/>
              </a:lnSpc>
              <a:spcAft>
                <a:spcPct val="30000"/>
              </a:spcAft>
              <a:buFontTx/>
              <a:buNone/>
            </a:pPr>
            <a:r>
              <a:rPr lang="en-US" altLang="en-US" sz="800" b="0" smtClean="0"/>
              <a:t>	</a:t>
            </a:r>
            <a:r>
              <a:rPr lang="en-US" altLang="en-US" sz="1400" b="0" smtClean="0"/>
              <a:t>The IEEE-SA strongly recommends that at each WG meeting the chair or a designee:</a:t>
            </a:r>
            <a:endParaRPr lang="en-US" altLang="en-US" sz="1400" smtClean="0"/>
          </a:p>
          <a:p>
            <a:pPr lvl="1">
              <a:lnSpc>
                <a:spcPct val="80000"/>
              </a:lnSpc>
            </a:pPr>
            <a:r>
              <a:rPr lang="en-US" altLang="en-US" sz="1400" b="1" smtClean="0"/>
              <a:t>Show slides #1 through #4 of this presentation</a:t>
            </a:r>
          </a:p>
          <a:p>
            <a:pPr lvl="1">
              <a:lnSpc>
                <a:spcPct val="80000"/>
              </a:lnSpc>
            </a:pPr>
            <a:r>
              <a:rPr lang="en-US" altLang="en-US" sz="1400" b="1" smtClean="0"/>
              <a:t>Advise the WG attendees that:</a:t>
            </a:r>
            <a:r>
              <a:rPr lang="en-US" altLang="en-US" sz="1400" smtClean="0"/>
              <a:t> </a:t>
            </a:r>
          </a:p>
          <a:p>
            <a:pPr lvl="2">
              <a:lnSpc>
                <a:spcPct val="80000"/>
              </a:lnSpc>
            </a:pPr>
            <a:r>
              <a:rPr lang="en-US" altLang="en-US" sz="1400" smtClean="0"/>
              <a:t>The IEEE</a:t>
            </a:r>
            <a:r>
              <a:rPr lang="ja-JP" altLang="en-US" sz="1400" smtClean="0"/>
              <a:t>’</a:t>
            </a:r>
            <a:r>
              <a:rPr lang="en-US" altLang="ja-JP" sz="1400" smtClean="0"/>
              <a:t>s patent policy is consistent with the ANSI patent policy and is described in Clause 6 of the </a:t>
            </a:r>
            <a:r>
              <a:rPr lang="en-US" altLang="ja-JP" sz="1400" i="1" smtClean="0"/>
              <a:t>IEEE-SA Standards Board Bylaws</a:t>
            </a:r>
            <a:r>
              <a:rPr lang="en-US" altLang="ja-JP" sz="1400" smtClean="0"/>
              <a:t>;</a:t>
            </a:r>
          </a:p>
          <a:p>
            <a:pPr lvl="2">
              <a:lnSpc>
                <a:spcPct val="80000"/>
              </a:lnSpc>
            </a:pPr>
            <a:r>
              <a:rPr lang="en-US" altLang="en-US" sz="1400" smtClean="0"/>
              <a:t>Early identification of patent claims which may be essential for the use of standards under development is strongly encouraged; </a:t>
            </a:r>
          </a:p>
          <a:p>
            <a:pPr lvl="2">
              <a:lnSpc>
                <a:spcPct val="80000"/>
              </a:lnSpc>
            </a:pPr>
            <a:r>
              <a:rPr lang="en-US" altLang="en-US" sz="1400" smtClean="0"/>
              <a:t>There may be Essential Patent Claims of which the IEEE is not aware. Additionally, neither the IEEE, the WG, nor the WG chair can ensure the accuracy or completeness of any assurance or whether any such assurance is, in fact, of a Patent Claim that is essential for the use of the standard under development.</a:t>
            </a:r>
            <a:br>
              <a:rPr lang="en-US" altLang="en-US" sz="1400" smtClean="0"/>
            </a:br>
            <a:endParaRPr lang="en-US" altLang="en-US" sz="1400" smtClean="0"/>
          </a:p>
          <a:p>
            <a:pPr lvl="1">
              <a:lnSpc>
                <a:spcPct val="20000"/>
              </a:lnSpc>
            </a:pPr>
            <a:r>
              <a:rPr lang="en-US" altLang="en-US" sz="1400" b="1" smtClean="0"/>
              <a:t>Instruct the WG Secretary to record in the minutes of the relevant WG meeting:</a:t>
            </a:r>
            <a:r>
              <a:rPr lang="en-US" altLang="en-US" sz="700" smtClean="0"/>
              <a:t> </a:t>
            </a:r>
          </a:p>
          <a:p>
            <a:pPr lvl="2">
              <a:lnSpc>
                <a:spcPct val="80000"/>
              </a:lnSpc>
            </a:pPr>
            <a:r>
              <a:rPr lang="en-US" altLang="en-US" sz="1400" smtClean="0"/>
              <a:t>That the foregoing information was provided and that slides 1 through 4 (and this slide 0, if applicable) were shown; </a:t>
            </a:r>
          </a:p>
          <a:p>
            <a:pPr lvl="2">
              <a:lnSpc>
                <a:spcPct val="80000"/>
              </a:lnSpc>
            </a:pPr>
            <a:r>
              <a:rPr lang="en-US" altLang="en-US" sz="1400" smtClean="0"/>
              <a:t>That the chair or designee provided an opportunity for participants to identify patent claim(s)/patent application claim(s) and/or the holder of patent claim(s)/patent application claim(s) of which the participant is personally aware and that may be essential for the use of that standard </a:t>
            </a:r>
          </a:p>
          <a:p>
            <a:pPr lvl="2">
              <a:lnSpc>
                <a:spcPct val="80000"/>
              </a:lnSpc>
            </a:pPr>
            <a:r>
              <a:rPr lang="en-US" altLang="en-US" sz="1400" smtClean="0"/>
              <a:t>Any responses that were given, specifically the patent claim(s)/patent application claim(s) and/or the holder of the patent claim(s)/patent application claim(s) that were identified (if any) and by whom.</a:t>
            </a:r>
          </a:p>
          <a:p>
            <a:pPr lvl="2">
              <a:lnSpc>
                <a:spcPct val="80000"/>
              </a:lnSpc>
            </a:pPr>
            <a:endParaRPr lang="en-US" altLang="en-US" sz="700" smtClean="0"/>
          </a:p>
          <a:p>
            <a:pPr lvl="1">
              <a:lnSpc>
                <a:spcPct val="80000"/>
              </a:lnSpc>
              <a:spcBef>
                <a:spcPct val="5000"/>
              </a:spcBef>
            </a:pPr>
            <a:r>
              <a:rPr lang="en-US" altLang="en-US" sz="1400" smtClean="0"/>
              <a:t>The WG Chair shall ensure that a request is made to any identified holders of potential essential patent claim(s) to complete and submit a Letter of Assurance.</a:t>
            </a:r>
          </a:p>
          <a:p>
            <a:pPr lvl="1">
              <a:lnSpc>
                <a:spcPct val="80000"/>
              </a:lnSpc>
              <a:spcBef>
                <a:spcPct val="5000"/>
              </a:spcBef>
            </a:pPr>
            <a:r>
              <a:rPr lang="en-US" altLang="en-US" sz="1400" smtClean="0"/>
              <a:t>It is recommended that the WG chair review the guidance in </a:t>
            </a:r>
            <a:r>
              <a:rPr lang="en-US" altLang="en-US" sz="1400" i="1" smtClean="0"/>
              <a:t>IEEE-SA Standards Board Operations Manual</a:t>
            </a:r>
            <a:r>
              <a:rPr lang="en-US" altLang="en-US" sz="1400" smtClean="0"/>
              <a:t> 6.3.5 and in FAQs 12 and 12a on inclusion of potential Essential Patent Claims by incorporation or by reference.</a:t>
            </a:r>
            <a:r>
              <a:rPr lang="en-US" altLang="en-US" sz="1400" smtClean="0">
                <a:solidFill>
                  <a:srgbClr val="FF3300"/>
                </a:solidFill>
              </a:rPr>
              <a:t> </a:t>
            </a:r>
          </a:p>
          <a:p>
            <a:pPr lvl="1">
              <a:lnSpc>
                <a:spcPct val="80000"/>
              </a:lnSpc>
              <a:spcBef>
                <a:spcPct val="5000"/>
              </a:spcBef>
              <a:buFontTx/>
              <a:buNone/>
            </a:pPr>
            <a:endParaRPr lang="en-US" altLang="en-US" sz="1200" smtClean="0"/>
          </a:p>
          <a:p>
            <a:pPr lvl="1">
              <a:lnSpc>
                <a:spcPct val="80000"/>
              </a:lnSpc>
              <a:spcBef>
                <a:spcPct val="5000"/>
              </a:spcBef>
              <a:buFontTx/>
              <a:buNone/>
            </a:pPr>
            <a:r>
              <a:rPr lang="en-US" altLang="en-US" sz="1200" smtClean="0"/>
              <a:t>	Note: </a:t>
            </a:r>
            <a:r>
              <a:rPr lang="en-US" altLang="en-US" sz="1200" b="1" smtClean="0"/>
              <a:t>WG</a:t>
            </a:r>
            <a:r>
              <a:rPr lang="en-US" altLang="en-US" sz="1200" smtClean="0"/>
              <a:t> includes Working Groups, Task Groups, and other standards-developing committees with a PAR approved by the IEEE-SA Standards Board.</a:t>
            </a:r>
          </a:p>
        </p:txBody>
      </p:sp>
      <p:sp>
        <p:nvSpPr>
          <p:cNvPr id="14343" name="Text Box 5"/>
          <p:cNvSpPr txBox="1">
            <a:spLocks noChangeArrowheads="1"/>
          </p:cNvSpPr>
          <p:nvPr/>
        </p:nvSpPr>
        <p:spPr bwMode="auto">
          <a:xfrm>
            <a:off x="0" y="6172200"/>
            <a:ext cx="1914525" cy="3048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400" b="1"/>
              <a:t>(Optional to be shown)</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4"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383012F2-B6FB-476E-8A0E-F8D1D62EB061}" type="slidenum">
              <a:rPr lang="en-US" altLang="en-US"/>
              <a:pPr/>
              <a:t>7</a:t>
            </a:fld>
            <a:endParaRPr lang="en-US" altLang="en-US"/>
          </a:p>
        </p:txBody>
      </p:sp>
      <p:sp>
        <p:nvSpPr>
          <p:cNvPr id="15365" name="Rectangle 2"/>
          <p:cNvSpPr>
            <a:spLocks noGrp="1" noChangeArrowheads="1"/>
          </p:cNvSpPr>
          <p:nvPr>
            <p:ph type="title"/>
          </p:nvPr>
        </p:nvSpPr>
        <p:spPr>
          <a:xfrm>
            <a:off x="685800" y="685800"/>
            <a:ext cx="7772400" cy="381000"/>
          </a:xfrm>
        </p:spPr>
        <p:txBody>
          <a:bodyPr/>
          <a:lstStyle/>
          <a:p>
            <a:r>
              <a:rPr lang="en-US" altLang="en-US" sz="2800" u="sng" smtClean="0"/>
              <a:t>Participants, Patents, and Duty to Inform</a:t>
            </a:r>
          </a:p>
        </p:txBody>
      </p:sp>
      <p:sp>
        <p:nvSpPr>
          <p:cNvPr id="15366" name="Rectangle 3"/>
          <p:cNvSpPr>
            <a:spLocks noChangeArrowheads="1"/>
          </p:cNvSpPr>
          <p:nvPr/>
        </p:nvSpPr>
        <p:spPr bwMode="auto">
          <a:xfrm>
            <a:off x="533400" y="228600"/>
            <a:ext cx="8229600" cy="7620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nchor="ct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gn="ctr"/>
            <a:endParaRPr lang="en-GB" altLang="en-US" sz="2000" b="1" u="sng">
              <a:solidFill>
                <a:schemeClr val="tx2"/>
              </a:solidFill>
              <a:latin typeface="Helvetica" pitchFamily="34" charset="0"/>
            </a:endParaRPr>
          </a:p>
        </p:txBody>
      </p:sp>
      <p:sp>
        <p:nvSpPr>
          <p:cNvPr id="15367" name="Rectangle 4"/>
          <p:cNvSpPr>
            <a:spLocks noChangeArrowheads="1"/>
          </p:cNvSpPr>
          <p:nvPr/>
        </p:nvSpPr>
        <p:spPr bwMode="auto">
          <a:xfrm>
            <a:off x="533400" y="1143000"/>
            <a:ext cx="8229600" cy="40386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marL="230188" indent="-230188">
              <a:defRPr sz="1200">
                <a:solidFill>
                  <a:schemeClr val="tx1"/>
                </a:solidFill>
                <a:latin typeface="Times New Roman" pitchFamily="18" charset="0"/>
                <a:ea typeface="MS PGothic" pitchFamily="34" charset="-128"/>
              </a:defRPr>
            </a:lvl1pPr>
            <a:lvl2pPr marL="630238"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pPr>
              <a:lnSpc>
                <a:spcPct val="80000"/>
              </a:lnSpc>
              <a:spcBef>
                <a:spcPct val="20000"/>
              </a:spcBef>
              <a:buFontTx/>
              <a:buChar char="•"/>
            </a:pPr>
            <a:endParaRPr lang="en-US" altLang="en-US" sz="400" b="1" u="sng">
              <a:solidFill>
                <a:srgbClr val="FF0000"/>
              </a:solidFill>
            </a:endParaRPr>
          </a:p>
          <a:p>
            <a:pPr>
              <a:spcBef>
                <a:spcPct val="20000"/>
              </a:spcBef>
            </a:pPr>
            <a:r>
              <a:rPr lang="en-US" altLang="en-US"/>
              <a:t>	</a:t>
            </a:r>
            <a:r>
              <a:rPr lang="en-US" altLang="en-US" sz="1600"/>
              <a:t>All participants in this meeting have certain obligations under the IEEE-SA Patent Policy.  Participants: </a:t>
            </a:r>
          </a:p>
          <a:p>
            <a:pPr lvl="1">
              <a:spcBef>
                <a:spcPct val="20000"/>
              </a:spcBef>
              <a:buFontTx/>
              <a:buChar char="–"/>
            </a:pPr>
            <a:r>
              <a:rPr lang="ja-JP" altLang="en-US" sz="1600" b="1"/>
              <a:t>“</a:t>
            </a:r>
            <a:r>
              <a:rPr lang="en-US" altLang="ja-JP" sz="1600" b="1"/>
              <a:t>Shall inform the IEEE (or cause the IEEE to be informed)</a:t>
            </a:r>
            <a:r>
              <a:rPr lang="ja-JP" altLang="en-US" sz="1600" b="1"/>
              <a:t>”</a:t>
            </a:r>
            <a:r>
              <a:rPr lang="en-US" altLang="ja-JP" sz="1600" b="1"/>
              <a:t> of the identity of each </a:t>
            </a:r>
            <a:r>
              <a:rPr lang="ja-JP" altLang="en-US" sz="1600" b="1"/>
              <a:t>“</a:t>
            </a:r>
            <a:r>
              <a:rPr lang="en-US" altLang="ja-JP" sz="1600" b="1"/>
              <a:t>holder of any potential Essential Patent Claims of which they are personally aware</a:t>
            </a:r>
            <a:r>
              <a:rPr lang="ja-JP" altLang="en-US" sz="1600" b="1"/>
              <a:t>”</a:t>
            </a:r>
            <a:r>
              <a:rPr lang="en-US" altLang="ja-JP" sz="1600" b="1"/>
              <a:t> if the claims are owned or controlled by the participant or the entity the participant is from, employed by, or otherwise represents</a:t>
            </a:r>
          </a:p>
          <a:p>
            <a:pPr lvl="2">
              <a:spcBef>
                <a:spcPct val="20000"/>
              </a:spcBef>
              <a:buFontTx/>
              <a:buChar char="•"/>
            </a:pPr>
            <a:r>
              <a:rPr lang="ja-JP" altLang="en-US" sz="1400" b="1"/>
              <a:t>“</a:t>
            </a:r>
            <a:r>
              <a:rPr lang="en-US" altLang="ja-JP" sz="1400" b="1"/>
              <a:t>Personal awareness</a:t>
            </a:r>
            <a:r>
              <a:rPr lang="ja-JP" altLang="en-US" sz="1400" b="1"/>
              <a:t>”</a:t>
            </a:r>
            <a:r>
              <a:rPr lang="en-US" altLang="ja-JP" sz="1400" b="1"/>
              <a:t> means that the participant </a:t>
            </a:r>
            <a:r>
              <a:rPr lang="ja-JP" altLang="en-US" sz="1400" b="1"/>
              <a:t>“</a:t>
            </a:r>
            <a:r>
              <a:rPr lang="en-US" altLang="ja-JP" sz="1400" b="1"/>
              <a:t>is personally aware that the holder may have a potential Essential Patent Claim,</a:t>
            </a:r>
            <a:r>
              <a:rPr lang="ja-JP" altLang="en-US" sz="1400" b="1"/>
              <a:t>”</a:t>
            </a:r>
            <a:r>
              <a:rPr lang="en-US" altLang="ja-JP" sz="1400" b="1"/>
              <a:t> even if the participant is not personally aware of the specific patents or</a:t>
            </a:r>
            <a:r>
              <a:rPr lang="en-US" altLang="ja-JP" sz="1400" b="1">
                <a:solidFill>
                  <a:srgbClr val="FF3300"/>
                </a:solidFill>
              </a:rPr>
              <a:t> </a:t>
            </a:r>
            <a:r>
              <a:rPr lang="en-US" altLang="ja-JP" sz="1400" b="1"/>
              <a:t>patent claims</a:t>
            </a:r>
          </a:p>
          <a:p>
            <a:pPr lvl="1">
              <a:spcBef>
                <a:spcPct val="20000"/>
              </a:spcBef>
              <a:buFontTx/>
              <a:buChar char="–"/>
            </a:pPr>
            <a:r>
              <a:rPr lang="ja-JP" altLang="en-US" sz="1600" b="1"/>
              <a:t>“</a:t>
            </a:r>
            <a:r>
              <a:rPr lang="en-US" altLang="ja-JP" sz="1600" b="1"/>
              <a:t>Should inform the IEEE (or cause the IEEE to be informed)</a:t>
            </a:r>
            <a:r>
              <a:rPr lang="ja-JP" altLang="en-US" sz="1600" b="1"/>
              <a:t>”</a:t>
            </a:r>
            <a:r>
              <a:rPr lang="en-US" altLang="ja-JP" sz="1600" b="1"/>
              <a:t> of the identity of </a:t>
            </a:r>
            <a:r>
              <a:rPr lang="ja-JP" altLang="en-US" sz="1600" b="1"/>
              <a:t>“</a:t>
            </a:r>
            <a:r>
              <a:rPr lang="en-US" altLang="ja-JP" sz="1600" b="1"/>
              <a:t>any other holders of such potential Essential Patent Claims</a:t>
            </a:r>
            <a:r>
              <a:rPr lang="ja-JP" altLang="en-US" sz="1600" b="1"/>
              <a:t>”</a:t>
            </a:r>
            <a:r>
              <a:rPr lang="en-US" altLang="ja-JP" sz="1600" b="1"/>
              <a:t> (that is, third parties that are not affiliated with the participant, with the participant</a:t>
            </a:r>
            <a:r>
              <a:rPr lang="ja-JP" altLang="en-US" sz="1600" b="1"/>
              <a:t>’</a:t>
            </a:r>
            <a:r>
              <a:rPr lang="en-US" altLang="ja-JP" sz="1600" b="1"/>
              <a:t>s employer, or with anyone else that the participant is from or otherwise represents)</a:t>
            </a:r>
          </a:p>
          <a:p>
            <a:pPr lvl="1">
              <a:spcBef>
                <a:spcPct val="20000"/>
              </a:spcBef>
              <a:buFontTx/>
              <a:buChar char="–"/>
            </a:pPr>
            <a:r>
              <a:rPr lang="en-US" altLang="en-US" sz="1600" b="1"/>
              <a:t>The above does not apply if the patent</a:t>
            </a:r>
            <a:r>
              <a:rPr lang="en-US" altLang="en-US" sz="1600" b="1">
                <a:solidFill>
                  <a:srgbClr val="FF3300"/>
                </a:solidFill>
              </a:rPr>
              <a:t> </a:t>
            </a:r>
            <a:r>
              <a:rPr lang="en-US" altLang="en-US" sz="1600" b="1"/>
              <a:t>claim is already the subject of an Accepted Letter of Assurance that applies to the proposed standard(s) under consideration by this group</a:t>
            </a:r>
          </a:p>
          <a:p>
            <a:pPr>
              <a:spcBef>
                <a:spcPct val="20000"/>
              </a:spcBef>
            </a:pPr>
            <a:r>
              <a:rPr lang="en-GB" altLang="en-US" sz="1600" b="1"/>
              <a:t>		Quoted text excerpted from IEEE-SA Standards Board Bylaws subclause 6.2</a:t>
            </a:r>
            <a:endParaRPr lang="en-US" altLang="en-US" sz="1600" b="1"/>
          </a:p>
          <a:p>
            <a:pPr>
              <a:spcBef>
                <a:spcPct val="20000"/>
              </a:spcBef>
              <a:buFontTx/>
              <a:buChar char="•"/>
            </a:pPr>
            <a:r>
              <a:rPr lang="en-US" altLang="en-US" sz="1600"/>
              <a:t>Early identification of holders of potential Essential Patent Claims is strongly encouraged</a:t>
            </a:r>
          </a:p>
          <a:p>
            <a:pPr>
              <a:spcBef>
                <a:spcPct val="20000"/>
              </a:spcBef>
              <a:buFontTx/>
              <a:buChar char="•"/>
            </a:pPr>
            <a:r>
              <a:rPr lang="en-US" altLang="en-US" sz="1600"/>
              <a:t>No duty to perform a patent search</a:t>
            </a:r>
            <a:endParaRPr lang="en-GB" altLang="en-US" sz="1600"/>
          </a:p>
        </p:txBody>
      </p:sp>
      <p:sp>
        <p:nvSpPr>
          <p:cNvPr id="15368" name="Text Box 5"/>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#1</a:t>
            </a:r>
            <a:endParaRPr lang="en-US" altLang="en-US" sz="2400"/>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ransition/>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8"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1D0B09C3-1AC7-4139-AFCA-2BBC70D894EF}" type="slidenum">
              <a:rPr lang="en-US" altLang="en-US"/>
              <a:pPr/>
              <a:t>8</a:t>
            </a:fld>
            <a:endParaRPr lang="en-US" altLang="en-US"/>
          </a:p>
        </p:txBody>
      </p:sp>
      <p:sp>
        <p:nvSpPr>
          <p:cNvPr id="16389" name="Rectangle 2"/>
          <p:cNvSpPr>
            <a:spLocks noGrp="1" noChangeArrowheads="1"/>
          </p:cNvSpPr>
          <p:nvPr>
            <p:ph type="title"/>
          </p:nvPr>
        </p:nvSpPr>
        <p:spPr/>
        <p:txBody>
          <a:bodyPr/>
          <a:lstStyle/>
          <a:p>
            <a:r>
              <a:rPr lang="en-GB" altLang="en-US" u="sng" smtClean="0"/>
              <a:t>Patent Related Links</a:t>
            </a:r>
            <a:endParaRPr lang="en-US" altLang="en-US" u="sng" smtClean="0"/>
          </a:p>
        </p:txBody>
      </p:sp>
      <p:sp>
        <p:nvSpPr>
          <p:cNvPr id="16390" name="Rectangle 3"/>
          <p:cNvSpPr>
            <a:spLocks noGrp="1" noChangeArrowheads="1"/>
          </p:cNvSpPr>
          <p:nvPr>
            <p:ph type="body" idx="4294967295"/>
          </p:nvPr>
        </p:nvSpPr>
        <p:spPr>
          <a:xfrm>
            <a:off x="0" y="1676400"/>
            <a:ext cx="8991600" cy="3505200"/>
          </a:xfrm>
        </p:spPr>
        <p:txBody>
          <a:bodyPr/>
          <a:lstStyle/>
          <a:p>
            <a:pPr lvl="1">
              <a:lnSpc>
                <a:spcPct val="90000"/>
              </a:lnSpc>
              <a:buFontTx/>
              <a:buNone/>
            </a:pPr>
            <a:r>
              <a:rPr lang="en-US" altLang="en-US" sz="1800" smtClean="0">
                <a:cs typeface="Times New Roman" pitchFamily="18" charset="0"/>
              </a:rPr>
              <a:t>	</a:t>
            </a:r>
            <a:r>
              <a:rPr lang="en-US" altLang="en-US" smtClean="0">
                <a:cs typeface="Times New Roman" pitchFamily="18" charset="0"/>
              </a:rPr>
              <a:t>All participants should be familiar with their obligations under the IEEE-SA Policies &amp; Procedures for standards development.</a:t>
            </a:r>
          </a:p>
          <a:p>
            <a:pPr lvl="1">
              <a:lnSpc>
                <a:spcPct val="90000"/>
              </a:lnSpc>
              <a:buFontTx/>
              <a:buNone/>
            </a:pPr>
            <a:r>
              <a:rPr lang="en-US" altLang="en-US" smtClean="0">
                <a:cs typeface="Times New Roman" pitchFamily="18" charset="0"/>
              </a:rPr>
              <a:t>	Patent Policy is stated in these sources:</a:t>
            </a:r>
          </a:p>
          <a:p>
            <a:pPr lvl="1">
              <a:lnSpc>
                <a:spcPct val="90000"/>
              </a:lnSpc>
              <a:buFontTx/>
              <a:buNone/>
            </a:pPr>
            <a:r>
              <a:rPr lang="en-GB" altLang="en-US" smtClean="0"/>
              <a:t>		IEEE-SA Standards Boards Bylaws</a:t>
            </a:r>
          </a:p>
          <a:p>
            <a:pPr lvl="1">
              <a:lnSpc>
                <a:spcPct val="90000"/>
              </a:lnSpc>
              <a:buFontTx/>
              <a:buNone/>
            </a:pPr>
            <a:r>
              <a:rPr lang="en-US" altLang="en-US" sz="1900" smtClean="0"/>
              <a:t>		</a:t>
            </a:r>
            <a:r>
              <a:rPr lang="en-US" altLang="en-US" sz="1900" i="1" smtClean="0"/>
              <a:t>http://standards.ieee.org/guides/bylaws/sect6-7.html#6</a:t>
            </a:r>
          </a:p>
          <a:p>
            <a:pPr lvl="1">
              <a:lnSpc>
                <a:spcPct val="90000"/>
              </a:lnSpc>
              <a:buFontTx/>
              <a:buNone/>
            </a:pPr>
            <a:r>
              <a:rPr lang="en-GB" altLang="en-US" smtClean="0"/>
              <a:t>		IEEE-SA Standards Board Operations Manual</a:t>
            </a:r>
          </a:p>
          <a:p>
            <a:pPr lvl="1">
              <a:lnSpc>
                <a:spcPct val="90000"/>
              </a:lnSpc>
              <a:buFontTx/>
              <a:buNone/>
            </a:pPr>
            <a:r>
              <a:rPr lang="en-US" altLang="en-US" smtClean="0"/>
              <a:t>		</a:t>
            </a:r>
            <a:r>
              <a:rPr lang="en-US" altLang="en-US" sz="1900" i="1" smtClean="0"/>
              <a:t>http://standards.ieee.org/guides/opman/sect6.html#6.3</a:t>
            </a:r>
            <a:endParaRPr lang="en-US" altLang="en-US" smtClean="0"/>
          </a:p>
          <a:p>
            <a:pPr lvl="1">
              <a:lnSpc>
                <a:spcPct val="90000"/>
              </a:lnSpc>
              <a:buFontTx/>
              <a:buNone/>
            </a:pPr>
            <a:r>
              <a:rPr lang="en-US" altLang="en-US" smtClean="0">
                <a:cs typeface="Times New Roman" pitchFamily="18" charset="0"/>
              </a:rPr>
              <a:t>	Material about the patent policy is available at</a:t>
            </a:r>
            <a:r>
              <a:rPr lang="en-US" altLang="en-US" smtClean="0"/>
              <a:t> </a:t>
            </a:r>
          </a:p>
          <a:p>
            <a:pPr lvl="1">
              <a:lnSpc>
                <a:spcPct val="90000"/>
              </a:lnSpc>
              <a:buFontTx/>
              <a:buNone/>
            </a:pPr>
            <a:r>
              <a:rPr lang="en-US" altLang="en-US" smtClean="0"/>
              <a:t>		</a:t>
            </a:r>
            <a:r>
              <a:rPr lang="en-US" altLang="en-US" sz="1900" i="1" smtClean="0"/>
              <a:t>http://standards.ieee.org/board/pat/pat-material.html</a:t>
            </a:r>
          </a:p>
        </p:txBody>
      </p:sp>
      <p:sp>
        <p:nvSpPr>
          <p:cNvPr id="16391"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#2</a:t>
            </a:r>
            <a:endParaRPr lang="en-US" altLang="en-US" sz="2400"/>
          </a:p>
        </p:txBody>
      </p:sp>
      <p:sp>
        <p:nvSpPr>
          <p:cNvPr id="16392" name="Rectangle 5"/>
          <p:cNvSpPr>
            <a:spLocks noChangeArrowheads="1"/>
          </p:cNvSpPr>
          <p:nvPr/>
        </p:nvSpPr>
        <p:spPr bwMode="auto">
          <a:xfrm>
            <a:off x="1295400" y="5273675"/>
            <a:ext cx="6781800" cy="8223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b="1">
                <a:solidFill>
                  <a:srgbClr val="000099"/>
                </a:solidFill>
                <a:latin typeface="Arial" pitchFamily="34" charset="0"/>
              </a:rPr>
              <a:t>If you have questions, contact the IEEE-SA Standards Board Patent Committee Administrator at patcom@ieee.org or visit http://standards.ieee.org/board/pat/index.html</a:t>
            </a:r>
          </a:p>
          <a:p>
            <a:pPr algn="ctr">
              <a:lnSpc>
                <a:spcPct val="80000"/>
              </a:lnSpc>
              <a:spcBef>
                <a:spcPct val="20000"/>
              </a:spcBef>
              <a:buClr>
                <a:srgbClr val="CC3300"/>
              </a:buClr>
              <a:buSzPct val="50000"/>
              <a:buFont typeface="Monotype Sorts" charset="2"/>
              <a:buNone/>
            </a:pPr>
            <a:endParaRPr lang="en-US" altLang="en-US" b="1">
              <a:solidFill>
                <a:srgbClr val="000099"/>
              </a:solidFill>
              <a:latin typeface="Arial" pitchFamily="34" charset="0"/>
            </a:endParaRPr>
          </a:p>
          <a:p>
            <a:pPr algn="ctr">
              <a:lnSpc>
                <a:spcPct val="80000"/>
              </a:lnSpc>
              <a:spcBef>
                <a:spcPct val="20000"/>
              </a:spcBef>
              <a:buClr>
                <a:srgbClr val="CC3300"/>
              </a:buClr>
              <a:buSzPct val="50000"/>
              <a:buFont typeface="Monotype Sorts" charset="2"/>
              <a:buNone/>
            </a:pPr>
            <a:r>
              <a:rPr lang="en-US" altLang="en-US" b="1">
                <a:solidFill>
                  <a:srgbClr val="000099"/>
                </a:solidFill>
                <a:latin typeface="Arial" pitchFamily="34" charset="0"/>
              </a:rPr>
              <a:t>This slide set is available at http://standards.ieee.org/board/pat/pat-slideset.ppt </a:t>
            </a:r>
          </a:p>
        </p:txBody>
      </p:sp>
      <p:sp>
        <p:nvSpPr>
          <p:cNvPr id="9"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10"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2" name="Slide Number Placeholder 4"/>
          <p:cNvSpPr>
            <a:spLocks noGrp="1"/>
          </p:cNvSpPr>
          <p:nvPr>
            <p:ph type="sldNum" sz="quarter" idx="12"/>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a:t>Slide </a:t>
            </a:r>
            <a:fld id="{BABE050E-9D60-4959-B570-F0B3A923B8B1}" type="slidenum">
              <a:rPr lang="en-US" altLang="en-US"/>
              <a:pPr/>
              <a:t>9</a:t>
            </a:fld>
            <a:endParaRPr lang="en-US" altLang="en-US"/>
          </a:p>
        </p:txBody>
      </p:sp>
      <p:sp>
        <p:nvSpPr>
          <p:cNvPr id="17413" name="Rectangle 2"/>
          <p:cNvSpPr>
            <a:spLocks noGrp="1" noChangeArrowheads="1"/>
          </p:cNvSpPr>
          <p:nvPr>
            <p:ph type="title"/>
          </p:nvPr>
        </p:nvSpPr>
        <p:spPr/>
        <p:txBody>
          <a:bodyPr/>
          <a:lstStyle/>
          <a:p>
            <a:r>
              <a:rPr lang="en-US" altLang="en-US" dirty="0" smtClean="0"/>
              <a:t>Call for Potentially Essential Patents</a:t>
            </a:r>
          </a:p>
        </p:txBody>
      </p:sp>
      <p:sp>
        <p:nvSpPr>
          <p:cNvPr id="17414" name="Rectangle 3"/>
          <p:cNvSpPr>
            <a:spLocks noGrp="1" noChangeArrowheads="1"/>
          </p:cNvSpPr>
          <p:nvPr>
            <p:ph type="body" idx="4294967295"/>
          </p:nvPr>
        </p:nvSpPr>
        <p:spPr>
          <a:xfrm>
            <a:off x="762000" y="1981200"/>
            <a:ext cx="7772400" cy="4114800"/>
          </a:xfrm>
        </p:spPr>
        <p:txBody>
          <a:bodyPr/>
          <a:lstStyle/>
          <a:p>
            <a:r>
              <a:rPr lang="en-US" altLang="en-US" sz="2000" smtClean="0"/>
              <a:t>If anyone in this meeting is personally aware of the holder of any patent claims that are potentially essential to implementation of the proposed standard(s) under consideration by this group and that are not already the subject of an Accepted Letter of Assurance: </a:t>
            </a:r>
          </a:p>
          <a:p>
            <a:pPr lvl="1"/>
            <a:r>
              <a:rPr lang="en-US" altLang="en-US" sz="1600" smtClean="0"/>
              <a:t>Either speak up now or</a:t>
            </a:r>
          </a:p>
          <a:p>
            <a:pPr lvl="1"/>
            <a:r>
              <a:rPr lang="en-US" altLang="en-US" sz="1600" smtClean="0"/>
              <a:t>Provide the chair of this group with the identity of the holder(s) of any and all such claims as soon as possible or</a:t>
            </a:r>
          </a:p>
          <a:p>
            <a:pPr lvl="1"/>
            <a:r>
              <a:rPr lang="en-US" altLang="en-US" sz="1600" smtClean="0"/>
              <a:t>Cause an LOA to be submitted</a:t>
            </a:r>
          </a:p>
        </p:txBody>
      </p:sp>
      <p:sp>
        <p:nvSpPr>
          <p:cNvPr id="17415" name="Text Box 4"/>
          <p:cNvSpPr txBox="1">
            <a:spLocks noChangeArrowheads="1"/>
          </p:cNvSpPr>
          <p:nvPr/>
        </p:nvSpPr>
        <p:spPr bwMode="auto">
          <a:xfrm>
            <a:off x="0" y="6172200"/>
            <a:ext cx="952500" cy="36671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b="1" u="sng"/>
              <a:t>Slide #3</a:t>
            </a:r>
          </a:p>
        </p:txBody>
      </p:sp>
      <p:sp>
        <p:nvSpPr>
          <p:cNvPr id="8" name="Rectangle 5"/>
          <p:cNvSpPr>
            <a:spLocks noGrp="1" noChangeArrowheads="1"/>
          </p:cNvSpPr>
          <p:nvPr>
            <p:ph type="ftr" sz="quarter" idx="11"/>
          </p:nvPr>
        </p:nvSpPr>
        <p:spPr>
          <a:xfrm>
            <a:off x="6863977" y="6475413"/>
            <a:ext cx="1679948" cy="184666"/>
          </a:xfrm>
          <a:ln/>
        </p:spPr>
        <p:txBody>
          <a:bodyPr/>
          <a:lstStyle>
            <a:lvl1pPr>
              <a:defRPr/>
            </a:lvl1pPr>
          </a:lstStyle>
          <a:p>
            <a:pPr>
              <a:defRPr/>
            </a:pPr>
            <a:r>
              <a:rPr lang="en-US" dirty="0" smtClean="0">
                <a:latin typeface="Calibri" panose="020F0502020204030204" pitchFamily="34" charset="0"/>
              </a:rPr>
              <a:t>Reza Hedayat (</a:t>
            </a:r>
            <a:r>
              <a:rPr lang="en-US" dirty="0" err="1" smtClean="0">
                <a:latin typeface="Calibri" panose="020F0502020204030204" pitchFamily="34" charset="0"/>
              </a:rPr>
              <a:t>Newracom</a:t>
            </a:r>
            <a:r>
              <a:rPr lang="en-US" dirty="0" smtClean="0">
                <a:latin typeface="Calibri" panose="020F0502020204030204" pitchFamily="34" charset="0"/>
              </a:rPr>
              <a:t>)</a:t>
            </a:r>
            <a:endParaRPr lang="en-US" dirty="0">
              <a:latin typeface="Calibri" panose="020F0502020204030204" pitchFamily="34" charset="0"/>
            </a:endParaRPr>
          </a:p>
        </p:txBody>
      </p:sp>
      <p:sp>
        <p:nvSpPr>
          <p:cNvPr id="9" name="Rectangle 4"/>
          <p:cNvSpPr>
            <a:spLocks noGrp="1" noChangeArrowheads="1"/>
          </p:cNvSpPr>
          <p:nvPr>
            <p:ph type="dt" sz="quarter" idx="10"/>
          </p:nvPr>
        </p:nvSpPr>
        <p:spPr>
          <a:xfrm>
            <a:off x="696913" y="332601"/>
            <a:ext cx="1579600" cy="276999"/>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a:defRPr sz="1200">
                <a:solidFill>
                  <a:schemeClr val="tx1"/>
                </a:solidFill>
                <a:latin typeface="Times New Roman" pitchFamily="18" charset="0"/>
                <a:ea typeface="MS PGothic" pitchFamily="34" charset="-128"/>
              </a:defRPr>
            </a:lvl1pPr>
            <a:lvl2pPr marL="742950" indent="-285750">
              <a:defRPr sz="1200">
                <a:solidFill>
                  <a:schemeClr val="tx1"/>
                </a:solidFill>
                <a:latin typeface="Times New Roman" pitchFamily="18" charset="0"/>
                <a:ea typeface="MS PGothic" pitchFamily="34" charset="-128"/>
              </a:defRPr>
            </a:lvl2pPr>
            <a:lvl3pPr marL="1143000" indent="-228600">
              <a:defRPr sz="1200">
                <a:solidFill>
                  <a:schemeClr val="tx1"/>
                </a:solidFill>
                <a:latin typeface="Times New Roman" pitchFamily="18" charset="0"/>
                <a:ea typeface="MS PGothic" pitchFamily="34" charset="-128"/>
              </a:defRPr>
            </a:lvl3pPr>
            <a:lvl4pPr marL="1600200" indent="-228600">
              <a:defRPr sz="1200">
                <a:solidFill>
                  <a:schemeClr val="tx1"/>
                </a:solidFill>
                <a:latin typeface="Times New Roman" pitchFamily="18" charset="0"/>
                <a:ea typeface="MS PGothic" pitchFamily="34" charset="-128"/>
              </a:defRPr>
            </a:lvl4pPr>
            <a:lvl5pPr marL="2057400" indent="-228600">
              <a:defRPr sz="1200">
                <a:solidFill>
                  <a:schemeClr val="tx1"/>
                </a:solidFill>
                <a:latin typeface="Times New Roman" pitchFamily="18" charset="0"/>
                <a:ea typeface="MS PGothic" pitchFamily="34" charset="-128"/>
              </a:defRPr>
            </a:lvl5pPr>
            <a:lvl6pPr marL="2514600" indent="-228600" eaLnBrk="0" fontAlgn="base" hangingPunct="0">
              <a:spcBef>
                <a:spcPct val="0"/>
              </a:spcBef>
              <a:spcAft>
                <a:spcPct val="0"/>
              </a:spcAft>
              <a:defRPr sz="1200">
                <a:solidFill>
                  <a:schemeClr val="tx1"/>
                </a:solidFill>
                <a:latin typeface="Times New Roman" pitchFamily="18" charset="0"/>
                <a:ea typeface="MS PGothic" pitchFamily="34" charset="-128"/>
              </a:defRPr>
            </a:lvl6pPr>
            <a:lvl7pPr marL="2971800" indent="-228600" eaLnBrk="0" fontAlgn="base" hangingPunct="0">
              <a:spcBef>
                <a:spcPct val="0"/>
              </a:spcBef>
              <a:spcAft>
                <a:spcPct val="0"/>
              </a:spcAft>
              <a:defRPr sz="1200">
                <a:solidFill>
                  <a:schemeClr val="tx1"/>
                </a:solidFill>
                <a:latin typeface="Times New Roman" pitchFamily="18" charset="0"/>
                <a:ea typeface="MS PGothic" pitchFamily="34" charset="-128"/>
              </a:defRPr>
            </a:lvl7pPr>
            <a:lvl8pPr marL="3429000" indent="-228600" eaLnBrk="0" fontAlgn="base" hangingPunct="0">
              <a:spcBef>
                <a:spcPct val="0"/>
              </a:spcBef>
              <a:spcAft>
                <a:spcPct val="0"/>
              </a:spcAft>
              <a:defRPr sz="1200">
                <a:solidFill>
                  <a:schemeClr val="tx1"/>
                </a:solidFill>
                <a:latin typeface="Times New Roman" pitchFamily="18" charset="0"/>
                <a:ea typeface="MS PGothic" pitchFamily="34" charset="-128"/>
              </a:defRPr>
            </a:lvl8pPr>
            <a:lvl9pPr marL="3886200" indent="-228600" eaLnBrk="0" fontAlgn="base" hangingPunct="0">
              <a:spcBef>
                <a:spcPct val="0"/>
              </a:spcBef>
              <a:spcAft>
                <a:spcPct val="0"/>
              </a:spcAft>
              <a:defRPr sz="1200">
                <a:solidFill>
                  <a:schemeClr val="tx1"/>
                </a:solidFill>
                <a:latin typeface="Times New Roman" pitchFamily="18" charset="0"/>
                <a:ea typeface="MS PGothic" pitchFamily="34" charset="-128"/>
              </a:defRPr>
            </a:lvl9pPr>
          </a:lstStyle>
          <a:p>
            <a:r>
              <a:rPr lang="en-US" altLang="en-US" sz="1800" dirty="0" smtClean="0">
                <a:latin typeface="Calibri" panose="020F0502020204030204" pitchFamily="34" charset="0"/>
              </a:rPr>
              <a:t>September 2015</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802-11-Submission">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0066FF"/>
      </a:hlink>
      <a:folHlink>
        <a:srgbClr val="0000CC"/>
      </a:folHlink>
    </a:clrScheme>
    <a:fontScheme name="802-11-Submission">
      <a:majorFont>
        <a:latin typeface="Times New Roman"/>
        <a:ea typeface=""/>
        <a:cs typeface=""/>
      </a:majorFont>
      <a:minorFont>
        <a:latin typeface="Times New Roman"/>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802-11-Submission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802-11-Submission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802-11-Submission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802-11-Submission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802-11-Submission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802-11-Submission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802-11-Submission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Theme">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802-11-Submission</Template>
  <TotalTime>25457</TotalTime>
  <Words>3039</Words>
  <Application>Microsoft Office PowerPoint</Application>
  <PresentationFormat>On-screen Show (4:3)</PresentationFormat>
  <Paragraphs>604</Paragraphs>
  <Slides>42</Slides>
  <Notes>42</Notes>
  <HiddenSlides>0</HiddenSlides>
  <MMClips>0</MMClips>
  <ScaleCrop>false</ScaleCrop>
  <HeadingPairs>
    <vt:vector size="8" baseType="variant">
      <vt:variant>
        <vt:lpstr>Fonts Used</vt:lpstr>
      </vt:variant>
      <vt:variant>
        <vt:i4>9</vt:i4>
      </vt:variant>
      <vt:variant>
        <vt:lpstr>Theme</vt:lpstr>
      </vt:variant>
      <vt:variant>
        <vt:i4>1</vt:i4>
      </vt:variant>
      <vt:variant>
        <vt:lpstr>Embedded OLE Servers</vt:lpstr>
      </vt:variant>
      <vt:variant>
        <vt:i4>1</vt:i4>
      </vt:variant>
      <vt:variant>
        <vt:lpstr>Slide Titles</vt:lpstr>
      </vt:variant>
      <vt:variant>
        <vt:i4>42</vt:i4>
      </vt:variant>
    </vt:vector>
  </HeadingPairs>
  <TitlesOfParts>
    <vt:vector size="53" baseType="lpstr">
      <vt:lpstr>굴림</vt:lpstr>
      <vt:lpstr>ＭＳ Ｐゴシック</vt:lpstr>
      <vt:lpstr>ＭＳ Ｐゴシック</vt:lpstr>
      <vt:lpstr>Arial</vt:lpstr>
      <vt:lpstr>Arial Black</vt:lpstr>
      <vt:lpstr>Calibri</vt:lpstr>
      <vt:lpstr>Helvetica</vt:lpstr>
      <vt:lpstr>Monotype Sorts</vt:lpstr>
      <vt:lpstr>Times New Roman</vt:lpstr>
      <vt:lpstr>802-11-Submission</vt:lpstr>
      <vt:lpstr>Document</vt:lpstr>
      <vt:lpstr>TGax MAC ad hoc  September 2015 Meeting Agenda</vt:lpstr>
      <vt:lpstr>IEEE 802.11 TGax High Efficiency WLAN MAC Ad Hoc</vt:lpstr>
      <vt:lpstr>Agenda Items</vt:lpstr>
      <vt:lpstr>Meeting Protocol, Attendance, Voting &amp; Document Status</vt:lpstr>
      <vt:lpstr>Patent Policy and Other Guidelines</vt:lpstr>
      <vt:lpstr>Instructions for the WG Chair</vt:lpstr>
      <vt:lpstr>Participants, Patents, and Duty to Inform</vt:lpstr>
      <vt:lpstr>Patent Related Links</vt:lpstr>
      <vt:lpstr>Call for Potentially Essential Patents</vt:lpstr>
      <vt:lpstr>Other Guidelines for IEEE WG Meetings</vt:lpstr>
      <vt:lpstr>Submissions (MAC)</vt:lpstr>
      <vt:lpstr>Ad Hoc Groups Operation (1/2) Governing document is 15/075r0</vt:lpstr>
      <vt:lpstr>Ad Hoc Groups Operation (2/2) Governing document is 15/075r0</vt:lpstr>
      <vt:lpstr>Strawpoll MAC 1-1: Premotion 11-15-1014-00-00ax-multiple-bssid-element</vt:lpstr>
      <vt:lpstr>Strawpoll MAC 2-1: Premotion 11-15-1013-01-00ax-802-11ae-802-11ax</vt:lpstr>
      <vt:lpstr>Strawpoll MAC 3-1: Premotion 11-15-1033-00-00ax-data-field-in-he-ppdu</vt:lpstr>
      <vt:lpstr>Strawpoll MAC 3-2: Premotion 11-15-1033-00-00ax-data-field-in-he-ppdu</vt:lpstr>
      <vt:lpstr>Strawpoll MAC 3-3: Premotion 11-15-1033-00-00ax-data-field-in-he-ppdu</vt:lpstr>
      <vt:lpstr>Strawpoll MAC 3-4: Premotion 11-15-1033-00-00ax-data-field-in-he-ppdu</vt:lpstr>
      <vt:lpstr>Strawpoll MAC 4-1: Premotion 11-15-1034-00-00ax-notification-of-operating-mode-changes</vt:lpstr>
      <vt:lpstr>Strawpoll MAC 4-2: Premotion 11-15-1034-00-00ax-notification-of-operating-mode-changes</vt:lpstr>
      <vt:lpstr>Strawpoll MAC 5-1: non-premotion 11-15-1044-04-00ax-further-study-of-11ax-multicast</vt:lpstr>
      <vt:lpstr>Strawpoll MAC 5-2: non-premotion 11-15-1044-04-00ax-further-study-of-11ax-multicast</vt:lpstr>
      <vt:lpstr>Strawpoll MAC 5-3: non-premotion 11-15-1044-04-00ax-further-study-of-11ax-multicast</vt:lpstr>
      <vt:lpstr>Strawpoll MAC 6-1: Premotion 11-15-1060-00-00ax-receive-operating-mode-indication-for-power-save</vt:lpstr>
      <vt:lpstr>Strawpoll MAC 7-1: Premotion 11-15-1067-00-00ax-mu-txop-truncation</vt:lpstr>
      <vt:lpstr>Strawpoll MAC 8-1: Premotion 11-15-1063-01-00ax-11ax-channel-access-procedure</vt:lpstr>
      <vt:lpstr>Strawpoll MAC 9-1: Premotion 11-15-1096-00-00ax-recovery-procedures-in-cascading-sequences</vt:lpstr>
      <vt:lpstr>Strawpoll MAC 9-2: non-promotion 11-15-1096-00-00ax-recovery-procedures-in-cascading-sequences</vt:lpstr>
      <vt:lpstr>Strawpoll MAC 10-1: non-promotion 11-15-1098-00-00ax-ack-ba-frame-for-ul-mu-under-cascading-structure</vt:lpstr>
      <vt:lpstr>Strawpoll MAC 11-1: Premotion 11-15-1116-00-00ax-trigger-frame-channel-access</vt:lpstr>
      <vt:lpstr>Strawpoll MAC 11-2: Premotion 11-15-1116-00-00ax-trigger-frame-channel-access</vt:lpstr>
      <vt:lpstr>Strawpoll MAC 11-3: Premotion 11-15-1116-00-00ax-trigger-frame-channel-access</vt:lpstr>
      <vt:lpstr>Strawpoll MAC 11-4: Non-premotion 11-15-1116-00-00ax-trigger-frame-channel-access</vt:lpstr>
      <vt:lpstr>Strawpoll MAC 12-1: Non-premotion 11-15-1115-01-00ax-high-efficiency-in-accessing-the-medium</vt:lpstr>
      <vt:lpstr>Strawpoll MAC 13-1: Premotion 11-15-1120-00-00ax-buffer-status-report</vt:lpstr>
      <vt:lpstr>Strawpoll MAC 13-2: Premotion 11-15-1120-00-00ax-buffer-status-report</vt:lpstr>
      <vt:lpstr>Strawpoll MAC 14-1: Premotion 11-15-1121-00-00ax-he-a-control-field</vt:lpstr>
      <vt:lpstr>Backup Slides</vt:lpstr>
      <vt:lpstr>Approval of  MAC Ad Hoc Minutes</vt:lpstr>
      <vt:lpstr>Strawpoll xxxx  (“Testing the temperature of the room”)</vt:lpstr>
      <vt:lpstr>Strawpoll xxxx  (“Premotion”)</vt:lpstr>
    </vt:vector>
  </TitlesOfParts>
  <Company>Newracom</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TGax MAC ad hoc  meeting agenda</dc:title>
  <dc:creator>Reza Hedayat</dc:creator>
  <cp:lastModifiedBy>Reza</cp:lastModifiedBy>
  <cp:revision>1474</cp:revision>
  <cp:lastPrinted>1998-02-10T13:28:06Z</cp:lastPrinted>
  <dcterms:created xsi:type="dcterms:W3CDTF">2007-04-17T18:10:23Z</dcterms:created>
  <dcterms:modified xsi:type="dcterms:W3CDTF">2015-09-16T05:01:37Z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_ms_pID_725343">
    <vt:lpwstr>(11)O48q+nWDiKNAVXoAwq58w7ATF5BZpxUzus1FEuepahc6BRLUWdfXeHQFTCUY0LJynFgfmRNU_x000d_
PZlAVy+j0r6pbdmCRncynI9/Aaf8AO/s5Z/cQrhsqm+/ilxCTptQKV2KGHnGNsKrsfiqTB7o_x000d_
nk1NZFjLmsdN3EIA+nFCDPLxB+rwPfkyuQuKxC1SHK8+gkXrhd5XuRgWoU+k7Kr21OEQYYVo_x000d_
bcxrJtGls6+SGcfdxl</vt:lpwstr>
  </property>
  <property fmtid="{D5CDD505-2E9C-101B-9397-08002B2CF9AE}" pid="3" name="_ms_pID_7253431">
    <vt:lpwstr>K0qCLm5hNNHntgVAX1YU6nQ2gfWxEqcbblzHmHAfHcf/Tr88k+xYjW_x000d_
jXwzYLZdGDR58Bt2TMD6KwB/pidXZI0t4eTVn62kFTRlKSek2wU4tFYwOIHDOL4/TF95PXSz_x000d_
YzQjeEbYZeZ8NA4BkgQkrYOVhie3oGG8BduXfuqQpwtRlm/U02j2lws529RgjcpGPPoJ7opd_x000d_
0QYrRdn5tuOrPS27+SWpyz+V5FnRaWtpxsb+</vt:lpwstr>
  </property>
  <property fmtid="{D5CDD505-2E9C-101B-9397-08002B2CF9AE}" pid="4" name="_ms_pID_7253432">
    <vt:lpwstr>z+wS3Lso7rCsk2u5NeSdz1mgAhBlIKPm/6Vt_x000d_
9SelwiGPWJl2e/L+mnGBFwHGXGa+csQarF7br81kk2LVNPg6yD/DC8wlIpbq2K7VUww14u8k_x000d_
0iGXh6tprVo8LoW0qiUwOeVz06HJGnkjqAlM1d4ZbjndxKeTrirxG+HR41WRHASbvCRtyJGJ_x000d_
++4bgm12ABvUM3w0pT8GtTg7W044LQCb9yYxc57ndLDCfychoQXgQK</vt:lpwstr>
  </property>
  <property fmtid="{D5CDD505-2E9C-101B-9397-08002B2CF9AE}" pid="5" name="_ms_pID_7253433">
    <vt:lpwstr>GlasUOdPGeoqYPypWe_x000d_
IqLqMyBUZS1gXBZWYHMs+w2AXBxaewrqw+UrSPetciY4AAcIv8tZY1ADuj3TwBHMwaM9FSw/_x000d_
0AHQaS3Q0aB6A5ig3WkPwTpMkngmVYwD8N8wnGJrC/A44Ltr5Mv4/tg9VI8Y2GY872s0Qqdm_x000d_
dJg9BKHEmWfdgaZ3RKkJaunONvMnmYpZY6f1T/2TLX3GQZOZ3Uc+RBGS+lJkkVJ1zuQiRagO</vt:lpwstr>
  </property>
  <property fmtid="{D5CDD505-2E9C-101B-9397-08002B2CF9AE}" pid="6" name="_ms_pID_725343_00">
    <vt:lpwstr>_ms_pID_725343</vt:lpwstr>
  </property>
  <property fmtid="{D5CDD505-2E9C-101B-9397-08002B2CF9AE}" pid="7" name="_ms_pID_7253431_00">
    <vt:lpwstr>_ms_pID_7253431</vt:lpwstr>
  </property>
  <property fmtid="{D5CDD505-2E9C-101B-9397-08002B2CF9AE}" pid="8" name="_ms_pID_7253432_00">
    <vt:lpwstr>_ms_pID_7253432</vt:lpwstr>
  </property>
  <property fmtid="{D5CDD505-2E9C-101B-9397-08002B2CF9AE}" pid="9" name="_ms_pID_7253433_00">
    <vt:lpwstr>_ms_pID_7253433</vt:lpwstr>
  </property>
  <property fmtid="{D5CDD505-2E9C-101B-9397-08002B2CF9AE}" pid="10" name="_ms_pID_7253434">
    <vt:lpwstr>_x000d_
20mkNSLxbw5eM5B39cTseO0z1chv9l7xRG3Ch8Mxed6BDaF0eY/geGzEfHyO5D5IQC/5jKFS_x000d_
RyK0yUdQ4tNfVx3Ds6FV/rLfrFSHWYyWAkxrCfVtFHuBal2Pj4k88HEJWP3uHdwwKhfuqWq3_x000d_
KdfFjJCpIcERaWS31O1F6UeMnejKQHqPUprpG8dF4k6pnjGFiAloZBouYxFs5iROTheRHOkV_x000d_
8Jqj0cI85KZlFHEp</vt:lpwstr>
  </property>
  <property fmtid="{D5CDD505-2E9C-101B-9397-08002B2CF9AE}" pid="11" name="_ms_pID_7253434_00">
    <vt:lpwstr>_ms_pID_7253434</vt:lpwstr>
  </property>
  <property fmtid="{D5CDD505-2E9C-101B-9397-08002B2CF9AE}" pid="12" name="_ms_pID_7253435">
    <vt:lpwstr>VdJmx+I++wq7gK07vfGTigxcFRtRmEGux54d1Q69LNV8sD9ayTdcMUdR_x000d_
72ftdvdkin2icDoWiYTEV044DqDlIxDJCWmYCe9TXmdK418IXDWl81n6Q+xsL9yknXJOXBlm_x000d_
NZSOQK4S5F2VnRePXW7L80GN5Z21jR0wZRnbhrjnKH5fMMbilmchaAn6T4y1Oe7qM6CE8qxe_x000d_
06t8AhgmAFp6iBQrSP1Z5K8eWZILSqmzeM</vt:lpwstr>
  </property>
  <property fmtid="{D5CDD505-2E9C-101B-9397-08002B2CF9AE}" pid="13" name="_ms_pID_7253435_00">
    <vt:lpwstr>_ms_pID_7253435</vt:lpwstr>
  </property>
  <property fmtid="{D5CDD505-2E9C-101B-9397-08002B2CF9AE}" pid="14" name="_ms_pID_7253436">
    <vt:lpwstr>qYyZh4aZvPVX2T643EWnDJYv5yAmOPUwDmyf73_x000d_
bioyVR4Wf4A58Lj86J1XiPwbuK6rb9U36U1xLLQww+ywIxjGrLQOkim+UxYaiPHgB0aJtcMj_x000d_
olX7fx4lXom7J52vFo20EDRrAq6hWNnD5ovnm9dJ6dNY87eaRnZE0Kz3ZPj9qkxjzZAItqBJ_x000d_
DhO2FA4wdc7W4x4zG22Ki3G17H6eQ9F4iahaBYajfkzThkefmfsq</vt:lpwstr>
  </property>
  <property fmtid="{D5CDD505-2E9C-101B-9397-08002B2CF9AE}" pid="15" name="_ms_pID_7253436_00">
    <vt:lpwstr>_ms_pID_7253436</vt:lpwstr>
  </property>
  <property fmtid="{D5CDD505-2E9C-101B-9397-08002B2CF9AE}" pid="16" name="_ms_pID_7253437">
    <vt:lpwstr>H7aPvH8y7N/tdtmBqe7/_x000d_
T36vWXIcSVKwtkaBkYub7QrwBF1bc+MQEhZqNdRs7ScWpeqYSylLMFIPRJfeRaskz9z1f3Lv_x000d_
fsTmhGYxbcMBV+B/61ddIQkoykAvod8T/5zmAGe/aDKPKKfX8h3Q2iuFkB4r4AVVqCfPLnf8_x000d_
V+Aq/oiy3bzIgIu3oLBV3rK8Q9L66WjNzbM/YUEcvrIUodruzv11OsF1VtOw9/3Q2Z4Uep</vt:lpwstr>
  </property>
  <property fmtid="{D5CDD505-2E9C-101B-9397-08002B2CF9AE}" pid="17" name="_ms_pID_7253437_00">
    <vt:lpwstr>_ms_pID_7253437</vt:lpwstr>
  </property>
  <property fmtid="{D5CDD505-2E9C-101B-9397-08002B2CF9AE}" pid="18" name="_ms_pID_7253438">
    <vt:lpwstr>5o_x000d_
sJssTYv3qE6KeKIJR60naGv96xwmW0kj0Eec6fCSAhf6n96X4AFHJRz2ys7x9bfs0GhMsZ80_x000d_
EvDHXSeXaymUz/tZ6NEguhSBE1aISyRDOGyPFN0J4BFTelacMeDH0TXhOMGSYVCinzY/OctP_x000d_
vHiNscBq6X8L5ZviMgp2T/fY0n2AWj+kuM/kwydnZTwbw/biPfEOXRrt6UE9xtUflYcIjeCL_x000d_
lJSgg2Heg1nosm</vt:lpwstr>
  </property>
  <property fmtid="{D5CDD505-2E9C-101B-9397-08002B2CF9AE}" pid="19" name="_ms_pID_7253438_00">
    <vt:lpwstr>_ms_pID_7253438</vt:lpwstr>
  </property>
  <property fmtid="{D5CDD505-2E9C-101B-9397-08002B2CF9AE}" pid="20" name="_ms_pID_7253439">
    <vt:lpwstr>9R8sxW2bsK1FuCqk5FdU7CDMor8wwvepYlV1OZdpMryR174BfJDtInDL2Z_x000d_
8Ed0MM9hIhSiOjgU4tR4e7HeivI8hZYswqXpb0oE39b2Ap5OjuGZN9mChq+X6H2vcKo9txIx_x000d_
C1jDtQiM4aR6nOBBJbkS0yyXcIX1xpRNUSnpLaSiXJNKw5jzhS9yyLVoHVqkcWGc7MXAW5Jx_x000d_
WnWFALeEn9RZV2ybTDiWr+dPHKEt5iRD</vt:lpwstr>
  </property>
  <property fmtid="{D5CDD505-2E9C-101B-9397-08002B2CF9AE}" pid="21" name="_ms_pID_7253439_00">
    <vt:lpwstr>_ms_pID_7253439</vt:lpwstr>
  </property>
  <property fmtid="{D5CDD505-2E9C-101B-9397-08002B2CF9AE}" pid="22" name="_ms_pID_72534310">
    <vt:lpwstr>Gl8g9ICRyndh1BlxnkTjPekp8R6OLPX2VD1ztnzt_x000d_
uwyMtIkMkVOK7fJ4sWxcJA9UCi+jLoZBE6+S6/VkHtYovU6nX9XQwy+h</vt:lpwstr>
  </property>
  <property fmtid="{D5CDD505-2E9C-101B-9397-08002B2CF9AE}" pid="23" name="_ms_pID_72534310_00">
    <vt:lpwstr>_ms_pID_72534310</vt:lpwstr>
  </property>
  <property fmtid="{D5CDD505-2E9C-101B-9397-08002B2CF9AE}" pid="24" name="_ms_pID_72534311">
    <vt:lpwstr>Swl1/EnGLpPg==</vt:lpwstr>
  </property>
  <property fmtid="{D5CDD505-2E9C-101B-9397-08002B2CF9AE}" pid="25" name="_ms_pID_72534311_00">
    <vt:lpwstr>_ms_pID_72534311</vt:lpwstr>
  </property>
  <property fmtid="{D5CDD505-2E9C-101B-9397-08002B2CF9AE}" pid="26" name="_new_ms_pID_72543">
    <vt:lpwstr>(3)g3ML3zeCEnekj/OwYCtSqurJc/8d2QDUUEeEIYws5+DSc2+BPFlTxp5WekezXaVWhBL/gcJB_x000d_
NHEF7KwwQIvx42IUY9qjF20yJMqr5jJSk8iLzG34HfySO+raz35+XsifBAb++TCa7yr/yN1y_x000d_
hdkR8CeLCH3MfjBDevQnAUbY+3pGohalfzjSTCr/S9GlfNW4+PDSz/xHjYCzSAhNYK5qaoul_x000d_
jGKRR8TOqiAFAF8fDJ</vt:lpwstr>
  </property>
  <property fmtid="{D5CDD505-2E9C-101B-9397-08002B2CF9AE}" pid="27" name="_new_ms_pID_72543_00">
    <vt:lpwstr>_new_ms_pID_72543</vt:lpwstr>
  </property>
  <property fmtid="{D5CDD505-2E9C-101B-9397-08002B2CF9AE}" pid="28" name="_new_ms_pID_725431">
    <vt:lpwstr>mNl4kJZ3YE5dgxkd7qV9lz6De23mvwo2kgmYO9N1kGhMqSjEY3riet_x000d_
UOliK0zjlBaq+L0v+8+Y4lNg3XNUjpoB4bz05O067EsZ2pYXro90APKWsZ6V36T2C+tKgdn+_x000d_
9T35rh3Z3bc865uLvJx6A63EBpddOIVC5S/UgSO+5oe5Qopa6djCCcnL2PwEmXjl8PEaR4VP_x000d_
VuS2bhFtOojlp0855GF1LETQD05fR4uj64fm</vt:lpwstr>
  </property>
  <property fmtid="{D5CDD505-2E9C-101B-9397-08002B2CF9AE}" pid="29" name="_new_ms_pID_725431_00">
    <vt:lpwstr>_new_ms_pID_725431</vt:lpwstr>
  </property>
  <property fmtid="{D5CDD505-2E9C-101B-9397-08002B2CF9AE}" pid="30" name="_new_ms_pID_725432">
    <vt:lpwstr>D1XB9di89gjbSV9Q9VMhuKhmY65QpwW+OGFQ_x000d_
q2+b9914k4Xr0HfmMvisx0BVTbD8JzjFAvDVWs1Dl5K3KsFQtuY=</vt:lpwstr>
  </property>
  <property fmtid="{D5CDD505-2E9C-101B-9397-08002B2CF9AE}" pid="31" name="_new_ms_pID_725432_00">
    <vt:lpwstr>_new_ms_pID_725432</vt:lpwstr>
  </property>
  <property fmtid="{D5CDD505-2E9C-101B-9397-08002B2CF9AE}" pid="32" name="sflag">
    <vt:lpwstr>1425870505</vt:lpwstr>
  </property>
</Properties>
</file>