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3" r:id="rId17"/>
    <p:sldId id="444" r:id="rId18"/>
    <p:sldId id="445" r:id="rId19"/>
    <p:sldId id="446" r:id="rId20"/>
    <p:sldId id="447" r:id="rId21"/>
    <p:sldId id="448" r:id="rId22"/>
    <p:sldId id="449" r:id="rId23"/>
    <p:sldId id="450" r:id="rId24"/>
    <p:sldId id="451" r:id="rId25"/>
    <p:sldId id="452" r:id="rId26"/>
    <p:sldId id="453" r:id="rId27"/>
    <p:sldId id="454" r:id="rId28"/>
    <p:sldId id="455" r:id="rId29"/>
    <p:sldId id="456" r:id="rId30"/>
    <p:sldId id="349" r:id="rId31"/>
    <p:sldId id="434" r:id="rId32"/>
    <p:sldId id="435" r:id="rId33"/>
    <p:sldId id="436"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4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34518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03187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435824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32806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2201058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494022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1641182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4933557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1309663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3206399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2652774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4015283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33231364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2796266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149429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87945" y="332601"/>
            <a:ext cx="327025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802.11-15/1126r1</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September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154" name="Document" r:id="rId4" imgW="8320168" imgH="2775190" progId="Word.Document.8">
                  <p:embed/>
                </p:oleObj>
              </mc:Choice>
              <mc:Fallback>
                <p:oleObj name="Document" r:id="rId4" imgW="8320168" imgH="2775190"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11" name="Table 10"/>
          <p:cNvGraphicFramePr>
            <a:graphicFrameLocks noGrp="1"/>
          </p:cNvGraphicFramePr>
          <p:nvPr>
            <p:extLst>
              <p:ext uri="{D42A27DB-BD31-4B8C-83A1-F6EECF244321}">
                <p14:modId xmlns:p14="http://schemas.microsoft.com/office/powerpoint/2010/main" val="2157559960"/>
              </p:ext>
            </p:extLst>
          </p:nvPr>
        </p:nvGraphicFramePr>
        <p:xfrm>
          <a:off x="685800" y="1752600"/>
          <a:ext cx="7620001" cy="3733804"/>
        </p:xfrm>
        <a:graphic>
          <a:graphicData uri="http://schemas.openxmlformats.org/drawingml/2006/table">
            <a:tbl>
              <a:tblPr/>
              <a:tblGrid>
                <a:gridCol w="849664"/>
                <a:gridCol w="4639434"/>
                <a:gridCol w="1483540"/>
                <a:gridCol w="647363"/>
              </a:tblGrid>
              <a:tr h="196516">
                <a:tc>
                  <a:txBody>
                    <a:bodyPr/>
                    <a:lstStyle/>
                    <a:p>
                      <a:pPr algn="ctr" fontAlgn="b"/>
                      <a:r>
                        <a:rPr lang="en-CA" sz="1200" b="1" i="0" u="none" strike="noStrike" dirty="0">
                          <a:solidFill>
                            <a:srgbClr val="FFFFFF"/>
                          </a:solidFill>
                          <a:latin typeface="Calibri"/>
                        </a:rPr>
                        <a:t>DCN</a:t>
                      </a:r>
                    </a:p>
                  </a:txBody>
                  <a:tcPr marL="8092" marR="8092" marT="8092"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Author</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196516">
                <a:tc>
                  <a:txBody>
                    <a:bodyPr/>
                    <a:lstStyle/>
                    <a:p>
                      <a:pPr algn="l" fontAlgn="b"/>
                      <a:r>
                        <a:rPr lang="en-CA" sz="1200" b="0" i="0" u="none" strike="noStrike" dirty="0">
                          <a:solidFill>
                            <a:srgbClr val="00B050"/>
                          </a:solidFill>
                          <a:latin typeface="Calibri"/>
                        </a:rPr>
                        <a:t>11-15/1013</a:t>
                      </a:r>
                    </a:p>
                  </a:txBody>
                  <a:tcPr marL="8092" marR="8092" marT="8092"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802.11ae &amp;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Multiple BSSID Element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Proxy ARB in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11-15/1033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Data field in HE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4</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11-15/1034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Notification of Operating Mode Changes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2</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11-15/1044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Further Study of 11ax Multicast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Kazuyuki Sakoda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3</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0000"/>
                          </a:solidFill>
                          <a:latin typeface="Calibri"/>
                        </a:rPr>
                        <a:t>11-15/1052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e-DE" sz="1200" b="0" i="0" u="none" strike="noStrike" dirty="0">
                          <a:solidFill>
                            <a:srgbClr val="000000"/>
                          </a:solidFill>
                          <a:latin typeface="Calibri"/>
                        </a:rPr>
                        <a:t>Bandwidth for UL MU transmission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11-15/1060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Receive Operating Mode Indication for Power Save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Eric Wong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11-15/1063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11ax Channel access procedure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Chao-Chun Wang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11-15/1067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MU TXOP truncation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B050"/>
                          </a:solidFill>
                          <a:latin typeface="Calibri"/>
                        </a:rPr>
                        <a:t>Jeongki</a:t>
                      </a:r>
                      <a:r>
                        <a:rPr lang="en-CA" sz="1200" b="0" i="0" u="none" strike="noStrike" dirty="0">
                          <a:solidFill>
                            <a:srgbClr val="00B050"/>
                          </a:solidFill>
                          <a:latin typeface="Calibri"/>
                        </a:rPr>
                        <a:t> Kim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11-15/1096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Recovery Procedures in Cascading Sequences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2</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0000"/>
                          </a:solidFill>
                          <a:latin typeface="Calibri"/>
                        </a:rPr>
                        <a:t>11-15/1098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ACK/BA frame for UL MU under cascading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Narendar Madhavan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11-15/1114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Airtime Analysis of EDCA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0</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11-15/1115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High Efficiency in Accessing the Medium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11-15/1116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Trigger Frame Channel Access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Jinsoo Ahn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4</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11-15/1120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Buffer Status Report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11-15/1121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HE A-Control field</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0000"/>
                          </a:solidFill>
                          <a:latin typeface="Calibri"/>
                        </a:rPr>
                        <a:t>11-15/1137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Triggered OFDMA Random Access Observations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Russell Huang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 </a:t>
            </a:r>
            <a:r>
              <a:rPr lang="en-US" altLang="en-US" dirty="0" err="1" smtClean="0"/>
              <a:t>Premotion</a:t>
            </a:r>
            <a:r>
              <a:rPr lang="en-US" altLang="en-US" dirty="0" smtClean="0"/>
              <a:t/>
            </a:r>
            <a:br>
              <a:rPr lang="en-US" altLang="en-US" dirty="0" smtClean="0"/>
            </a:br>
            <a:r>
              <a:rPr lang="en-GB" dirty="0" smtClean="0"/>
              <a:t>11-15-1014-00-00ax-multiple-bssid-element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anose="020B0604020202020204" pitchFamily="34" charset="0"/>
              <a:buChar char="•"/>
            </a:pPr>
            <a:r>
              <a:rPr lang="en-US" dirty="0" smtClean="0"/>
              <a:t>Do </a:t>
            </a:r>
            <a:r>
              <a:rPr lang="en-US" dirty="0"/>
              <a:t>you agree to add the following to the IEEE 802.11 </a:t>
            </a:r>
            <a:r>
              <a:rPr lang="en-US" dirty="0" err="1"/>
              <a:t>TGax</a:t>
            </a:r>
            <a:r>
              <a:rPr lang="en-US" dirty="0"/>
              <a:t> Specification Framework?</a:t>
            </a:r>
          </a:p>
          <a:p>
            <a:pPr marL="457200" lvl="1" indent="0">
              <a:buNone/>
            </a:pPr>
            <a:r>
              <a:rPr lang="en-US" dirty="0" smtClean="0"/>
              <a:t>6.X.Y: “</a:t>
            </a:r>
            <a:r>
              <a:rPr lang="en-US" dirty="0"/>
              <a:t>HE STAs shall support the Multiple BSSID Set.”</a:t>
            </a:r>
          </a:p>
          <a:p>
            <a:pPr marL="457200" lvl="1" indent="0">
              <a:buNone/>
            </a:pPr>
            <a:endParaRPr lang="en-US" altLang="en-US" sz="1600" dirty="0" smtClean="0"/>
          </a:p>
          <a:p>
            <a:r>
              <a:rPr lang="en-US" altLang="en-US" sz="2000" dirty="0" smtClean="0"/>
              <a:t>Y: 17</a:t>
            </a:r>
          </a:p>
          <a:p>
            <a:r>
              <a:rPr lang="en-US" altLang="en-US" sz="2000" dirty="0" smtClean="0"/>
              <a:t>N: 2</a:t>
            </a:r>
          </a:p>
          <a:p>
            <a:r>
              <a:rPr lang="en-US" altLang="en-US" sz="2000" dirty="0" smtClean="0"/>
              <a:t>Abstain: 30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355162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2-1: </a:t>
            </a:r>
            <a:r>
              <a:rPr lang="en-US" altLang="en-US" dirty="0" err="1" smtClean="0"/>
              <a:t>Premotion</a:t>
            </a:r>
            <a:r>
              <a:rPr lang="en-US" altLang="en-US" dirty="0" smtClean="0"/>
              <a:t/>
            </a:r>
            <a:br>
              <a:rPr lang="en-US" altLang="en-US" dirty="0" smtClean="0"/>
            </a:br>
            <a:r>
              <a:rPr lang="en-GB" dirty="0"/>
              <a:t>11-15-1013-01-00ax-802-11ae-802-11ax</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anose="020B0604020202020204" pitchFamily="34" charset="0"/>
              <a:buChar char="•"/>
            </a:pPr>
            <a:r>
              <a:rPr lang="en-US" dirty="0"/>
              <a:t>Do you agree to add the following to the IEEE 802.11 </a:t>
            </a:r>
            <a:r>
              <a:rPr lang="en-US" dirty="0" err="1"/>
              <a:t>TGax</a:t>
            </a:r>
            <a:r>
              <a:rPr lang="en-US" dirty="0"/>
              <a:t> Specification Framework?</a:t>
            </a:r>
          </a:p>
          <a:p>
            <a:pPr marL="457200" lvl="1" indent="0">
              <a:buNone/>
            </a:pPr>
            <a:r>
              <a:rPr lang="en-US" dirty="0" smtClean="0"/>
              <a:t>6.X.Y: “</a:t>
            </a:r>
            <a:r>
              <a:rPr lang="en-US" dirty="0"/>
              <a:t>The amendment shall define a HE STA to be a QMF STA.”</a:t>
            </a:r>
          </a:p>
          <a:p>
            <a:pPr marL="457200" lvl="1" indent="0">
              <a:buNone/>
            </a:pPr>
            <a:endParaRPr lang="en-US" altLang="en-US" sz="1600" dirty="0" smtClean="0"/>
          </a:p>
          <a:p>
            <a:r>
              <a:rPr lang="en-US" altLang="en-US" sz="2000" dirty="0" smtClean="0"/>
              <a:t>Y: 5</a:t>
            </a:r>
          </a:p>
          <a:p>
            <a:r>
              <a:rPr lang="en-US" altLang="en-US" sz="2000" dirty="0" smtClean="0"/>
              <a:t>N:  10</a:t>
            </a:r>
          </a:p>
          <a:p>
            <a:r>
              <a:rPr lang="en-US" altLang="en-US" sz="2000" dirty="0" smtClean="0"/>
              <a:t>Abstain: 36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581180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3-1: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GB" altLang="ko-KR" dirty="0"/>
              <a:t>A PSDU of a </a:t>
            </a:r>
            <a:r>
              <a:rPr lang="en-GB" altLang="ko-KR" dirty="0" smtClean="0"/>
              <a:t>DL and SU HE </a:t>
            </a:r>
            <a:r>
              <a:rPr lang="en-GB" altLang="ko-KR" dirty="0"/>
              <a:t>PPDU shall be an A-MPDU.</a:t>
            </a:r>
          </a:p>
          <a:p>
            <a:pPr marL="0" indent="0">
              <a:buNone/>
            </a:pPr>
            <a:endParaRPr lang="en-US" dirty="0" smtClean="0"/>
          </a:p>
          <a:p>
            <a:pPr marL="0" indent="0">
              <a:buNone/>
            </a:pPr>
            <a:r>
              <a:rPr lang="en-US" b="0" dirty="0" smtClean="0">
                <a:solidFill>
                  <a:srgbClr val="FF0000"/>
                </a:solidFill>
              </a:rPr>
              <a:t>The presenter decided to skip this </a:t>
            </a:r>
            <a:r>
              <a:rPr lang="en-US" b="0" dirty="0" err="1" smtClean="0">
                <a:solidFill>
                  <a:srgbClr val="FF0000"/>
                </a:solidFill>
              </a:rPr>
              <a:t>strawpoll</a:t>
            </a:r>
            <a:r>
              <a:rPr lang="en-US" b="0" dirty="0" smtClean="0">
                <a:solidFill>
                  <a:srgbClr val="FF0000"/>
                </a:solidFill>
              </a:rPr>
              <a:t>.</a:t>
            </a:r>
            <a:endParaRPr lang="en-US" b="0" dirty="0" smtClean="0">
              <a:solidFill>
                <a:srgbClr val="FF0000"/>
              </a:solidFill>
            </a:endParaRPr>
          </a:p>
          <a:p>
            <a:pPr marL="457200" lvl="1" indent="0">
              <a:buNone/>
            </a:pPr>
            <a:endParaRPr lang="en-US" altLang="en-US" sz="16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996288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3-2: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lvl="1"/>
            <a:r>
              <a:rPr lang="en-GB" altLang="ko-KR" sz="1800" dirty="0"/>
              <a:t>6.1 </a:t>
            </a:r>
            <a:r>
              <a:rPr lang="en-GB" altLang="ko-KR" sz="1800" dirty="0" smtClean="0"/>
              <a:t>General</a:t>
            </a:r>
            <a:br>
              <a:rPr lang="en-GB" altLang="ko-KR" sz="1800" dirty="0" smtClean="0"/>
            </a:br>
            <a:r>
              <a:rPr lang="en-US" altLang="ko-KR" sz="1800" dirty="0" smtClean="0"/>
              <a:t>An </a:t>
            </a:r>
            <a:r>
              <a:rPr lang="en-US" altLang="ko-KR" sz="1800" dirty="0"/>
              <a:t>A-MPDU is transmitted in one of the below contexts</a:t>
            </a:r>
          </a:p>
          <a:p>
            <a:pPr lvl="1"/>
            <a:endParaRPr lang="en-US" altLang="ko-KR" dirty="0"/>
          </a:p>
          <a:p>
            <a:pPr lvl="1"/>
            <a:endParaRPr lang="en-US" altLang="ko-KR" dirty="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sz="1800" dirty="0" smtClean="0"/>
          </a:p>
          <a:p>
            <a:pPr lvl="1"/>
            <a:r>
              <a:rPr lang="en-GB" altLang="ko-KR" sz="1800" dirty="0" smtClean="0"/>
              <a:t>A</a:t>
            </a:r>
            <a:r>
              <a:rPr lang="en-US" altLang="ko-KR" sz="1800" dirty="0" smtClean="0"/>
              <a:t> </a:t>
            </a:r>
            <a:r>
              <a:rPr lang="en-US" altLang="ko-KR" sz="1800" dirty="0"/>
              <a:t>Trigger frame is included in A-MPDU contents of Data Enabled Immediate Response, Data Enabled No Immediate Response, Control Response and HE single MPDU contexts</a:t>
            </a:r>
            <a:br>
              <a:rPr lang="en-US" altLang="ko-KR" sz="1800" dirty="0"/>
            </a:br>
            <a:endParaRPr lang="en-US" altLang="en-US" sz="1400" dirty="0" smtClean="0"/>
          </a:p>
          <a:p>
            <a:r>
              <a:rPr lang="en-US" altLang="en-US" sz="2000" dirty="0" smtClean="0"/>
              <a:t>Y/N/Abstain: </a:t>
            </a:r>
            <a:r>
              <a:rPr lang="en-US" altLang="en-US" sz="2000" dirty="0" smtClean="0"/>
              <a:t>7/3/37</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9" name="표 8"/>
          <p:cNvGraphicFramePr>
            <a:graphicFrameLocks noGrp="1"/>
          </p:cNvGraphicFramePr>
          <p:nvPr>
            <p:extLst>
              <p:ext uri="{D42A27DB-BD31-4B8C-83A1-F6EECF244321}">
                <p14:modId xmlns:p14="http://schemas.microsoft.com/office/powerpoint/2010/main" val="3723409987"/>
              </p:ext>
            </p:extLst>
          </p:nvPr>
        </p:nvGraphicFramePr>
        <p:xfrm>
          <a:off x="304800" y="2438400"/>
          <a:ext cx="8534400" cy="2382520"/>
        </p:xfrm>
        <a:graphic>
          <a:graphicData uri="http://schemas.openxmlformats.org/drawingml/2006/table">
            <a:tbl>
              <a:tblPr firstRow="1" bandRow="1">
                <a:tableStyleId>{5C22544A-7EE6-4342-B048-85BDC9FD1C3A}</a:tableStyleId>
              </a:tblPr>
              <a:tblGrid>
                <a:gridCol w="2133600"/>
                <a:gridCol w="6400800"/>
              </a:tblGrid>
              <a:tr h="370840">
                <a:tc>
                  <a:txBody>
                    <a:bodyPr/>
                    <a:lstStyle/>
                    <a:p>
                      <a:pPr latinLnBrk="1"/>
                      <a:r>
                        <a:rPr lang="en-US" altLang="ko-KR" sz="1200" b="1" dirty="0" smtClean="0"/>
                        <a:t>Name of Context</a:t>
                      </a:r>
                      <a:r>
                        <a:rPr lang="en-US" altLang="ko-KR" sz="1200" b="1" baseline="0" dirty="0" smtClean="0"/>
                        <a:t> </a:t>
                      </a:r>
                      <a:endParaRPr lang="ko-KR" altLang="en-US" sz="1200" b="1" dirty="0"/>
                    </a:p>
                  </a:txBody>
                  <a:tcPr/>
                </a:tc>
                <a:tc>
                  <a:txBody>
                    <a:bodyPr/>
                    <a:lstStyle/>
                    <a:p>
                      <a:pPr latinLnBrk="1"/>
                      <a:r>
                        <a:rPr lang="en-US" altLang="ko-KR" sz="1200" b="1" i="0" u="none" strike="noStrike" kern="1200" baseline="0" dirty="0" smtClean="0">
                          <a:solidFill>
                            <a:schemeClr val="lt1"/>
                          </a:solidFill>
                          <a:latin typeface="+mn-lt"/>
                          <a:ea typeface="+mn-ea"/>
                          <a:cs typeface="+mn-cs"/>
                        </a:rPr>
                        <a:t>Definition of Context</a:t>
                      </a:r>
                      <a:endParaRPr lang="ko-KR" altLang="en-US" sz="1200"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0" i="0" u="none" strike="noStrike" kern="1200" baseline="0" dirty="0" smtClean="0">
                          <a:solidFill>
                            <a:schemeClr val="dk1"/>
                          </a:solidFill>
                          <a:latin typeface="+mn-lt"/>
                          <a:ea typeface="+mn-ea"/>
                          <a:cs typeface="+mn-cs"/>
                        </a:rPr>
                        <a:t>Data Enabled Immediate Response</a:t>
                      </a:r>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outside a PSMP sequence by a TXOP holder or an RD responder </a:t>
                      </a:r>
                      <a:r>
                        <a:rPr lang="en-US" altLang="ko-KR" sz="1200" b="0" i="0" u="sng" strike="noStrike" kern="1200" baseline="0" dirty="0" smtClean="0">
                          <a:solidFill>
                            <a:srgbClr val="FF0000"/>
                          </a:solidFill>
                          <a:latin typeface="+mn-lt"/>
                          <a:ea typeface="+mn-ea"/>
                          <a:cs typeface="+mn-cs"/>
                        </a:rPr>
                        <a:t>or an UL MU responder</a:t>
                      </a:r>
                      <a:r>
                        <a:rPr lang="en-US" altLang="ko-KR" sz="1200" b="0" i="0" u="none" strike="noStrike" kern="1200" baseline="0" dirty="0" smtClean="0">
                          <a:solidFill>
                            <a:schemeClr val="tx1"/>
                          </a:solidFill>
                          <a:latin typeface="+mn-lt"/>
                          <a:ea typeface="+mn-ea"/>
                          <a:cs typeface="+mn-cs"/>
                        </a:rPr>
                        <a:t> including potential immediate responses.</a:t>
                      </a:r>
                      <a:endParaRPr lang="ko-KR" altLang="en-US" sz="1200" u="none" dirty="0">
                        <a:solidFill>
                          <a:schemeClr val="tx1"/>
                        </a:solidFill>
                      </a:endParaRPr>
                    </a:p>
                  </a:txBody>
                  <a:tcPr/>
                </a:tc>
              </a:tr>
              <a:tr h="370840">
                <a:tc>
                  <a:txBody>
                    <a:bodyPr/>
                    <a:lstStyle/>
                    <a:p>
                      <a:pPr latinLnBrk="1"/>
                      <a:r>
                        <a:rPr lang="en-US" altLang="ko-KR" sz="1200" b="0" i="0" u="none" strike="noStrike" kern="1200" baseline="0" dirty="0" smtClean="0">
                          <a:solidFill>
                            <a:schemeClr val="dk1"/>
                          </a:solidFill>
                          <a:latin typeface="+mn-lt"/>
                          <a:ea typeface="+mn-ea"/>
                          <a:cs typeface="+mn-cs"/>
                        </a:rPr>
                        <a:t>Data Enabled No Immediate Response</a:t>
                      </a:r>
                      <a:endParaRPr lang="ko-KR" altLang="en-US" sz="1200" dirty="0"/>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outside a PSMP sequence by a TXOP holder </a:t>
                      </a:r>
                      <a:r>
                        <a:rPr lang="en-US" altLang="ko-KR" sz="1200" b="0" i="0" u="sng" strike="noStrike" kern="1200" baseline="0" dirty="0" smtClean="0">
                          <a:solidFill>
                            <a:srgbClr val="FF0000"/>
                          </a:solidFill>
                          <a:latin typeface="+mn-lt"/>
                          <a:ea typeface="+mn-ea"/>
                          <a:cs typeface="+mn-cs"/>
                        </a:rPr>
                        <a:t>or an UL MU responder</a:t>
                      </a:r>
                      <a:r>
                        <a:rPr lang="en-US" altLang="ko-KR" sz="1200" b="0" i="0" u="none" strike="noStrike" kern="1200" baseline="0" dirty="0" smtClean="0">
                          <a:solidFill>
                            <a:schemeClr val="tx1"/>
                          </a:solidFill>
                          <a:latin typeface="+mn-lt"/>
                          <a:ea typeface="+mn-ea"/>
                          <a:cs typeface="+mn-cs"/>
                        </a:rPr>
                        <a:t> that does not include or solicit an immediate response.</a:t>
                      </a:r>
                      <a:endParaRPr lang="ko-KR" altLang="en-US" sz="1200" u="none" dirty="0">
                        <a:solidFill>
                          <a:schemeClr val="tx1"/>
                        </a:solidFill>
                      </a:endParaRPr>
                    </a:p>
                  </a:txBody>
                  <a:tcPr/>
                </a:tc>
              </a:tr>
              <a:tr h="370840">
                <a:tc>
                  <a:txBody>
                    <a:bodyPr/>
                    <a:lstStyle/>
                    <a:p>
                      <a:pPr latinLnBrk="1"/>
                      <a:r>
                        <a:rPr lang="en-US" altLang="ko-KR" sz="1200" b="0" i="0" u="none" strike="noStrike" kern="1200" baseline="0" dirty="0" smtClean="0">
                          <a:solidFill>
                            <a:schemeClr val="dk1"/>
                          </a:solidFill>
                          <a:latin typeface="+mn-lt"/>
                          <a:ea typeface="+mn-ea"/>
                          <a:cs typeface="+mn-cs"/>
                        </a:rPr>
                        <a:t>Control Response </a:t>
                      </a:r>
                      <a:endParaRPr lang="ko-KR" altLang="en-US" sz="1200" strike="noStrike" baseline="0" dirty="0"/>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by a STA that is </a:t>
                      </a:r>
                      <a:r>
                        <a:rPr lang="en-US" altLang="ko-KR" sz="1200" b="0" i="0" u="none" strike="noStrike" kern="1200" baseline="0" dirty="0" smtClean="0">
                          <a:solidFill>
                            <a:schemeClr val="tx1"/>
                          </a:solidFill>
                          <a:latin typeface="+mn-lt"/>
                          <a:ea typeface="+mn-ea"/>
                          <a:cs typeface="+mn-cs"/>
                        </a:rPr>
                        <a:t>(neither </a:t>
                      </a:r>
                      <a:r>
                        <a:rPr lang="en-US" altLang="ko-KR" sz="1200" b="0" i="0" u="none" strike="noStrike" kern="1200" baseline="0" dirty="0" smtClean="0">
                          <a:solidFill>
                            <a:schemeClr val="tx1"/>
                          </a:solidFill>
                          <a:latin typeface="+mn-lt"/>
                          <a:ea typeface="+mn-ea"/>
                          <a:cs typeface="+mn-cs"/>
                        </a:rPr>
                        <a:t>a TXOP holder nor an RD </a:t>
                      </a:r>
                      <a:r>
                        <a:rPr lang="en-US" altLang="ko-KR" sz="1200" b="0" i="0" u="none" strike="noStrike" kern="1200" baseline="0" dirty="0" smtClean="0">
                          <a:solidFill>
                            <a:schemeClr val="tx1"/>
                          </a:solidFill>
                          <a:latin typeface="+mn-lt"/>
                          <a:ea typeface="+mn-ea"/>
                          <a:cs typeface="+mn-cs"/>
                        </a:rPr>
                        <a:t>responder) n</a:t>
                      </a:r>
                      <a:r>
                        <a:rPr lang="en-US" altLang="ko-KR" sz="1200" b="0" i="0" u="sng" strike="noStrike" kern="1200" baseline="0" dirty="0" smtClean="0">
                          <a:solidFill>
                            <a:srgbClr val="FF0000"/>
                          </a:solidFill>
                          <a:latin typeface="+mn-lt"/>
                          <a:ea typeface="+mn-ea"/>
                          <a:cs typeface="+mn-cs"/>
                        </a:rPr>
                        <a:t>or (an </a:t>
                      </a:r>
                      <a:r>
                        <a:rPr lang="en-US" altLang="ko-KR" sz="1200" b="0" i="0" u="sng" strike="noStrike" kern="1200" baseline="0" dirty="0" smtClean="0">
                          <a:solidFill>
                            <a:srgbClr val="FF0000"/>
                          </a:solidFill>
                          <a:latin typeface="+mn-lt"/>
                          <a:ea typeface="+mn-ea"/>
                          <a:cs typeface="+mn-cs"/>
                        </a:rPr>
                        <a:t>UL MU </a:t>
                      </a:r>
                      <a:r>
                        <a:rPr lang="en-US" altLang="ko-KR" sz="1200" b="0" i="0" u="sng" strike="noStrike" kern="1200" baseline="0" dirty="0" smtClean="0">
                          <a:solidFill>
                            <a:srgbClr val="FF0000"/>
                          </a:solidFill>
                          <a:latin typeface="+mn-lt"/>
                          <a:ea typeface="+mn-ea"/>
                          <a:cs typeface="+mn-cs"/>
                        </a:rPr>
                        <a:t>initiator)</a:t>
                      </a:r>
                      <a:r>
                        <a:rPr lang="en-US" altLang="ko-KR" sz="1200" b="0" i="0" u="none" strike="noStrike" kern="1200" baseline="0" dirty="0" smtClean="0">
                          <a:solidFill>
                            <a:schemeClr val="tx1"/>
                          </a:solidFill>
                          <a:latin typeface="+mn-lt"/>
                          <a:ea typeface="+mn-ea"/>
                          <a:cs typeface="+mn-cs"/>
                        </a:rPr>
                        <a:t> </a:t>
                      </a:r>
                      <a:r>
                        <a:rPr lang="en-US" altLang="ko-KR" sz="1200" b="0" i="0" u="none" strike="noStrike" kern="1200" baseline="0" dirty="0" smtClean="0">
                          <a:solidFill>
                            <a:schemeClr val="tx1"/>
                          </a:solidFill>
                          <a:latin typeface="+mn-lt"/>
                          <a:ea typeface="+mn-ea"/>
                          <a:cs typeface="+mn-cs"/>
                        </a:rPr>
                        <a:t>that also needs to transmit one of the following immediate response frames:</a:t>
                      </a:r>
                    </a:p>
                    <a:p>
                      <a:r>
                        <a:rPr lang="en-US" altLang="ko-KR" sz="1200" b="0" i="0" u="none" strike="noStrike" kern="1200" baseline="0" dirty="0" err="1" smtClean="0">
                          <a:solidFill>
                            <a:schemeClr val="tx1"/>
                          </a:solidFill>
                          <a:latin typeface="+mn-lt"/>
                          <a:ea typeface="+mn-ea"/>
                          <a:cs typeface="+mn-cs"/>
                        </a:rPr>
                        <a:t>Ack</a:t>
                      </a:r>
                      <a:r>
                        <a:rPr lang="en-US" altLang="ko-KR" sz="1200" b="0" i="0" u="none" strike="noStrike" kern="1200" baseline="0" dirty="0" smtClean="0">
                          <a:solidFill>
                            <a:schemeClr val="tx1"/>
                          </a:solidFill>
                          <a:latin typeface="+mn-lt"/>
                          <a:ea typeface="+mn-ea"/>
                          <a:cs typeface="+mn-cs"/>
                        </a:rPr>
                        <a:t>, </a:t>
                      </a:r>
                      <a:r>
                        <a:rPr lang="en-US" altLang="ko-KR" sz="1200" b="0" i="0" u="none" strike="noStrike" kern="1200" baseline="0" dirty="0" err="1" smtClean="0">
                          <a:solidFill>
                            <a:schemeClr val="tx1"/>
                          </a:solidFill>
                          <a:latin typeface="+mn-lt"/>
                          <a:ea typeface="+mn-ea"/>
                          <a:cs typeface="+mn-cs"/>
                        </a:rPr>
                        <a:t>BlockAck</a:t>
                      </a:r>
                      <a:r>
                        <a:rPr lang="en-US" altLang="ko-KR" sz="1200" b="0" i="0" u="none" strike="noStrike" kern="1200" baseline="0" dirty="0" smtClean="0">
                          <a:solidFill>
                            <a:schemeClr val="tx1"/>
                          </a:solidFill>
                          <a:latin typeface="+mn-lt"/>
                          <a:ea typeface="+mn-ea"/>
                          <a:cs typeface="+mn-cs"/>
                        </a:rPr>
                        <a:t> frame with a TID for which an HT-immediate block </a:t>
                      </a:r>
                      <a:r>
                        <a:rPr lang="en-US" altLang="ko-KR" sz="1200" b="0" i="0" u="none" strike="noStrike" kern="1200" baseline="0" dirty="0" err="1" smtClean="0">
                          <a:solidFill>
                            <a:schemeClr val="tx1"/>
                          </a:solidFill>
                          <a:latin typeface="+mn-lt"/>
                          <a:ea typeface="+mn-ea"/>
                          <a:cs typeface="+mn-cs"/>
                        </a:rPr>
                        <a:t>ack</a:t>
                      </a:r>
                      <a:r>
                        <a:rPr lang="en-US" altLang="ko-KR" sz="1200" b="0" i="0" u="none" strike="noStrike" kern="1200" baseline="0" dirty="0" smtClean="0">
                          <a:solidFill>
                            <a:schemeClr val="tx1"/>
                          </a:solidFill>
                          <a:latin typeface="+mn-lt"/>
                          <a:ea typeface="+mn-ea"/>
                          <a:cs typeface="+mn-cs"/>
                        </a:rPr>
                        <a:t> agreement exists</a:t>
                      </a:r>
                      <a:endParaRPr lang="ko-KR" altLang="en-US" sz="1200" u="none" strike="noStrike" baseline="0" dirty="0">
                        <a:solidFill>
                          <a:schemeClr val="tx1"/>
                        </a:solidFill>
                      </a:endParaRPr>
                    </a:p>
                  </a:txBody>
                  <a:tcPr/>
                </a:tc>
              </a:tr>
              <a:tr h="370840">
                <a:tc>
                  <a:txBody>
                    <a:bodyPr/>
                    <a:lstStyle/>
                    <a:p>
                      <a:r>
                        <a:rPr lang="en-US" altLang="ko-KR" sz="1200" b="0" i="0" u="sng" strike="noStrike" kern="1200" baseline="0" dirty="0" smtClean="0">
                          <a:solidFill>
                            <a:srgbClr val="FF0000"/>
                          </a:solidFill>
                          <a:latin typeface="+mn-lt"/>
                          <a:ea typeface="+mn-ea"/>
                          <a:cs typeface="+mn-cs"/>
                        </a:rPr>
                        <a:t>HE single MPDU context </a:t>
                      </a:r>
                    </a:p>
                  </a:txBody>
                  <a:tcPr/>
                </a:tc>
                <a:tc>
                  <a:txBody>
                    <a:bodyPr/>
                    <a:lstStyle/>
                    <a:p>
                      <a:r>
                        <a:rPr lang="en-US" altLang="ko-KR" sz="1200" b="0" i="0" u="sng" strike="noStrike" kern="1200" baseline="0" dirty="0" smtClean="0">
                          <a:solidFill>
                            <a:srgbClr val="FF0000"/>
                          </a:solidFill>
                          <a:latin typeface="+mn-lt"/>
                          <a:ea typeface="+mn-ea"/>
                          <a:cs typeface="+mn-cs"/>
                        </a:rPr>
                        <a:t>The A-MPDU is transmitted within a HE PPDU and contains a HE single MPDU</a:t>
                      </a:r>
                      <a:r>
                        <a:rPr lang="en-US" altLang="ko-KR" sz="1200" b="0" i="0" u="sng" strike="noStrike" kern="1200" baseline="0" dirty="0" smtClean="0">
                          <a:solidFill>
                            <a:srgbClr val="FF0000"/>
                          </a:solidFill>
                          <a:latin typeface="+mn-lt"/>
                          <a:ea typeface="+mn-ea"/>
                          <a:cs typeface="+mn-cs"/>
                        </a:rPr>
                        <a:t>.</a:t>
                      </a:r>
                    </a:p>
                    <a:p>
                      <a:r>
                        <a:rPr lang="en-US" altLang="ko-KR" sz="1200" b="0" i="0" u="sng" strike="noStrike" kern="1200" baseline="0" dirty="0" smtClean="0">
                          <a:solidFill>
                            <a:srgbClr val="FF0000"/>
                          </a:solidFill>
                          <a:latin typeface="+mn-lt"/>
                          <a:ea typeface="+mn-ea"/>
                          <a:cs typeface="+mn-cs"/>
                        </a:rPr>
                        <a:t>Definition of single MPDU is TBD.</a:t>
                      </a:r>
                      <a:endParaRPr lang="en-US" altLang="ko-KR" sz="1200" b="0" i="0" u="sng" strike="noStrike" kern="1200" baseline="0" dirty="0" smtClean="0">
                        <a:solidFill>
                          <a:srgbClr val="FF0000"/>
                        </a:solidFill>
                        <a:latin typeface="+mn-lt"/>
                        <a:ea typeface="+mn-ea"/>
                        <a:cs typeface="+mn-cs"/>
                      </a:endParaRPr>
                    </a:p>
                  </a:txBody>
                  <a:tcPr/>
                </a:tc>
              </a:tr>
            </a:tbl>
          </a:graphicData>
        </a:graphic>
      </p:graphicFrame>
    </p:spTree>
    <p:extLst>
      <p:ext uri="{BB962C8B-B14F-4D97-AF65-F5344CB8AC3E}">
        <p14:creationId xmlns:p14="http://schemas.microsoft.com/office/powerpoint/2010/main" val="2038984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3-3: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US" altLang="ko-KR" dirty="0"/>
              <a:t>In a downlink MU HE PPDU, at most one A-MPDU is allowed to contain one or more MPDUs that solicit an immediate response, except when an immediate response is carried in UL MU PPDU. In such case, one or more A-MPDUs are allowed to contain one or more MPDUs that solicit an immediate response carried in UL MU PPDU</a:t>
            </a:r>
            <a:r>
              <a:rPr lang="en-US" altLang="ko-KR" dirty="0" smtClean="0"/>
              <a:t>.</a:t>
            </a:r>
            <a:endParaRPr lang="en-US" dirty="0" smtClean="0"/>
          </a:p>
          <a:p>
            <a:pPr marL="457200" lvl="1" indent="0">
              <a:buNone/>
            </a:pPr>
            <a:endParaRPr lang="en-US" altLang="en-US" sz="1600" dirty="0" smtClean="0"/>
          </a:p>
          <a:p>
            <a:r>
              <a:rPr lang="en-US" altLang="en-US" sz="2000" dirty="0" smtClean="0"/>
              <a:t>Y: </a:t>
            </a:r>
            <a:r>
              <a:rPr lang="en-US" altLang="en-US" sz="2000" dirty="0" smtClean="0"/>
              <a:t>17</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a:t>
            </a:r>
            <a:r>
              <a:rPr lang="en-US" altLang="en-US" sz="2000" dirty="0" smtClean="0"/>
              <a:t>: 28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3-4: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US" altLang="ko-KR" dirty="0"/>
              <a:t>The addressed recipient that receives a frame soliciting an immediate response carried in UL MU PPDU but that does not receive a Trigger frame takes no action upon the receipt of the A-MPDU</a:t>
            </a:r>
          </a:p>
          <a:p>
            <a:pPr marL="457200" lvl="1" indent="0">
              <a:buNone/>
            </a:pPr>
            <a:endParaRPr lang="en-US" altLang="en-US" sz="1600" dirty="0" smtClean="0"/>
          </a:p>
          <a:p>
            <a:pPr marL="0" indent="0">
              <a:buNone/>
            </a:pPr>
            <a:r>
              <a:rPr lang="en-US" b="0" dirty="0">
                <a:solidFill>
                  <a:srgbClr val="FF0000"/>
                </a:solidFill>
              </a:rPr>
              <a:t>The presenter decided to skip this </a:t>
            </a:r>
            <a:r>
              <a:rPr lang="en-US" b="0" dirty="0" err="1" smtClean="0">
                <a:solidFill>
                  <a:srgbClr val="FF0000"/>
                </a:solidFill>
              </a:rPr>
              <a:t>strawpoll</a:t>
            </a:r>
            <a:r>
              <a:rPr lang="en-US" b="0" dirty="0" smtClean="0">
                <a:solidFill>
                  <a:srgbClr val="FF0000"/>
                </a:solidFill>
              </a:rPr>
              <a:t>.</a:t>
            </a:r>
            <a:endParaRPr lang="en-US" b="0" dirty="0">
              <a:solidFill>
                <a:srgbClr val="FF0000"/>
              </a:solidFill>
            </a:endParaRPr>
          </a:p>
          <a:p>
            <a:pPr marL="0" indent="0">
              <a:buNone/>
            </a:pPr>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113383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4-1: </a:t>
            </a:r>
            <a:r>
              <a:rPr lang="en-US" altLang="en-US" dirty="0" err="1" smtClean="0"/>
              <a:t>Premotion</a:t>
            </a:r>
            <a:r>
              <a:rPr lang="en-US" altLang="en-US" dirty="0" smtClean="0"/>
              <a:t/>
            </a:r>
            <a:br>
              <a:rPr lang="en-US" altLang="en-US" dirty="0" smtClean="0"/>
            </a:br>
            <a:r>
              <a:rPr lang="en-US" altLang="en-US" sz="2400" dirty="0"/>
              <a:t>11-15-1034-00-00ax-notification-of-operating-mode-changes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6.2 Power Save</a:t>
            </a:r>
            <a:br>
              <a:rPr lang="en-GB" altLang="ko-KR" dirty="0"/>
            </a:br>
            <a:r>
              <a:rPr lang="en-GB" altLang="ko-KR" dirty="0"/>
              <a:t>HE STA may use </a:t>
            </a:r>
            <a:r>
              <a:rPr lang="en-US" altLang="ko-KR" dirty="0">
                <a:ea typeface="굴림" charset="-127"/>
              </a:rPr>
              <a:t>a notification of its operating mode changes for 802.11ax power saving mechanism</a:t>
            </a:r>
          </a:p>
          <a:p>
            <a:pPr lvl="1"/>
            <a:endParaRPr lang="en-US" dirty="0" smtClean="0"/>
          </a:p>
          <a:p>
            <a:pPr marL="457200" lvl="1" indent="0">
              <a:buNone/>
            </a:pPr>
            <a:endParaRPr lang="en-US" altLang="en-US" sz="1600" dirty="0" smtClean="0"/>
          </a:p>
          <a:p>
            <a:r>
              <a:rPr lang="en-US" altLang="en-US" sz="2000" dirty="0" smtClean="0"/>
              <a:t>Y: </a:t>
            </a:r>
            <a:r>
              <a:rPr lang="en-US" altLang="en-US" sz="2000" dirty="0" smtClean="0"/>
              <a:t>5</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a:t>
            </a:r>
            <a:r>
              <a:rPr lang="en-US" altLang="en-US" sz="2000" dirty="0" smtClean="0"/>
              <a:t>: 39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880374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4-2: </a:t>
            </a:r>
            <a:r>
              <a:rPr lang="en-US" altLang="en-US" dirty="0" err="1" smtClean="0"/>
              <a:t>Premotion</a:t>
            </a:r>
            <a:r>
              <a:rPr lang="en-US" altLang="en-US" dirty="0" smtClean="0"/>
              <a:t/>
            </a:r>
            <a:br>
              <a:rPr lang="en-US" altLang="en-US" dirty="0" smtClean="0"/>
            </a:br>
            <a:r>
              <a:rPr lang="en-US" altLang="en-US" sz="2400" dirty="0"/>
              <a:t>11-15-1034-00-00ax-notification-of-operating-mode-changes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6.2 Power Save</a:t>
            </a:r>
            <a:br>
              <a:rPr lang="en-GB" altLang="ko-KR" dirty="0"/>
            </a:br>
            <a:r>
              <a:rPr lang="en-US" altLang="ko-KR" dirty="0">
                <a:ea typeface="굴림" charset="-127"/>
              </a:rPr>
              <a:t>The </a:t>
            </a:r>
            <a:r>
              <a:rPr lang="en-US" altLang="ko-KR" dirty="0" smtClean="0">
                <a:ea typeface="굴림" charset="-127"/>
              </a:rPr>
              <a:t>802.11ax Operating </a:t>
            </a:r>
            <a:r>
              <a:rPr lang="en-US" altLang="ko-KR" dirty="0">
                <a:ea typeface="굴림" charset="-127"/>
              </a:rPr>
              <a:t>Mode Notification </a:t>
            </a:r>
            <a:r>
              <a:rPr lang="en-US" altLang="ko-KR" dirty="0" smtClean="0">
                <a:ea typeface="굴림" charset="-127"/>
              </a:rPr>
              <a:t>behavior should specify a clarification for</a:t>
            </a:r>
            <a:endParaRPr lang="en-US" altLang="ko-KR" dirty="0">
              <a:ea typeface="굴림" charset="-127"/>
            </a:endParaRPr>
          </a:p>
          <a:p>
            <a:pPr lvl="2"/>
            <a:r>
              <a:rPr lang="en-US" altLang="ko-KR" dirty="0">
                <a:ea typeface="굴림" charset="-127"/>
              </a:rPr>
              <a:t>A channel width that a STA can transmit </a:t>
            </a:r>
          </a:p>
          <a:p>
            <a:pPr lvl="2"/>
            <a:r>
              <a:rPr lang="en-US" altLang="ko-KR" dirty="0">
                <a:ea typeface="굴림" charset="-127"/>
              </a:rPr>
              <a:t>A number of spatial streams (</a:t>
            </a:r>
            <a:r>
              <a:rPr lang="en-US" altLang="ko-KR" dirty="0" err="1">
                <a:ea typeface="굴림" charset="-127"/>
              </a:rPr>
              <a:t>Tx</a:t>
            </a:r>
            <a:r>
              <a:rPr lang="en-US" altLang="ko-KR" dirty="0">
                <a:ea typeface="굴림" charset="-127"/>
              </a:rPr>
              <a:t> NSS) that a STA can </a:t>
            </a:r>
            <a:r>
              <a:rPr lang="en-US" altLang="ko-KR" dirty="0" smtClean="0">
                <a:ea typeface="굴림" charset="-127"/>
              </a:rPr>
              <a:t>transmit</a:t>
            </a:r>
            <a:r>
              <a:rPr lang="en-US" altLang="ko-KR" dirty="0"/>
              <a:t/>
            </a:r>
            <a:br>
              <a:rPr lang="en-US" altLang="ko-KR" dirty="0"/>
            </a:br>
            <a:endParaRPr lang="en-US" dirty="0" smtClean="0"/>
          </a:p>
          <a:p>
            <a:pPr marL="457200" lvl="1" indent="0">
              <a:buNone/>
            </a:pPr>
            <a:endParaRPr lang="en-US" altLang="en-US" sz="1600" dirty="0" smtClean="0"/>
          </a:p>
          <a:p>
            <a:r>
              <a:rPr lang="en-US" altLang="en-US" sz="2000" dirty="0" smtClean="0"/>
              <a:t>Y: </a:t>
            </a:r>
            <a:r>
              <a:rPr lang="en-US" altLang="en-US" sz="2000" dirty="0" smtClean="0"/>
              <a:t>5</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a:t>
            </a:r>
            <a:r>
              <a:rPr lang="en-US" altLang="en-US" sz="2000" dirty="0" smtClean="0"/>
              <a:t>: 43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169864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5-1: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kumimoji="1" lang="en-US" altLang="ja-JP" sz="2000" dirty="0"/>
              <a:t>Do you agree that modification to Multicast Diagnostic Request is beneficial to make Multicast Diagnostic Report scalable?</a:t>
            </a:r>
          </a:p>
          <a:p>
            <a:pPr marL="457200" lvl="1" indent="0">
              <a:buNone/>
            </a:pPr>
            <a:endParaRPr lang="en-US" altLang="en-US" sz="1600" dirty="0" smtClean="0"/>
          </a:p>
          <a:p>
            <a:r>
              <a:rPr lang="en-US" altLang="en-US" sz="2000" dirty="0" smtClean="0"/>
              <a:t>Y</a:t>
            </a:r>
            <a:r>
              <a:rPr lang="en-US" altLang="en-US" sz="2000" dirty="0" smtClean="0"/>
              <a:t>: 14</a:t>
            </a:r>
            <a:endParaRPr lang="en-US" altLang="en-US" sz="2000" dirty="0" smtClean="0"/>
          </a:p>
          <a:p>
            <a:r>
              <a:rPr lang="en-US" altLang="en-US" sz="2000" dirty="0" smtClean="0"/>
              <a:t>N</a:t>
            </a:r>
            <a:r>
              <a:rPr lang="en-US" altLang="en-US" sz="2000" dirty="0" smtClean="0"/>
              <a:t>: 0</a:t>
            </a:r>
            <a:endParaRPr lang="en-US" altLang="en-US" sz="2000" dirty="0" smtClean="0"/>
          </a:p>
          <a:p>
            <a:r>
              <a:rPr lang="en-US" altLang="en-US" sz="2000" dirty="0" smtClean="0"/>
              <a:t>Abstain</a:t>
            </a:r>
            <a:r>
              <a:rPr lang="en-US" altLang="en-US" sz="2000" dirty="0" smtClean="0"/>
              <a:t>: 26</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440908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5-2: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lgn="just">
              <a:buFontTx/>
              <a:buChar char="•"/>
            </a:pPr>
            <a:r>
              <a:rPr kumimoji="1" lang="en-US" altLang="ja-JP" b="1" dirty="0"/>
              <a:t>Do you agree to consider any mechanism to avoid the problem caused by the current sequence number and bitmap management for multicast traffic?</a:t>
            </a:r>
          </a:p>
          <a:p>
            <a:pPr marL="457200" lvl="1" indent="0">
              <a:buNone/>
            </a:pPr>
            <a:endParaRPr lang="en-US" altLang="en-US" sz="1600" dirty="0" smtClean="0"/>
          </a:p>
          <a:p>
            <a:r>
              <a:rPr lang="en-US" altLang="en-US" sz="2000" dirty="0" smtClean="0"/>
              <a:t>Y</a:t>
            </a:r>
            <a:r>
              <a:rPr lang="en-US" altLang="en-US" sz="2000" dirty="0" smtClean="0"/>
              <a:t>: 15</a:t>
            </a:r>
            <a:endParaRPr lang="en-US" altLang="en-US" sz="2000" dirty="0" smtClean="0"/>
          </a:p>
          <a:p>
            <a:r>
              <a:rPr lang="en-US" altLang="en-US" sz="2000" dirty="0" smtClean="0"/>
              <a:t>N</a:t>
            </a:r>
            <a:r>
              <a:rPr lang="en-US" altLang="en-US" sz="2000" dirty="0" smtClean="0"/>
              <a:t>: 0</a:t>
            </a:r>
            <a:endParaRPr lang="en-US" altLang="en-US" sz="2000" dirty="0" smtClean="0"/>
          </a:p>
          <a:p>
            <a:r>
              <a:rPr lang="en-US" altLang="en-US" sz="2000" dirty="0" smtClean="0"/>
              <a:t>Abstain</a:t>
            </a:r>
            <a:r>
              <a:rPr lang="en-US" altLang="en-US" sz="2000" dirty="0" smtClean="0"/>
              <a:t>: 25</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42307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5-3: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lgn="just">
              <a:buFontTx/>
              <a:buChar char="•"/>
            </a:pPr>
            <a:r>
              <a:rPr kumimoji="1" lang="en-US" altLang="ja-JP" b="1" dirty="0"/>
              <a:t>Do you agree that multicast MPDU aggregation should be more permissive in 802.11ax network than what is defined currently?</a:t>
            </a:r>
          </a:p>
          <a:p>
            <a:pPr marL="457200" lvl="1" indent="0">
              <a:buNone/>
            </a:pPr>
            <a:endParaRPr lang="en-US" altLang="en-US" sz="1600" dirty="0" smtClean="0"/>
          </a:p>
          <a:p>
            <a:r>
              <a:rPr lang="en-US" altLang="en-US" sz="2000" dirty="0" smtClean="0"/>
              <a:t>Y</a:t>
            </a:r>
            <a:r>
              <a:rPr lang="en-US" altLang="en-US" sz="2000" dirty="0" smtClean="0"/>
              <a:t>: 10</a:t>
            </a:r>
            <a:endParaRPr lang="en-US" altLang="en-US" sz="2000" dirty="0" smtClean="0"/>
          </a:p>
          <a:p>
            <a:r>
              <a:rPr lang="en-US" altLang="en-US" sz="2000" dirty="0" smtClean="0"/>
              <a:t>N</a:t>
            </a:r>
            <a:r>
              <a:rPr lang="en-US" altLang="en-US" sz="2000" dirty="0" smtClean="0"/>
              <a:t>: 0</a:t>
            </a:r>
            <a:endParaRPr lang="en-US" altLang="en-US" sz="2000" dirty="0" smtClean="0"/>
          </a:p>
          <a:p>
            <a:r>
              <a:rPr lang="en-US" altLang="en-US" sz="2000" dirty="0" smtClean="0"/>
              <a:t>Abstain</a:t>
            </a:r>
            <a:r>
              <a:rPr lang="en-US" altLang="en-US" sz="2000" dirty="0" smtClean="0"/>
              <a:t>: 31</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503410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6-1: </a:t>
            </a:r>
            <a:r>
              <a:rPr lang="en-US" altLang="en-US" dirty="0" err="1" smtClean="0"/>
              <a:t>Premotion</a:t>
            </a:r>
            <a:r>
              <a:rPr lang="en-US" altLang="en-US" dirty="0" smtClean="0"/>
              <a:t/>
            </a:r>
            <a:br>
              <a:rPr lang="en-US" altLang="en-US" dirty="0" smtClean="0"/>
            </a:br>
            <a:r>
              <a:rPr lang="en-US" altLang="en-US" sz="2000" dirty="0"/>
              <a:t>11-15-1060-00-00ax-receive-operating-mode-indication-for-power-save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a:buChar char="•"/>
            </a:pPr>
            <a:r>
              <a:rPr lang="en-US" sz="1600" dirty="0"/>
              <a:t>Do you support </a:t>
            </a:r>
            <a:r>
              <a:rPr lang="en-US" sz="1600" dirty="0" smtClean="0"/>
              <a:t>to add to 11ax SFD to define </a:t>
            </a:r>
            <a:r>
              <a:rPr lang="en-US" sz="1600" dirty="0"/>
              <a:t>a mechanism for a transmitting STA to indicate its RX operating mode, i.e. RX NSS, RX channel width, in a transmitted DATA type MAC header, so that the responding STA shall not transmit a subsequent PPDU using an NSS or channel width value not indicated as supported in the RX operating mode of the transmitting STA.</a:t>
            </a:r>
          </a:p>
          <a:p>
            <a:pPr marL="742950" lvl="2" indent="-342900">
              <a:spcBef>
                <a:spcPts val="600"/>
              </a:spcBef>
              <a:buFont typeface="Arial"/>
              <a:buChar char="•"/>
            </a:pPr>
            <a:r>
              <a:rPr lang="en-US" sz="1400" dirty="0"/>
              <a:t>The responding STA shall not adopt the new NSS and BW until a time TBD.</a:t>
            </a:r>
          </a:p>
          <a:p>
            <a:pPr marL="457200" lvl="1" indent="0">
              <a:buNone/>
            </a:pPr>
            <a:endParaRPr lang="en-US" altLang="en-US" sz="1600" dirty="0" smtClean="0"/>
          </a:p>
          <a:p>
            <a:r>
              <a:rPr lang="en-US" altLang="en-US" sz="2000" dirty="0" smtClean="0"/>
              <a:t>Y</a:t>
            </a:r>
            <a:r>
              <a:rPr lang="en-US" altLang="en-US" sz="2000" dirty="0" smtClean="0"/>
              <a:t>: 24</a:t>
            </a:r>
            <a:endParaRPr lang="en-US" altLang="en-US" sz="2000" dirty="0" smtClean="0"/>
          </a:p>
          <a:p>
            <a:r>
              <a:rPr lang="en-US" altLang="en-US" sz="2000" dirty="0" smtClean="0"/>
              <a:t>N</a:t>
            </a:r>
            <a:r>
              <a:rPr lang="en-US" altLang="en-US" sz="2000" dirty="0" smtClean="0"/>
              <a:t>: 0</a:t>
            </a:r>
            <a:endParaRPr lang="en-US" altLang="en-US" sz="2000" dirty="0" smtClean="0"/>
          </a:p>
          <a:p>
            <a:r>
              <a:rPr lang="en-US" altLang="en-US" sz="2000" dirty="0" smtClean="0"/>
              <a:t>Abstain</a:t>
            </a:r>
            <a:r>
              <a:rPr lang="en-US" altLang="en-US" sz="2000" dirty="0" smtClean="0"/>
              <a:t>: 12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270262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7-1: </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following text in SFD?</a:t>
            </a:r>
          </a:p>
          <a:p>
            <a:pPr lvl="1"/>
            <a:r>
              <a:rPr lang="en-US" altLang="ko-KR" dirty="0"/>
              <a:t>When a STA receives a CF-End from an OBSS STA, if the last NAV update was caused by </a:t>
            </a:r>
            <a:r>
              <a:rPr lang="en-US" altLang="ko-KR" dirty="0" smtClean="0"/>
              <a:t>an </a:t>
            </a:r>
            <a:r>
              <a:rPr lang="en-US" altLang="ko-KR" dirty="0"/>
              <a:t>Intra-BSS frame, the STA should not reset its NAV</a:t>
            </a:r>
          </a:p>
          <a:p>
            <a:pPr marL="457200" lvl="1" indent="0">
              <a:buNone/>
            </a:pPr>
            <a:endParaRPr lang="en-US" altLang="en-US" sz="1600" dirty="0" smtClean="0"/>
          </a:p>
          <a:p>
            <a:r>
              <a:rPr lang="en-US" altLang="en-US" sz="2000" dirty="0" smtClean="0"/>
              <a:t>Y</a:t>
            </a:r>
            <a:r>
              <a:rPr lang="en-US" altLang="en-US" sz="2000" dirty="0" smtClean="0"/>
              <a:t>: 29</a:t>
            </a:r>
            <a:endParaRPr lang="en-US" altLang="en-US" sz="2000" dirty="0" smtClean="0"/>
          </a:p>
          <a:p>
            <a:r>
              <a:rPr lang="en-US" altLang="en-US" sz="2000" dirty="0" smtClean="0"/>
              <a:t>N</a:t>
            </a:r>
            <a:r>
              <a:rPr lang="en-US" altLang="en-US" sz="2000" dirty="0" smtClean="0"/>
              <a:t>: 0</a:t>
            </a:r>
            <a:endParaRPr lang="en-US" altLang="en-US" sz="2000" dirty="0" smtClean="0"/>
          </a:p>
          <a:p>
            <a:r>
              <a:rPr lang="en-US" altLang="en-US" sz="2000" dirty="0" smtClean="0"/>
              <a:t>Abstain</a:t>
            </a:r>
            <a:r>
              <a:rPr lang="en-US" altLang="en-US" sz="2000" dirty="0" smtClean="0"/>
              <a:t>: 15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6742841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8-1: </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following text </a:t>
            </a:r>
            <a:r>
              <a:rPr lang="en-US" altLang="ko-KR" dirty="0" smtClean="0"/>
              <a:t>to the spec framework?</a:t>
            </a:r>
            <a:endParaRPr lang="en-US" altLang="ko-KR" dirty="0"/>
          </a:p>
          <a:p>
            <a:pPr lvl="1">
              <a:buFont typeface="Arial" pitchFamily="34" charset="0"/>
              <a:buChar char="•"/>
            </a:pPr>
            <a:r>
              <a:rPr lang="en-US" dirty="0" smtClean="0"/>
              <a:t>The </a:t>
            </a:r>
            <a:r>
              <a:rPr lang="en-US" dirty="0"/>
              <a:t>STA determines whether the detected frame is an inter-BSS or an intra-BSS frame by using BSS color </a:t>
            </a:r>
            <a:r>
              <a:rPr lang="en-US" dirty="0" smtClean="0"/>
              <a:t>or </a:t>
            </a:r>
            <a:r>
              <a:rPr lang="en-US" dirty="0"/>
              <a:t>MAC address in the MAC header. If the detected frame is an inter-BSS frame, under TBD condition, uses TBD OBSS PD level that is greater than the minimum receive sensitivity level</a:t>
            </a:r>
          </a:p>
          <a:p>
            <a:pPr lvl="1">
              <a:buFont typeface="Arial" pitchFamily="34" charset="0"/>
              <a:buChar char="•"/>
            </a:pPr>
            <a:r>
              <a:rPr lang="en-US" dirty="0"/>
              <a:t>NOTE</a:t>
            </a:r>
            <a:r>
              <a:rPr lang="en-US" i="1" dirty="0"/>
              <a:t>–</a:t>
            </a:r>
            <a:r>
              <a:rPr lang="en-US" dirty="0"/>
              <a:t>Maybe extra rules need to be added to ensure that all 11ax STAs can make the decision in a consistent manner</a:t>
            </a:r>
            <a:r>
              <a:rPr lang="en-US" dirty="0" smtClean="0"/>
              <a:t>.</a:t>
            </a:r>
            <a:endParaRPr lang="en-US" altLang="en-US" sz="1600" dirty="0" smtClean="0"/>
          </a:p>
          <a:p>
            <a:r>
              <a:rPr lang="en-US" altLang="en-US" sz="2000" dirty="0" smtClean="0"/>
              <a:t>Y</a:t>
            </a:r>
            <a:r>
              <a:rPr lang="en-US" altLang="en-US" sz="2000" dirty="0" smtClean="0"/>
              <a:t>: 29</a:t>
            </a:r>
            <a:endParaRPr lang="en-US" altLang="en-US" sz="2000" dirty="0" smtClean="0"/>
          </a:p>
          <a:p>
            <a:r>
              <a:rPr lang="en-US" altLang="en-US" sz="2000" dirty="0" smtClean="0"/>
              <a:t>N</a:t>
            </a:r>
            <a:r>
              <a:rPr lang="en-US" altLang="en-US" sz="2000" dirty="0" smtClean="0"/>
              <a:t>: 6</a:t>
            </a:r>
            <a:endParaRPr lang="en-US" altLang="en-US" sz="2000" dirty="0" smtClean="0"/>
          </a:p>
          <a:p>
            <a:r>
              <a:rPr lang="en-US" altLang="en-US" sz="2000" dirty="0" smtClean="0"/>
              <a:t>Abstain</a:t>
            </a:r>
            <a:r>
              <a:rPr lang="en-US" altLang="en-US" sz="2000" dirty="0" smtClean="0"/>
              <a:t>: 7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832873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9-1: </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buNone/>
            </a:pPr>
            <a:r>
              <a:rPr lang="en-US" dirty="0" smtClean="0"/>
              <a:t>4.1  </a:t>
            </a:r>
            <a:r>
              <a:rPr lang="en-US" dirty="0"/>
              <a:t>In cascading sequence, when AP does not receive acknowledgements from a STA after sending DL Data MPDUs, AP may recover using one of the following procedures:</a:t>
            </a:r>
          </a:p>
          <a:p>
            <a:pPr marL="685800" lvl="2" indent="-285750">
              <a:spcBef>
                <a:spcPts val="600"/>
              </a:spcBef>
              <a:buFont typeface="Arial" charset="0"/>
              <a:buChar char="•"/>
            </a:pPr>
            <a:r>
              <a:rPr lang="en-US" dirty="0"/>
              <a:t>Transmitting a BAR with SSN value set to the SN of the unacknowledged Data MPDUs</a:t>
            </a:r>
          </a:p>
          <a:p>
            <a:pPr marL="685800" lvl="2" indent="-285750">
              <a:spcBef>
                <a:spcPts val="600"/>
              </a:spcBef>
              <a:buFont typeface="Arial" charset="0"/>
              <a:buChar char="•"/>
            </a:pPr>
            <a:r>
              <a:rPr lang="en-US" dirty="0"/>
              <a:t>Retransmitting unacknowledged Data MPDUs</a:t>
            </a:r>
          </a:p>
          <a:p>
            <a:pPr marL="685800" lvl="2" indent="-285750">
              <a:spcBef>
                <a:spcPts val="600"/>
              </a:spcBef>
              <a:buFont typeface="Arial" charset="0"/>
              <a:buChar char="•"/>
            </a:pPr>
            <a:r>
              <a:rPr lang="en-US" dirty="0"/>
              <a:t>Transmitting additional Data MPDUs along with a BAR with SSN value set to the SN of the unacknowledged Data MPDUs</a:t>
            </a:r>
          </a:p>
          <a:p>
            <a:r>
              <a:rPr lang="en-US" altLang="en-US" sz="2000" dirty="0" smtClean="0"/>
              <a:t>Y: 11</a:t>
            </a:r>
            <a:endParaRPr lang="en-US" altLang="en-US" sz="2000" dirty="0" smtClean="0"/>
          </a:p>
          <a:p>
            <a:r>
              <a:rPr lang="en-US" altLang="en-US" sz="2000" dirty="0" smtClean="0"/>
              <a:t>N</a:t>
            </a:r>
            <a:r>
              <a:rPr lang="en-US" altLang="en-US" sz="2000" dirty="0" smtClean="0"/>
              <a:t>: 0</a:t>
            </a:r>
            <a:endParaRPr lang="en-US" altLang="en-US" sz="2000" dirty="0" smtClean="0"/>
          </a:p>
          <a:p>
            <a:r>
              <a:rPr lang="en-US" altLang="en-US" sz="2000" dirty="0" smtClean="0"/>
              <a:t>Abstain</a:t>
            </a:r>
            <a:r>
              <a:rPr lang="en-US" altLang="en-US" sz="2000" dirty="0" smtClean="0"/>
              <a:t>: 32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633231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9-2: non-</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spcBef>
                <a:spcPts val="600"/>
              </a:spcBef>
              <a:buFont typeface="Arial"/>
              <a:buChar char="•"/>
            </a:pPr>
            <a:r>
              <a:rPr lang="en-US" dirty="0"/>
              <a:t>For robustness enhancements of control MPDUs in A-MPDU, which options do you prefer ?</a:t>
            </a:r>
          </a:p>
          <a:p>
            <a:pPr marL="914400" lvl="1" indent="-457200">
              <a:buFont typeface="+mj-lt"/>
              <a:buAutoNum type="alphaUcPeriod"/>
            </a:pPr>
            <a:r>
              <a:rPr lang="en-US" dirty="0"/>
              <a:t>Assigning relatively robust positions to Control MPDUs in A-MPDU</a:t>
            </a:r>
          </a:p>
          <a:p>
            <a:pPr marL="914400" lvl="1" indent="-457200">
              <a:buFont typeface="+mj-lt"/>
              <a:buAutoNum type="alphaUcPeriod"/>
            </a:pPr>
            <a:r>
              <a:rPr lang="en-US" dirty="0"/>
              <a:t>Repetition of Control MPDU in A-MPDU</a:t>
            </a:r>
          </a:p>
          <a:p>
            <a:pPr marL="914400" lvl="1" indent="-457200">
              <a:buFont typeface="+mj-lt"/>
              <a:buAutoNum type="alphaUcPeriod"/>
            </a:pPr>
            <a:r>
              <a:rPr lang="en-US" dirty="0"/>
              <a:t>Applying robust MCS to Control MPDU in A-MPDU</a:t>
            </a:r>
          </a:p>
          <a:p>
            <a:endParaRPr lang="en-US" altLang="en-US" sz="2000" dirty="0" smtClean="0"/>
          </a:p>
          <a:p>
            <a:r>
              <a:rPr lang="en-US" altLang="en-US" sz="2000" dirty="0" smtClean="0"/>
              <a:t>Option A: 5</a:t>
            </a:r>
            <a:endParaRPr lang="en-US" altLang="en-US" sz="2000" dirty="0" smtClean="0"/>
          </a:p>
          <a:p>
            <a:r>
              <a:rPr lang="en-US" altLang="en-US" sz="2000" dirty="0" smtClean="0"/>
              <a:t>Option B: 3</a:t>
            </a:r>
            <a:endParaRPr lang="en-US" altLang="en-US" sz="2000" dirty="0" smtClean="0"/>
          </a:p>
          <a:p>
            <a:r>
              <a:rPr lang="en-US" altLang="en-US" sz="2000" dirty="0" smtClean="0"/>
              <a:t>Option C: 3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52689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Mon PM1, PM3 //Tue AM2 // Wed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24884</TotalTime>
  <Words>2459</Words>
  <Application>Microsoft Office PowerPoint</Application>
  <PresentationFormat>On-screen Show (4:3)</PresentationFormat>
  <Paragraphs>493</Paragraphs>
  <Slides>33</Slides>
  <Notes>33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4" baseType="lpstr">
      <vt:lpstr>굴림</vt:lpstr>
      <vt:lpstr>ＭＳ Ｐゴシック</vt:lpstr>
      <vt:lpstr>ＭＳ Ｐゴシック</vt:lpstr>
      <vt:lpstr>Arial</vt:lpstr>
      <vt:lpstr>Arial Black</vt:lpstr>
      <vt:lpstr>Calibri</vt:lpstr>
      <vt:lpstr>Helvetica</vt:lpstr>
      <vt:lpstr>Monotype Sorts</vt:lpstr>
      <vt:lpstr>Times New Roman</vt:lpstr>
      <vt:lpstr>802-11-Submission</vt:lpstr>
      <vt:lpstr>Document</vt:lpstr>
      <vt:lpstr>TGax MAC ad hoc  September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MAC 1-1: Premotion 11-15-1014-00-00ax-multiple-bssid-element</vt:lpstr>
      <vt:lpstr>Strawpoll MAC 2-1: Premotion 11-15-1013-01-00ax-802-11ae-802-11ax</vt:lpstr>
      <vt:lpstr>Strawpoll MAC 3-1: Premotion 11-15-1033-00-00ax-data-field-in-he-ppdu</vt:lpstr>
      <vt:lpstr>Strawpoll MAC 3-2: Premotion 11-15-1033-00-00ax-data-field-in-he-ppdu</vt:lpstr>
      <vt:lpstr>Strawpoll MAC 3-3: Premotion 11-15-1033-00-00ax-data-field-in-he-ppdu</vt:lpstr>
      <vt:lpstr>Strawpoll MAC 3-4: Premotion 11-15-1033-00-00ax-data-field-in-he-ppdu</vt:lpstr>
      <vt:lpstr>Strawpoll MAC 4-1: Premotion 11-15-1034-00-00ax-notification-of-operating-mode-changes</vt:lpstr>
      <vt:lpstr>Strawpoll MAC 4-2: Premotion 11-15-1034-00-00ax-notification-of-operating-mode-changes</vt:lpstr>
      <vt:lpstr>Strawpoll MAC 5-1: non-premotion 11-15-1044-04-00ax-further-study-of-11ax-multicast</vt:lpstr>
      <vt:lpstr>Strawpoll MAC 5-2: non-premotion 11-15-1044-04-00ax-further-study-of-11ax-multicast</vt:lpstr>
      <vt:lpstr>Strawpoll MAC 5-3: non-premotion 11-15-1044-04-00ax-further-study-of-11ax-multicast</vt:lpstr>
      <vt:lpstr>Strawpoll MAC 6-1: Premotion 11-15-1060-00-00ax-receive-operating-mode-indication-for-power-save</vt:lpstr>
      <vt:lpstr>Strawpoll MAC 7-1: Premotion</vt:lpstr>
      <vt:lpstr>Strawpoll MAC 8-1: Premotion</vt:lpstr>
      <vt:lpstr>Strawpoll MAC 9-1: Premotion</vt:lpstr>
      <vt:lpstr>Strawpoll MAC 9-2: non-premotion</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1456</cp:revision>
  <cp:lastPrinted>1998-02-10T13:28:06Z</cp:lastPrinted>
  <dcterms:created xsi:type="dcterms:W3CDTF">2007-04-17T18:10:23Z</dcterms:created>
  <dcterms:modified xsi:type="dcterms:W3CDTF">2015-09-14T14:31:53Z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