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393" r:id="rId3"/>
    <p:sldId id="324" r:id="rId4"/>
    <p:sldId id="352" r:id="rId5"/>
    <p:sldId id="317" r:id="rId6"/>
    <p:sldId id="318" r:id="rId7"/>
    <p:sldId id="319" r:id="rId8"/>
    <p:sldId id="320" r:id="rId9"/>
    <p:sldId id="321" r:id="rId10"/>
    <p:sldId id="322" r:id="rId11"/>
    <p:sldId id="416" r:id="rId12"/>
    <p:sldId id="433" r:id="rId13"/>
    <p:sldId id="440" r:id="rId14"/>
    <p:sldId id="349" r:id="rId15"/>
    <p:sldId id="434" r:id="rId16"/>
    <p:sldId id="435" r:id="rId17"/>
    <p:sldId id="43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9" d="100"/>
          <a:sy n="89" d="100"/>
        </p:scale>
        <p:origin x="1434"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67891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7117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00204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75727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3151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9421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113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September 2015</a:t>
            </a:r>
            <a:endParaRPr lang="en-US" dirty="0"/>
          </a:p>
        </p:txBody>
      </p:sp>
      <p:sp>
        <p:nvSpPr>
          <p:cNvPr id="1029" name="Rectangle 5"/>
          <p:cNvSpPr>
            <a:spLocks noGrp="1" noChangeArrowheads="1"/>
          </p:cNvSpPr>
          <p:nvPr>
            <p:ph type="ftr" sz="quarter" idx="3"/>
          </p:nvPr>
        </p:nvSpPr>
        <p:spPr bwMode="auto">
          <a:xfrm>
            <a:off x="6863977" y="6475413"/>
            <a:ext cx="1679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Reza Hedayat (</a:t>
            </a:r>
            <a:r>
              <a:rPr lang="en-US" dirty="0" err="1" smtClean="0"/>
              <a:t>Newracom</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87945" y="332601"/>
            <a:ext cx="327025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baseline="0" dirty="0">
                <a:latin typeface="Calibri" panose="020F0502020204030204" pitchFamily="34" charset="0"/>
              </a:rPr>
              <a:t>doc.: IEEE </a:t>
            </a:r>
            <a:r>
              <a:rPr lang="en-US" sz="1800" b="1" baseline="0" dirty="0" smtClean="0">
                <a:latin typeface="Calibri" panose="020F0502020204030204" pitchFamily="34" charset="0"/>
              </a:rPr>
              <a:t>802.11-15/1126r0</a:t>
            </a:r>
            <a:endParaRPr lang="en-US" sz="1800" b="1" baseline="0" dirty="0">
              <a:latin typeface="Calibri" panose="020F0502020204030204"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t>TGax</a:t>
            </a:r>
            <a:r>
              <a:rPr lang="en-US" altLang="en-US" dirty="0" smtClean="0"/>
              <a:t> MAC ad hoc </a:t>
            </a:r>
            <a:br>
              <a:rPr lang="en-US" altLang="en-US" dirty="0" smtClean="0"/>
            </a:br>
            <a:r>
              <a:rPr lang="en-US" altLang="en-US" dirty="0" smtClean="0"/>
              <a:t>September 2015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t>Date:</a:t>
            </a:r>
            <a:r>
              <a:rPr lang="en-US" altLang="en-US" sz="2000" b="0" dirty="0" smtClean="0"/>
              <a:t> 2015-09-14</a:t>
            </a:r>
          </a:p>
        </p:txBody>
      </p:sp>
      <p:graphicFrame>
        <p:nvGraphicFramePr>
          <p:cNvPr id="1026" name="Object 11"/>
          <p:cNvGraphicFramePr>
            <a:graphicFrameLocks noChangeAspect="1"/>
          </p:cNvGraphicFramePr>
          <p:nvPr>
            <p:extLst>
              <p:ext uri="{D42A27DB-BD31-4B8C-83A1-F6EECF244321}">
                <p14:modId xmlns:p14="http://schemas.microsoft.com/office/powerpoint/2010/main" val="1795739093"/>
              </p:ext>
            </p:extLst>
          </p:nvPr>
        </p:nvGraphicFramePr>
        <p:xfrm>
          <a:off x="457200" y="2720975"/>
          <a:ext cx="7594600" cy="2530475"/>
        </p:xfrm>
        <a:graphic>
          <a:graphicData uri="http://schemas.openxmlformats.org/presentationml/2006/ole">
            <mc:AlternateContent xmlns:mc="http://schemas.openxmlformats.org/markup-compatibility/2006">
              <mc:Choice xmlns:v="urn:schemas-microsoft-com:vml" Requires="v">
                <p:oleObj spid="_x0000_s1117" name="Document" r:id="rId4" imgW="8320168" imgH="2775190" progId="Word.Document.8">
                  <p:embed/>
                </p:oleObj>
              </mc:Choice>
              <mc:Fallback>
                <p:oleObj name="Document" r:id="rId4" imgW="8320168" imgH="2775190" progId="Word.Document.8">
                  <p:embed/>
                  <p:pic>
                    <p:nvPicPr>
                      <p:cNvPr id="0" name="Object 11"/>
                      <p:cNvPicPr>
                        <a:picLocks noChangeAspect="1" noChangeArrowheads="1"/>
                      </p:cNvPicPr>
                      <p:nvPr/>
                    </p:nvPicPr>
                    <p:blipFill>
                      <a:blip r:embed="rId5"/>
                      <a:srcRect/>
                      <a:stretch>
                        <a:fillRect/>
                      </a:stretch>
                    </p:blipFill>
                    <p:spPr bwMode="auto">
                      <a:xfrm>
                        <a:off x="457200" y="2720975"/>
                        <a:ext cx="7594600" cy="253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graphicFrame>
        <p:nvGraphicFramePr>
          <p:cNvPr id="11" name="Table 10"/>
          <p:cNvGraphicFramePr>
            <a:graphicFrameLocks noGrp="1"/>
          </p:cNvGraphicFramePr>
          <p:nvPr>
            <p:extLst>
              <p:ext uri="{D42A27DB-BD31-4B8C-83A1-F6EECF244321}">
                <p14:modId xmlns:p14="http://schemas.microsoft.com/office/powerpoint/2010/main" val="3567982092"/>
              </p:ext>
            </p:extLst>
          </p:nvPr>
        </p:nvGraphicFramePr>
        <p:xfrm>
          <a:off x="685800" y="1752600"/>
          <a:ext cx="7620001" cy="3733804"/>
        </p:xfrm>
        <a:graphic>
          <a:graphicData uri="http://schemas.openxmlformats.org/drawingml/2006/table">
            <a:tbl>
              <a:tblPr/>
              <a:tblGrid>
                <a:gridCol w="849664"/>
                <a:gridCol w="4639434"/>
                <a:gridCol w="1483540"/>
                <a:gridCol w="647363"/>
              </a:tblGrid>
              <a:tr h="196516">
                <a:tc>
                  <a:txBody>
                    <a:bodyPr/>
                    <a:lstStyle/>
                    <a:p>
                      <a:pPr algn="ctr" fontAlgn="b"/>
                      <a:r>
                        <a:rPr lang="en-CA" sz="1200" b="1" i="0" u="none" strike="noStrike" dirty="0">
                          <a:solidFill>
                            <a:srgbClr val="FFFFFF"/>
                          </a:solidFill>
                          <a:latin typeface="Calibri"/>
                        </a:rPr>
                        <a:t>DCN</a:t>
                      </a:r>
                    </a:p>
                  </a:txBody>
                  <a:tcPr marL="8092" marR="8092" marT="8092"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Title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dirty="0">
                          <a:solidFill>
                            <a:srgbClr val="FFFFFF"/>
                          </a:solidFill>
                          <a:latin typeface="Calibri"/>
                        </a:rPr>
                        <a:t>Author</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dirty="0" smtClean="0">
                          <a:solidFill>
                            <a:srgbClr val="FFFFFF"/>
                          </a:solidFill>
                          <a:latin typeface="Calibri"/>
                        </a:rPr>
                        <a:t>#SPs</a:t>
                      </a:r>
                      <a:endParaRPr lang="en-CA" sz="1200" b="1" i="0" u="none" strike="noStrike" dirty="0">
                        <a:solidFill>
                          <a:srgbClr val="FFFFFF"/>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196516">
                <a:tc>
                  <a:txBody>
                    <a:bodyPr/>
                    <a:lstStyle/>
                    <a:p>
                      <a:pPr algn="l" fontAlgn="b"/>
                      <a:r>
                        <a:rPr lang="en-CA" sz="1200" b="0" i="0" u="none" strike="noStrike" dirty="0">
                          <a:solidFill>
                            <a:srgbClr val="000000"/>
                          </a:solidFill>
                          <a:latin typeface="Calibri"/>
                        </a:rPr>
                        <a:t>11-15/1013</a:t>
                      </a:r>
                    </a:p>
                  </a:txBody>
                  <a:tcPr marL="8092" marR="8092" marT="8092"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802.11ae &amp; 802.11ax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Guido R. Hiertz</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a:solidFill>
                            <a:srgbClr val="000000"/>
                          </a:solidFill>
                          <a:latin typeface="Calibri"/>
                        </a:rPr>
                        <a:t>11-15/1014</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Multiple BSSID Element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Guido R. Hiertz</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a:solidFill>
                            <a:srgbClr val="00B050"/>
                          </a:solidFill>
                          <a:latin typeface="Calibri"/>
                        </a:rPr>
                        <a:t>11-15/1015</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B050"/>
                          </a:solidFill>
                          <a:latin typeface="Calibri"/>
                        </a:rPr>
                        <a:t>Proxy ARB in 802.11ax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B050"/>
                          </a:solidFill>
                          <a:latin typeface="Calibri"/>
                        </a:rPr>
                        <a:t>Guido R. Hiertz</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a:solidFill>
                            <a:srgbClr val="000000"/>
                          </a:solidFill>
                          <a:latin typeface="Calibri"/>
                        </a:rPr>
                        <a:t>11-15/1033</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Data field in HE PPDU</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Yongho Seok</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0000"/>
                          </a:solidFill>
                          <a:latin typeface="Calibri"/>
                        </a:rPr>
                        <a:t>4</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a:solidFill>
                            <a:srgbClr val="000000"/>
                          </a:solidFill>
                          <a:latin typeface="Calibri"/>
                        </a:rPr>
                        <a:t>11-15/1034</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Notification of Operating Mode Changes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Yongho Seok</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2</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a:solidFill>
                            <a:srgbClr val="000000"/>
                          </a:solidFill>
                          <a:latin typeface="Calibri"/>
                        </a:rPr>
                        <a:t>11-15/1044</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Further Study of 11ax Multicast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Kazuyuki Sakoda</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0000"/>
                          </a:solidFill>
                          <a:latin typeface="Calibri"/>
                        </a:rPr>
                        <a:t>3</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a:solidFill>
                            <a:srgbClr val="000000"/>
                          </a:solidFill>
                          <a:latin typeface="Calibri"/>
                        </a:rPr>
                        <a:t>11-15/1052</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de-DE" sz="1200" b="0" i="0" u="none" strike="noStrike">
                          <a:solidFill>
                            <a:srgbClr val="000000"/>
                          </a:solidFill>
                          <a:latin typeface="Calibri"/>
                        </a:rPr>
                        <a:t>Bandwidth for UL MU transmission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Young Hoon Kwon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2</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a:solidFill>
                            <a:srgbClr val="000000"/>
                          </a:solidFill>
                          <a:latin typeface="Calibri"/>
                        </a:rPr>
                        <a:t>11-15/1060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Receive Operating Mode Indication for Power Save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Eric Wong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a:solidFill>
                            <a:srgbClr val="000000"/>
                          </a:solidFill>
                          <a:latin typeface="Calibri"/>
                        </a:rPr>
                        <a:t>11-15/1063</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11ax Channel access procedure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Chao-Chun Wang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a:solidFill>
                            <a:srgbClr val="000000"/>
                          </a:solidFill>
                          <a:latin typeface="Calibri"/>
                        </a:rPr>
                        <a:t>11-15/1067</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 TXOP truncation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Jeongki Kim</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a:solidFill>
                            <a:srgbClr val="000000"/>
                          </a:solidFill>
                          <a:latin typeface="Calibri"/>
                        </a:rPr>
                        <a:t>11-15/1096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Recovery Procedures in Cascading Sequences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John Son </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2</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a:solidFill>
                            <a:srgbClr val="000000"/>
                          </a:solidFill>
                          <a:latin typeface="Calibri"/>
                        </a:rPr>
                        <a:t>11-15/1098</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ACK/BA frame for UL MU under cascading structure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Narendar Madhavan </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a:solidFill>
                            <a:srgbClr val="000000"/>
                          </a:solidFill>
                          <a:latin typeface="Calibri"/>
                        </a:rPr>
                        <a:t>11-15/1114</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Airtime Analysis of EDCA</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Sean Coffey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a:solidFill>
                            <a:srgbClr val="000000"/>
                          </a:solidFill>
                          <a:latin typeface="Calibri"/>
                        </a:rPr>
                        <a:t>11-15/1115</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High Efficiency in Accessing the Medium</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Sean Coffey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a:solidFill>
                            <a:srgbClr val="000000"/>
                          </a:solidFill>
                          <a:latin typeface="Calibri"/>
                        </a:rPr>
                        <a:t>11-15/1116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Trigger Frame Channel Access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Jinsoo Ahn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a:solidFill>
                            <a:srgbClr val="000000"/>
                          </a:solidFill>
                          <a:latin typeface="Calibri"/>
                        </a:rPr>
                        <a:t>11-15/1120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Buffer Status Report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Alfred Asterjadhi</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a:solidFill>
                            <a:srgbClr val="000000"/>
                          </a:solidFill>
                          <a:latin typeface="Calibri"/>
                        </a:rPr>
                        <a:t>11-15/1121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HE A-Control field</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Alfred Asterjadhi</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dirty="0">
                          <a:solidFill>
                            <a:srgbClr val="000000"/>
                          </a:solidFill>
                          <a:latin typeface="Calibri"/>
                        </a:rPr>
                        <a:t>11-15/1137</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Triggered OFDMA Random Access Observations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Russell Huang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Backup Slides</a:t>
            </a:r>
          </a:p>
        </p:txBody>
      </p:sp>
      <p:sp>
        <p:nvSpPr>
          <p:cNvPr id="6"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7"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Approve </a:t>
            </a:r>
            <a:r>
              <a:rPr lang="en-US" altLang="en-US" sz="2000" dirty="0" err="1" smtClean="0"/>
              <a:t>TGax</a:t>
            </a:r>
            <a:r>
              <a:rPr lang="en-US" altLang="en-US" sz="2000" dirty="0" smtClean="0"/>
              <a:t> MAC ad hoc  minutes of meetings and teleconferences from the July 2015 meeting until today:  </a:t>
            </a:r>
          </a:p>
          <a:p>
            <a:pPr lvl="1"/>
            <a:r>
              <a:rPr lang="en-US" altLang="en-US" sz="1600" dirty="0" smtClean="0"/>
              <a:t>&lt;Doc reference&gt;</a:t>
            </a:r>
          </a:p>
          <a:p>
            <a:pPr lvl="1"/>
            <a:endParaRPr lang="en-US" altLang="en-US" sz="1600" dirty="0" smtClean="0"/>
          </a:p>
          <a:p>
            <a:r>
              <a:rPr lang="en-US" altLang="en-US" sz="2000" dirty="0" smtClean="0"/>
              <a:t>Mover:		Seconder:</a:t>
            </a:r>
          </a:p>
          <a:p>
            <a:endParaRPr lang="en-US" altLang="en-US" sz="2000" dirty="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5225913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8535696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a:t>
            </a:r>
            <a:r>
              <a:rPr lang="en-US" altLang="en-US" dirty="0" err="1" smtClean="0"/>
              <a:t>Premotion</a:t>
            </a:r>
            <a:r>
              <a:rPr lang="en-US" altLang="en-US" dirty="0" smtClean="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243905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a:t>
            </a:r>
            <a:r>
              <a:rPr lang="en-US" altLang="en-US" sz="2000" dirty="0" err="1" smtClean="0">
                <a:latin typeface="Arial" pitchFamily="34" charset="0"/>
              </a:rPr>
              <a:t>Newracom</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Eric Wong (Apple)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smtClean="0"/>
              <a:t>Note ad hoc rules // Slides 12-13</a:t>
            </a:r>
          </a:p>
          <a:p>
            <a:r>
              <a:rPr lang="en-US" altLang="en-US" sz="2000" dirty="0" smtClean="0"/>
              <a:t>Note MAC ad hoc sessions this week </a:t>
            </a:r>
            <a:br>
              <a:rPr lang="en-US" altLang="en-US" sz="2000" dirty="0" smtClean="0"/>
            </a:br>
            <a:r>
              <a:rPr lang="en-US" altLang="en-US" sz="2000" dirty="0" smtClean="0"/>
              <a:t>	// Tue AM2 and Wed PM1</a:t>
            </a:r>
          </a:p>
          <a:p>
            <a:r>
              <a:rPr lang="en-US" altLang="en-US" sz="2000" dirty="0" smtClean="0"/>
              <a:t>Approve previous ad hoc session and telecon minutes </a:t>
            </a:r>
          </a:p>
          <a:p>
            <a:pPr marL="57150" indent="0">
              <a:buNone/>
            </a:pPr>
            <a:r>
              <a:rPr lang="en-US" altLang="en-US" sz="2000" dirty="0"/>
              <a:t>	</a:t>
            </a:r>
            <a:r>
              <a:rPr lang="en-US" altLang="en-US" sz="2000" dirty="0" smtClean="0"/>
              <a:t>// Approved </a:t>
            </a:r>
            <a:r>
              <a:rPr lang="en-US" altLang="en-US" sz="2000" dirty="0" err="1" smtClean="0"/>
              <a:t>TGaxFull</a:t>
            </a:r>
            <a:r>
              <a:rPr lang="en-US" altLang="en-US" sz="2000" dirty="0" smtClean="0"/>
              <a:t> Mon PM1</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24403</TotalTime>
  <Words>1342</Words>
  <Application>Microsoft Office PowerPoint</Application>
  <PresentationFormat>On-screen Show (4:3)</PresentationFormat>
  <Paragraphs>280</Paragraphs>
  <Slides>17</Slides>
  <Notes>17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7" baseType="lpstr">
      <vt:lpstr>MS PGothic</vt:lpstr>
      <vt:lpstr>MS PGothic</vt:lpstr>
      <vt:lpstr>Arial</vt:lpstr>
      <vt:lpstr>Arial Black</vt:lpstr>
      <vt:lpstr>Calibri</vt:lpstr>
      <vt:lpstr>Helvetica</vt:lpstr>
      <vt:lpstr>Monotype Sorts</vt:lpstr>
      <vt:lpstr>Times New Roman</vt:lpstr>
      <vt:lpstr>802-11-Submission</vt:lpstr>
      <vt:lpstr>Document</vt:lpstr>
      <vt:lpstr>TGax MAC ad hoc  September 2015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(1/2) Governing document is 15/075r0</vt:lpstr>
      <vt:lpstr>Ad Hoc Groups Operation (2/2) Governing document is 15/075r0</vt:lpstr>
      <vt:lpstr>Backup Slides</vt:lpstr>
      <vt:lpstr>Approval of  MAC Ad Hoc Minutes</vt:lpstr>
      <vt:lpstr>Strawpoll xxxx  (“Testing the temperature of the room”)</vt:lpstr>
      <vt:lpstr>Strawpoll xxxx  (“Premotion”)</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Reza Hedayat</dc:creator>
  <cp:lastModifiedBy>Reza</cp:lastModifiedBy>
  <cp:revision>1422</cp:revision>
  <cp:lastPrinted>1998-02-10T13:28:06Z</cp:lastPrinted>
  <dcterms:created xsi:type="dcterms:W3CDTF">2007-04-17T18:10:23Z</dcterms:created>
  <dcterms:modified xsi:type="dcterms:W3CDTF">2015-09-14T06:28:52Z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