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38" r:id="rId15"/>
    <p:sldId id="434" r:id="rId16"/>
    <p:sldId id="436" r:id="rId17"/>
    <p:sldId id="437" r:id="rId18"/>
    <p:sldId id="439" r:id="rId19"/>
    <p:sldId id="440" r:id="rId20"/>
    <p:sldId id="441" r:id="rId21"/>
    <p:sldId id="442" r:id="rId22"/>
    <p:sldId id="443" r:id="rId23"/>
    <p:sldId id="444" r:id="rId24"/>
    <p:sldId id="445" r:id="rId25"/>
    <p:sldId id="446" r:id="rId26"/>
    <p:sldId id="447" r:id="rId27"/>
    <p:sldId id="448" r:id="rId28"/>
    <p:sldId id="449" r:id="rId29"/>
    <p:sldId id="450" r:id="rId30"/>
    <p:sldId id="451" r:id="rId31"/>
    <p:sldId id="452" r:id="rId32"/>
    <p:sldId id="454" r:id="rId33"/>
    <p:sldId id="455" r:id="rId34"/>
    <p:sldId id="456" r:id="rId35"/>
    <p:sldId id="457" r:id="rId36"/>
    <p:sldId id="458" r:id="rId37"/>
    <p:sldId id="459" r:id="rId38"/>
    <p:sldId id="460" r:id="rId39"/>
    <p:sldId id="461" r:id="rId40"/>
    <p:sldId id="462" r:id="rId41"/>
    <p:sldId id="463" r:id="rId42"/>
    <p:sldId id="464"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80" d="100"/>
          <a:sy n="80" d="100"/>
        </p:scale>
        <p:origin x="-87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29200" y="304800"/>
            <a:ext cx="332796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1125r3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September 2015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28650" y="2971800"/>
          <a:ext cx="8515350" cy="2828925"/>
        </p:xfrm>
        <a:graphic>
          <a:graphicData uri="http://schemas.openxmlformats.org/presentationml/2006/ole">
            <p:oleObj spid="_x0000_s1042" name="Document" r:id="rId4" imgW="8334130" imgH="276016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graphicFrame>
        <p:nvGraphicFramePr>
          <p:cNvPr id="7" name="Table 6"/>
          <p:cNvGraphicFramePr>
            <a:graphicFrameLocks noGrp="1"/>
          </p:cNvGraphicFramePr>
          <p:nvPr/>
        </p:nvGraphicFramePr>
        <p:xfrm>
          <a:off x="852488" y="2209800"/>
          <a:ext cx="7453312" cy="2974342"/>
        </p:xfrm>
        <a:graphic>
          <a:graphicData uri="http://schemas.openxmlformats.org/drawingml/2006/table">
            <a:tbl>
              <a:tblPr/>
              <a:tblGrid>
                <a:gridCol w="747712"/>
                <a:gridCol w="838200"/>
                <a:gridCol w="838200"/>
                <a:gridCol w="914400"/>
                <a:gridCol w="914400"/>
                <a:gridCol w="1066800"/>
                <a:gridCol w="11430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AM1</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AM2</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PM1</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0" i="0" u="none" strike="noStrike" cap="none" normalizeH="0" baseline="0" dirty="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24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PM2</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0" i="0" u="none" strike="noStrike" cap="none" normalizeH="0" baseline="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EVE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400" b="1" i="0" u="none" strike="noStrike" cap="none" normalizeH="0" baseline="0" dirty="0" smtClean="0">
                          <a:ln>
                            <a:noFill/>
                          </a:ln>
                          <a:solidFill>
                            <a:srgbClr val="FF0000"/>
                          </a:solidFill>
                          <a:effectLst/>
                          <a:latin typeface="Times New Roman" pitchFamily="18" charset="0"/>
                          <a:ea typeface="MS PGothic" pitchFamily="34" charset="-128"/>
                        </a:rPr>
                        <a:t>PHY</a:t>
                      </a:r>
                      <a:r>
                        <a:rPr kumimoji="0" lang="en-CA" sz="1800" b="0" i="0" u="none" strike="noStrike" cap="none" normalizeH="0" baseline="0" dirty="0" smtClean="0">
                          <a:ln>
                            <a:noFill/>
                          </a:ln>
                          <a:solidFill>
                            <a:srgbClr val="000000"/>
                          </a:solidFill>
                          <a:effectLst/>
                          <a:latin typeface="Times New Roman" pitchFamily="18" charset="0"/>
                          <a:ea typeface="MS PGothic" pitchFamily="34" charset="-128"/>
                        </a:rPr>
                        <a:t> 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3608617" cy="769441"/>
          </a:xfrm>
          <a:prstGeom prst="rect">
            <a:avLst/>
          </a:prstGeom>
          <a:noFill/>
        </p:spPr>
        <p:txBody>
          <a:bodyPr wrap="none" rtlCol="0">
            <a:spAutoFit/>
          </a:bodyPr>
          <a:lstStyle/>
          <a:p>
            <a:r>
              <a:rPr lang="en-US" sz="1600" b="1" dirty="0" smtClean="0"/>
              <a:t>Note: </a:t>
            </a:r>
          </a:p>
          <a:p>
            <a:pPr>
              <a:buFont typeface="Arial" pitchFamily="34" charset="0"/>
              <a:buChar char="•"/>
            </a:pPr>
            <a:r>
              <a:rPr lang="en-US" sz="1400" dirty="0" smtClean="0">
                <a:solidFill>
                  <a:srgbClr val="00B050"/>
                </a:solidFill>
              </a:rPr>
              <a:t>Docs in green color have been presented; </a:t>
            </a:r>
          </a:p>
          <a:p>
            <a:pPr>
              <a:buFont typeface="Arial" pitchFamily="34" charset="0"/>
              <a:buChar char="•"/>
            </a:pPr>
            <a:r>
              <a:rPr lang="en-US" sz="1400" dirty="0" smtClean="0"/>
              <a:t>Docs in black color have NOT been presented.</a:t>
            </a:r>
            <a:endParaRPr lang="en-US" sz="1400" dirty="0"/>
          </a:p>
        </p:txBody>
      </p:sp>
      <p:graphicFrame>
        <p:nvGraphicFramePr>
          <p:cNvPr id="7" name="Table 6"/>
          <p:cNvGraphicFramePr>
            <a:graphicFrameLocks noGrp="1"/>
          </p:cNvGraphicFramePr>
          <p:nvPr/>
        </p:nvGraphicFramePr>
        <p:xfrm>
          <a:off x="1219200" y="2438400"/>
          <a:ext cx="6096000" cy="3907098"/>
        </p:xfrm>
        <a:graphic>
          <a:graphicData uri="http://schemas.openxmlformats.org/drawingml/2006/table">
            <a:tbl>
              <a:tblPr/>
              <a:tblGrid>
                <a:gridCol w="685800"/>
                <a:gridCol w="3705478"/>
                <a:gridCol w="1186832"/>
                <a:gridCol w="517890"/>
              </a:tblGrid>
              <a:tr h="161841">
                <a:tc>
                  <a:txBody>
                    <a:bodyPr/>
                    <a:lstStyle/>
                    <a:p>
                      <a:pPr algn="l" fontAlgn="b"/>
                      <a:r>
                        <a:rPr lang="en-CA" sz="900" b="0" i="0" u="none" strike="noStrike" dirty="0">
                          <a:solidFill>
                            <a:srgbClr val="00B050"/>
                          </a:solidFill>
                          <a:latin typeface="Calibri"/>
                        </a:rPr>
                        <a:t>11-15/0579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preamble design and autodetection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11-15/0580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11ax Coding Discussion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11-15/810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HE PHY Padding and Packet Extension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11-15/1031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DL MU Signalling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err="1">
                          <a:solidFill>
                            <a:srgbClr val="00B050"/>
                          </a:solidFill>
                          <a:latin typeface="Calibri"/>
                        </a:rPr>
                        <a:t>Katsuo</a:t>
                      </a:r>
                      <a:r>
                        <a:rPr lang="en-CA" sz="900" b="0" i="0" u="none" strike="noStrike" dirty="0">
                          <a:solidFill>
                            <a:srgbClr val="00B050"/>
                          </a:solidFill>
                          <a:latin typeface="Calibri"/>
                        </a:rPr>
                        <a:t> </a:t>
                      </a:r>
                      <a:r>
                        <a:rPr lang="en-CA" sz="900" b="0" i="0" u="none" strike="noStrike" dirty="0" err="1">
                          <a:solidFill>
                            <a:srgbClr val="00B050"/>
                          </a:solidFill>
                          <a:latin typeface="Calibri"/>
                        </a:rPr>
                        <a:t>Yunoki</a:t>
                      </a:r>
                      <a:r>
                        <a:rPr lang="en-CA" sz="900" b="0" i="0" u="none" strike="noStrike" dirty="0">
                          <a:solidFill>
                            <a:srgbClr val="00B050"/>
                          </a:solidFill>
                          <a:latin typeface="Calibri"/>
                        </a:rPr>
                        <a:t>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11-15/1051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HE NDP frame for sounding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Young Hoon Kwon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11-15/1059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SIG-B Encoding Structure Part II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Ron Porat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11-15/1066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HE-SIG-B Contents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Kaushik Josiam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11-15/1068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Reliable Transmission Schemes for HE-SIG-B and Data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Jianhan Liu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11-15/1070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1024 QAM Proposal</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dirty="0">
                          <a:solidFill>
                            <a:srgbClr val="00B050"/>
                          </a:solidFill>
                          <a:latin typeface="Calibri"/>
                        </a:rPr>
                        <a:t>11-15/1075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Number of BSS Color bits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Yasuhiko Inoue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11-15/0826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HE-SIG-A transmission for range extension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Jiayin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11-15/1077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HE-SIG-A Content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Jiayin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11-15/0853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0000"/>
                          </a:solidFill>
                          <a:latin typeface="Calibri"/>
                        </a:rPr>
                        <a:t>Extensible Preamble Format Design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Leonardo Lanante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11-15/1088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LTF Design for Uplink MU-MIMO</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Daewon Lee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11-15/1089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0000"/>
                          </a:solidFill>
                          <a:latin typeface="Calibri"/>
                        </a:rPr>
                        <a:t>Considerations on  PHY Padding and Packet Extension in 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Yujin Noh</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11-15/1091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Considerations on  Range Extension with SIG-A Repetition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Yujin Noh</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11-15/1092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Support of 1x/2x/4x OFDM Symbol  in HE SU PPDU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Heejung Yu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11-15/1106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SIG-B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Reza Hedayat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11-15/1111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SIG-B Resource unit allocation coding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Amin Jafarian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11-15/1119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Discussions on HE SIG-A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John Son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11-15/1122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Identifiers in HE PPDUs for power saving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dirty="0">
                          <a:solidFill>
                            <a:srgbClr val="00B050"/>
                          </a:solidFill>
                          <a:latin typeface="Calibri"/>
                        </a:rPr>
                        <a:t>11-15/0602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HE-LTF </a:t>
                      </a:r>
                      <a:r>
                        <a:rPr lang="en-CA" sz="900" b="0" i="0" u="none" strike="noStrike" dirty="0" err="1">
                          <a:solidFill>
                            <a:srgbClr val="00B050"/>
                          </a:solidFill>
                          <a:latin typeface="Calibri"/>
                        </a:rPr>
                        <a:t>squence</a:t>
                      </a:r>
                      <a:r>
                        <a:rPr lang="en-CA" sz="900" b="0" i="0" u="none" strike="noStrike" dirty="0">
                          <a:solidFill>
                            <a:srgbClr val="00B050"/>
                          </a:solidFill>
                          <a:latin typeface="Calibri"/>
                        </a:rPr>
                        <a:t> for UL MU-MIMO</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Xiaogang Chen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3298">
                <a:tc>
                  <a:txBody>
                    <a:bodyPr/>
                    <a:lstStyle/>
                    <a:p>
                      <a:pPr algn="l" fontAlgn="b"/>
                      <a:r>
                        <a:rPr lang="en-CA" sz="900" b="0" i="0" u="none" strike="noStrike">
                          <a:solidFill>
                            <a:srgbClr val="00B050"/>
                          </a:solidFill>
                          <a:latin typeface="Calibri"/>
                        </a:rPr>
                        <a:t>11-15/0823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Preamble Design and Auto-Detection for 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Sungho Moon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3298">
                <a:tc>
                  <a:txBody>
                    <a:bodyPr/>
                    <a:lstStyle/>
                    <a:p>
                      <a:pPr algn="l" fontAlgn="b"/>
                      <a:r>
                        <a:rPr lang="en-CA" sz="900" b="0" i="0" u="none" strike="noStrike">
                          <a:solidFill>
                            <a:srgbClr val="00B050"/>
                          </a:solidFill>
                          <a:latin typeface="Calibri"/>
                        </a:rPr>
                        <a:t>11-15/1071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Tone Grouping Factors and NDP format for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Sameer Vermani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Session Head Counts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1066800" y="2209800"/>
            <a:ext cx="7086600" cy="1077218"/>
          </a:xfrm>
          <a:prstGeom prst="rect">
            <a:avLst/>
          </a:prstGeom>
          <a:noFill/>
        </p:spPr>
        <p:txBody>
          <a:bodyPr wrap="square" rtlCol="0">
            <a:spAutoFit/>
          </a:bodyPr>
          <a:lstStyle/>
          <a:p>
            <a:r>
              <a:rPr lang="en-US" sz="3200" dirty="0" smtClean="0"/>
              <a:t>78 Attendees in Monday PM1 </a:t>
            </a:r>
            <a:r>
              <a:rPr lang="en-US" sz="3200" dirty="0" err="1" smtClean="0"/>
              <a:t>TGax</a:t>
            </a:r>
            <a:r>
              <a:rPr lang="en-US" sz="3200" dirty="0" smtClean="0"/>
              <a:t> </a:t>
            </a:r>
          </a:p>
          <a:p>
            <a:r>
              <a:rPr lang="en-US" sz="3200" dirty="0" smtClean="0"/>
              <a:t>PHY Ad Hoc Sessions </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 #1 (Doc# 0580)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533400" y="1751618"/>
            <a:ext cx="7772400" cy="2215991"/>
          </a:xfrm>
          <a:prstGeom prst="rect">
            <a:avLst/>
          </a:prstGeom>
        </p:spPr>
        <p:txBody>
          <a:bodyPr wrap="square">
            <a:spAutoFit/>
          </a:bodyPr>
          <a:lstStyle/>
          <a:p>
            <a:pPr marL="0" indent="0"/>
            <a:r>
              <a:rPr lang="en-US" sz="1800" dirty="0" smtClean="0"/>
              <a:t>Do you make the following text changes in 11ax SFD (</a:t>
            </a:r>
            <a:r>
              <a:rPr lang="en-US" sz="1800" b="1" dirty="0" smtClean="0"/>
              <a:t>3.3.3 Coding</a:t>
            </a:r>
            <a:r>
              <a:rPr lang="en-US" sz="1800" dirty="0" smtClean="0"/>
              <a:t>)?</a:t>
            </a:r>
          </a:p>
          <a:p>
            <a:pPr marL="400050" lvl="1" indent="0"/>
            <a:r>
              <a:rPr lang="en-US" sz="2000" dirty="0" smtClean="0"/>
              <a:t>  </a:t>
            </a:r>
            <a:r>
              <a:rPr lang="en-GB" sz="2000" i="1" dirty="0" smtClean="0"/>
              <a:t>LDPC is the only coding scheme in the HE PPDU Data field for allocation sizes of </a:t>
            </a:r>
            <a:r>
              <a:rPr lang="en-GB" sz="2000" i="1" u="sng" dirty="0" smtClean="0">
                <a:solidFill>
                  <a:srgbClr val="FF0000"/>
                </a:solidFill>
              </a:rPr>
              <a:t>484 tones,</a:t>
            </a:r>
            <a:r>
              <a:rPr lang="en-GB" sz="2000" i="1" dirty="0" smtClean="0"/>
              <a:t> 996 tones and 996*2 tones.  </a:t>
            </a:r>
          </a:p>
          <a:p>
            <a:pPr marL="400050" lvl="1" indent="0"/>
            <a:r>
              <a:rPr lang="en-GB" sz="2000" i="1" dirty="0" smtClean="0"/>
              <a:t> ….</a:t>
            </a:r>
            <a:endParaRPr lang="en-US" sz="2000" i="1" dirty="0" smtClean="0"/>
          </a:p>
          <a:p>
            <a:pPr marL="400050" lvl="1" indent="0"/>
            <a:r>
              <a:rPr lang="en-US" sz="2000" dirty="0" smtClean="0"/>
              <a:t> </a:t>
            </a:r>
            <a:r>
              <a:rPr lang="en-GB" sz="2000" i="1" dirty="0" smtClean="0"/>
              <a:t>Support of LDPC code for both TX and RX is mandatory for HE STAs declaring support for at least one of HE </a:t>
            </a:r>
            <a:r>
              <a:rPr lang="en-GB" sz="2000" i="1" u="sng" dirty="0" smtClean="0">
                <a:solidFill>
                  <a:srgbClr val="FF0000"/>
                </a:solidFill>
              </a:rPr>
              <a:t>40/</a:t>
            </a:r>
            <a:r>
              <a:rPr lang="en-GB" sz="2000" i="1" dirty="0" smtClean="0"/>
              <a:t>80/160/80+80 SU-PPDU bandwidths,</a:t>
            </a:r>
            <a:r>
              <a:rPr lang="en-GB" sz="2000" dirty="0" smtClean="0"/>
              <a:t> ……..</a:t>
            </a:r>
            <a:endParaRPr lang="en-US" sz="2000" dirty="0" smtClean="0"/>
          </a:p>
        </p:txBody>
      </p:sp>
      <p:sp>
        <p:nvSpPr>
          <p:cNvPr id="7" name="Rectangle 6"/>
          <p:cNvSpPr/>
          <p:nvPr/>
        </p:nvSpPr>
        <p:spPr>
          <a:xfrm>
            <a:off x="914400" y="4267200"/>
            <a:ext cx="4572000" cy="1938992"/>
          </a:xfrm>
          <a:prstGeom prst="rect">
            <a:avLst/>
          </a:prstGeom>
        </p:spPr>
        <p:txBody>
          <a:bodyPr>
            <a:spAutoFit/>
          </a:bodyPr>
          <a:lstStyle/>
          <a:p>
            <a:pPr marL="0" indent="0">
              <a:buNone/>
            </a:pPr>
            <a:r>
              <a:rPr lang="en-US" sz="2400" dirty="0" smtClean="0">
                <a:solidFill>
                  <a:srgbClr val="00B050"/>
                </a:solidFill>
              </a:rPr>
              <a:t>Yes:40 </a:t>
            </a:r>
          </a:p>
          <a:p>
            <a:pPr marL="0" indent="0">
              <a:buNone/>
            </a:pPr>
            <a:r>
              <a:rPr lang="en-US" sz="2400" dirty="0" smtClean="0">
                <a:solidFill>
                  <a:srgbClr val="00B050"/>
                </a:solidFill>
              </a:rPr>
              <a:t>No: 0</a:t>
            </a:r>
          </a:p>
          <a:p>
            <a:pPr marL="0" indent="0">
              <a:buNone/>
            </a:pPr>
            <a:r>
              <a:rPr lang="en-US" sz="2400" dirty="0" smtClean="0">
                <a:solidFill>
                  <a:srgbClr val="00B050"/>
                </a:solidFill>
              </a:rPr>
              <a:t>Abs:18</a:t>
            </a:r>
          </a:p>
          <a:p>
            <a:pPr marL="0" indent="0">
              <a:buNone/>
            </a:pPr>
            <a:endParaRPr lang="en-US" sz="2400" dirty="0" smtClean="0"/>
          </a:p>
          <a:p>
            <a:pPr marL="0" indent="0">
              <a:buNone/>
            </a:pPr>
            <a:r>
              <a:rPr lang="en-US" sz="2400" dirty="0" smtClean="0">
                <a:solidFill>
                  <a:srgbClr val="00B050"/>
                </a:solidFill>
              </a:rPr>
              <a:t>Straw Poll Passes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 #2 (Doc# 1031)</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762000" y="1905000"/>
            <a:ext cx="7620000" cy="1938992"/>
          </a:xfrm>
          <a:prstGeom prst="rect">
            <a:avLst/>
          </a:prstGeom>
        </p:spPr>
        <p:txBody>
          <a:bodyPr wrap="square">
            <a:spAutoFit/>
          </a:bodyPr>
          <a:lstStyle/>
          <a:p>
            <a:r>
              <a:rPr lang="en-US" sz="2400" dirty="0" smtClean="0"/>
              <a:t>Do you </a:t>
            </a:r>
            <a:r>
              <a:rPr lang="en-US" altLang="ja-JP" sz="2400" dirty="0" smtClean="0"/>
              <a:t>agree</a:t>
            </a:r>
            <a:r>
              <a:rPr lang="ja-JP" altLang="en-US" sz="2400" smtClean="0"/>
              <a:t> </a:t>
            </a:r>
            <a:r>
              <a:rPr lang="en-US" altLang="ja-JP" sz="2400" dirty="0" smtClean="0"/>
              <a:t>to</a:t>
            </a:r>
            <a:r>
              <a:rPr lang="ja-JP" altLang="en-US" sz="2400" smtClean="0"/>
              <a:t> </a:t>
            </a:r>
            <a:r>
              <a:rPr lang="en-US" altLang="ja-JP" sz="2400" dirty="0" smtClean="0"/>
              <a:t>add</a:t>
            </a:r>
            <a:r>
              <a:rPr lang="ja-JP" altLang="en-US" sz="2400" smtClean="0"/>
              <a:t> </a:t>
            </a:r>
            <a:r>
              <a:rPr lang="en-US" altLang="ja-JP" sz="2400" dirty="0" smtClean="0"/>
              <a:t>the</a:t>
            </a:r>
            <a:r>
              <a:rPr lang="ja-JP" altLang="en-US" sz="2400" smtClean="0"/>
              <a:t> </a:t>
            </a:r>
            <a:r>
              <a:rPr lang="en-US" altLang="ja-JP" sz="2400" dirty="0" smtClean="0"/>
              <a:t>following</a:t>
            </a:r>
            <a:r>
              <a:rPr lang="ja-JP" altLang="en-US" sz="2400" smtClean="0"/>
              <a:t> </a:t>
            </a:r>
            <a:r>
              <a:rPr lang="en-US" altLang="ja-JP" sz="2400" dirty="0" smtClean="0"/>
              <a:t>text</a:t>
            </a:r>
            <a:r>
              <a:rPr lang="ja-JP" altLang="en-US" sz="2400" smtClean="0"/>
              <a:t> </a:t>
            </a:r>
            <a:r>
              <a:rPr lang="en-US" altLang="ja-JP" sz="2400" dirty="0" smtClean="0"/>
              <a:t>to</a:t>
            </a:r>
            <a:r>
              <a:rPr lang="ja-JP" altLang="en-US" sz="2400" smtClean="0"/>
              <a:t> </a:t>
            </a:r>
            <a:r>
              <a:rPr lang="en-US" altLang="ja-JP" sz="2400" dirty="0" smtClean="0"/>
              <a:t>SFD?</a:t>
            </a:r>
          </a:p>
          <a:p>
            <a:endParaRPr lang="en-US" altLang="ja-JP" sz="2400" dirty="0" smtClean="0"/>
          </a:p>
          <a:p>
            <a:pPr marL="0" indent="0"/>
            <a:r>
              <a:rPr lang="en-US" altLang="ja-JP" sz="2400" dirty="0" smtClean="0"/>
              <a:t>The</a:t>
            </a:r>
            <a:r>
              <a:rPr lang="ja-JP" altLang="en-US" sz="2400" smtClean="0"/>
              <a:t> </a:t>
            </a:r>
            <a:r>
              <a:rPr lang="en-US" altLang="ja-JP" sz="2400" dirty="0" smtClean="0"/>
              <a:t>amendment</a:t>
            </a:r>
            <a:r>
              <a:rPr lang="ja-JP" altLang="en-US" sz="2400" smtClean="0"/>
              <a:t> </a:t>
            </a:r>
            <a:r>
              <a:rPr lang="en-US" altLang="ja-JP" sz="2400" dirty="0" smtClean="0"/>
              <a:t>shall</a:t>
            </a:r>
            <a:r>
              <a:rPr lang="ja-JP" altLang="en-US" sz="2400" smtClean="0"/>
              <a:t> </a:t>
            </a:r>
            <a:r>
              <a:rPr lang="en-US" altLang="ja-JP" sz="2400" dirty="0" smtClean="0"/>
              <a:t>define</a:t>
            </a:r>
            <a:r>
              <a:rPr lang="ja-JP" altLang="en-US" sz="2400" smtClean="0"/>
              <a:t> </a:t>
            </a:r>
            <a:r>
              <a:rPr lang="en-US" altLang="ja-JP" sz="2400" dirty="0" smtClean="0"/>
              <a:t>Group</a:t>
            </a:r>
            <a:r>
              <a:rPr lang="ja-JP" altLang="en-US" sz="2400" smtClean="0"/>
              <a:t> </a:t>
            </a:r>
            <a:r>
              <a:rPr lang="en-US" altLang="ja-JP" sz="2400" dirty="0" smtClean="0"/>
              <a:t>ID</a:t>
            </a:r>
            <a:r>
              <a:rPr lang="ja-JP" altLang="en-US" sz="2400" smtClean="0"/>
              <a:t> </a:t>
            </a:r>
            <a:r>
              <a:rPr lang="en-US" altLang="ja-JP" sz="2400" dirty="0" smtClean="0"/>
              <a:t>expression</a:t>
            </a:r>
            <a:r>
              <a:rPr lang="ja-JP" altLang="en-US" sz="2400" smtClean="0"/>
              <a:t> </a:t>
            </a:r>
            <a:r>
              <a:rPr lang="en-US" altLang="ja-JP" sz="2400" dirty="0" smtClean="0"/>
              <a:t>to identify stations multiplexed in DL MU PPDU with MU-MIMO, OFDMA or combined</a:t>
            </a:r>
            <a:r>
              <a:rPr lang="ja-JP" altLang="en-US" sz="2400" smtClean="0"/>
              <a:t> </a:t>
            </a:r>
            <a:r>
              <a:rPr lang="en-US" altLang="ja-JP" sz="2400" dirty="0" smtClean="0"/>
              <a:t>usage</a:t>
            </a:r>
            <a:r>
              <a:rPr lang="ja-JP" altLang="en-US" sz="2400" smtClean="0"/>
              <a:t> </a:t>
            </a:r>
            <a:r>
              <a:rPr lang="en-US" altLang="ja-JP" sz="2400" dirty="0" smtClean="0"/>
              <a:t>of</a:t>
            </a:r>
            <a:r>
              <a:rPr lang="ja-JP" altLang="en-US" sz="2400" smtClean="0"/>
              <a:t> </a:t>
            </a:r>
            <a:r>
              <a:rPr lang="en-US" altLang="ja-JP" sz="2400" dirty="0" smtClean="0"/>
              <a:t>both. </a:t>
            </a:r>
            <a:endParaRPr lang="en-US" sz="2400" dirty="0"/>
          </a:p>
        </p:txBody>
      </p:sp>
      <p:sp>
        <p:nvSpPr>
          <p:cNvPr id="7" name="Rectangle 6"/>
          <p:cNvSpPr/>
          <p:nvPr/>
        </p:nvSpPr>
        <p:spPr>
          <a:xfrm>
            <a:off x="914400" y="4267200"/>
            <a:ext cx="4572000" cy="1938992"/>
          </a:xfrm>
          <a:prstGeom prst="rect">
            <a:avLst/>
          </a:prstGeom>
        </p:spPr>
        <p:txBody>
          <a:bodyPr>
            <a:spAutoFit/>
          </a:bodyPr>
          <a:lstStyle/>
          <a:p>
            <a:pPr marL="0" indent="0">
              <a:buNone/>
            </a:pPr>
            <a:r>
              <a:rPr lang="en-US" sz="2400" dirty="0" smtClean="0">
                <a:solidFill>
                  <a:srgbClr val="C00000"/>
                </a:solidFill>
              </a:rPr>
              <a:t>Yes:1</a:t>
            </a:r>
          </a:p>
          <a:p>
            <a:pPr marL="0" indent="0">
              <a:buNone/>
            </a:pPr>
            <a:r>
              <a:rPr lang="en-US" sz="2400" dirty="0" smtClean="0">
                <a:solidFill>
                  <a:srgbClr val="C00000"/>
                </a:solidFill>
              </a:rPr>
              <a:t>No: Many</a:t>
            </a:r>
          </a:p>
          <a:p>
            <a:pPr marL="0" indent="0">
              <a:buNone/>
            </a:pPr>
            <a:r>
              <a:rPr lang="en-US" sz="2400" dirty="0" smtClean="0">
                <a:solidFill>
                  <a:srgbClr val="C00000"/>
                </a:solidFill>
              </a:rPr>
              <a:t>Abs:</a:t>
            </a:r>
          </a:p>
          <a:p>
            <a:pPr marL="0" indent="0">
              <a:buNone/>
            </a:pPr>
            <a:endParaRPr lang="en-US" sz="2400" dirty="0" smtClean="0">
              <a:solidFill>
                <a:srgbClr val="C00000"/>
              </a:solidFill>
            </a:endParaRPr>
          </a:p>
          <a:p>
            <a:pPr marL="0" indent="0">
              <a:buNone/>
            </a:pPr>
            <a:r>
              <a:rPr lang="en-US" sz="2400" dirty="0" smtClean="0">
                <a:solidFill>
                  <a:srgbClr val="C00000"/>
                </a:solidFill>
              </a:rPr>
              <a:t>Straw Poll Fails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 (Doc #1051)</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8" name="Content Placeholder 2"/>
          <p:cNvSpPr txBox="1">
            <a:spLocks/>
          </p:cNvSpPr>
          <p:nvPr/>
        </p:nvSpPr>
        <p:spPr>
          <a:xfrm>
            <a:off x="685800" y="1981200"/>
            <a:ext cx="8153400" cy="43434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to the TG Specification Framework:</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4.y.z The spec shall define an HE-NDP for DL Sounding. The frame format of HE-NDP is based on the 11ax SU PPDU format and is shown in the diagram below. The presence and duration of packet extension at the end of HE-NDP is TBD.</a:t>
            </a: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9" name="Rectangle 8"/>
          <p:cNvSpPr/>
          <p:nvPr/>
        </p:nvSpPr>
        <p:spPr bwMode="auto">
          <a:xfrm>
            <a:off x="2446481" y="4285561"/>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1050" dirty="0" smtClean="0"/>
              <a:t>L-STF</a:t>
            </a:r>
          </a:p>
        </p:txBody>
      </p:sp>
      <p:sp>
        <p:nvSpPr>
          <p:cNvPr id="10" name="Rectangle 9"/>
          <p:cNvSpPr/>
          <p:nvPr/>
        </p:nvSpPr>
        <p:spPr bwMode="auto">
          <a:xfrm>
            <a:off x="3019358" y="4285560"/>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1050" dirty="0" smtClean="0"/>
              <a:t>L-LTF</a:t>
            </a:r>
          </a:p>
        </p:txBody>
      </p:sp>
      <p:sp>
        <p:nvSpPr>
          <p:cNvPr id="11" name="Rectangle 10"/>
          <p:cNvSpPr/>
          <p:nvPr/>
        </p:nvSpPr>
        <p:spPr bwMode="auto">
          <a:xfrm>
            <a:off x="3592235" y="4285559"/>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1050" dirty="0" smtClean="0"/>
              <a:t>L-SIG</a:t>
            </a:r>
          </a:p>
        </p:txBody>
      </p:sp>
      <p:sp>
        <p:nvSpPr>
          <p:cNvPr id="12" name="Rectangle 11"/>
          <p:cNvSpPr/>
          <p:nvPr/>
        </p:nvSpPr>
        <p:spPr bwMode="auto">
          <a:xfrm>
            <a:off x="4165112" y="4285558"/>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900" dirty="0" smtClean="0"/>
              <a:t>TBD</a:t>
            </a:r>
          </a:p>
        </p:txBody>
      </p:sp>
      <p:sp>
        <p:nvSpPr>
          <p:cNvPr id="13" name="Rectangle 12"/>
          <p:cNvSpPr/>
          <p:nvPr/>
        </p:nvSpPr>
        <p:spPr bwMode="auto">
          <a:xfrm>
            <a:off x="4737989" y="4285555"/>
            <a:ext cx="703130" cy="286441"/>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700" dirty="0" smtClean="0"/>
              <a:t>HE-SIG-A</a:t>
            </a:r>
          </a:p>
        </p:txBody>
      </p:sp>
      <p:sp>
        <p:nvSpPr>
          <p:cNvPr id="14" name="Rectangle 13"/>
          <p:cNvSpPr/>
          <p:nvPr/>
        </p:nvSpPr>
        <p:spPr bwMode="auto">
          <a:xfrm>
            <a:off x="5437674" y="4285556"/>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900" dirty="0" smtClean="0"/>
              <a:t>HE-STF</a:t>
            </a:r>
          </a:p>
        </p:txBody>
      </p:sp>
      <p:sp>
        <p:nvSpPr>
          <p:cNvPr id="15" name="Rectangle 14"/>
          <p:cNvSpPr/>
          <p:nvPr/>
        </p:nvSpPr>
        <p:spPr bwMode="auto">
          <a:xfrm>
            <a:off x="6013996" y="4285555"/>
            <a:ext cx="1583118"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900" dirty="0" smtClean="0"/>
              <a:t>HE-LTFs</a:t>
            </a:r>
          </a:p>
        </p:txBody>
      </p:sp>
      <p:sp>
        <p:nvSpPr>
          <p:cNvPr id="16" name="TextBox 21"/>
          <p:cNvSpPr txBox="1"/>
          <p:nvPr/>
        </p:nvSpPr>
        <p:spPr>
          <a:xfrm>
            <a:off x="789474" y="4313468"/>
            <a:ext cx="1523872" cy="244682"/>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nSpc>
                <a:spcPct val="90000"/>
              </a:lnSpc>
              <a:spcAft>
                <a:spcPts val="300"/>
              </a:spcAft>
            </a:pPr>
            <a:r>
              <a:rPr lang="en-US" sz="1100" i="1" dirty="0" smtClean="0">
                <a:solidFill>
                  <a:schemeClr val="tx1">
                    <a:lumMod val="75000"/>
                    <a:lumOff val="25000"/>
                  </a:schemeClr>
                </a:solidFill>
                <a:latin typeface="Calibre Semibold" pitchFamily="34" charset="0"/>
              </a:rPr>
              <a:t>Format of HE-NDP </a:t>
            </a:r>
          </a:p>
        </p:txBody>
      </p:sp>
      <p:sp>
        <p:nvSpPr>
          <p:cNvPr id="17" name="Rectangle 16"/>
          <p:cNvSpPr/>
          <p:nvPr/>
        </p:nvSpPr>
        <p:spPr bwMode="auto">
          <a:xfrm>
            <a:off x="7597114" y="4285555"/>
            <a:ext cx="757411" cy="286439"/>
          </a:xfrm>
          <a:prstGeom prst="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Packet Extension</a:t>
            </a:r>
          </a:p>
        </p:txBody>
      </p:sp>
      <p:sp>
        <p:nvSpPr>
          <p:cNvPr id="18" name="Rectangle 17"/>
          <p:cNvSpPr/>
          <p:nvPr/>
        </p:nvSpPr>
        <p:spPr>
          <a:xfrm>
            <a:off x="838200" y="5562600"/>
            <a:ext cx="5867400" cy="830997"/>
          </a:xfrm>
          <a:prstGeom prst="rect">
            <a:avLst/>
          </a:prstGeom>
        </p:spPr>
        <p:txBody>
          <a:bodyPr wrap="square">
            <a:spAutoFit/>
          </a:bodyPr>
          <a:lstStyle/>
          <a:p>
            <a:pPr marL="0" indent="0">
              <a:buNone/>
            </a:pPr>
            <a:r>
              <a:rPr lang="en-US" sz="2400" dirty="0" smtClean="0">
                <a:solidFill>
                  <a:srgbClr val="00B050"/>
                </a:solidFill>
              </a:rPr>
              <a:t>Yes: 38  No: 0 Abs:4</a:t>
            </a:r>
          </a:p>
          <a:p>
            <a:pPr marL="0" indent="0">
              <a:buNone/>
            </a:pPr>
            <a:r>
              <a:rPr lang="en-US" sz="2400" dirty="0" smtClean="0">
                <a:solidFill>
                  <a:srgbClr val="00B050"/>
                </a:solidFill>
              </a:rPr>
              <a:t>Straw Poll Passes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 (Doc #1071)</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a:t>
            </a:r>
            <a:r>
              <a:rPr kumimoji="0" lang="en-US" sz="2400" b="1" i="0" u="none" strike="noStrike" kern="0" cap="none" spc="0" normalizeH="0" baseline="0" noProof="0" dirty="0" err="1" smtClean="0">
                <a:ln>
                  <a:noFill/>
                </a:ln>
                <a:solidFill>
                  <a:schemeClr val="tx1"/>
                </a:solidFill>
                <a:effectLst/>
                <a:uLnTx/>
                <a:uFillTx/>
                <a:latin typeface="+mn-lt"/>
                <a:ea typeface="MS PGothic" pitchFamily="34" charset="-128"/>
                <a:cs typeface="ＭＳ Ｐゴシック" charset="0"/>
              </a:rPr>
              <a:t>TGax</a:t>
            </a: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spec framework document:</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400050" marR="0" lvl="1" indent="0" algn="l" defTabSz="914400" rtl="0" eaLnBrk="0" fontAlgn="base" latinLnBrk="0" hangingPunct="0">
              <a:lnSpc>
                <a:spcPct val="100000"/>
              </a:lnSpc>
              <a:spcBef>
                <a:spcPct val="20000"/>
              </a:spcBef>
              <a:spcAft>
                <a:spcPct val="0"/>
              </a:spcAft>
              <a:buClrTx/>
              <a:buSzTx/>
              <a:buFontTx/>
              <a:buNone/>
              <a:tabLst/>
              <a:defRPr/>
            </a:pPr>
            <a:r>
              <a:rPr kumimoji="0" lang="en-US" sz="2000" b="1" i="1" u="none" strike="noStrike" kern="0" cap="none" spc="0" normalizeH="0" baseline="0" noProof="0" dirty="0" smtClean="0">
                <a:ln>
                  <a:noFill/>
                </a:ln>
                <a:solidFill>
                  <a:schemeClr val="tx1"/>
                </a:solidFill>
                <a:effectLst/>
                <a:uLnTx/>
                <a:uFillTx/>
                <a:latin typeface="+mn-lt"/>
                <a:ea typeface="MS PGothic" pitchFamily="34" charset="-128"/>
              </a:rPr>
              <a:t>“802.11ax spec shall not support Ng=1 for sounding feedback. Note that the tone grouping factor, Ng is defined with respect to data tones of the 11ax PPDU. ”</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1"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1" u="none" strike="noStrike" kern="0" cap="none" spc="0" normalizeH="0" baseline="0" noProof="0" dirty="0" smtClean="0">
              <a:ln>
                <a:noFill/>
              </a:ln>
              <a:solidFill>
                <a:schemeClr val="tx1"/>
              </a:solidFill>
              <a:effectLst/>
              <a:uLnTx/>
              <a:uFillTx/>
              <a:latin typeface="+mn-lt"/>
              <a:ea typeface="MS PGothic" pitchFamily="34" charset="-128"/>
            </a:endParaRPr>
          </a:p>
          <a:p>
            <a:pPr marL="0" indent="0">
              <a:buNone/>
            </a:pPr>
            <a:r>
              <a:rPr lang="en-US" sz="2400" dirty="0" smtClean="0">
                <a:solidFill>
                  <a:srgbClr val="00B050"/>
                </a:solidFill>
              </a:rPr>
              <a:t>Straw Poll Passes Unanimously</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S PGothic"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support to add the following text and diagram to the SFD</a:t>
            </a:r>
          </a:p>
          <a:p>
            <a:pPr marL="457200" marR="0" lvl="1"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5715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1"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spec shall define an HE-NDP for collecting sounding feedback, whose frame format is shown in the diagram below. The presence and duration of packet extension at the end of HE-NDP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bwMode="auto">
          <a:xfrm>
            <a:off x="2170323" y="3904561"/>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smtClean="0"/>
              <a:t>L-STF</a:t>
            </a:r>
          </a:p>
        </p:txBody>
      </p:sp>
      <p:sp>
        <p:nvSpPr>
          <p:cNvPr id="8" name="Rectangle 7"/>
          <p:cNvSpPr/>
          <p:nvPr/>
        </p:nvSpPr>
        <p:spPr bwMode="auto">
          <a:xfrm>
            <a:off x="2743200" y="3904560"/>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smtClean="0"/>
              <a:t>L-LTF</a:t>
            </a:r>
          </a:p>
        </p:txBody>
      </p:sp>
      <p:sp>
        <p:nvSpPr>
          <p:cNvPr id="9" name="Rectangle 8"/>
          <p:cNvSpPr/>
          <p:nvPr/>
        </p:nvSpPr>
        <p:spPr bwMode="auto">
          <a:xfrm>
            <a:off x="3316077" y="3904559"/>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smtClean="0"/>
              <a:t>L-SIG</a:t>
            </a:r>
          </a:p>
        </p:txBody>
      </p:sp>
      <p:sp>
        <p:nvSpPr>
          <p:cNvPr id="10" name="Rectangle 9"/>
          <p:cNvSpPr/>
          <p:nvPr/>
        </p:nvSpPr>
        <p:spPr bwMode="auto">
          <a:xfrm>
            <a:off x="3888954" y="3904558"/>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900" dirty="0" smtClean="0"/>
              <a:t>RL-SIG</a:t>
            </a:r>
          </a:p>
        </p:txBody>
      </p:sp>
      <p:sp>
        <p:nvSpPr>
          <p:cNvPr id="11" name="Rectangle 10"/>
          <p:cNvSpPr/>
          <p:nvPr/>
        </p:nvSpPr>
        <p:spPr bwMode="auto">
          <a:xfrm>
            <a:off x="4461831" y="3904555"/>
            <a:ext cx="703130" cy="286441"/>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700" dirty="0" smtClean="0"/>
              <a:t>HE-SIG-A</a:t>
            </a:r>
          </a:p>
        </p:txBody>
      </p:sp>
      <p:sp>
        <p:nvSpPr>
          <p:cNvPr id="12" name="Rectangle 11"/>
          <p:cNvSpPr/>
          <p:nvPr/>
        </p:nvSpPr>
        <p:spPr bwMode="auto">
          <a:xfrm>
            <a:off x="5161516" y="3904556"/>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900" dirty="0" smtClean="0"/>
              <a:t>HE-STF</a:t>
            </a:r>
          </a:p>
        </p:txBody>
      </p:sp>
      <p:sp>
        <p:nvSpPr>
          <p:cNvPr id="13" name="Rectangle 12"/>
          <p:cNvSpPr/>
          <p:nvPr/>
        </p:nvSpPr>
        <p:spPr bwMode="auto">
          <a:xfrm>
            <a:off x="5737838" y="3904555"/>
            <a:ext cx="1583118"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900" dirty="0" smtClean="0"/>
              <a:t>HE-LTFs</a:t>
            </a:r>
          </a:p>
        </p:txBody>
      </p:sp>
      <p:sp>
        <p:nvSpPr>
          <p:cNvPr id="14" name="TextBox 13"/>
          <p:cNvSpPr txBox="1"/>
          <p:nvPr/>
        </p:nvSpPr>
        <p:spPr>
          <a:xfrm>
            <a:off x="513316" y="3932468"/>
            <a:ext cx="1523872" cy="244682"/>
          </a:xfrm>
          <a:prstGeom prst="rect">
            <a:avLst/>
          </a:prstGeom>
          <a:noFill/>
        </p:spPr>
        <p:txBody>
          <a:bodyPr wrap="square" rtlCol="0">
            <a:spAutoFit/>
          </a:bodyPr>
          <a:lstStyle/>
          <a:p>
            <a:pPr>
              <a:lnSpc>
                <a:spcPct val="90000"/>
              </a:lnSpc>
              <a:spcAft>
                <a:spcPts val="300"/>
              </a:spcAft>
            </a:pPr>
            <a:r>
              <a:rPr lang="en-US" sz="1100" i="1" dirty="0" smtClean="0">
                <a:solidFill>
                  <a:schemeClr val="tx1">
                    <a:lumMod val="75000"/>
                    <a:lumOff val="25000"/>
                  </a:schemeClr>
                </a:solidFill>
                <a:latin typeface="Calibre Semibold" pitchFamily="34" charset="0"/>
              </a:rPr>
              <a:t>Format of HE-NDP </a:t>
            </a:r>
          </a:p>
        </p:txBody>
      </p:sp>
      <p:sp>
        <p:nvSpPr>
          <p:cNvPr id="15" name="Rectangle 14"/>
          <p:cNvSpPr/>
          <p:nvPr/>
        </p:nvSpPr>
        <p:spPr bwMode="auto">
          <a:xfrm>
            <a:off x="7320956" y="3904555"/>
            <a:ext cx="757411" cy="286439"/>
          </a:xfrm>
          <a:prstGeom prst="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Packet Extension</a:t>
            </a:r>
          </a:p>
        </p:txBody>
      </p:sp>
      <p:sp>
        <p:nvSpPr>
          <p:cNvPr id="17" name="Title 1"/>
          <p:cNvSpPr>
            <a:spLocks noGrp="1"/>
          </p:cNvSpPr>
          <p:nvPr>
            <p:ph type="title"/>
          </p:nvPr>
        </p:nvSpPr>
        <p:spPr>
          <a:xfrm>
            <a:off x="685800" y="685800"/>
            <a:ext cx="7772400" cy="1066800"/>
          </a:xfrm>
        </p:spPr>
        <p:txBody>
          <a:bodyPr/>
          <a:lstStyle/>
          <a:p>
            <a:r>
              <a:rPr lang="en-US" dirty="0" smtClean="0"/>
              <a:t>Straw Poll #5 (Doc #1071)</a:t>
            </a:r>
            <a:endParaRPr lang="en-US" dirty="0"/>
          </a:p>
        </p:txBody>
      </p:sp>
      <p:sp>
        <p:nvSpPr>
          <p:cNvPr id="18" name="Rectangle 17"/>
          <p:cNvSpPr/>
          <p:nvPr/>
        </p:nvSpPr>
        <p:spPr>
          <a:xfrm>
            <a:off x="609600" y="5334000"/>
            <a:ext cx="3247940" cy="523220"/>
          </a:xfrm>
          <a:prstGeom prst="rect">
            <a:avLst/>
          </a:prstGeom>
        </p:spPr>
        <p:txBody>
          <a:bodyPr wrap="none">
            <a:spAutoFit/>
          </a:bodyPr>
          <a:lstStyle/>
          <a:p>
            <a:pPr marL="0" indent="0">
              <a:buNone/>
            </a:pPr>
            <a:r>
              <a:rPr lang="en-US" sz="2800" b="1" dirty="0" smtClean="0">
                <a:solidFill>
                  <a:srgbClr val="C00000"/>
                </a:solidFill>
              </a:rPr>
              <a:t>Straw Poll Deferred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txBox="1">
            <a:spLocks/>
          </p:cNvSpPr>
          <p:nvPr/>
        </p:nvSpPr>
        <p:spPr bwMode="auto">
          <a:xfrm>
            <a:off x="685800" y="685800"/>
            <a:ext cx="77724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sz="3200" dirty="0" smtClean="0"/>
              <a:t>Straw Poll #6 (Doc #1059)</a:t>
            </a:r>
            <a:endParaRPr kumimoji="0" lang="en-US" sz="3200" b="1" i="0" u="none" strike="noStrike" kern="0" cap="none" spc="0" normalizeH="0" baseline="0" noProof="0" dirty="0">
              <a:ln>
                <a:noFill/>
              </a:ln>
              <a:solidFill>
                <a:schemeClr val="tx2"/>
              </a:solidFill>
              <a:effectLst/>
              <a:uLnTx/>
              <a:uFillTx/>
              <a:latin typeface="+mj-lt"/>
              <a:ea typeface="MS PGothic" pitchFamily="34" charset="-128"/>
              <a:cs typeface="ＭＳ Ｐゴシック" charset="0"/>
            </a:endParaRPr>
          </a:p>
        </p:txBody>
      </p:sp>
      <p:sp>
        <p:nvSpPr>
          <p:cNvPr id="7" name="Content Placeholder 2"/>
          <p:cNvSpPr txBox="1">
            <a:spLocks/>
          </p:cNvSpPr>
          <p:nvPr/>
        </p:nvSpPr>
        <p:spPr>
          <a:xfrm>
            <a:off x="685800" y="1371600"/>
            <a:ext cx="7772400" cy="4343400"/>
          </a:xfrm>
          <a:prstGeom prst="rect">
            <a:avLst/>
          </a:prstGeom>
        </p:spPr>
        <p:txBody>
          <a:bodyPr>
            <a:noAutofit/>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SFD: The encoding structure of each BCC in SIG-B is as shown in the figure and as described below:</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2 users are grouped together and jointly encoded in each BCC block in the user specific section of HE SIG-B</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CRC in the common block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last user information is immediately followed by tail bits (regardless of whether the number of users is odd or even) and padding bits are only added after those tail bits</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p:txBody>
      </p:sp>
      <p:grpSp>
        <p:nvGrpSpPr>
          <p:cNvPr id="8" name="Group 7"/>
          <p:cNvGrpSpPr/>
          <p:nvPr/>
        </p:nvGrpSpPr>
        <p:grpSpPr>
          <a:xfrm>
            <a:off x="898168" y="3449852"/>
            <a:ext cx="6415393" cy="1947530"/>
            <a:chOff x="2133601" y="2381969"/>
            <a:chExt cx="6415393" cy="1947530"/>
          </a:xfrm>
        </p:grpSpPr>
        <p:cxnSp>
          <p:nvCxnSpPr>
            <p:cNvPr id="9" name="Straight Arrow Connector 8"/>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0" name="Rectangle 9"/>
            <p:cNvSpPr/>
            <p:nvPr/>
          </p:nvSpPr>
          <p:spPr>
            <a:xfrm>
              <a:off x="3000281" y="2707866"/>
              <a:ext cx="780862" cy="304800"/>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851" y="2381969"/>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SIG-B</a:t>
              </a:r>
              <a:endParaRPr lang="en-US" sz="1400" dirty="0">
                <a:latin typeface="Trebuchet MS" panose="020B0603020202020204" pitchFamily="34" charset="0"/>
              </a:endParaRPr>
            </a:p>
          </p:txBody>
        </p:sp>
        <p:sp>
          <p:nvSpPr>
            <p:cNvPr id="12" name="Rectangle 11"/>
            <p:cNvSpPr/>
            <p:nvPr/>
          </p:nvSpPr>
          <p:spPr>
            <a:xfrm>
              <a:off x="3790762" y="2701107"/>
              <a:ext cx="1600200" cy="311559"/>
            </a:xfrm>
            <a:prstGeom prst="rect">
              <a:avLst/>
            </a:prstGeom>
            <a:solidFill>
              <a:srgbClr val="EB89E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bwMode="auto">
            <a:xfrm flipH="1">
              <a:off x="4646262"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4" name="TextBox 13"/>
            <p:cNvSpPr txBox="1"/>
            <p:nvPr/>
          </p:nvSpPr>
          <p:spPr>
            <a:xfrm>
              <a:off x="2855549" y="3012666"/>
              <a:ext cx="1209163" cy="307777"/>
            </a:xfrm>
            <a:prstGeom prst="rect">
              <a:avLst/>
            </a:prstGeom>
            <a:noFill/>
          </p:spPr>
          <p:txBody>
            <a:bodyPr wrap="square" rtlCol="0">
              <a:spAutoFit/>
            </a:bodyPr>
            <a:lstStyle/>
            <a:p>
              <a:r>
                <a:rPr lang="en-US" sz="1400" b="1" dirty="0" smtClean="0"/>
                <a:t>Common</a:t>
              </a:r>
              <a:endParaRPr lang="en-US" sz="1400" b="1" dirty="0"/>
            </a:p>
          </p:txBody>
        </p:sp>
        <p:sp>
          <p:nvSpPr>
            <p:cNvPr id="15" name="TextBox 14"/>
            <p:cNvSpPr txBox="1"/>
            <p:nvPr/>
          </p:nvSpPr>
          <p:spPr>
            <a:xfrm>
              <a:off x="3976192" y="2997842"/>
              <a:ext cx="1414770" cy="307777"/>
            </a:xfrm>
            <a:prstGeom prst="rect">
              <a:avLst/>
            </a:prstGeom>
            <a:noFill/>
          </p:spPr>
          <p:txBody>
            <a:bodyPr wrap="square" rtlCol="0">
              <a:spAutoFit/>
            </a:bodyPr>
            <a:lstStyle/>
            <a:p>
              <a:pPr algn="ctr"/>
              <a:r>
                <a:rPr lang="en-US" sz="1400" b="1" dirty="0" smtClean="0"/>
                <a:t>User-specific</a:t>
              </a:r>
              <a:endParaRPr lang="en-US" sz="1400" b="1" dirty="0"/>
            </a:p>
          </p:txBody>
        </p:sp>
        <p:sp>
          <p:nvSpPr>
            <p:cNvPr id="16" name="Rectangle 15"/>
            <p:cNvSpPr/>
            <p:nvPr/>
          </p:nvSpPr>
          <p:spPr bwMode="auto">
            <a:xfrm>
              <a:off x="4267200" y="3619288"/>
              <a:ext cx="1103375" cy="377429"/>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7" name="TextBox 42"/>
            <p:cNvSpPr txBox="1"/>
            <p:nvPr/>
          </p:nvSpPr>
          <p:spPr>
            <a:xfrm>
              <a:off x="6597380" y="3320443"/>
              <a:ext cx="786462" cy="282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18" name="Rectangle 17"/>
            <p:cNvSpPr/>
            <p:nvPr/>
          </p:nvSpPr>
          <p:spPr bwMode="auto">
            <a:xfrm>
              <a:off x="5370575" y="3619207"/>
              <a:ext cx="1057572" cy="377510"/>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2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488571" y="3619289"/>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1 or 2</a:t>
              </a:r>
              <a:r>
                <a:rPr kumimoji="0" lang="en-US" b="0" i="0" u="none" strike="noStrike" cap="none" normalizeH="0" baseline="0" dirty="0" smtClean="0">
                  <a:ln>
                    <a:noFill/>
                  </a:ln>
                  <a:solidFill>
                    <a:schemeClr val="tx2"/>
                  </a:solidFill>
                  <a:effectLst/>
                  <a:latin typeface="Times New Roman" pitchFamily="18" charset="0"/>
                </a:rPr>
                <a:t> users + CRC +</a:t>
              </a:r>
              <a:r>
                <a:rPr kumimoji="0" lang="en-US" b="0" i="0" u="none" strike="noStrike" cap="none" normalizeH="0" dirty="0" smtClean="0">
                  <a:ln>
                    <a:noFill/>
                  </a:ln>
                  <a:solidFill>
                    <a:schemeClr val="tx2"/>
                  </a:solidFill>
                  <a:effectLst/>
                  <a:latin typeface="Times New Roman" pitchFamily="18" charset="0"/>
                </a:rPr>
                <a:t> Tail</a:t>
              </a:r>
              <a:endParaRPr kumimoji="0" lang="en-US" b="0" i="0" u="none" strike="noStrike" cap="none" normalizeH="0" baseline="0" dirty="0" smtClean="0">
                <a:ln>
                  <a:noFill/>
                </a:ln>
                <a:solidFill>
                  <a:schemeClr val="tx2"/>
                </a:solidFill>
                <a:effectLst/>
                <a:latin typeface="Times New Roman" pitchFamily="18" charset="0"/>
              </a:endParaRPr>
            </a:p>
          </p:txBody>
        </p:sp>
        <p:cxnSp>
          <p:nvCxnSpPr>
            <p:cNvPr id="20" name="Straight Arrow Connector 19"/>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1" name="Rectangle 20"/>
            <p:cNvSpPr/>
            <p:nvPr/>
          </p:nvSpPr>
          <p:spPr>
            <a:xfrm>
              <a:off x="2133601" y="3624948"/>
              <a:ext cx="2133600" cy="371769"/>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cxnSp>
          <p:nvCxnSpPr>
            <p:cNvPr id="22" name="Straight Arrow Connector 21"/>
            <p:cNvCxnSpPr/>
            <p:nvPr/>
          </p:nvCxnSpPr>
          <p:spPr bwMode="auto">
            <a:xfrm>
              <a:off x="5257800" y="3080917"/>
              <a:ext cx="838200" cy="47905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3" name="TextBox 22"/>
            <p:cNvSpPr txBox="1"/>
            <p:nvPr/>
          </p:nvSpPr>
          <p:spPr>
            <a:xfrm>
              <a:off x="3976192" y="2381969"/>
              <a:ext cx="184731" cy="276999"/>
            </a:xfrm>
            <a:prstGeom prst="rect">
              <a:avLst/>
            </a:prstGeom>
            <a:noFill/>
          </p:spPr>
          <p:txBody>
            <a:bodyPr wrap="none" rtlCol="0">
              <a:spAutoFit/>
            </a:bodyPr>
            <a:lstStyle/>
            <a:p>
              <a:endParaRPr lang="en-US" dirty="0"/>
            </a:p>
          </p:txBody>
        </p:sp>
        <p:sp>
          <p:nvSpPr>
            <p:cNvPr id="24" name="TextBox 23"/>
            <p:cNvSpPr txBox="1"/>
            <p:nvPr/>
          </p:nvSpPr>
          <p:spPr>
            <a:xfrm>
              <a:off x="4375941" y="4038600"/>
              <a:ext cx="1039067" cy="276999"/>
            </a:xfrm>
            <a:prstGeom prst="rect">
              <a:avLst/>
            </a:prstGeom>
            <a:noFill/>
          </p:spPr>
          <p:txBody>
            <a:bodyPr wrap="none" rtlCol="0">
              <a:spAutoFit/>
            </a:bodyPr>
            <a:lstStyle/>
            <a:p>
              <a:r>
                <a:rPr lang="en-US" b="1" dirty="0" smtClean="0"/>
                <a:t>1 BCC Block</a:t>
              </a:r>
              <a:endParaRPr lang="en-US" b="1" dirty="0"/>
            </a:p>
          </p:txBody>
        </p:sp>
        <p:sp>
          <p:nvSpPr>
            <p:cNvPr id="25" name="TextBox 24"/>
            <p:cNvSpPr txBox="1"/>
            <p:nvPr/>
          </p:nvSpPr>
          <p:spPr>
            <a:xfrm>
              <a:off x="5406992" y="4052500"/>
              <a:ext cx="1039067" cy="276999"/>
            </a:xfrm>
            <a:prstGeom prst="rect">
              <a:avLst/>
            </a:prstGeom>
            <a:noFill/>
          </p:spPr>
          <p:txBody>
            <a:bodyPr wrap="none" rtlCol="0">
              <a:spAutoFit/>
            </a:bodyPr>
            <a:lstStyle/>
            <a:p>
              <a:r>
                <a:rPr lang="en-US" b="1" dirty="0" smtClean="0"/>
                <a:t>1 BCC Block</a:t>
              </a:r>
              <a:endParaRPr lang="en-US" b="1" dirty="0"/>
            </a:p>
          </p:txBody>
        </p:sp>
      </p:grpSp>
      <p:sp>
        <p:nvSpPr>
          <p:cNvPr id="26" name="TextBox 25"/>
          <p:cNvSpPr txBox="1"/>
          <p:nvPr/>
        </p:nvSpPr>
        <p:spPr>
          <a:xfrm>
            <a:off x="6282510" y="5126252"/>
            <a:ext cx="1252266" cy="276999"/>
          </a:xfrm>
          <a:prstGeom prst="rect">
            <a:avLst/>
          </a:prstGeom>
          <a:noFill/>
        </p:spPr>
        <p:txBody>
          <a:bodyPr wrap="none" rtlCol="0">
            <a:spAutoFit/>
          </a:bodyPr>
          <a:lstStyle/>
          <a:p>
            <a:r>
              <a:rPr lang="en-US" b="1" dirty="0" smtClean="0"/>
              <a:t>Last BCC Block</a:t>
            </a:r>
            <a:endParaRPr lang="en-US" b="1" dirty="0"/>
          </a:p>
        </p:txBody>
      </p:sp>
      <p:sp>
        <p:nvSpPr>
          <p:cNvPr id="27" name="TextBox 26"/>
          <p:cNvSpPr txBox="1"/>
          <p:nvPr/>
        </p:nvSpPr>
        <p:spPr>
          <a:xfrm>
            <a:off x="1635745" y="5133201"/>
            <a:ext cx="1039067" cy="276999"/>
          </a:xfrm>
          <a:prstGeom prst="rect">
            <a:avLst/>
          </a:prstGeom>
          <a:noFill/>
        </p:spPr>
        <p:txBody>
          <a:bodyPr wrap="none" rtlCol="0">
            <a:spAutoFit/>
          </a:bodyPr>
          <a:lstStyle/>
          <a:p>
            <a:r>
              <a:rPr lang="en-US" b="1" dirty="0" smtClean="0"/>
              <a:t>1 BCC Block</a:t>
            </a:r>
            <a:endParaRPr lang="en-US" b="1" dirty="0"/>
          </a:p>
        </p:txBody>
      </p:sp>
      <p:sp>
        <p:nvSpPr>
          <p:cNvPr id="28" name="Rectangle 27"/>
          <p:cNvSpPr/>
          <p:nvPr/>
        </p:nvSpPr>
        <p:spPr bwMode="auto">
          <a:xfrm>
            <a:off x="7321577" y="4687090"/>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Padding</a:t>
            </a:r>
            <a:endParaRPr kumimoji="0" lang="en-US" b="0" i="0" u="none" strike="noStrike" cap="none" normalizeH="0" baseline="0" dirty="0" smtClean="0">
              <a:ln>
                <a:noFill/>
              </a:ln>
              <a:solidFill>
                <a:schemeClr val="tx2"/>
              </a:solidFill>
              <a:effectLst/>
              <a:latin typeface="Times New Roman" pitchFamily="18" charset="0"/>
            </a:endParaRPr>
          </a:p>
        </p:txBody>
      </p:sp>
      <p:sp>
        <p:nvSpPr>
          <p:cNvPr id="29" name="Rectangle 28"/>
          <p:cNvSpPr/>
          <p:nvPr/>
        </p:nvSpPr>
        <p:spPr>
          <a:xfrm>
            <a:off x="838200" y="5562600"/>
            <a:ext cx="5867400" cy="830997"/>
          </a:xfrm>
          <a:prstGeom prst="rect">
            <a:avLst/>
          </a:prstGeom>
        </p:spPr>
        <p:txBody>
          <a:bodyPr wrap="square">
            <a:spAutoFit/>
          </a:bodyPr>
          <a:lstStyle/>
          <a:p>
            <a:pPr marL="0" indent="0">
              <a:buNone/>
            </a:pPr>
            <a:r>
              <a:rPr lang="en-US" sz="2400" dirty="0" smtClean="0">
                <a:solidFill>
                  <a:srgbClr val="00B050"/>
                </a:solidFill>
              </a:rPr>
              <a:t>Yes: 43  No: 0 Abs:21</a:t>
            </a:r>
          </a:p>
          <a:p>
            <a:pPr marL="0" indent="0">
              <a:buNone/>
            </a:pPr>
            <a:r>
              <a:rPr lang="en-US" sz="2400" dirty="0" smtClean="0">
                <a:solidFill>
                  <a:srgbClr val="00B050"/>
                </a:solidFill>
              </a:rPr>
              <a:t>Straw Poll Passes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Straw Poll #7 (Doc #1066)</a:t>
            </a:r>
            <a:br>
              <a:rPr lang="en-US" dirty="0" smtClean="0"/>
            </a:b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
            </a:r>
            <a:br>
              <a:rPr kumimoji="0" lang="en-US" sz="18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br>
            <a:r>
              <a:rPr kumimoji="0" lang="en-US" sz="1800" b="0"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The RU allocation signaling in the common field of HE-SIG-B signals an 8 bit  per 20MHz PPDU BW for signaling </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RU arrangement in frequency domain </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Number of MU-MIMO allocations: The RUs allocated for MU-MIMO and the number of users in the MU-MIMO allocations.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 The exact mapping of the 8 bit to the RU arrangement and the number of MU-MIMO allocations is TBD.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Signaling for the center 26 unit in 80MHz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14400" y="5334000"/>
            <a:ext cx="5867400" cy="830997"/>
          </a:xfrm>
          <a:prstGeom prst="rect">
            <a:avLst/>
          </a:prstGeom>
        </p:spPr>
        <p:txBody>
          <a:bodyPr wrap="square">
            <a:spAutoFit/>
          </a:bodyPr>
          <a:lstStyle/>
          <a:p>
            <a:pPr marL="0" indent="0">
              <a:buNone/>
            </a:pPr>
            <a:endParaRPr lang="en-US" sz="2400" dirty="0" smtClean="0">
              <a:solidFill>
                <a:srgbClr val="C00000"/>
              </a:solidFill>
            </a:endParaRPr>
          </a:p>
          <a:p>
            <a:pPr marL="0" indent="0">
              <a:buNone/>
            </a:pPr>
            <a:r>
              <a:rPr lang="en-US" sz="2400" dirty="0" smtClean="0">
                <a:solidFill>
                  <a:srgbClr val="C00000"/>
                </a:solidFill>
              </a:rPr>
              <a:t>Straw Poll Deferred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p:txBody>
          <a:bodyPr/>
          <a:lstStyle/>
          <a:p>
            <a:pPr lvl="0"/>
            <a:r>
              <a:rPr lang="en-US" dirty="0" smtClean="0"/>
              <a:t>Straw Poll #8 (Doc #1066)</a:t>
            </a:r>
            <a:endParaRPr lang="en-US" dirty="0"/>
          </a:p>
        </p:txBody>
      </p:sp>
      <p:sp>
        <p:nvSpPr>
          <p:cNvPr id="7" name="Content Placeholder 2"/>
          <p:cNvSpPr txBox="1">
            <a:spLocks/>
          </p:cNvSpPr>
          <p:nvPr/>
        </p:nvSpPr>
        <p:spPr>
          <a:xfrm>
            <a:off x="685800" y="19050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The user specific subfields of HE-SIG-B containing the per user dedicated information  include the following fields</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STA-ID</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For single-user allocations in a RU:  NSTS (Number of Spatial Streams), </a:t>
            </a:r>
            <a:r>
              <a:rPr kumimoji="0" lang="en-US" sz="1800" b="0" i="0" u="none" strike="noStrike" kern="0" cap="none" spc="0" normalizeH="0" baseline="0" noProof="0" dirty="0" err="1" smtClean="0">
                <a:ln>
                  <a:noFill/>
                </a:ln>
                <a:solidFill>
                  <a:schemeClr val="tx1"/>
                </a:solidFill>
                <a:effectLst/>
                <a:uLnTx/>
                <a:uFillTx/>
                <a:latin typeface="+mn-lt"/>
                <a:ea typeface="MS PGothic" pitchFamily="34" charset="-128"/>
              </a:rPr>
              <a:t>TxBF</a:t>
            </a: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 (transmit beamforming ), MCS (Modulation and Coding Scheme) and Coding (Use of LDPC)</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For each user in a multi-user allocation in a RU:  Spatial </a:t>
            </a:r>
            <a:r>
              <a:rPr kumimoji="0" lang="en-US" sz="1800" b="0" i="0" u="none" strike="noStrike" kern="0" cap="none" spc="0" normalizeH="0" baseline="0" noProof="0" dirty="0" err="1" smtClean="0">
                <a:ln>
                  <a:noFill/>
                </a:ln>
                <a:solidFill>
                  <a:schemeClr val="tx1"/>
                </a:solidFill>
                <a:effectLst/>
                <a:uLnTx/>
                <a:uFillTx/>
                <a:latin typeface="+mn-lt"/>
                <a:ea typeface="MS PGothic" pitchFamily="34" charset="-128"/>
              </a:rPr>
              <a:t>Configuraiton</a:t>
            </a: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 Fields, MCS and Coding.</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Other fields are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8" name="Rectangle 7"/>
          <p:cNvSpPr/>
          <p:nvPr/>
        </p:nvSpPr>
        <p:spPr>
          <a:xfrm>
            <a:off x="838200" y="5562600"/>
            <a:ext cx="5867400" cy="830997"/>
          </a:xfrm>
          <a:prstGeom prst="rect">
            <a:avLst/>
          </a:prstGeom>
        </p:spPr>
        <p:txBody>
          <a:bodyPr wrap="square">
            <a:spAutoFit/>
          </a:bodyPr>
          <a:lstStyle/>
          <a:p>
            <a:pPr marL="0" indent="0">
              <a:buNone/>
            </a:pPr>
            <a:r>
              <a:rPr lang="en-US" sz="2400" dirty="0" smtClean="0">
                <a:solidFill>
                  <a:srgbClr val="00B050"/>
                </a:solidFill>
              </a:rPr>
              <a:t>Yes: 43  No: 0 Abs:16</a:t>
            </a:r>
          </a:p>
          <a:p>
            <a:pPr marL="0" indent="0">
              <a:buNone/>
            </a:pPr>
            <a:r>
              <a:rPr lang="en-US" sz="2400" dirty="0" smtClean="0">
                <a:solidFill>
                  <a:srgbClr val="00B050"/>
                </a:solidFill>
              </a:rPr>
              <a:t>Straw Poll Passes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#9 (Doc #1066)</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length of the user specific subfield in HE-SIG-B for a single-user allocation is equal to the length of the user specific subfield of each user in a multi-user allocation.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14400" y="5334000"/>
            <a:ext cx="5867400" cy="830997"/>
          </a:xfrm>
          <a:prstGeom prst="rect">
            <a:avLst/>
          </a:prstGeom>
        </p:spPr>
        <p:txBody>
          <a:bodyPr wrap="square">
            <a:spAutoFit/>
          </a:bodyPr>
          <a:lstStyle/>
          <a:p>
            <a:pPr marL="0" indent="0">
              <a:buNone/>
            </a:pPr>
            <a:endParaRPr lang="en-US" sz="2400" dirty="0" smtClean="0">
              <a:solidFill>
                <a:srgbClr val="C00000"/>
              </a:solidFill>
            </a:endParaRPr>
          </a:p>
          <a:p>
            <a:pPr marL="0" indent="0">
              <a:buNone/>
            </a:pPr>
            <a:r>
              <a:rPr lang="en-US" sz="2400" dirty="0" smtClean="0">
                <a:solidFill>
                  <a:srgbClr val="C00000"/>
                </a:solidFill>
              </a:rPr>
              <a:t>Straw Poll Deferred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#9 (Doc #1066)</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742950" marR="0" lvl="1" indent="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For MU-MIMO allocation of RU size &gt; 20MHz, the user-specific subfields is dynamically split between two HE-SIG-B content channels(1/2) and the split is decided by the AP (on a per case basis)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838200" y="5562600"/>
            <a:ext cx="5867400" cy="830997"/>
          </a:xfrm>
          <a:prstGeom prst="rect">
            <a:avLst/>
          </a:prstGeom>
        </p:spPr>
        <p:txBody>
          <a:bodyPr wrap="square">
            <a:spAutoFit/>
          </a:bodyPr>
          <a:lstStyle/>
          <a:p>
            <a:pPr marL="0" indent="0">
              <a:buNone/>
            </a:pPr>
            <a:r>
              <a:rPr lang="en-US" sz="2400" dirty="0" smtClean="0">
                <a:solidFill>
                  <a:srgbClr val="00B050"/>
                </a:solidFill>
              </a:rPr>
              <a:t>Yes: 39  No: 0 Abs:15</a:t>
            </a:r>
          </a:p>
          <a:p>
            <a:pPr marL="0" indent="0">
              <a:buNone/>
            </a:pPr>
            <a:r>
              <a:rPr lang="en-US" sz="2400" dirty="0" smtClean="0">
                <a:solidFill>
                  <a:srgbClr val="00B050"/>
                </a:solidFill>
              </a:rPr>
              <a:t>Straw Poll Passes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#10 (Doc #1070)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8" name="내용 개체 틀 2"/>
          <p:cNvSpPr txBox="1">
            <a:spLocks/>
          </p:cNvSpPr>
          <p:nvPr/>
        </p:nvSpPr>
        <p:spPr>
          <a:xfrm>
            <a:off x="685800" y="1752600"/>
            <a:ext cx="7772400" cy="43434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chemeClr val="tx1"/>
                </a:solidFill>
                <a:effectLst/>
                <a:uLnTx/>
                <a:uFillTx/>
                <a:latin typeface="+mn-lt"/>
                <a:ea typeface="굴림" charset="-127"/>
                <a:cs typeface="ＭＳ Ｐゴシック" charset="0"/>
              </a:rPr>
              <a:t>Do you agree to add the following text to the 11ax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2000" b="0" i="0" u="none" strike="noStrike" kern="0" cap="none" spc="0" normalizeH="0" baseline="0" noProof="0" smtClean="0">
                <a:ln>
                  <a:noFill/>
                </a:ln>
                <a:solidFill>
                  <a:schemeClr val="tx1"/>
                </a:solidFill>
                <a:effectLst/>
                <a:uLnTx/>
                <a:uFillTx/>
                <a:latin typeface="+mn-lt"/>
                <a:ea typeface="굴림" charset="-127"/>
              </a:rPr>
              <a:t>1024 QAM is used as an optional feature for SU and MU using resource units equal to or larger than 242 tones in 11ax?</a:t>
            </a:r>
            <a:endParaRPr kumimoji="0" lang="ko-KR" altLang="en-US" sz="2000" b="0" i="0" u="none" strike="noStrike" kern="0" cap="none" spc="0" normalizeH="0" baseline="0" noProof="0" dirty="0" smtClean="0">
              <a:ln>
                <a:noFill/>
              </a:ln>
              <a:solidFill>
                <a:schemeClr val="tx1"/>
              </a:solidFill>
              <a:effectLst/>
              <a:uLnTx/>
              <a:uFillTx/>
              <a:latin typeface="+mn-lt"/>
              <a:ea typeface="굴림" charset="-127"/>
            </a:endParaRPr>
          </a:p>
        </p:txBody>
      </p:sp>
      <p:sp>
        <p:nvSpPr>
          <p:cNvPr id="9" name="Rectangle 8"/>
          <p:cNvSpPr/>
          <p:nvPr/>
        </p:nvSpPr>
        <p:spPr>
          <a:xfrm>
            <a:off x="914400" y="5410200"/>
            <a:ext cx="5867400" cy="830997"/>
          </a:xfrm>
          <a:prstGeom prst="rect">
            <a:avLst/>
          </a:prstGeom>
        </p:spPr>
        <p:txBody>
          <a:bodyPr wrap="square">
            <a:spAutoFit/>
          </a:bodyPr>
          <a:lstStyle/>
          <a:p>
            <a:pPr marL="0" indent="0">
              <a:buNone/>
            </a:pPr>
            <a:r>
              <a:rPr lang="en-US" sz="2400" dirty="0" smtClean="0">
                <a:solidFill>
                  <a:srgbClr val="00B050"/>
                </a:solidFill>
              </a:rPr>
              <a:t>Yes:35 No:0 Abs:18</a:t>
            </a:r>
          </a:p>
          <a:p>
            <a:pPr marL="0" indent="0">
              <a:buNone/>
            </a:pPr>
            <a:r>
              <a:rPr lang="en-US" sz="2400" dirty="0" smtClean="0">
                <a:solidFill>
                  <a:srgbClr val="00B050"/>
                </a:solidFill>
              </a:rPr>
              <a:t>Straw Poll Passes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 (Doc #1077)</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内容占位符 2"/>
          <p:cNvSpPr txBox="1">
            <a:spLocks/>
          </p:cNvSpPr>
          <p:nvPr/>
        </p:nvSpPr>
        <p:spPr>
          <a:xfrm>
            <a:off x="762000" y="17526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to SFD</a:t>
            </a:r>
          </a:p>
          <a:p>
            <a:pPr marL="685800" marR="0" lvl="2"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800" b="0" i="0" u="none" strike="noStrike" kern="0" cap="none" spc="0" normalizeH="0" baseline="0" noProof="0" dirty="0" smtClean="0">
                <a:ln>
                  <a:noFill/>
                </a:ln>
                <a:solidFill>
                  <a:schemeClr val="tx1"/>
                </a:solidFill>
                <a:effectLst/>
                <a:uLnTx/>
                <a:uFillTx/>
                <a:latin typeface="+mn-lt"/>
                <a:ea typeface="MS PGothic" pitchFamily="34" charset="-128"/>
              </a:rPr>
              <a:t>HE-SIG-A shall include  the following fields  in SU PPDU.</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rPr>
              <a:t>The size of each field is TBD</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rPr>
              <a:t>The other fields are TBD</a:t>
            </a:r>
            <a:endPar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graphicFrame>
        <p:nvGraphicFramePr>
          <p:cNvPr id="7" name="表格 7"/>
          <p:cNvGraphicFramePr>
            <a:graphicFrameLocks noGrp="1"/>
          </p:cNvGraphicFramePr>
          <p:nvPr/>
        </p:nvGraphicFramePr>
        <p:xfrm>
          <a:off x="1676400" y="3124200"/>
          <a:ext cx="2267938" cy="2483180"/>
        </p:xfrm>
        <a:graphic>
          <a:graphicData uri="http://schemas.openxmlformats.org/drawingml/2006/table">
            <a:tbl>
              <a:tblPr/>
              <a:tblGrid>
                <a:gridCol w="2267938"/>
              </a:tblGrid>
              <a:tr h="159783">
                <a:tc>
                  <a:txBody>
                    <a:bodyPr/>
                    <a:lstStyle/>
                    <a:p>
                      <a:pPr algn="l" fontAlgn="ctr"/>
                      <a:r>
                        <a:rPr lang="en-US" sz="1200" b="0" i="0" u="none" strike="noStrike" dirty="0" smtClean="0">
                          <a:solidFill>
                            <a:schemeClr val="tx1"/>
                          </a:solidFill>
                          <a:latin typeface="+mn-lt"/>
                        </a:rPr>
                        <a:t>Format indication</a:t>
                      </a:r>
                      <a:endParaRPr lang="en-US" sz="1200" b="0" i="0" u="none" strike="noStrike" dirty="0">
                        <a:solidFill>
                          <a:schemeClr val="tx1"/>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smtClean="0">
                          <a:solidFill>
                            <a:srgbClr val="000000"/>
                          </a:solidFill>
                          <a:latin typeface="+mn-lt"/>
                        </a:rPr>
                        <a:t>TXOP </a:t>
                      </a:r>
                      <a:r>
                        <a:rPr lang="en-US" sz="1200" b="0" i="0" u="none" strike="noStrike" dirty="0">
                          <a:solidFill>
                            <a:srgbClr val="000000"/>
                          </a:solidFill>
                          <a:latin typeface="+mn-lt"/>
                        </a:rPr>
                        <a:t>duration</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BW</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Payload GI</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P</a:t>
                      </a:r>
                      <a:r>
                        <a:rPr lang="en-US" sz="1200" b="0" i="0" u="none" strike="noStrike" dirty="0" smtClean="0">
                          <a:solidFill>
                            <a:srgbClr val="000000"/>
                          </a:solidFill>
                          <a:latin typeface="+mn-lt"/>
                        </a:rPr>
                        <a:t>E</a:t>
                      </a:r>
                      <a:endParaRPr lang="en-US" sz="1200" b="0" i="0" u="none" strike="noStrike" dirty="0">
                        <a:solidFill>
                          <a:srgbClr val="000000"/>
                        </a:solidFill>
                        <a:latin typeface="+mn-lt"/>
                      </a:endParaRP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MCS</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coding</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LTF compression</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err="1">
                          <a:solidFill>
                            <a:srgbClr val="000000"/>
                          </a:solidFill>
                          <a:latin typeface="+mn-lt"/>
                        </a:rPr>
                        <a:t>Nsts</a:t>
                      </a:r>
                      <a:endParaRPr lang="en-US" sz="1200" b="0" i="0" u="none" strike="noStrike" dirty="0">
                        <a:solidFill>
                          <a:srgbClr val="000000"/>
                        </a:solidFill>
                        <a:latin typeface="+mn-lt"/>
                      </a:endParaRP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STBC</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BF</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CRC</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tail</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1066800" y="5638800"/>
            <a:ext cx="5867400" cy="830997"/>
          </a:xfrm>
          <a:prstGeom prst="rect">
            <a:avLst/>
          </a:prstGeom>
        </p:spPr>
        <p:txBody>
          <a:bodyPr wrap="square">
            <a:spAutoFit/>
          </a:bodyPr>
          <a:lstStyle/>
          <a:p>
            <a:pPr marL="0" indent="0">
              <a:buNone/>
            </a:pPr>
            <a:r>
              <a:rPr lang="en-US" sz="2400" dirty="0" smtClean="0">
                <a:solidFill>
                  <a:srgbClr val="00B050"/>
                </a:solidFill>
              </a:rPr>
              <a:t>Yes: 53 No: 14 Abs:6</a:t>
            </a:r>
          </a:p>
          <a:p>
            <a:pPr marL="0" indent="0">
              <a:buNone/>
            </a:pPr>
            <a:r>
              <a:rPr lang="en-US" sz="2400" dirty="0" smtClean="0">
                <a:solidFill>
                  <a:srgbClr val="00B050"/>
                </a:solidFill>
              </a:rPr>
              <a:t>Straw Poll Passes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#12 (Doc #1077)</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内容占位符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to SFD</a:t>
            </a:r>
          </a:p>
          <a:p>
            <a:pPr marL="685800" marR="0" lvl="2"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800" b="0" i="0" u="none" strike="noStrike" kern="0" cap="none" spc="0" normalizeH="0" baseline="0" noProof="0" smtClean="0">
                <a:ln>
                  <a:noFill/>
                </a:ln>
                <a:solidFill>
                  <a:schemeClr val="tx1"/>
                </a:solidFill>
                <a:effectLst/>
                <a:uLnTx/>
                <a:uFillTx/>
                <a:latin typeface="+mn-lt"/>
                <a:ea typeface="MS PGothic" pitchFamily="34" charset="-128"/>
              </a:rPr>
              <a:t>HE-SIG-A shall include  the following fields  in MU DL PPDU.</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smtClean="0">
                <a:ln>
                  <a:noFill/>
                </a:ln>
                <a:solidFill>
                  <a:schemeClr val="tx1"/>
                </a:solidFill>
                <a:effectLst/>
                <a:uLnTx/>
                <a:uFillTx/>
                <a:latin typeface="+mn-lt"/>
                <a:ea typeface="MS PGothic" pitchFamily="34" charset="-128"/>
              </a:rPr>
              <a:t>The size of each field is TBD</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smtClean="0">
                <a:ln>
                  <a:noFill/>
                </a:ln>
                <a:solidFill>
                  <a:schemeClr val="tx1"/>
                </a:solidFill>
                <a:effectLst/>
                <a:uLnTx/>
                <a:uFillTx/>
                <a:latin typeface="+mn-lt"/>
                <a:ea typeface="MS PGothic" pitchFamily="34" charset="-128"/>
              </a:rPr>
              <a:t>The other fields are TBD</a:t>
            </a:r>
            <a:endPar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endParaRPr>
          </a:p>
        </p:txBody>
      </p:sp>
      <p:graphicFrame>
        <p:nvGraphicFramePr>
          <p:cNvPr id="7" name="表格 5"/>
          <p:cNvGraphicFramePr>
            <a:graphicFrameLocks noGrp="1"/>
          </p:cNvGraphicFramePr>
          <p:nvPr/>
        </p:nvGraphicFramePr>
        <p:xfrm>
          <a:off x="1505602" y="3501008"/>
          <a:ext cx="2346318" cy="1189825"/>
        </p:xfrm>
        <a:graphic>
          <a:graphicData uri="http://schemas.openxmlformats.org/drawingml/2006/table">
            <a:tbl>
              <a:tblPr/>
              <a:tblGrid>
                <a:gridCol w="2346318"/>
              </a:tblGrid>
              <a:tr h="228600">
                <a:tc>
                  <a:txBody>
                    <a:bodyPr/>
                    <a:lstStyle/>
                    <a:p>
                      <a:pPr algn="l" fontAlgn="ctr"/>
                      <a:r>
                        <a:rPr lang="en-US" sz="1200" b="0" i="0" u="none" strike="noStrike" dirty="0" smtClean="0">
                          <a:solidFill>
                            <a:schemeClr val="tx1"/>
                          </a:solidFill>
                          <a:latin typeface="+mn-lt"/>
                        </a:rPr>
                        <a:t>Format indication</a:t>
                      </a:r>
                      <a:endParaRPr lang="en-US" sz="1200" b="0" i="0" u="none" strike="noStrike" dirty="0">
                        <a:solidFill>
                          <a:schemeClr val="tx1"/>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755">
                <a:tc>
                  <a:txBody>
                    <a:bodyPr/>
                    <a:lstStyle/>
                    <a:p>
                      <a:pPr algn="l" fontAlgn="ctr"/>
                      <a:r>
                        <a:rPr lang="en-US" sz="1200" b="0" i="0" u="none" strike="noStrike" dirty="0" smtClean="0">
                          <a:solidFill>
                            <a:srgbClr val="000000"/>
                          </a:solidFill>
                          <a:latin typeface="+mn-lt"/>
                        </a:rPr>
                        <a:t>TXOP </a:t>
                      </a:r>
                      <a:r>
                        <a:rPr lang="en-US" sz="1200" b="0" i="0" u="none" strike="noStrike" dirty="0">
                          <a:solidFill>
                            <a:srgbClr val="000000"/>
                          </a:solidFill>
                          <a:latin typeface="+mn-lt"/>
                        </a:rPr>
                        <a:t>duration</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9165">
                <a:tc>
                  <a:txBody>
                    <a:bodyPr/>
                    <a:lstStyle/>
                    <a:p>
                      <a:pPr algn="l" fontAlgn="ctr"/>
                      <a:r>
                        <a:rPr lang="en-US" altLang="zh-CN" sz="1200" dirty="0" smtClean="0"/>
                        <a:t>Number of HE-SIG-B symbols</a:t>
                      </a:r>
                      <a:endParaRPr lang="en-US" sz="1200" b="0" i="0" u="none" strike="noStrike" dirty="0">
                        <a:solidFill>
                          <a:srgbClr val="000000"/>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9165">
                <a:tc>
                  <a:txBody>
                    <a:bodyPr/>
                    <a:lstStyle/>
                    <a:p>
                      <a:pPr algn="l" fontAlgn="ctr"/>
                      <a:r>
                        <a:rPr lang="en-US" sz="1200" b="0" i="0" u="none" strike="noStrike" dirty="0">
                          <a:solidFill>
                            <a:srgbClr val="000000"/>
                          </a:solidFill>
                          <a:latin typeface="+mn-lt"/>
                        </a:rPr>
                        <a:t>MCS of </a:t>
                      </a:r>
                      <a:r>
                        <a:rPr lang="en-US" sz="1200" b="0" i="0" u="none" strike="noStrike" dirty="0" smtClean="0">
                          <a:solidFill>
                            <a:srgbClr val="000000"/>
                          </a:solidFill>
                          <a:latin typeface="+mn-lt"/>
                        </a:rPr>
                        <a:t>SIGB</a:t>
                      </a:r>
                      <a:endParaRPr lang="en-US" sz="1200" b="0" i="0" u="none" strike="noStrike" dirty="0">
                        <a:solidFill>
                          <a:srgbClr val="000000"/>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9165">
                <a:tc>
                  <a:txBody>
                    <a:bodyPr/>
                    <a:lstStyle/>
                    <a:p>
                      <a:pPr marL="0" algn="l" defTabSz="914400" rtl="0" eaLnBrk="1" fontAlgn="ctr" latinLnBrk="0" hangingPunct="1"/>
                      <a:r>
                        <a:rPr lang="en-US" sz="1200" b="0" i="0" u="none" strike="noStrike" kern="1200" dirty="0">
                          <a:solidFill>
                            <a:srgbClr val="000000"/>
                          </a:solidFill>
                          <a:latin typeface="+mn-lt"/>
                          <a:ea typeface="+mn-ea"/>
                          <a:cs typeface="+mn-cs"/>
                        </a:rPr>
                        <a:t>CRC</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165">
                <a:tc>
                  <a:txBody>
                    <a:bodyPr/>
                    <a:lstStyle/>
                    <a:p>
                      <a:pPr algn="l" fontAlgn="ctr"/>
                      <a:r>
                        <a:rPr lang="en-US" sz="1200" b="0" i="0" u="none" strike="noStrike" dirty="0">
                          <a:solidFill>
                            <a:srgbClr val="000000"/>
                          </a:solidFill>
                          <a:latin typeface="+mn-lt"/>
                        </a:rPr>
                        <a:t>tail</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1066800" y="5638800"/>
            <a:ext cx="5867400" cy="830997"/>
          </a:xfrm>
          <a:prstGeom prst="rect">
            <a:avLst/>
          </a:prstGeom>
        </p:spPr>
        <p:txBody>
          <a:bodyPr wrap="square">
            <a:spAutoFit/>
          </a:bodyPr>
          <a:lstStyle/>
          <a:p>
            <a:pPr marL="0" indent="0">
              <a:buNone/>
            </a:pPr>
            <a:r>
              <a:rPr lang="en-US" sz="2400" dirty="0" smtClean="0">
                <a:solidFill>
                  <a:srgbClr val="00B050"/>
                </a:solidFill>
              </a:rPr>
              <a:t>Yes: 56 No: 14 Abs:4</a:t>
            </a:r>
          </a:p>
          <a:p>
            <a:pPr marL="0" indent="0">
              <a:buNone/>
            </a:pPr>
            <a:r>
              <a:rPr lang="en-US" sz="2400" dirty="0" smtClean="0">
                <a:solidFill>
                  <a:srgbClr val="00B050"/>
                </a:solidFill>
              </a:rPr>
              <a:t>Straw Poll Passes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#13 (Doc #1077)</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内容占位符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to SFD</a:t>
            </a:r>
          </a:p>
          <a:p>
            <a:pPr marL="685800" marR="0" lvl="2"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800" b="0" i="0" u="none" strike="noStrike" kern="0" cap="none" spc="0" normalizeH="0" baseline="0" noProof="0" smtClean="0">
                <a:ln>
                  <a:noFill/>
                </a:ln>
                <a:solidFill>
                  <a:schemeClr val="tx1"/>
                </a:solidFill>
                <a:effectLst/>
                <a:uLnTx/>
                <a:uFillTx/>
                <a:latin typeface="+mn-lt"/>
                <a:ea typeface="MS PGothic" pitchFamily="34" charset="-128"/>
              </a:rPr>
              <a:t>HE-SIG-A shall include  the following fields  in MU UL PPDU.</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smtClean="0">
                <a:ln>
                  <a:noFill/>
                </a:ln>
                <a:solidFill>
                  <a:schemeClr val="tx1"/>
                </a:solidFill>
                <a:effectLst/>
                <a:uLnTx/>
                <a:uFillTx/>
                <a:latin typeface="+mn-lt"/>
                <a:ea typeface="MS PGothic" pitchFamily="34" charset="-128"/>
              </a:rPr>
              <a:t>The size of each field is TBD</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smtClean="0">
                <a:ln>
                  <a:noFill/>
                </a:ln>
                <a:solidFill>
                  <a:schemeClr val="tx1"/>
                </a:solidFill>
                <a:effectLst/>
                <a:uLnTx/>
                <a:uFillTx/>
                <a:latin typeface="+mn-lt"/>
                <a:ea typeface="MS PGothic" pitchFamily="34" charset="-128"/>
              </a:rPr>
              <a:t>The other fields are TBD</a:t>
            </a:r>
            <a:endPar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endParaRPr>
          </a:p>
        </p:txBody>
      </p:sp>
      <p:sp>
        <p:nvSpPr>
          <p:cNvPr id="7" name="灯片编号占位符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Slide </a:t>
            </a:r>
            <a:fld id="{3099D1E7-2CFE-4362-BB72-AF97192842EA}"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8" name="页脚占位符 4"/>
          <p:cNvSpPr txBox="1">
            <a:spLocks/>
          </p:cNvSpPr>
          <p:nvPr/>
        </p:nvSpPr>
        <p:spPr bwMode="auto">
          <a:xfrm flipH="1">
            <a:off x="5791199" y="6475413"/>
            <a:ext cx="2752661"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Huawei</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graphicFrame>
        <p:nvGraphicFramePr>
          <p:cNvPr id="9" name="表格 5"/>
          <p:cNvGraphicFramePr>
            <a:graphicFrameLocks noGrp="1"/>
          </p:cNvGraphicFramePr>
          <p:nvPr/>
        </p:nvGraphicFramePr>
        <p:xfrm>
          <a:off x="1505602" y="3501008"/>
          <a:ext cx="2490334" cy="805335"/>
        </p:xfrm>
        <a:graphic>
          <a:graphicData uri="http://schemas.openxmlformats.org/drawingml/2006/table">
            <a:tbl>
              <a:tblPr/>
              <a:tblGrid>
                <a:gridCol w="2490334"/>
              </a:tblGrid>
              <a:tr h="228600">
                <a:tc>
                  <a:txBody>
                    <a:bodyPr/>
                    <a:lstStyle/>
                    <a:p>
                      <a:pPr algn="l" fontAlgn="ctr"/>
                      <a:r>
                        <a:rPr lang="en-US" sz="1200" b="0" i="0" u="none" strike="noStrike" dirty="0" smtClean="0">
                          <a:solidFill>
                            <a:schemeClr val="tx1"/>
                          </a:solidFill>
                          <a:latin typeface="+mn-lt"/>
                        </a:rPr>
                        <a:t>Format indication</a:t>
                      </a:r>
                      <a:endParaRPr lang="en-US" sz="1200" b="0" i="0" u="none" strike="noStrike" dirty="0">
                        <a:solidFill>
                          <a:schemeClr val="tx1"/>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755">
                <a:tc>
                  <a:txBody>
                    <a:bodyPr/>
                    <a:lstStyle/>
                    <a:p>
                      <a:pPr algn="l" fontAlgn="ctr"/>
                      <a:r>
                        <a:rPr lang="en-US" sz="1200" b="0" i="0" u="none" strike="noStrike" dirty="0" smtClean="0">
                          <a:solidFill>
                            <a:srgbClr val="000000"/>
                          </a:solidFill>
                          <a:latin typeface="+mn-lt"/>
                        </a:rPr>
                        <a:t>TXOP </a:t>
                      </a:r>
                      <a:r>
                        <a:rPr lang="en-US" sz="1200" b="0" i="0" u="none" strike="noStrike" dirty="0">
                          <a:solidFill>
                            <a:srgbClr val="000000"/>
                          </a:solidFill>
                          <a:latin typeface="+mn-lt"/>
                        </a:rPr>
                        <a:t>duration</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9165">
                <a:tc>
                  <a:txBody>
                    <a:bodyPr/>
                    <a:lstStyle/>
                    <a:p>
                      <a:pPr marL="0" algn="l" defTabSz="914400" rtl="0" eaLnBrk="1" fontAlgn="ctr" latinLnBrk="0" hangingPunct="1"/>
                      <a:r>
                        <a:rPr lang="en-US" sz="1200" b="0" i="0" u="none" strike="noStrike" kern="1200" dirty="0">
                          <a:solidFill>
                            <a:srgbClr val="000000"/>
                          </a:solidFill>
                          <a:latin typeface="+mn-lt"/>
                          <a:ea typeface="+mn-ea"/>
                          <a:cs typeface="+mn-cs"/>
                        </a:rPr>
                        <a:t>CRC</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165">
                <a:tc>
                  <a:txBody>
                    <a:bodyPr/>
                    <a:lstStyle/>
                    <a:p>
                      <a:pPr algn="l" fontAlgn="ctr"/>
                      <a:r>
                        <a:rPr lang="en-US" sz="1200" b="0" i="0" u="none" strike="noStrike" dirty="0">
                          <a:solidFill>
                            <a:srgbClr val="000000"/>
                          </a:solidFill>
                          <a:latin typeface="+mn-lt"/>
                        </a:rPr>
                        <a:t>tail</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Rectangle 9"/>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52 No: 0 Abs:16</a:t>
            </a:r>
          </a:p>
          <a:p>
            <a:pPr marL="0" indent="0">
              <a:buNone/>
            </a:pPr>
            <a:r>
              <a:rPr lang="en-US" sz="2400" dirty="0" smtClean="0">
                <a:solidFill>
                  <a:srgbClr val="00B050"/>
                </a:solidFill>
              </a:rPr>
              <a:t>Straw Poll Passes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#14 (Doc #1122)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support to add to the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spec shall support adding a BSS COLOR field in the SIG-A field</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BSS COLOR field is an identifier of the BSS (size TBD)</a:t>
            </a:r>
            <a:endParaRPr kumimoji="0" lang="en-US" sz="18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60 No: 0 Abs:3</a:t>
            </a:r>
          </a:p>
          <a:p>
            <a:pPr marL="0" indent="0">
              <a:buNone/>
            </a:pPr>
            <a:r>
              <a:rPr lang="en-US" sz="2400" dirty="0" smtClean="0">
                <a:solidFill>
                  <a:srgbClr val="00B050"/>
                </a:solidFill>
              </a:rPr>
              <a:t>Straw Poll Passes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#15 (Doc #1122)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support adding the following rules to the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An HE non-AP STA may enter the Doze state until the end of an HE DL MU PPDU if:</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the value of the PPDU’s BSS COLOR field is equal to the BSS COLOR of its BSS, and</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the value derived from any of the STA Identifiers in the SIG-B field does not match its own identifier or that of a broadcast/multicast identifier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An HE non-AP STA may enter the Doze state until the end of an HE UL MU PPDU if:</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the value of the PPDU’s BSS COLOR field is equal to the BSS COLOR of its BSS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52 No: 0 Abs:9</a:t>
            </a:r>
          </a:p>
          <a:p>
            <a:pPr marL="0" indent="0">
              <a:buNone/>
            </a:pPr>
            <a:r>
              <a:rPr lang="en-US" sz="2400" dirty="0" smtClean="0">
                <a:solidFill>
                  <a:srgbClr val="00B050"/>
                </a:solidFill>
              </a:rPr>
              <a:t>Straw Poll Passes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#16 (Doc #1122)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support adding an UL/DL Flag field in the SIG-A of an HE SU PPDU?</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UL/DL Flag indicates whether the frame is Uplink or Downlink</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value of this field for TDLS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Yes:55 No: 0 Abs: 13</a:t>
            </a:r>
          </a:p>
          <a:p>
            <a:pPr marL="0" indent="0">
              <a:buNone/>
            </a:pPr>
            <a:r>
              <a:rPr lang="en-US" sz="2400" dirty="0" smtClean="0">
                <a:solidFill>
                  <a:srgbClr val="00B050"/>
                </a:solidFill>
              </a:rPr>
              <a:t>Straw Poll Passes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#17 (Doc #1122)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support to add the following rules to the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An HE STA may enter the Doze state until the end of an HE SU PPDU if:</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value of the PPDU’s BSS COLOR field is equal to the BSS COLOR of its BSS, and</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value of the UL/DL Flag field indicates that the frame is uplink</a:t>
            </a:r>
            <a:endParaRPr kumimoji="0" lang="en-US" sz="18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50 No: 0Abs:10</a:t>
            </a:r>
          </a:p>
          <a:p>
            <a:pPr marL="0" indent="0">
              <a:buNone/>
            </a:pPr>
            <a:r>
              <a:rPr lang="en-US" sz="2400" dirty="0" smtClean="0">
                <a:solidFill>
                  <a:srgbClr val="00B050"/>
                </a:solidFill>
              </a:rPr>
              <a:t>Straw Poll Passes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Session Head Counts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1066800" y="2209800"/>
            <a:ext cx="7086600" cy="1077218"/>
          </a:xfrm>
          <a:prstGeom prst="rect">
            <a:avLst/>
          </a:prstGeom>
          <a:noFill/>
        </p:spPr>
        <p:txBody>
          <a:bodyPr wrap="square" rtlCol="0">
            <a:spAutoFit/>
          </a:bodyPr>
          <a:lstStyle/>
          <a:p>
            <a:r>
              <a:rPr lang="en-US" sz="3200" dirty="0" smtClean="0"/>
              <a:t>80 Attendees in Monday EVE </a:t>
            </a:r>
            <a:r>
              <a:rPr lang="en-US" sz="3200" dirty="0" err="1" smtClean="0"/>
              <a:t>TGax</a:t>
            </a:r>
            <a:r>
              <a:rPr lang="en-US" sz="3200" dirty="0" smtClean="0"/>
              <a:t> </a:t>
            </a:r>
          </a:p>
          <a:p>
            <a:r>
              <a:rPr lang="en-US" sz="3200" dirty="0" smtClean="0"/>
              <a:t>PHY Ad Hoc Sessions </a:t>
            </a:r>
            <a:endParaRPr lang="en-US"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#18 (Doc #1075)</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コンテンツ プレースホルダー 2"/>
          <p:cNvSpPr txBox="1">
            <a:spLocks/>
          </p:cNvSpPr>
          <p:nvPr/>
        </p:nvSpPr>
        <p:spPr>
          <a:xfrm>
            <a:off x="685800" y="1981201"/>
            <a:ext cx="7770813" cy="7620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support to assign 6 bits for BSS Color?</a:t>
            </a: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43 No: 0Abs:6</a:t>
            </a:r>
          </a:p>
          <a:p>
            <a:pPr marL="0" indent="0">
              <a:buNone/>
            </a:pPr>
            <a:r>
              <a:rPr lang="en-US" sz="2400" dirty="0" smtClean="0">
                <a:solidFill>
                  <a:srgbClr val="00B050"/>
                </a:solidFill>
              </a:rPr>
              <a:t>Straw Poll Passes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#19 (Doc #0579)</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762000" y="2057400"/>
            <a:ext cx="7772400" cy="1676400"/>
          </a:xfrm>
          <a:prstGeom prst="rect">
            <a:avLst/>
          </a:prstGeom>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support to add to the SFD as below:</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11ax preamble shall have a 4us symbol repeating the L-SIG content, right after the legacy section?</a:t>
            </a:r>
          </a:p>
          <a:p>
            <a:pPr marL="400050" marR="0" lvl="1" indent="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 This symbol shall be modulated by BPSK and rate ½ BCC.</a:t>
            </a:r>
          </a:p>
          <a:p>
            <a:pPr marL="400050" marR="0" lvl="1" indent="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0"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TextBox 6"/>
          <p:cNvSpPr txBox="1"/>
          <p:nvPr/>
        </p:nvSpPr>
        <p:spPr>
          <a:xfrm>
            <a:off x="1905000" y="3657600"/>
            <a:ext cx="1183337" cy="276999"/>
          </a:xfrm>
          <a:prstGeom prst="rect">
            <a:avLst/>
          </a:prstGeom>
          <a:noFill/>
        </p:spPr>
        <p:txBody>
          <a:bodyPr wrap="none" rtlCol="0">
            <a:spAutoFit/>
          </a:bodyPr>
          <a:lstStyle/>
          <a:p>
            <a:r>
              <a:rPr lang="en-US" dirty="0" smtClean="0"/>
              <a:t>BPSK GI=0.8us</a:t>
            </a:r>
            <a:endParaRPr lang="en-US" dirty="0"/>
          </a:p>
        </p:txBody>
      </p:sp>
      <p:sp>
        <p:nvSpPr>
          <p:cNvPr id="8" name="TextBox 7"/>
          <p:cNvSpPr txBox="1"/>
          <p:nvPr/>
        </p:nvSpPr>
        <p:spPr>
          <a:xfrm>
            <a:off x="3184346" y="3685401"/>
            <a:ext cx="1183337" cy="276999"/>
          </a:xfrm>
          <a:prstGeom prst="rect">
            <a:avLst/>
          </a:prstGeom>
          <a:noFill/>
        </p:spPr>
        <p:txBody>
          <a:bodyPr wrap="none" rtlCol="0">
            <a:spAutoFit/>
          </a:bodyPr>
          <a:lstStyle/>
          <a:p>
            <a:r>
              <a:rPr lang="en-US" dirty="0" smtClean="0"/>
              <a:t>BPSK GI=0.8us</a:t>
            </a:r>
            <a:endParaRPr lang="en-US" dirty="0"/>
          </a:p>
        </p:txBody>
      </p:sp>
      <p:sp>
        <p:nvSpPr>
          <p:cNvPr id="9" name="Rectangle 22"/>
          <p:cNvSpPr>
            <a:spLocks noChangeArrowheads="1"/>
          </p:cNvSpPr>
          <p:nvPr/>
        </p:nvSpPr>
        <p:spPr bwMode="auto">
          <a:xfrm>
            <a:off x="1828800" y="3987224"/>
            <a:ext cx="1295400" cy="228600"/>
          </a:xfrm>
          <a:prstGeom prst="rect">
            <a:avLst/>
          </a:prstGeom>
          <a:noFill/>
          <a:ln w="9525">
            <a:solidFill>
              <a:schemeClr val="tx1"/>
            </a:solidFill>
            <a:miter lim="800000"/>
            <a:headEnd/>
            <a:tailEnd/>
          </a:ln>
        </p:spPr>
        <p:txBody>
          <a:bodyPr wrap="none" anchor="ctr"/>
          <a:lstStyle/>
          <a:p>
            <a:pPr algn="ctr"/>
            <a:r>
              <a:rPr lang="en-US" sz="1200" b="0" dirty="0"/>
              <a:t>LSIG</a:t>
            </a:r>
          </a:p>
        </p:txBody>
      </p:sp>
      <p:sp>
        <p:nvSpPr>
          <p:cNvPr id="10" name="Rectangle 9"/>
          <p:cNvSpPr>
            <a:spLocks noChangeArrowheads="1"/>
          </p:cNvSpPr>
          <p:nvPr/>
        </p:nvSpPr>
        <p:spPr bwMode="auto">
          <a:xfrm>
            <a:off x="4419600" y="3987224"/>
            <a:ext cx="2209800" cy="228600"/>
          </a:xfrm>
          <a:prstGeom prst="rect">
            <a:avLst/>
          </a:prstGeom>
          <a:solidFill>
            <a:srgbClr val="FFC000"/>
          </a:solidFill>
          <a:ln w="9525">
            <a:solidFill>
              <a:schemeClr val="tx1"/>
            </a:solidFill>
            <a:prstDash val="solid"/>
            <a:miter lim="800000"/>
            <a:headEnd/>
            <a:tailEnd/>
          </a:ln>
        </p:spPr>
        <p:txBody>
          <a:bodyPr wrap="none" anchor="ctr"/>
          <a:lstStyle/>
          <a:p>
            <a:pPr algn="ctr"/>
            <a:r>
              <a:rPr lang="en-US" sz="1200" b="0" dirty="0" smtClean="0"/>
              <a:t>HE-SIGA Symbols</a:t>
            </a:r>
            <a:endParaRPr lang="en-US" sz="1200" b="0" dirty="0"/>
          </a:p>
        </p:txBody>
      </p:sp>
      <p:sp>
        <p:nvSpPr>
          <p:cNvPr id="11" name="Rectangle 22"/>
          <p:cNvSpPr>
            <a:spLocks noChangeArrowheads="1"/>
          </p:cNvSpPr>
          <p:nvPr/>
        </p:nvSpPr>
        <p:spPr bwMode="auto">
          <a:xfrm>
            <a:off x="3124200" y="3987224"/>
            <a:ext cx="1295400" cy="228600"/>
          </a:xfrm>
          <a:prstGeom prst="rect">
            <a:avLst/>
          </a:prstGeom>
          <a:solidFill>
            <a:schemeClr val="accent3">
              <a:lumMod val="75000"/>
            </a:schemeClr>
          </a:solidFill>
          <a:ln w="9525">
            <a:solidFill>
              <a:schemeClr val="tx1"/>
            </a:solidFill>
            <a:miter lim="800000"/>
            <a:headEnd/>
            <a:tailEnd/>
          </a:ln>
        </p:spPr>
        <p:txBody>
          <a:bodyPr wrap="none" anchor="ctr"/>
          <a:lstStyle/>
          <a:p>
            <a:pPr algn="ctr"/>
            <a:r>
              <a:rPr lang="en-US" sz="1200" b="0" dirty="0" smtClean="0"/>
              <a:t>R- LSIG</a:t>
            </a:r>
            <a:endParaRPr lang="en-US" sz="1200" b="0" dirty="0"/>
          </a:p>
        </p:txBody>
      </p:sp>
      <p:sp>
        <p:nvSpPr>
          <p:cNvPr id="12" name="TextBox 11"/>
          <p:cNvSpPr txBox="1"/>
          <p:nvPr/>
        </p:nvSpPr>
        <p:spPr>
          <a:xfrm>
            <a:off x="1447800" y="3867090"/>
            <a:ext cx="441146" cy="400110"/>
          </a:xfrm>
          <a:prstGeom prst="rect">
            <a:avLst/>
          </a:prstGeom>
          <a:noFill/>
        </p:spPr>
        <p:txBody>
          <a:bodyPr wrap="none" rtlCol="0">
            <a:spAutoFit/>
          </a:bodyPr>
          <a:lstStyle/>
          <a:p>
            <a:r>
              <a:rPr lang="en-US" sz="2000" b="1" dirty="0" smtClean="0"/>
              <a:t>…</a:t>
            </a:r>
            <a:endParaRPr lang="en-US" sz="2000" b="1" dirty="0"/>
          </a:p>
        </p:txBody>
      </p:sp>
      <p:sp>
        <p:nvSpPr>
          <p:cNvPr id="13" name="TextBox 12"/>
          <p:cNvSpPr txBox="1"/>
          <p:nvPr/>
        </p:nvSpPr>
        <p:spPr>
          <a:xfrm>
            <a:off x="6629400" y="3810000"/>
            <a:ext cx="441146" cy="400110"/>
          </a:xfrm>
          <a:prstGeom prst="rect">
            <a:avLst/>
          </a:prstGeom>
          <a:noFill/>
        </p:spPr>
        <p:txBody>
          <a:bodyPr wrap="none" rtlCol="0">
            <a:spAutoFit/>
          </a:bodyPr>
          <a:lstStyle/>
          <a:p>
            <a:r>
              <a:rPr lang="en-US" sz="2000" b="1" dirty="0" smtClean="0"/>
              <a:t>…</a:t>
            </a:r>
            <a:endParaRPr lang="en-US" sz="2000" b="1" dirty="0"/>
          </a:p>
        </p:txBody>
      </p:sp>
      <p:sp>
        <p:nvSpPr>
          <p:cNvPr id="14" name="Rectangle 13"/>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74 No: 16Abs:5</a:t>
            </a:r>
          </a:p>
          <a:p>
            <a:pPr marL="0" indent="0">
              <a:buNone/>
            </a:pPr>
            <a:r>
              <a:rPr lang="en-US" sz="2400" dirty="0" smtClean="0">
                <a:solidFill>
                  <a:srgbClr val="00B050"/>
                </a:solidFill>
              </a:rPr>
              <a:t>Straw Poll Passes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#20 (Doc #0579)</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insert the following in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In L-SIG, the L-LENGTH field is set to a value not divisible by 3.</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value of L_LENGTH mod 3 will be used for signaling of one bit of TBD information.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71 No: 12Abs:4</a:t>
            </a:r>
          </a:p>
          <a:p>
            <a:pPr marL="0" indent="0">
              <a:buNone/>
            </a:pPr>
            <a:r>
              <a:rPr lang="en-US" sz="2400" dirty="0" smtClean="0">
                <a:solidFill>
                  <a:srgbClr val="00B050"/>
                </a:solidFill>
              </a:rPr>
              <a:t>Straw Poll Passes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#21 (Doc #1068)</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2400" cy="21336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dual sub-carrier modulations (DCM) as optional modulation schemes for HE-SIGB and Payload to 11ax SFD?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Dual sub-carrier modulation (DCM) are only applied to BPSK, QPSK and 16QAM modulations.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66 No: 1 Abs:15</a:t>
            </a:r>
          </a:p>
          <a:p>
            <a:pPr marL="0" indent="0">
              <a:buNone/>
            </a:pPr>
            <a:r>
              <a:rPr lang="en-US" sz="2400" dirty="0" smtClean="0">
                <a:solidFill>
                  <a:srgbClr val="00B050"/>
                </a:solidFill>
              </a:rPr>
              <a:t>Straw Poll Passes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#22 (Doc #1068)</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2400" cy="9906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one bit DCM indication in HE-SIGA to 11ax SFD?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64 No: 1 Abs:12</a:t>
            </a:r>
          </a:p>
          <a:p>
            <a:pPr marL="0" indent="0">
              <a:buNone/>
            </a:pPr>
            <a:r>
              <a:rPr lang="en-US" sz="2400" dirty="0" smtClean="0">
                <a:solidFill>
                  <a:srgbClr val="00B050"/>
                </a:solidFill>
              </a:rPr>
              <a:t>Straw Poll Passes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#23 (Doc #0826)</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内容占位符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to 11ax SFD  that HE-SIG-A shall have a repetition mode for range extension?</a:t>
            </a:r>
            <a:endParaRPr kumimoji="0" lang="zh-CN"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 typeface="Times New Roman" pitchFamily="18" charset="0"/>
              <a:buChar char="−"/>
              <a:tabLst/>
              <a:defRPr/>
            </a:pP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In the repetition mode, HE-SIG-A symbols are repeated once in time. The bit </a:t>
            </a:r>
            <a:r>
              <a:rPr kumimoji="0" lang="en-US" altLang="zh-CN" sz="2000" b="0" i="0" u="none" strike="noStrike" kern="0" cap="none" spc="0" normalizeH="0" baseline="0" noProof="0" dirty="0" err="1" smtClean="0">
                <a:ln>
                  <a:noFill/>
                </a:ln>
                <a:solidFill>
                  <a:schemeClr val="tx1"/>
                </a:solidFill>
                <a:effectLst/>
                <a:uLnTx/>
                <a:uFillTx/>
                <a:latin typeface="+mn-lt"/>
                <a:ea typeface="MS PGothic" pitchFamily="34" charset="-128"/>
              </a:rPr>
              <a:t>interleaver</a:t>
            </a: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 is bypassed in the repeated HE-SIG-A symbols</a:t>
            </a:r>
          </a:p>
          <a:p>
            <a:pPr marL="742950" marR="0" lvl="1" indent="-285750" algn="l" defTabSz="914400" rtl="0" eaLnBrk="0" fontAlgn="base" latinLnBrk="0" hangingPunct="0">
              <a:lnSpc>
                <a:spcPct val="100000"/>
              </a:lnSpc>
              <a:spcBef>
                <a:spcPct val="20000"/>
              </a:spcBef>
              <a:spcAft>
                <a:spcPct val="0"/>
              </a:spcAft>
              <a:buClrTx/>
              <a:buSzTx/>
              <a:buFont typeface="Times New Roman" pitchFamily="18" charset="0"/>
              <a:buChar char="−"/>
              <a:tabLst/>
              <a:defRPr/>
            </a:pP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The repetition mode is indicated before HE-SIG-A.</a:t>
            </a:r>
          </a:p>
          <a:p>
            <a:pPr marL="742950" marR="0" lvl="1" indent="-285750" algn="l" defTabSz="914400" rtl="0" eaLnBrk="0" fontAlgn="base" latinLnBrk="0" hangingPunct="0">
              <a:lnSpc>
                <a:spcPct val="100000"/>
              </a:lnSpc>
              <a:spcBef>
                <a:spcPct val="20000"/>
              </a:spcBef>
              <a:spcAft>
                <a:spcPct val="0"/>
              </a:spcAft>
              <a:buClrTx/>
              <a:buSzTx/>
              <a:buFont typeface="Times New Roman" pitchFamily="18" charset="0"/>
              <a:buChar char="−"/>
              <a:tabLst/>
              <a:defRPr/>
            </a:pPr>
            <a:endParaRPr kumimoji="0" lang="zh-CN" altLang="zh-CN"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68 No:  0 Abs:15</a:t>
            </a:r>
          </a:p>
          <a:p>
            <a:pPr marL="0" indent="0">
              <a:buNone/>
            </a:pPr>
            <a:r>
              <a:rPr lang="en-US" sz="2400" dirty="0" smtClean="0">
                <a:solidFill>
                  <a:srgbClr val="00B050"/>
                </a:solidFill>
              </a:rPr>
              <a:t>Straw Poll Passes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#24 (Doc #0602)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34290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to </a:t>
            </a:r>
            <a:r>
              <a:rPr kumimoji="0" lang="en-US" sz="2400" b="1" i="0" u="none" strike="noStrike" kern="0" cap="none" spc="0" normalizeH="0" baseline="0" noProof="0" dirty="0" err="1" smtClean="0">
                <a:ln>
                  <a:noFill/>
                </a:ln>
                <a:solidFill>
                  <a:schemeClr val="tx1"/>
                </a:solidFill>
                <a:effectLst/>
                <a:uLnTx/>
                <a:uFillTx/>
                <a:latin typeface="+mn-lt"/>
                <a:ea typeface="MS PGothic" pitchFamily="34" charset="-128"/>
                <a:cs typeface="ＭＳ Ｐゴシック" charset="0"/>
              </a:rPr>
              <a:t>TGax</a:t>
            </a: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Specification Framework Document?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The HE-LTF sequences for UL MU-MIMO shall be generated as follows. For each stream, a common sequence shall be masked repeatedly in a piece-wise manner by a distinct row of an 8x8 orthogonal matrix. When the length of the LTF sequence is not divisible by 8, the last M elements of the LTF sequence (M being the remainder after the division of LTF length by 8) shall be masked by the first M elements of the orthogonal matrix row.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59 No: 1 Abs:12</a:t>
            </a:r>
          </a:p>
          <a:p>
            <a:pPr marL="0" indent="0">
              <a:buNone/>
            </a:pPr>
            <a:r>
              <a:rPr lang="en-US" sz="2400" dirty="0" smtClean="0">
                <a:solidFill>
                  <a:srgbClr val="00B050"/>
                </a:solidFill>
              </a:rPr>
              <a:t>Straw Poll Passes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#25 (Doc #0602)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1"/>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to </a:t>
            </a:r>
            <a:r>
              <a:rPr kumimoji="0" lang="en-US" altLang="zh-CN" sz="2400" b="1" i="0" u="none" strike="noStrike" kern="0" cap="none" spc="0" normalizeH="0" baseline="0" noProof="0" dirty="0" err="1" smtClean="0">
                <a:ln>
                  <a:noFill/>
                </a:ln>
                <a:solidFill>
                  <a:schemeClr val="tx1"/>
                </a:solidFill>
                <a:effectLst/>
                <a:uLnTx/>
                <a:uFillTx/>
                <a:latin typeface="+mn-lt"/>
                <a:ea typeface="MS PGothic" pitchFamily="34" charset="-128"/>
                <a:cs typeface="ＭＳ Ｐゴシック" charset="0"/>
              </a:rPr>
              <a:t>TGax</a:t>
            </a:r>
            <a:r>
              <a:rPr kumimoji="0" lang="en-US"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Specification Framework Document?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The orthogonal matrix used to mask the HE-LTF sequence in SP1 is the 8x8 </a:t>
            </a:r>
            <a:r>
              <a:rPr kumimoji="0" lang="en-US" altLang="zh-CN" sz="2000" b="0" i="0" u="none" strike="noStrike" kern="0" cap="none" spc="0" normalizeH="0" baseline="0" noProof="0" dirty="0" err="1" smtClean="0">
                <a:ln>
                  <a:noFill/>
                </a:ln>
                <a:solidFill>
                  <a:schemeClr val="tx1"/>
                </a:solidFill>
                <a:effectLst/>
                <a:uLnTx/>
                <a:uFillTx/>
                <a:latin typeface="+mn-lt"/>
                <a:ea typeface="MS PGothic" pitchFamily="34" charset="-128"/>
              </a:rPr>
              <a:t>Pmatrix</a:t>
            </a: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 used in 11ac.</a:t>
            </a:r>
            <a:endParaRPr kumimoji="0" lang="zh-CN" alt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52 No:  12 Abs:2</a:t>
            </a:r>
          </a:p>
          <a:p>
            <a:pPr marL="0" indent="0">
              <a:buNone/>
            </a:pPr>
            <a:r>
              <a:rPr lang="en-US" sz="2400" dirty="0" smtClean="0">
                <a:solidFill>
                  <a:srgbClr val="00B050"/>
                </a:solidFill>
              </a:rPr>
              <a:t>Straw Poll Passes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Mid Session Head Counts</a:t>
            </a:r>
            <a:endParaRPr lang="en-US"/>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1066800" y="2209800"/>
            <a:ext cx="7696200" cy="1077218"/>
          </a:xfrm>
          <a:prstGeom prst="rect">
            <a:avLst/>
          </a:prstGeom>
          <a:noFill/>
        </p:spPr>
        <p:txBody>
          <a:bodyPr wrap="square" rtlCol="0">
            <a:spAutoFit/>
          </a:bodyPr>
          <a:lstStyle/>
          <a:p>
            <a:r>
              <a:rPr lang="en-US" sz="3200" dirty="0" smtClean="0"/>
              <a:t>94 Attendees in Tuesday AM2 </a:t>
            </a:r>
            <a:r>
              <a:rPr lang="en-US" sz="3200" dirty="0" err="1" smtClean="0"/>
              <a:t>TGax</a:t>
            </a:r>
            <a:r>
              <a:rPr lang="en-US" sz="3200" dirty="0" smtClean="0"/>
              <a:t> PHY </a:t>
            </a:r>
            <a:r>
              <a:rPr lang="en-US" sz="3200" dirty="0" smtClean="0"/>
              <a:t>Ad Hoc </a:t>
            </a:r>
            <a:r>
              <a:rPr lang="en-US" sz="3200" dirty="0" smtClean="0"/>
              <a:t>Session </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21888</TotalTime>
  <Words>3043</Words>
  <Application>Microsoft Office PowerPoint</Application>
  <PresentationFormat>On-screen Show (4:3)</PresentationFormat>
  <Paragraphs>613</Paragraphs>
  <Slides>42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802-11-Submission</vt:lpstr>
      <vt:lpstr>Document</vt:lpstr>
      <vt:lpstr>TGax PHY Ad Hoc September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vt:lpstr>
      <vt:lpstr>Mid Session Head Counts</vt:lpstr>
      <vt:lpstr>Straw polls #1 (Doc# 0580)</vt:lpstr>
      <vt:lpstr>Straw polls #2 (Doc# 1031)</vt:lpstr>
      <vt:lpstr>Straw Poll #3 (Doc #1051)</vt:lpstr>
      <vt:lpstr>Straw Poll #4 (Doc #1071)</vt:lpstr>
      <vt:lpstr>Straw Poll #5 (Doc #1071)</vt:lpstr>
      <vt:lpstr>Slide 20</vt:lpstr>
      <vt:lpstr>Straw Poll #7 (Doc #1066) </vt:lpstr>
      <vt:lpstr>Straw Poll #8 (Doc #1066)</vt:lpstr>
      <vt:lpstr>Straw Poll #9 (Doc #1066)</vt:lpstr>
      <vt:lpstr>Straw Poll #9 (Doc #1066)</vt:lpstr>
      <vt:lpstr>Straw Poll #10 (Doc #1070)</vt:lpstr>
      <vt:lpstr>Straw poll #11 (Doc #1077)</vt:lpstr>
      <vt:lpstr>Straw poll #12 (Doc #1077)</vt:lpstr>
      <vt:lpstr>Straw poll #13 (Doc #1077)</vt:lpstr>
      <vt:lpstr>Straw poll #14 (Doc #1122)</vt:lpstr>
      <vt:lpstr>Straw poll #15 (Doc #1122)</vt:lpstr>
      <vt:lpstr>Straw poll #16 (Doc #1122)</vt:lpstr>
      <vt:lpstr>Straw poll #17 (Doc #1122)</vt:lpstr>
      <vt:lpstr>Mid Session Head Counts</vt:lpstr>
      <vt:lpstr>Straw poll #18 (Doc #1075)</vt:lpstr>
      <vt:lpstr>Straw poll #19 (Doc #0579)</vt:lpstr>
      <vt:lpstr>Straw poll #20 (Doc #0579)</vt:lpstr>
      <vt:lpstr>Straw poll #21 (Doc #1068)</vt:lpstr>
      <vt:lpstr>Straw poll #22 (Doc #1068)</vt:lpstr>
      <vt:lpstr>Straw poll #23 (Doc #0826)</vt:lpstr>
      <vt:lpstr>Straw poll #24 (Doc #0602)</vt:lpstr>
      <vt:lpstr>Straw poll #25 (Doc #0602)</vt:lpstr>
      <vt:lpstr>Mid Session Head Counts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1474</cp:revision>
  <cp:lastPrinted>1998-02-10T13:28:06Z</cp:lastPrinted>
  <dcterms:created xsi:type="dcterms:W3CDTF">2007-04-17T18:10:23Z</dcterms:created>
  <dcterms:modified xsi:type="dcterms:W3CDTF">2015-09-15T10:40:28Z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