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69" r:id="rId2"/>
    <p:sldId id="393" r:id="rId3"/>
    <p:sldId id="324" r:id="rId4"/>
    <p:sldId id="352" r:id="rId5"/>
    <p:sldId id="317" r:id="rId6"/>
    <p:sldId id="318" r:id="rId7"/>
    <p:sldId id="319" r:id="rId8"/>
    <p:sldId id="320" r:id="rId9"/>
    <p:sldId id="321" r:id="rId10"/>
    <p:sldId id="322" r:id="rId11"/>
    <p:sldId id="433" r:id="rId12"/>
    <p:sldId id="435" r:id="rId13"/>
    <p:sldId id="416" r:id="rId14"/>
    <p:sldId id="438" r:id="rId15"/>
    <p:sldId id="434" r:id="rId16"/>
    <p:sldId id="436" r:id="rId17"/>
    <p:sldId id="437" r:id="rId18"/>
    <p:sldId id="439" r:id="rId19"/>
    <p:sldId id="440" r:id="rId20"/>
    <p:sldId id="441" r:id="rId21"/>
    <p:sldId id="442" r:id="rId22"/>
    <p:sldId id="443" r:id="rId23"/>
    <p:sldId id="444" r:id="rId24"/>
    <p:sldId id="445" r:id="rId25"/>
    <p:sldId id="446" r:id="rId26"/>
    <p:sldId id="447" r:id="rId27"/>
    <p:sldId id="448" r:id="rId28"/>
    <p:sldId id="449" r:id="rId29"/>
    <p:sldId id="450" r:id="rId30"/>
    <p:sldId id="451" r:id="rId31"/>
    <p:sldId id="452" r:id="rId32"/>
    <p:sldId id="454" r:id="rId33"/>
    <p:sldId id="455" r:id="rId34"/>
    <p:sldId id="456" r:id="rId35"/>
    <p:sldId id="457" r:id="rId36"/>
    <p:sldId id="458" r:id="rId37"/>
    <p:sldId id="459" r:id="rId38"/>
    <p:sldId id="460" r:id="rId39"/>
    <p:sldId id="461" r:id="rId40"/>
    <p:sldId id="462" r:id="rId41"/>
    <p:sldId id="463" r:id="rId42"/>
    <p:sldId id="464" r:id="rId4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80" d="100"/>
          <a:sy n="80" d="100"/>
        </p:scale>
        <p:origin x="-874" y="-5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xmlns=""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xmlns="" val="3955231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xmlns=""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xmlns=""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xmlns=""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a:t>March 2015</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5"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3375"/>
            <a:ext cx="11826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t>March 2015</a:t>
            </a:r>
          </a:p>
        </p:txBody>
      </p:sp>
      <p:sp>
        <p:nvSpPr>
          <p:cNvPr id="1029"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29200" y="304800"/>
            <a:ext cx="3327962"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802.11-15/ </a:t>
            </a:r>
            <a:r>
              <a:rPr lang="en-US" sz="1800" b="1" dirty="0" smtClean="0"/>
              <a:t>1125r3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2015</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PHY Ad Hoc September 2015 Meeting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2015-09-14</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04596684"/>
              </p:ext>
            </p:extLst>
          </p:nvPr>
        </p:nvGraphicFramePr>
        <p:xfrm>
          <a:off x="628650" y="2971800"/>
          <a:ext cx="8515350" cy="2828925"/>
        </p:xfrm>
        <a:graphic>
          <a:graphicData uri="http://schemas.openxmlformats.org/presentationml/2006/ole">
            <p:oleObj spid="_x0000_s1042" name="Document" r:id="rId4" imgW="8334130" imgH="2760161" progId="Word.Document.8">
              <p:embed/>
            </p:oleObj>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affecting the Spec Framework has to start with, </a:t>
            </a:r>
          </a:p>
          <a:p>
            <a:pPr lvl="1"/>
            <a:r>
              <a:rPr lang="en-US" altLang="en-US" dirty="0" smtClean="0">
                <a:solidFill>
                  <a:srgbClr val="FF0000"/>
                </a:solidFill>
              </a:rPr>
              <a:t>Do you agree to add to the TG Specification Frame work document?</a:t>
            </a:r>
          </a:p>
          <a:p>
            <a:r>
              <a:rPr lang="en-US" altLang="en-US" dirty="0" smtClean="0"/>
              <a:t>A straw poll needs to achieves at least 75% to be converted to a motion at the TG level.</a:t>
            </a:r>
          </a:p>
          <a:p>
            <a:r>
              <a:rPr lang="en-US" altLang="en-US" dirty="0" smtClean="0"/>
              <a:t>Each Presentation will be limited to 20 minutes.</a:t>
            </a:r>
          </a:p>
        </p:txBody>
      </p:sp>
      <p:sp>
        <p:nvSpPr>
          <p:cNvPr id="25604"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11</a:t>
            </a:fld>
            <a:endParaRPr lang="en-US"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PHY Schedule in a Glance</a:t>
            </a:r>
            <a:endParaRPr lang="en-US" dirty="0"/>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Footer Placeholder 5"/>
          <p:cNvSpPr>
            <a:spLocks noGrp="1"/>
          </p:cNvSpPr>
          <p:nvPr>
            <p:ph type="ftr" sz="quarter" idx="3"/>
          </p:nvPr>
        </p:nvSpPr>
        <p:spPr/>
        <p:txBody>
          <a:bodyPr/>
          <a:lstStyle/>
          <a:p>
            <a:pPr>
              <a:defRPr/>
            </a:pPr>
            <a:r>
              <a:rPr lang="en-US" smtClean="0"/>
              <a:t>Jianhan Liu (Mediatek Inc.)</a:t>
            </a:r>
            <a:endParaRPr lang="en-US" dirty="0"/>
          </a:p>
        </p:txBody>
      </p:sp>
      <p:graphicFrame>
        <p:nvGraphicFramePr>
          <p:cNvPr id="7" name="Table 6"/>
          <p:cNvGraphicFramePr>
            <a:graphicFrameLocks noGrp="1"/>
          </p:cNvGraphicFramePr>
          <p:nvPr/>
        </p:nvGraphicFramePr>
        <p:xfrm>
          <a:off x="852488" y="2209800"/>
          <a:ext cx="7453312" cy="2974342"/>
        </p:xfrm>
        <a:graphic>
          <a:graphicData uri="http://schemas.openxmlformats.org/drawingml/2006/table">
            <a:tbl>
              <a:tblPr/>
              <a:tblGrid>
                <a:gridCol w="747712"/>
                <a:gridCol w="838200"/>
                <a:gridCol w="838200"/>
                <a:gridCol w="914400"/>
                <a:gridCol w="914400"/>
                <a:gridCol w="1066800"/>
                <a:gridCol w="1143000"/>
                <a:gridCol w="990600"/>
              </a:tblGrid>
              <a:tr h="392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Monday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Tuesday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Wednesday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Thursday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2619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AM1</a:t>
                      </a: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Times New Roman" pitchFamily="18" charset="0"/>
                          <a:ea typeface="MS PGothic" pitchFamily="34" charset="-128"/>
                        </a:rPr>
                        <a:t>TGax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Times New Roman" pitchFamily="18" charset="0"/>
                          <a:ea typeface="MS PGothic" pitchFamily="34" charset="-128"/>
                        </a:rPr>
                        <a:t>TGax</a:t>
                      </a:r>
                      <a:endParaRPr kumimoji="0" lang="en-CA"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5953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AM2</a:t>
                      </a: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Times New Roman" pitchFamily="18" charset="0"/>
                          <a:ea typeface="MS PGothic" pitchFamily="34" charset="-128"/>
                        </a:rPr>
                        <a:t>TGax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2000" b="1" i="0" u="none" strike="noStrike" cap="none" normalizeH="0" baseline="0" dirty="0" smtClean="0">
                          <a:ln>
                            <a:noFill/>
                          </a:ln>
                          <a:solidFill>
                            <a:srgbClr val="C00000"/>
                          </a:solidFill>
                          <a:effectLst/>
                          <a:latin typeface="Times New Roman" pitchFamily="18" charset="0"/>
                          <a:ea typeface="MS PGothic" pitchFamily="34" charset="-128"/>
                        </a:rPr>
                        <a:t>PHY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4635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PM1</a:t>
                      </a: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2000" b="1" i="0" u="none" strike="noStrike" cap="none" normalizeH="0" baseline="0" dirty="0" smtClean="0">
                          <a:ln>
                            <a:noFill/>
                          </a:ln>
                          <a:solidFill>
                            <a:srgbClr val="C00000"/>
                          </a:solidFill>
                          <a:effectLst/>
                          <a:latin typeface="Times New Roman" pitchFamily="18" charset="0"/>
                          <a:ea typeface="MS PGothic" pitchFamily="34" charset="-128"/>
                        </a:rPr>
                        <a:t>PHY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100" b="0" i="0" u="none" strike="noStrike" cap="none" normalizeH="0" baseline="0" smtClean="0">
                          <a:ln>
                            <a:noFill/>
                          </a:ln>
                          <a:solidFill>
                            <a:srgbClr val="000000"/>
                          </a:solidFill>
                          <a:effectLst/>
                          <a:latin typeface="Times New Roman" pitchFamily="18" charset="0"/>
                          <a:ea typeface="MS PGothic" pitchFamily="34" charset="-128"/>
                        </a:rPr>
                        <a:t>MAC</a:t>
                      </a:r>
                      <a:endParaRPr kumimoji="0" lang="en-CA" sz="1100" b="1" i="0" u="none" strike="noStrike" cap="none" normalizeH="0" baseline="0" smtClean="0">
                        <a:ln>
                          <a:noFill/>
                        </a:ln>
                        <a:solidFill>
                          <a:srgbClr val="000000"/>
                        </a:solidFill>
                        <a:effectLst/>
                        <a:latin typeface="Times New Roman" pitchFamily="18"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1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SR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MU</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0" i="0" u="none" strike="noStrike" cap="none" normalizeH="0" baseline="0" dirty="0" smtClean="0">
                        <a:ln>
                          <a:noFill/>
                        </a:ln>
                        <a:solidFill>
                          <a:srgbClr val="000000"/>
                        </a:solidFill>
                        <a:effectLst/>
                        <a:latin typeface="Times New Roman" pitchFamily="18"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CA" sz="2400" b="1" i="0" u="none" strike="noStrike" cap="none" normalizeH="0" baseline="0" dirty="0" smtClean="0">
                          <a:ln>
                            <a:noFill/>
                          </a:ln>
                          <a:solidFill>
                            <a:srgbClr val="C00000"/>
                          </a:solidFill>
                          <a:effectLst/>
                          <a:latin typeface="Times New Roman" pitchFamily="18" charset="0"/>
                          <a:ea typeface="MS PGothic" pitchFamily="34" charset="-128"/>
                        </a:rPr>
                        <a:t>PHY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Times New Roman" pitchFamily="18" charset="0"/>
                          <a:ea typeface="MS PGothic" pitchFamily="34" charset="-128"/>
                        </a:rPr>
                        <a:t>TGax</a:t>
                      </a:r>
                      <a:endParaRPr kumimoji="0" lang="en-CA" sz="18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4905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PM2</a:t>
                      </a: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Times New Roman" pitchFamily="18" charset="0"/>
                          <a:ea typeface="MS PGothic" pitchFamily="34" charset="-128"/>
                        </a:rPr>
                        <a:t>TGax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0" i="0" u="none" strike="noStrike" cap="none" normalizeH="0" baseline="0" smtClean="0">
                        <a:ln>
                          <a:noFill/>
                        </a:ln>
                        <a:solidFill>
                          <a:srgbClr val="000000"/>
                        </a:solidFill>
                        <a:effectLst/>
                        <a:latin typeface="Times New Roman" pitchFamily="18"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SR</a:t>
                      </a: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MU</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4905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smtClean="0">
                          <a:ln>
                            <a:noFill/>
                          </a:ln>
                          <a:solidFill>
                            <a:srgbClr val="000000"/>
                          </a:solidFill>
                          <a:effectLst/>
                          <a:latin typeface="Times New Roman" pitchFamily="18" charset="0"/>
                          <a:ea typeface="MS PGothic" pitchFamily="34" charset="-128"/>
                        </a:rPr>
                        <a:t>EVE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2400" b="1" i="0" u="none" strike="noStrike" cap="none" normalizeH="0" baseline="0" dirty="0" smtClean="0">
                          <a:ln>
                            <a:noFill/>
                          </a:ln>
                          <a:solidFill>
                            <a:srgbClr val="FF0000"/>
                          </a:solidFill>
                          <a:effectLst/>
                          <a:latin typeface="Times New Roman" pitchFamily="18" charset="0"/>
                          <a:ea typeface="MS PGothic" pitchFamily="34" charset="-128"/>
                        </a:rPr>
                        <a:t>PHY</a:t>
                      </a:r>
                      <a:r>
                        <a:rPr kumimoji="0" lang="en-CA" sz="1800" b="0" i="0" u="none" strike="noStrike" cap="none" normalizeH="0" baseline="0" dirty="0" smtClean="0">
                          <a:ln>
                            <a:noFill/>
                          </a:ln>
                          <a:solidFill>
                            <a:srgbClr val="000000"/>
                          </a:solidFill>
                          <a:effectLst/>
                          <a:latin typeface="Times New Roman" pitchFamily="18" charset="0"/>
                          <a:ea typeface="MS PGothic" pitchFamily="34" charset="-128"/>
                        </a:rPr>
                        <a:t> MAC</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dirty="0" err="1" smtClean="0">
                          <a:ln>
                            <a:noFill/>
                          </a:ln>
                          <a:solidFill>
                            <a:srgbClr val="000000"/>
                          </a:solidFill>
                          <a:effectLst/>
                          <a:latin typeface="Times New Roman" pitchFamily="18" charset="0"/>
                          <a:ea typeface="MS PGothic" pitchFamily="34" charset="-128"/>
                        </a:rPr>
                        <a:t>Tgax</a:t>
                      </a:r>
                      <a:endParaRPr kumimoji="0" lang="en-CA" sz="1800" b="0" i="0" u="none" strike="noStrike" cap="none" normalizeH="0" baseline="0" dirty="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a:t>
            </a:r>
          </a:p>
        </p:txBody>
      </p:sp>
      <p:sp>
        <p:nvSpPr>
          <p:cNvPr id="2052"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13</a:t>
            </a:fld>
            <a:endParaRPr lang="en-US" altLang="en-US"/>
          </a:p>
        </p:txBody>
      </p:sp>
      <p:sp>
        <p:nvSpPr>
          <p:cNvPr id="6" name="TextBox 5"/>
          <p:cNvSpPr txBox="1"/>
          <p:nvPr/>
        </p:nvSpPr>
        <p:spPr>
          <a:xfrm>
            <a:off x="990600" y="1524000"/>
            <a:ext cx="3608617" cy="769441"/>
          </a:xfrm>
          <a:prstGeom prst="rect">
            <a:avLst/>
          </a:prstGeom>
          <a:noFill/>
        </p:spPr>
        <p:txBody>
          <a:bodyPr wrap="none" rtlCol="0">
            <a:spAutoFit/>
          </a:bodyPr>
          <a:lstStyle/>
          <a:p>
            <a:r>
              <a:rPr lang="en-US" sz="1600" b="1" dirty="0" smtClean="0"/>
              <a:t>Note: </a:t>
            </a:r>
          </a:p>
          <a:p>
            <a:pPr>
              <a:buFont typeface="Arial" pitchFamily="34" charset="0"/>
              <a:buChar char="•"/>
            </a:pPr>
            <a:r>
              <a:rPr lang="en-US" sz="1400" dirty="0" smtClean="0">
                <a:solidFill>
                  <a:srgbClr val="00B050"/>
                </a:solidFill>
              </a:rPr>
              <a:t>Docs in green color have been presented; </a:t>
            </a:r>
          </a:p>
          <a:p>
            <a:pPr>
              <a:buFont typeface="Arial" pitchFamily="34" charset="0"/>
              <a:buChar char="•"/>
            </a:pPr>
            <a:r>
              <a:rPr lang="en-US" sz="1400" dirty="0" smtClean="0"/>
              <a:t>Docs in black color have NOT been presented.</a:t>
            </a:r>
            <a:endParaRPr lang="en-US" sz="1400" dirty="0"/>
          </a:p>
        </p:txBody>
      </p:sp>
      <p:graphicFrame>
        <p:nvGraphicFramePr>
          <p:cNvPr id="7" name="Table 6"/>
          <p:cNvGraphicFramePr>
            <a:graphicFrameLocks noGrp="1"/>
          </p:cNvGraphicFramePr>
          <p:nvPr/>
        </p:nvGraphicFramePr>
        <p:xfrm>
          <a:off x="1219200" y="2438400"/>
          <a:ext cx="6096000" cy="3907098"/>
        </p:xfrm>
        <a:graphic>
          <a:graphicData uri="http://schemas.openxmlformats.org/drawingml/2006/table">
            <a:tbl>
              <a:tblPr/>
              <a:tblGrid>
                <a:gridCol w="685800"/>
                <a:gridCol w="3705478"/>
                <a:gridCol w="1186832"/>
                <a:gridCol w="517890"/>
              </a:tblGrid>
              <a:tr h="161841">
                <a:tc>
                  <a:txBody>
                    <a:bodyPr/>
                    <a:lstStyle/>
                    <a:p>
                      <a:pPr algn="l" fontAlgn="b"/>
                      <a:r>
                        <a:rPr lang="en-CA" sz="900" b="0" i="0" u="none" strike="noStrike" dirty="0">
                          <a:solidFill>
                            <a:srgbClr val="00B050"/>
                          </a:solidFill>
                          <a:latin typeface="Calibri"/>
                        </a:rPr>
                        <a:t>11-15/0579</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B050"/>
                          </a:solidFill>
                          <a:latin typeface="Calibri"/>
                        </a:rPr>
                        <a:t>preamble design and autodetection</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B050"/>
                          </a:solidFill>
                          <a:latin typeface="Calibri"/>
                        </a:rPr>
                        <a:t>Hongyuan Zhang</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dirty="0">
                          <a:solidFill>
                            <a:srgbClr val="00B05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841">
                <a:tc>
                  <a:txBody>
                    <a:bodyPr/>
                    <a:lstStyle/>
                    <a:p>
                      <a:pPr algn="l" fontAlgn="b"/>
                      <a:r>
                        <a:rPr lang="en-CA" sz="900" b="0" i="0" u="none" strike="noStrike">
                          <a:solidFill>
                            <a:srgbClr val="00B050"/>
                          </a:solidFill>
                          <a:latin typeface="Calibri"/>
                        </a:rPr>
                        <a:t>11-15/0580</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dirty="0">
                          <a:solidFill>
                            <a:srgbClr val="00B050"/>
                          </a:solidFill>
                          <a:latin typeface="Calibri"/>
                        </a:rPr>
                        <a:t>11ax Coding Discussion</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dirty="0">
                          <a:solidFill>
                            <a:srgbClr val="00B050"/>
                          </a:solidFill>
                          <a:latin typeface="Calibri"/>
                        </a:rPr>
                        <a:t>Hongyuan Zhang</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dirty="0">
                          <a:solidFill>
                            <a:srgbClr val="00B05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61841">
                <a:tc>
                  <a:txBody>
                    <a:bodyPr/>
                    <a:lstStyle/>
                    <a:p>
                      <a:pPr algn="l" fontAlgn="b"/>
                      <a:r>
                        <a:rPr lang="en-CA" sz="900" b="0" i="0" u="none" strike="noStrike">
                          <a:solidFill>
                            <a:srgbClr val="000000"/>
                          </a:solidFill>
                          <a:latin typeface="Calibri"/>
                        </a:rPr>
                        <a:t>11-15/810</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dirty="0">
                          <a:solidFill>
                            <a:srgbClr val="000000"/>
                          </a:solidFill>
                          <a:latin typeface="Calibri"/>
                        </a:rPr>
                        <a:t>HE PHY Padding and Packet Extension</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dirty="0">
                          <a:solidFill>
                            <a:srgbClr val="000000"/>
                          </a:solidFill>
                          <a:latin typeface="Calibri"/>
                        </a:rPr>
                        <a:t>Hongyuan Zhang</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dirty="0">
                          <a:solidFill>
                            <a:srgbClr val="00000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841">
                <a:tc>
                  <a:txBody>
                    <a:bodyPr/>
                    <a:lstStyle/>
                    <a:p>
                      <a:pPr algn="l" fontAlgn="b"/>
                      <a:r>
                        <a:rPr lang="en-CA" sz="900" b="0" i="0" u="none" strike="noStrike">
                          <a:solidFill>
                            <a:srgbClr val="00B050"/>
                          </a:solidFill>
                          <a:latin typeface="Calibri"/>
                        </a:rPr>
                        <a:t>11-15/1031</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dirty="0">
                          <a:solidFill>
                            <a:srgbClr val="00B050"/>
                          </a:solidFill>
                          <a:latin typeface="Calibri"/>
                        </a:rPr>
                        <a:t>DL MU Signalling</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dirty="0" err="1">
                          <a:solidFill>
                            <a:srgbClr val="00B050"/>
                          </a:solidFill>
                          <a:latin typeface="Calibri"/>
                        </a:rPr>
                        <a:t>Katsuo</a:t>
                      </a:r>
                      <a:r>
                        <a:rPr lang="en-CA" sz="900" b="0" i="0" u="none" strike="noStrike" dirty="0">
                          <a:solidFill>
                            <a:srgbClr val="00B050"/>
                          </a:solidFill>
                          <a:latin typeface="Calibri"/>
                        </a:rPr>
                        <a:t> </a:t>
                      </a:r>
                      <a:r>
                        <a:rPr lang="en-CA" sz="900" b="0" i="0" u="none" strike="noStrike" dirty="0" err="1">
                          <a:solidFill>
                            <a:srgbClr val="00B050"/>
                          </a:solidFill>
                          <a:latin typeface="Calibri"/>
                        </a:rPr>
                        <a:t>Yunoki</a:t>
                      </a:r>
                      <a:r>
                        <a:rPr lang="en-CA" sz="900" b="0" i="0" u="none" strike="noStrike" dirty="0">
                          <a:solidFill>
                            <a:srgbClr val="00B050"/>
                          </a:solidFill>
                          <a:latin typeface="Calibri"/>
                        </a:rPr>
                        <a:t> </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dirty="0">
                          <a:solidFill>
                            <a:srgbClr val="00B05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61841">
                <a:tc>
                  <a:txBody>
                    <a:bodyPr/>
                    <a:lstStyle/>
                    <a:p>
                      <a:pPr algn="l" fontAlgn="b"/>
                      <a:r>
                        <a:rPr lang="en-CA" sz="900" b="0" i="0" u="none" strike="noStrike">
                          <a:solidFill>
                            <a:srgbClr val="00B050"/>
                          </a:solidFill>
                          <a:latin typeface="Calibri"/>
                        </a:rPr>
                        <a:t>11-15/1051</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B050"/>
                          </a:solidFill>
                          <a:latin typeface="Calibri"/>
                        </a:rPr>
                        <a:t>HE NDP frame for sounding</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B050"/>
                          </a:solidFill>
                          <a:latin typeface="Calibri"/>
                        </a:rPr>
                        <a:t>Young Hoon Kwon</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dirty="0">
                          <a:solidFill>
                            <a:srgbClr val="00B05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841">
                <a:tc>
                  <a:txBody>
                    <a:bodyPr/>
                    <a:lstStyle/>
                    <a:p>
                      <a:pPr algn="l" fontAlgn="b"/>
                      <a:r>
                        <a:rPr lang="en-CA" sz="900" b="0" i="0" u="none" strike="noStrike">
                          <a:solidFill>
                            <a:srgbClr val="00B050"/>
                          </a:solidFill>
                          <a:latin typeface="Calibri"/>
                        </a:rPr>
                        <a:t>11-15/1059</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B050"/>
                          </a:solidFill>
                          <a:latin typeface="Calibri"/>
                        </a:rPr>
                        <a:t>SIG-B Encoding Structure Part II</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B050"/>
                          </a:solidFill>
                          <a:latin typeface="Calibri"/>
                        </a:rPr>
                        <a:t>Ron Porat</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dirty="0">
                          <a:solidFill>
                            <a:srgbClr val="00B05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61841">
                <a:tc>
                  <a:txBody>
                    <a:bodyPr/>
                    <a:lstStyle/>
                    <a:p>
                      <a:pPr algn="l" fontAlgn="b"/>
                      <a:r>
                        <a:rPr lang="en-CA" sz="900" b="0" i="0" u="none" strike="noStrike">
                          <a:solidFill>
                            <a:srgbClr val="00B050"/>
                          </a:solidFill>
                          <a:latin typeface="Calibri"/>
                        </a:rPr>
                        <a:t>11-15/1066</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B050"/>
                          </a:solidFill>
                          <a:latin typeface="Calibri"/>
                        </a:rPr>
                        <a:t>HE-SIG-B Contents</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B050"/>
                          </a:solidFill>
                          <a:latin typeface="Calibri"/>
                        </a:rPr>
                        <a:t>Kaushik Josiam</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dirty="0">
                          <a:solidFill>
                            <a:srgbClr val="00B05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841">
                <a:tc>
                  <a:txBody>
                    <a:bodyPr/>
                    <a:lstStyle/>
                    <a:p>
                      <a:pPr algn="l" fontAlgn="b"/>
                      <a:r>
                        <a:rPr lang="en-CA" sz="900" b="0" i="0" u="none" strike="noStrike">
                          <a:solidFill>
                            <a:srgbClr val="00B050"/>
                          </a:solidFill>
                          <a:latin typeface="Calibri"/>
                        </a:rPr>
                        <a:t>11-15/1068</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dirty="0">
                          <a:solidFill>
                            <a:srgbClr val="00B050"/>
                          </a:solidFill>
                          <a:latin typeface="Calibri"/>
                        </a:rPr>
                        <a:t>Reliable Transmission Schemes for HE-SIG-B and Data</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dirty="0">
                          <a:solidFill>
                            <a:srgbClr val="00B050"/>
                          </a:solidFill>
                          <a:latin typeface="Calibri"/>
                        </a:rPr>
                        <a:t>Jianhan Liu</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dirty="0">
                          <a:solidFill>
                            <a:srgbClr val="00B05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61841">
                <a:tc>
                  <a:txBody>
                    <a:bodyPr/>
                    <a:lstStyle/>
                    <a:p>
                      <a:pPr algn="l" fontAlgn="b"/>
                      <a:r>
                        <a:rPr lang="en-CA" sz="900" b="0" i="0" u="none" strike="noStrike">
                          <a:solidFill>
                            <a:srgbClr val="00B050"/>
                          </a:solidFill>
                          <a:latin typeface="Calibri"/>
                        </a:rPr>
                        <a:t>11-15/1070</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dirty="0">
                          <a:solidFill>
                            <a:srgbClr val="00B050"/>
                          </a:solidFill>
                          <a:latin typeface="Calibri"/>
                        </a:rPr>
                        <a:t>1024 QAM Proposal</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dirty="0">
                          <a:solidFill>
                            <a:srgbClr val="00B050"/>
                          </a:solidFill>
                          <a:latin typeface="Calibri"/>
                        </a:rPr>
                        <a:t>??</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dirty="0">
                          <a:solidFill>
                            <a:srgbClr val="00B05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841">
                <a:tc>
                  <a:txBody>
                    <a:bodyPr/>
                    <a:lstStyle/>
                    <a:p>
                      <a:pPr algn="l" fontAlgn="b"/>
                      <a:r>
                        <a:rPr lang="en-CA" sz="900" b="0" i="0" u="none" strike="noStrike" dirty="0">
                          <a:solidFill>
                            <a:srgbClr val="00B050"/>
                          </a:solidFill>
                          <a:latin typeface="Calibri"/>
                        </a:rPr>
                        <a:t>11-15/1075</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dirty="0">
                          <a:solidFill>
                            <a:srgbClr val="00B050"/>
                          </a:solidFill>
                          <a:latin typeface="Calibri"/>
                        </a:rPr>
                        <a:t>Number of BSS Color bits</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B050"/>
                          </a:solidFill>
                          <a:latin typeface="Calibri"/>
                        </a:rPr>
                        <a:t>Yasuhiko Inoue</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dirty="0">
                          <a:solidFill>
                            <a:srgbClr val="00B05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841">
                <a:tc>
                  <a:txBody>
                    <a:bodyPr/>
                    <a:lstStyle/>
                    <a:p>
                      <a:pPr algn="l" fontAlgn="b"/>
                      <a:r>
                        <a:rPr lang="en-CA" sz="900" b="0" i="0" u="none" strike="noStrike">
                          <a:solidFill>
                            <a:srgbClr val="00B050"/>
                          </a:solidFill>
                          <a:latin typeface="Calibri"/>
                        </a:rPr>
                        <a:t>11-15/0826</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dirty="0">
                          <a:solidFill>
                            <a:srgbClr val="00B050"/>
                          </a:solidFill>
                          <a:latin typeface="Calibri"/>
                        </a:rPr>
                        <a:t>HE-SIG-A transmission for range extension</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B050"/>
                          </a:solidFill>
                          <a:latin typeface="Calibri"/>
                        </a:rPr>
                        <a:t>Jiayin Zhang</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dirty="0">
                          <a:solidFill>
                            <a:srgbClr val="00B05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61841">
                <a:tc>
                  <a:txBody>
                    <a:bodyPr/>
                    <a:lstStyle/>
                    <a:p>
                      <a:pPr algn="l" fontAlgn="b"/>
                      <a:r>
                        <a:rPr lang="en-CA" sz="900" b="0" i="0" u="none" strike="noStrike">
                          <a:solidFill>
                            <a:srgbClr val="00B050"/>
                          </a:solidFill>
                          <a:latin typeface="Calibri"/>
                        </a:rPr>
                        <a:t>11-15/1077</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B050"/>
                          </a:solidFill>
                          <a:latin typeface="Calibri"/>
                        </a:rPr>
                        <a:t>HE-SIG-A Content</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B050"/>
                          </a:solidFill>
                          <a:latin typeface="Calibri"/>
                        </a:rPr>
                        <a:t>Jiayin Zhang</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dirty="0">
                          <a:solidFill>
                            <a:srgbClr val="00B05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841">
                <a:tc>
                  <a:txBody>
                    <a:bodyPr/>
                    <a:lstStyle/>
                    <a:p>
                      <a:pPr algn="l" fontAlgn="b"/>
                      <a:r>
                        <a:rPr lang="en-CA" sz="900" b="0" i="0" u="none" strike="noStrike">
                          <a:solidFill>
                            <a:srgbClr val="000000"/>
                          </a:solidFill>
                          <a:latin typeface="Calibri"/>
                        </a:rPr>
                        <a:t>11-15/0853</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dirty="0">
                          <a:solidFill>
                            <a:srgbClr val="000000"/>
                          </a:solidFill>
                          <a:latin typeface="Calibri"/>
                        </a:rPr>
                        <a:t>Extensible Preamble Format Design</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Leonardo Lanante</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61841">
                <a:tc>
                  <a:txBody>
                    <a:bodyPr/>
                    <a:lstStyle/>
                    <a:p>
                      <a:pPr algn="l" fontAlgn="b"/>
                      <a:r>
                        <a:rPr lang="en-CA" sz="900" b="0" i="0" u="none" strike="noStrike">
                          <a:solidFill>
                            <a:srgbClr val="000000"/>
                          </a:solidFill>
                          <a:latin typeface="Calibri"/>
                        </a:rPr>
                        <a:t>11-15/1088</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LTF Design for Uplink MU-MIMO</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Daewon Lee</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841">
                <a:tc>
                  <a:txBody>
                    <a:bodyPr/>
                    <a:lstStyle/>
                    <a:p>
                      <a:pPr algn="l" fontAlgn="b"/>
                      <a:r>
                        <a:rPr lang="en-CA" sz="900" b="0" i="0" u="none" strike="noStrike">
                          <a:solidFill>
                            <a:srgbClr val="000000"/>
                          </a:solidFill>
                          <a:latin typeface="Calibri"/>
                        </a:rPr>
                        <a:t>11-15/1089</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dirty="0">
                          <a:solidFill>
                            <a:srgbClr val="000000"/>
                          </a:solidFill>
                          <a:latin typeface="Calibri"/>
                        </a:rPr>
                        <a:t>Considerations on  PHY Padding and Packet Extension in 11ax</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Yujin Noh</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61841">
                <a:tc>
                  <a:txBody>
                    <a:bodyPr/>
                    <a:lstStyle/>
                    <a:p>
                      <a:pPr algn="l" fontAlgn="b"/>
                      <a:r>
                        <a:rPr lang="en-CA" sz="900" b="0" i="0" u="none" strike="noStrike">
                          <a:solidFill>
                            <a:srgbClr val="00B050"/>
                          </a:solidFill>
                          <a:latin typeface="Calibri"/>
                        </a:rPr>
                        <a:t>11-15/1091</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B050"/>
                          </a:solidFill>
                          <a:latin typeface="Calibri"/>
                        </a:rPr>
                        <a:t>Considerations on  Range Extension with SIG-A Repetition</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B050"/>
                          </a:solidFill>
                          <a:latin typeface="Calibri"/>
                        </a:rPr>
                        <a:t>Yujin Noh</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dirty="0">
                          <a:solidFill>
                            <a:srgbClr val="00B05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841">
                <a:tc>
                  <a:txBody>
                    <a:bodyPr/>
                    <a:lstStyle/>
                    <a:p>
                      <a:pPr algn="l" fontAlgn="b"/>
                      <a:r>
                        <a:rPr lang="en-CA" sz="900" b="0" i="0" u="none" strike="noStrike">
                          <a:solidFill>
                            <a:srgbClr val="000000"/>
                          </a:solidFill>
                          <a:latin typeface="Calibri"/>
                        </a:rPr>
                        <a:t>11-15/1092</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Support of 1x/2x/4x OFDM Symbol  in HE SU PPDU</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Heejung Yu</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dirty="0">
                          <a:solidFill>
                            <a:srgbClr val="00000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61841">
                <a:tc>
                  <a:txBody>
                    <a:bodyPr/>
                    <a:lstStyle/>
                    <a:p>
                      <a:pPr algn="l" fontAlgn="b"/>
                      <a:r>
                        <a:rPr lang="en-CA" sz="900" b="0" i="0" u="none" strike="noStrike">
                          <a:solidFill>
                            <a:srgbClr val="000000"/>
                          </a:solidFill>
                          <a:latin typeface="Calibri"/>
                        </a:rPr>
                        <a:t>11-15/1106</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dirty="0">
                          <a:solidFill>
                            <a:srgbClr val="000000"/>
                          </a:solidFill>
                          <a:latin typeface="Calibri"/>
                        </a:rPr>
                        <a:t>SIG-B Structure</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Reza Hedayat</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841">
                <a:tc>
                  <a:txBody>
                    <a:bodyPr/>
                    <a:lstStyle/>
                    <a:p>
                      <a:pPr algn="l" fontAlgn="b"/>
                      <a:r>
                        <a:rPr lang="en-CA" sz="900" b="0" i="0" u="none" strike="noStrike">
                          <a:solidFill>
                            <a:srgbClr val="00B050"/>
                          </a:solidFill>
                          <a:latin typeface="Calibri"/>
                        </a:rPr>
                        <a:t>11-15/1111</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B050"/>
                          </a:solidFill>
                          <a:latin typeface="Calibri"/>
                        </a:rPr>
                        <a:t>SIG-B Resource unit allocation coding</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B050"/>
                          </a:solidFill>
                          <a:latin typeface="Calibri"/>
                        </a:rPr>
                        <a:t>Amin Jafarian</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dirty="0">
                          <a:solidFill>
                            <a:srgbClr val="00B05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61841">
                <a:tc>
                  <a:txBody>
                    <a:bodyPr/>
                    <a:lstStyle/>
                    <a:p>
                      <a:pPr algn="l" fontAlgn="b"/>
                      <a:r>
                        <a:rPr lang="en-CA" sz="900" b="0" i="0" u="none" strike="noStrike">
                          <a:solidFill>
                            <a:srgbClr val="000000"/>
                          </a:solidFill>
                          <a:latin typeface="Calibri"/>
                        </a:rPr>
                        <a:t>11-15/1119</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dirty="0">
                          <a:solidFill>
                            <a:srgbClr val="000000"/>
                          </a:solidFill>
                          <a:latin typeface="Calibri"/>
                        </a:rPr>
                        <a:t>Discussions on HE SIG-A Structure</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John Son </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dirty="0">
                          <a:solidFill>
                            <a:srgbClr val="00000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841">
                <a:tc>
                  <a:txBody>
                    <a:bodyPr/>
                    <a:lstStyle/>
                    <a:p>
                      <a:pPr algn="l" fontAlgn="b"/>
                      <a:r>
                        <a:rPr lang="en-CA" sz="900" b="0" i="0" u="none" strike="noStrike">
                          <a:solidFill>
                            <a:srgbClr val="00B050"/>
                          </a:solidFill>
                          <a:latin typeface="Calibri"/>
                        </a:rPr>
                        <a:t>11-15/1122</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B050"/>
                          </a:solidFill>
                          <a:latin typeface="Calibri"/>
                        </a:rPr>
                        <a:t>Identifiers in HE PPDUs for power saving</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B050"/>
                          </a:solidFill>
                          <a:latin typeface="Calibri"/>
                        </a:rPr>
                        <a:t>Alfred Asterjadhi</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dirty="0">
                          <a:solidFill>
                            <a:srgbClr val="00B05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61841">
                <a:tc>
                  <a:txBody>
                    <a:bodyPr/>
                    <a:lstStyle/>
                    <a:p>
                      <a:pPr algn="l" fontAlgn="b"/>
                      <a:r>
                        <a:rPr lang="en-CA" sz="900" b="0" i="0" u="none" strike="noStrike" dirty="0">
                          <a:solidFill>
                            <a:srgbClr val="00B050"/>
                          </a:solidFill>
                          <a:latin typeface="Calibri"/>
                        </a:rPr>
                        <a:t>11-15/0602</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dirty="0">
                          <a:solidFill>
                            <a:srgbClr val="00B050"/>
                          </a:solidFill>
                          <a:latin typeface="Calibri"/>
                        </a:rPr>
                        <a:t>HE-LTF </a:t>
                      </a:r>
                      <a:r>
                        <a:rPr lang="en-CA" sz="900" b="0" i="0" u="none" strike="noStrike" dirty="0" err="1">
                          <a:solidFill>
                            <a:srgbClr val="00B050"/>
                          </a:solidFill>
                          <a:latin typeface="Calibri"/>
                        </a:rPr>
                        <a:t>squence</a:t>
                      </a:r>
                      <a:r>
                        <a:rPr lang="en-CA" sz="900" b="0" i="0" u="none" strike="noStrike" dirty="0">
                          <a:solidFill>
                            <a:srgbClr val="00B050"/>
                          </a:solidFill>
                          <a:latin typeface="Calibri"/>
                        </a:rPr>
                        <a:t> for UL MU-MIMO</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B050"/>
                          </a:solidFill>
                          <a:latin typeface="Calibri"/>
                        </a:rPr>
                        <a:t>Xiaogang Chen</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dirty="0">
                          <a:solidFill>
                            <a:srgbClr val="00B05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73298">
                <a:tc>
                  <a:txBody>
                    <a:bodyPr/>
                    <a:lstStyle/>
                    <a:p>
                      <a:pPr algn="l" fontAlgn="b"/>
                      <a:r>
                        <a:rPr lang="en-CA" sz="900" b="0" i="0" u="none" strike="noStrike">
                          <a:solidFill>
                            <a:srgbClr val="00B050"/>
                          </a:solidFill>
                          <a:latin typeface="Calibri"/>
                        </a:rPr>
                        <a:t>11-15/0823</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B050"/>
                          </a:solidFill>
                          <a:latin typeface="Calibri"/>
                        </a:rPr>
                        <a:t>Preamble Design and Auto-Detection for 11ax</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B050"/>
                          </a:solidFill>
                          <a:latin typeface="Calibri"/>
                        </a:rPr>
                        <a:t>Sungho Moon</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dirty="0">
                          <a:solidFill>
                            <a:srgbClr val="00B05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3298">
                <a:tc>
                  <a:txBody>
                    <a:bodyPr/>
                    <a:lstStyle/>
                    <a:p>
                      <a:pPr algn="l" fontAlgn="b"/>
                      <a:r>
                        <a:rPr lang="en-CA" sz="900" b="0" i="0" u="none" strike="noStrike">
                          <a:solidFill>
                            <a:srgbClr val="00B050"/>
                          </a:solidFill>
                          <a:latin typeface="Calibri"/>
                        </a:rPr>
                        <a:t>11-15/1071</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B050"/>
                          </a:solidFill>
                          <a:latin typeface="Calibri"/>
                        </a:rPr>
                        <a:t>Tone Grouping Factors and NDP format for 802.11ax</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dirty="0">
                          <a:solidFill>
                            <a:srgbClr val="00B050"/>
                          </a:solidFill>
                          <a:latin typeface="Calibri"/>
                        </a:rPr>
                        <a:t>Sameer Vermani</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dirty="0">
                          <a:solidFill>
                            <a:srgbClr val="00B05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 Session Head Counts</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14</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TextBox 5"/>
          <p:cNvSpPr txBox="1"/>
          <p:nvPr/>
        </p:nvSpPr>
        <p:spPr>
          <a:xfrm>
            <a:off x="1066800" y="2209800"/>
            <a:ext cx="7086600" cy="1077218"/>
          </a:xfrm>
          <a:prstGeom prst="rect">
            <a:avLst/>
          </a:prstGeom>
          <a:noFill/>
        </p:spPr>
        <p:txBody>
          <a:bodyPr wrap="square" rtlCol="0">
            <a:spAutoFit/>
          </a:bodyPr>
          <a:lstStyle/>
          <a:p>
            <a:r>
              <a:rPr lang="en-US" sz="3200" dirty="0" smtClean="0"/>
              <a:t>78 Attendees in Monday PM1 </a:t>
            </a:r>
            <a:r>
              <a:rPr lang="en-US" sz="3200" dirty="0" err="1" smtClean="0"/>
              <a:t>TGax</a:t>
            </a:r>
            <a:r>
              <a:rPr lang="en-US" sz="3200" dirty="0" smtClean="0"/>
              <a:t> </a:t>
            </a:r>
          </a:p>
          <a:p>
            <a:r>
              <a:rPr lang="en-US" sz="3200" dirty="0" smtClean="0"/>
              <a:t>PHY Ad Hoc Sessions </a:t>
            </a:r>
            <a:endParaRPr lang="en-US" sz="3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polls #1 (Doc# 0580)</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15</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Rectangle 5"/>
          <p:cNvSpPr/>
          <p:nvPr/>
        </p:nvSpPr>
        <p:spPr>
          <a:xfrm>
            <a:off x="533400" y="1751618"/>
            <a:ext cx="7772400" cy="2215991"/>
          </a:xfrm>
          <a:prstGeom prst="rect">
            <a:avLst/>
          </a:prstGeom>
        </p:spPr>
        <p:txBody>
          <a:bodyPr wrap="square">
            <a:spAutoFit/>
          </a:bodyPr>
          <a:lstStyle/>
          <a:p>
            <a:pPr marL="0" indent="0"/>
            <a:r>
              <a:rPr lang="en-US" sz="1800" dirty="0" smtClean="0"/>
              <a:t>Do you make the following text changes in 11ax SFD (</a:t>
            </a:r>
            <a:r>
              <a:rPr lang="en-US" sz="1800" b="1" dirty="0" smtClean="0"/>
              <a:t>3.3.3 Coding</a:t>
            </a:r>
            <a:r>
              <a:rPr lang="en-US" sz="1800" dirty="0" smtClean="0"/>
              <a:t>)?</a:t>
            </a:r>
          </a:p>
          <a:p>
            <a:pPr marL="400050" lvl="1" indent="0"/>
            <a:r>
              <a:rPr lang="en-US" sz="2000" dirty="0" smtClean="0"/>
              <a:t>  </a:t>
            </a:r>
            <a:r>
              <a:rPr lang="en-GB" sz="2000" i="1" dirty="0" smtClean="0"/>
              <a:t>LDPC is the only coding scheme in the HE PPDU Data field for allocation sizes of </a:t>
            </a:r>
            <a:r>
              <a:rPr lang="en-GB" sz="2000" i="1" u="sng" dirty="0" smtClean="0">
                <a:solidFill>
                  <a:srgbClr val="FF0000"/>
                </a:solidFill>
              </a:rPr>
              <a:t>484 tones,</a:t>
            </a:r>
            <a:r>
              <a:rPr lang="en-GB" sz="2000" i="1" dirty="0" smtClean="0"/>
              <a:t> 996 tones and 996*2 tones.  </a:t>
            </a:r>
          </a:p>
          <a:p>
            <a:pPr marL="400050" lvl="1" indent="0"/>
            <a:r>
              <a:rPr lang="en-GB" sz="2000" i="1" dirty="0" smtClean="0"/>
              <a:t> ….</a:t>
            </a:r>
            <a:endParaRPr lang="en-US" sz="2000" i="1" dirty="0" smtClean="0"/>
          </a:p>
          <a:p>
            <a:pPr marL="400050" lvl="1" indent="0"/>
            <a:r>
              <a:rPr lang="en-US" sz="2000" dirty="0" smtClean="0"/>
              <a:t> </a:t>
            </a:r>
            <a:r>
              <a:rPr lang="en-GB" sz="2000" i="1" dirty="0" smtClean="0"/>
              <a:t>Support of LDPC code for both TX and RX is mandatory for HE STAs declaring support for at least one of HE </a:t>
            </a:r>
            <a:r>
              <a:rPr lang="en-GB" sz="2000" i="1" u="sng" dirty="0" smtClean="0">
                <a:solidFill>
                  <a:srgbClr val="FF0000"/>
                </a:solidFill>
              </a:rPr>
              <a:t>40/</a:t>
            </a:r>
            <a:r>
              <a:rPr lang="en-GB" sz="2000" i="1" dirty="0" smtClean="0"/>
              <a:t>80/160/80+80 SU-PPDU bandwidths,</a:t>
            </a:r>
            <a:r>
              <a:rPr lang="en-GB" sz="2000" dirty="0" smtClean="0"/>
              <a:t> ……..</a:t>
            </a:r>
            <a:endParaRPr lang="en-US" sz="2000" dirty="0" smtClean="0"/>
          </a:p>
        </p:txBody>
      </p:sp>
      <p:sp>
        <p:nvSpPr>
          <p:cNvPr id="7" name="Rectangle 6"/>
          <p:cNvSpPr/>
          <p:nvPr/>
        </p:nvSpPr>
        <p:spPr>
          <a:xfrm>
            <a:off x="914400" y="4267200"/>
            <a:ext cx="4572000" cy="1938992"/>
          </a:xfrm>
          <a:prstGeom prst="rect">
            <a:avLst/>
          </a:prstGeom>
        </p:spPr>
        <p:txBody>
          <a:bodyPr>
            <a:spAutoFit/>
          </a:bodyPr>
          <a:lstStyle/>
          <a:p>
            <a:pPr marL="0" indent="0">
              <a:buNone/>
            </a:pPr>
            <a:r>
              <a:rPr lang="en-US" sz="2400" dirty="0" smtClean="0">
                <a:solidFill>
                  <a:srgbClr val="00B050"/>
                </a:solidFill>
              </a:rPr>
              <a:t>Yes:40 </a:t>
            </a:r>
          </a:p>
          <a:p>
            <a:pPr marL="0" indent="0">
              <a:buNone/>
            </a:pPr>
            <a:r>
              <a:rPr lang="en-US" sz="2400" dirty="0" smtClean="0">
                <a:solidFill>
                  <a:srgbClr val="00B050"/>
                </a:solidFill>
              </a:rPr>
              <a:t>No: 0</a:t>
            </a:r>
          </a:p>
          <a:p>
            <a:pPr marL="0" indent="0">
              <a:buNone/>
            </a:pPr>
            <a:r>
              <a:rPr lang="en-US" sz="2400" dirty="0" smtClean="0">
                <a:solidFill>
                  <a:srgbClr val="00B050"/>
                </a:solidFill>
              </a:rPr>
              <a:t>Abs:18</a:t>
            </a:r>
          </a:p>
          <a:p>
            <a:pPr marL="0" indent="0">
              <a:buNone/>
            </a:pPr>
            <a:endParaRPr lang="en-US" sz="2400" dirty="0" smtClean="0"/>
          </a:p>
          <a:p>
            <a:pPr marL="0" indent="0">
              <a:buNone/>
            </a:pPr>
            <a:r>
              <a:rPr lang="en-US" sz="2400" dirty="0" smtClean="0">
                <a:solidFill>
                  <a:srgbClr val="00B050"/>
                </a:solidFill>
              </a:rPr>
              <a:t>Straw Poll Passes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polls #2 (Doc# 1031)</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16</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Rectangle 5"/>
          <p:cNvSpPr/>
          <p:nvPr/>
        </p:nvSpPr>
        <p:spPr>
          <a:xfrm>
            <a:off x="762000" y="1905000"/>
            <a:ext cx="7620000" cy="1938992"/>
          </a:xfrm>
          <a:prstGeom prst="rect">
            <a:avLst/>
          </a:prstGeom>
        </p:spPr>
        <p:txBody>
          <a:bodyPr wrap="square">
            <a:spAutoFit/>
          </a:bodyPr>
          <a:lstStyle/>
          <a:p>
            <a:r>
              <a:rPr lang="en-US" sz="2400" dirty="0" smtClean="0"/>
              <a:t>Do you </a:t>
            </a:r>
            <a:r>
              <a:rPr lang="en-US" altLang="ja-JP" sz="2400" dirty="0" smtClean="0"/>
              <a:t>agree</a:t>
            </a:r>
            <a:r>
              <a:rPr lang="ja-JP" altLang="en-US" sz="2400" smtClean="0"/>
              <a:t> </a:t>
            </a:r>
            <a:r>
              <a:rPr lang="en-US" altLang="ja-JP" sz="2400" dirty="0" smtClean="0"/>
              <a:t>to</a:t>
            </a:r>
            <a:r>
              <a:rPr lang="ja-JP" altLang="en-US" sz="2400" smtClean="0"/>
              <a:t> </a:t>
            </a:r>
            <a:r>
              <a:rPr lang="en-US" altLang="ja-JP" sz="2400" dirty="0" smtClean="0"/>
              <a:t>add</a:t>
            </a:r>
            <a:r>
              <a:rPr lang="ja-JP" altLang="en-US" sz="2400" smtClean="0"/>
              <a:t> </a:t>
            </a:r>
            <a:r>
              <a:rPr lang="en-US" altLang="ja-JP" sz="2400" dirty="0" smtClean="0"/>
              <a:t>the</a:t>
            </a:r>
            <a:r>
              <a:rPr lang="ja-JP" altLang="en-US" sz="2400" smtClean="0"/>
              <a:t> </a:t>
            </a:r>
            <a:r>
              <a:rPr lang="en-US" altLang="ja-JP" sz="2400" dirty="0" smtClean="0"/>
              <a:t>following</a:t>
            </a:r>
            <a:r>
              <a:rPr lang="ja-JP" altLang="en-US" sz="2400" smtClean="0"/>
              <a:t> </a:t>
            </a:r>
            <a:r>
              <a:rPr lang="en-US" altLang="ja-JP" sz="2400" dirty="0" smtClean="0"/>
              <a:t>text</a:t>
            </a:r>
            <a:r>
              <a:rPr lang="ja-JP" altLang="en-US" sz="2400" smtClean="0"/>
              <a:t> </a:t>
            </a:r>
            <a:r>
              <a:rPr lang="en-US" altLang="ja-JP" sz="2400" dirty="0" smtClean="0"/>
              <a:t>to</a:t>
            </a:r>
            <a:r>
              <a:rPr lang="ja-JP" altLang="en-US" sz="2400" smtClean="0"/>
              <a:t> </a:t>
            </a:r>
            <a:r>
              <a:rPr lang="en-US" altLang="ja-JP" sz="2400" dirty="0" smtClean="0"/>
              <a:t>SFD?</a:t>
            </a:r>
          </a:p>
          <a:p>
            <a:endParaRPr lang="en-US" altLang="ja-JP" sz="2400" dirty="0" smtClean="0"/>
          </a:p>
          <a:p>
            <a:pPr marL="0" indent="0"/>
            <a:r>
              <a:rPr lang="en-US" altLang="ja-JP" sz="2400" dirty="0" smtClean="0"/>
              <a:t>The</a:t>
            </a:r>
            <a:r>
              <a:rPr lang="ja-JP" altLang="en-US" sz="2400" smtClean="0"/>
              <a:t> </a:t>
            </a:r>
            <a:r>
              <a:rPr lang="en-US" altLang="ja-JP" sz="2400" dirty="0" smtClean="0"/>
              <a:t>amendment</a:t>
            </a:r>
            <a:r>
              <a:rPr lang="ja-JP" altLang="en-US" sz="2400" smtClean="0"/>
              <a:t> </a:t>
            </a:r>
            <a:r>
              <a:rPr lang="en-US" altLang="ja-JP" sz="2400" dirty="0" smtClean="0"/>
              <a:t>shall</a:t>
            </a:r>
            <a:r>
              <a:rPr lang="ja-JP" altLang="en-US" sz="2400" smtClean="0"/>
              <a:t> </a:t>
            </a:r>
            <a:r>
              <a:rPr lang="en-US" altLang="ja-JP" sz="2400" dirty="0" smtClean="0"/>
              <a:t>define</a:t>
            </a:r>
            <a:r>
              <a:rPr lang="ja-JP" altLang="en-US" sz="2400" smtClean="0"/>
              <a:t> </a:t>
            </a:r>
            <a:r>
              <a:rPr lang="en-US" altLang="ja-JP" sz="2400" dirty="0" smtClean="0"/>
              <a:t>Group</a:t>
            </a:r>
            <a:r>
              <a:rPr lang="ja-JP" altLang="en-US" sz="2400" smtClean="0"/>
              <a:t> </a:t>
            </a:r>
            <a:r>
              <a:rPr lang="en-US" altLang="ja-JP" sz="2400" dirty="0" smtClean="0"/>
              <a:t>ID</a:t>
            </a:r>
            <a:r>
              <a:rPr lang="ja-JP" altLang="en-US" sz="2400" smtClean="0"/>
              <a:t> </a:t>
            </a:r>
            <a:r>
              <a:rPr lang="en-US" altLang="ja-JP" sz="2400" dirty="0" smtClean="0"/>
              <a:t>expression</a:t>
            </a:r>
            <a:r>
              <a:rPr lang="ja-JP" altLang="en-US" sz="2400" smtClean="0"/>
              <a:t> </a:t>
            </a:r>
            <a:r>
              <a:rPr lang="en-US" altLang="ja-JP" sz="2400" dirty="0" smtClean="0"/>
              <a:t>to identify stations multiplexed in DL MU PPDU with MU-MIMO, OFDMA or combined</a:t>
            </a:r>
            <a:r>
              <a:rPr lang="ja-JP" altLang="en-US" sz="2400" smtClean="0"/>
              <a:t> </a:t>
            </a:r>
            <a:r>
              <a:rPr lang="en-US" altLang="ja-JP" sz="2400" dirty="0" smtClean="0"/>
              <a:t>usage</a:t>
            </a:r>
            <a:r>
              <a:rPr lang="ja-JP" altLang="en-US" sz="2400" smtClean="0"/>
              <a:t> </a:t>
            </a:r>
            <a:r>
              <a:rPr lang="en-US" altLang="ja-JP" sz="2400" dirty="0" smtClean="0"/>
              <a:t>of</a:t>
            </a:r>
            <a:r>
              <a:rPr lang="ja-JP" altLang="en-US" sz="2400" smtClean="0"/>
              <a:t> </a:t>
            </a:r>
            <a:r>
              <a:rPr lang="en-US" altLang="ja-JP" sz="2400" dirty="0" smtClean="0"/>
              <a:t>both. </a:t>
            </a:r>
            <a:endParaRPr lang="en-US" sz="2400" dirty="0"/>
          </a:p>
        </p:txBody>
      </p:sp>
      <p:sp>
        <p:nvSpPr>
          <p:cNvPr id="7" name="Rectangle 6"/>
          <p:cNvSpPr/>
          <p:nvPr/>
        </p:nvSpPr>
        <p:spPr>
          <a:xfrm>
            <a:off x="914400" y="4267200"/>
            <a:ext cx="4572000" cy="1938992"/>
          </a:xfrm>
          <a:prstGeom prst="rect">
            <a:avLst/>
          </a:prstGeom>
        </p:spPr>
        <p:txBody>
          <a:bodyPr>
            <a:spAutoFit/>
          </a:bodyPr>
          <a:lstStyle/>
          <a:p>
            <a:pPr marL="0" indent="0">
              <a:buNone/>
            </a:pPr>
            <a:r>
              <a:rPr lang="en-US" sz="2400" dirty="0" smtClean="0">
                <a:solidFill>
                  <a:srgbClr val="C00000"/>
                </a:solidFill>
              </a:rPr>
              <a:t>Yes:1</a:t>
            </a:r>
          </a:p>
          <a:p>
            <a:pPr marL="0" indent="0">
              <a:buNone/>
            </a:pPr>
            <a:r>
              <a:rPr lang="en-US" sz="2400" dirty="0" smtClean="0">
                <a:solidFill>
                  <a:srgbClr val="C00000"/>
                </a:solidFill>
              </a:rPr>
              <a:t>No: Many</a:t>
            </a:r>
          </a:p>
          <a:p>
            <a:pPr marL="0" indent="0">
              <a:buNone/>
            </a:pPr>
            <a:r>
              <a:rPr lang="en-US" sz="2400" dirty="0" smtClean="0">
                <a:solidFill>
                  <a:srgbClr val="C00000"/>
                </a:solidFill>
              </a:rPr>
              <a:t>Abs:</a:t>
            </a:r>
          </a:p>
          <a:p>
            <a:pPr marL="0" indent="0">
              <a:buNone/>
            </a:pPr>
            <a:endParaRPr lang="en-US" sz="2400" dirty="0" smtClean="0">
              <a:solidFill>
                <a:srgbClr val="C00000"/>
              </a:solidFill>
            </a:endParaRPr>
          </a:p>
          <a:p>
            <a:pPr marL="0" indent="0">
              <a:buNone/>
            </a:pPr>
            <a:r>
              <a:rPr lang="en-US" sz="2400" dirty="0" smtClean="0">
                <a:solidFill>
                  <a:srgbClr val="C00000"/>
                </a:solidFill>
              </a:rPr>
              <a:t>Straw Poll Fails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#3 (Doc #1051)</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17</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8" name="Content Placeholder 2"/>
          <p:cNvSpPr txBox="1">
            <a:spLocks/>
          </p:cNvSpPr>
          <p:nvPr/>
        </p:nvSpPr>
        <p:spPr>
          <a:xfrm>
            <a:off x="685800" y="1981200"/>
            <a:ext cx="8153400" cy="43434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Do you agree to add to the TG Specification Framework:</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smtClean="0">
                <a:ln>
                  <a:noFill/>
                </a:ln>
                <a:solidFill>
                  <a:schemeClr val="tx1"/>
                </a:solidFill>
                <a:effectLst/>
                <a:uLnTx/>
                <a:uFillTx/>
                <a:latin typeface="+mn-lt"/>
                <a:ea typeface="MS PGothic" pitchFamily="34" charset="-128"/>
              </a:rPr>
              <a:t>4.y.z The spec shall define an HE-NDP for DL Sounding. The frame format of HE-NDP is based on the 11ax SU PPDU format and is shown in the diagram below. The presence and duration of packet extension at the end of HE-NDP is TBD.</a:t>
            </a:r>
            <a:endParaRPr kumimoji="0" lang="en-US" sz="2000" b="0" i="0" u="none" strike="noStrike" kern="0" cap="none" spc="0" normalizeH="0" baseline="0" noProof="0" dirty="0">
              <a:ln>
                <a:noFill/>
              </a:ln>
              <a:solidFill>
                <a:schemeClr val="tx1"/>
              </a:solidFill>
              <a:effectLst/>
              <a:uLnTx/>
              <a:uFillTx/>
              <a:latin typeface="+mn-lt"/>
              <a:ea typeface="MS PGothic" pitchFamily="34" charset="-128"/>
            </a:endParaRPr>
          </a:p>
        </p:txBody>
      </p:sp>
      <p:sp>
        <p:nvSpPr>
          <p:cNvPr id="9" name="Rectangle 8"/>
          <p:cNvSpPr/>
          <p:nvPr/>
        </p:nvSpPr>
        <p:spPr bwMode="auto">
          <a:xfrm>
            <a:off x="2446481" y="4285561"/>
            <a:ext cx="572877" cy="286439"/>
          </a:xfrm>
          <a:prstGeom prst="rect">
            <a:avLst/>
          </a:prstGeom>
          <a:solidFill>
            <a:srgbClr val="92D050"/>
          </a:solidFill>
          <a:ln>
            <a:solidFill>
              <a:schemeClr val="tx1"/>
            </a:solidFill>
          </a:ln>
          <a:extLst/>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lgn="ctr"/>
            <a:r>
              <a:rPr lang="en-US" sz="1050" dirty="0" smtClean="0"/>
              <a:t>L-STF</a:t>
            </a:r>
          </a:p>
        </p:txBody>
      </p:sp>
      <p:sp>
        <p:nvSpPr>
          <p:cNvPr id="10" name="Rectangle 9"/>
          <p:cNvSpPr/>
          <p:nvPr/>
        </p:nvSpPr>
        <p:spPr bwMode="auto">
          <a:xfrm>
            <a:off x="3019358" y="4285560"/>
            <a:ext cx="572877" cy="286439"/>
          </a:xfrm>
          <a:prstGeom prst="rect">
            <a:avLst/>
          </a:prstGeom>
          <a:solidFill>
            <a:srgbClr val="92D050"/>
          </a:solidFill>
          <a:ln>
            <a:solidFill>
              <a:schemeClr val="tx1"/>
            </a:solidFill>
          </a:ln>
          <a:extLst/>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lgn="ctr"/>
            <a:r>
              <a:rPr lang="en-US" sz="1050" dirty="0" smtClean="0"/>
              <a:t>L-LTF</a:t>
            </a:r>
          </a:p>
        </p:txBody>
      </p:sp>
      <p:sp>
        <p:nvSpPr>
          <p:cNvPr id="11" name="Rectangle 10"/>
          <p:cNvSpPr/>
          <p:nvPr/>
        </p:nvSpPr>
        <p:spPr bwMode="auto">
          <a:xfrm>
            <a:off x="3592235" y="4285559"/>
            <a:ext cx="572877" cy="286439"/>
          </a:xfrm>
          <a:prstGeom prst="rect">
            <a:avLst/>
          </a:prstGeom>
          <a:solidFill>
            <a:srgbClr val="92D050"/>
          </a:solidFill>
          <a:ln>
            <a:solidFill>
              <a:schemeClr val="tx1"/>
            </a:solidFill>
          </a:ln>
          <a:extLst/>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lgn="ctr"/>
            <a:r>
              <a:rPr lang="en-US" sz="1050" dirty="0" smtClean="0"/>
              <a:t>L-SIG</a:t>
            </a:r>
          </a:p>
        </p:txBody>
      </p:sp>
      <p:sp>
        <p:nvSpPr>
          <p:cNvPr id="12" name="Rectangle 11"/>
          <p:cNvSpPr/>
          <p:nvPr/>
        </p:nvSpPr>
        <p:spPr bwMode="auto">
          <a:xfrm>
            <a:off x="4165112" y="4285558"/>
            <a:ext cx="572877" cy="286439"/>
          </a:xfrm>
          <a:prstGeom prst="rect">
            <a:avLst/>
          </a:prstGeom>
          <a:solidFill>
            <a:srgbClr val="92D050"/>
          </a:solidFill>
          <a:ln>
            <a:solidFill>
              <a:schemeClr val="tx1"/>
            </a:solidFill>
          </a:ln>
          <a:extLst/>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lgn="ctr"/>
            <a:r>
              <a:rPr lang="en-US" sz="900" dirty="0" smtClean="0"/>
              <a:t>TBD</a:t>
            </a:r>
          </a:p>
        </p:txBody>
      </p:sp>
      <p:sp>
        <p:nvSpPr>
          <p:cNvPr id="13" name="Rectangle 12"/>
          <p:cNvSpPr/>
          <p:nvPr/>
        </p:nvSpPr>
        <p:spPr bwMode="auto">
          <a:xfrm>
            <a:off x="4737989" y="4285555"/>
            <a:ext cx="703130" cy="286441"/>
          </a:xfrm>
          <a:prstGeom prst="rect">
            <a:avLst/>
          </a:prstGeom>
          <a:solidFill>
            <a:srgbClr val="92D050"/>
          </a:solidFill>
          <a:ln>
            <a:solidFill>
              <a:schemeClr val="tx1"/>
            </a:solidFill>
          </a:ln>
          <a:extLst/>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lgn="ctr"/>
            <a:r>
              <a:rPr lang="en-US" sz="700" dirty="0" smtClean="0"/>
              <a:t>HE-SIG-A</a:t>
            </a:r>
          </a:p>
        </p:txBody>
      </p:sp>
      <p:sp>
        <p:nvSpPr>
          <p:cNvPr id="14" name="Rectangle 13"/>
          <p:cNvSpPr/>
          <p:nvPr/>
        </p:nvSpPr>
        <p:spPr bwMode="auto">
          <a:xfrm>
            <a:off x="5437674" y="4285556"/>
            <a:ext cx="572877" cy="286439"/>
          </a:xfrm>
          <a:prstGeom prst="rect">
            <a:avLst/>
          </a:prstGeom>
          <a:solidFill>
            <a:srgbClr val="92D050"/>
          </a:solidFill>
          <a:ln>
            <a:solidFill>
              <a:schemeClr val="tx1"/>
            </a:solidFill>
          </a:ln>
          <a:extLst/>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lgn="ctr"/>
            <a:r>
              <a:rPr lang="en-US" sz="900" dirty="0" smtClean="0"/>
              <a:t>HE-STF</a:t>
            </a:r>
          </a:p>
        </p:txBody>
      </p:sp>
      <p:sp>
        <p:nvSpPr>
          <p:cNvPr id="15" name="Rectangle 14"/>
          <p:cNvSpPr/>
          <p:nvPr/>
        </p:nvSpPr>
        <p:spPr bwMode="auto">
          <a:xfrm>
            <a:off x="6013996" y="4285555"/>
            <a:ext cx="1583118" cy="286439"/>
          </a:xfrm>
          <a:prstGeom prst="rect">
            <a:avLst/>
          </a:prstGeom>
          <a:solidFill>
            <a:srgbClr val="92D050"/>
          </a:solidFill>
          <a:ln>
            <a:solidFill>
              <a:schemeClr val="tx1"/>
            </a:solidFill>
          </a:ln>
          <a:extLst/>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lgn="ctr"/>
            <a:r>
              <a:rPr lang="en-US" sz="900" dirty="0" smtClean="0"/>
              <a:t>HE-LTFs</a:t>
            </a:r>
          </a:p>
        </p:txBody>
      </p:sp>
      <p:sp>
        <p:nvSpPr>
          <p:cNvPr id="16" name="TextBox 21"/>
          <p:cNvSpPr txBox="1"/>
          <p:nvPr/>
        </p:nvSpPr>
        <p:spPr>
          <a:xfrm>
            <a:off x="789474" y="4313468"/>
            <a:ext cx="1523872" cy="244682"/>
          </a:xfrm>
          <a:prstGeom prst="rect">
            <a:avLst/>
          </a:prstGeom>
          <a:noFill/>
        </p:spPr>
        <p:txBody>
          <a:bodyPr wrap="squar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lnSpc>
                <a:spcPct val="90000"/>
              </a:lnSpc>
              <a:spcAft>
                <a:spcPts val="300"/>
              </a:spcAft>
            </a:pPr>
            <a:r>
              <a:rPr lang="en-US" sz="1100" i="1" dirty="0" smtClean="0">
                <a:solidFill>
                  <a:schemeClr val="tx1">
                    <a:lumMod val="75000"/>
                    <a:lumOff val="25000"/>
                  </a:schemeClr>
                </a:solidFill>
                <a:latin typeface="Calibre Semibold" pitchFamily="34" charset="0"/>
              </a:rPr>
              <a:t>Format of HE-NDP </a:t>
            </a:r>
          </a:p>
        </p:txBody>
      </p:sp>
      <p:sp>
        <p:nvSpPr>
          <p:cNvPr id="17" name="Rectangle 16"/>
          <p:cNvSpPr/>
          <p:nvPr/>
        </p:nvSpPr>
        <p:spPr bwMode="auto">
          <a:xfrm>
            <a:off x="7597114" y="4285555"/>
            <a:ext cx="757411" cy="286439"/>
          </a:xfrm>
          <a:prstGeom prst="rect">
            <a:avLst/>
          </a:prstGeom>
          <a:solidFill>
            <a:schemeClr val="accent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Times New Roman" pitchFamily="18" charset="0"/>
              </a:rPr>
              <a:t>Packet Extension</a:t>
            </a:r>
          </a:p>
        </p:txBody>
      </p:sp>
      <p:sp>
        <p:nvSpPr>
          <p:cNvPr id="18" name="Rectangle 17"/>
          <p:cNvSpPr/>
          <p:nvPr/>
        </p:nvSpPr>
        <p:spPr>
          <a:xfrm>
            <a:off x="838200" y="5562600"/>
            <a:ext cx="5867400" cy="830997"/>
          </a:xfrm>
          <a:prstGeom prst="rect">
            <a:avLst/>
          </a:prstGeom>
        </p:spPr>
        <p:txBody>
          <a:bodyPr wrap="square">
            <a:spAutoFit/>
          </a:bodyPr>
          <a:lstStyle/>
          <a:p>
            <a:pPr marL="0" indent="0">
              <a:buNone/>
            </a:pPr>
            <a:r>
              <a:rPr lang="en-US" sz="2400" dirty="0" smtClean="0">
                <a:solidFill>
                  <a:srgbClr val="00B050"/>
                </a:solidFill>
              </a:rPr>
              <a:t>Yes: 38  No: 0 Abs:4</a:t>
            </a:r>
          </a:p>
          <a:p>
            <a:pPr marL="0" indent="0">
              <a:buNone/>
            </a:pPr>
            <a:r>
              <a:rPr lang="en-US" sz="2400" dirty="0" smtClean="0">
                <a:solidFill>
                  <a:srgbClr val="00B050"/>
                </a:solidFill>
              </a:rPr>
              <a:t>Straw Poll Passes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#4 (Doc #1071)</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18</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Content Placeholder 2"/>
          <p:cNvSpPr txBox="1">
            <a:spLocks/>
          </p:cNvSpPr>
          <p:nvPr/>
        </p:nvSpPr>
        <p:spPr>
          <a:xfrm>
            <a:off x="685800" y="1600200"/>
            <a:ext cx="7772400" cy="4495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Do you agree to add the following text to the </a:t>
            </a:r>
            <a:r>
              <a:rPr kumimoji="0" lang="en-US" sz="2400" b="1" i="0" u="none" strike="noStrike" kern="0" cap="none" spc="0" normalizeH="0" baseline="0" noProof="0" dirty="0" err="1" smtClean="0">
                <a:ln>
                  <a:noFill/>
                </a:ln>
                <a:solidFill>
                  <a:schemeClr val="tx1"/>
                </a:solidFill>
                <a:effectLst/>
                <a:uLnTx/>
                <a:uFillTx/>
                <a:latin typeface="+mn-lt"/>
                <a:ea typeface="MS PGothic" pitchFamily="34" charset="-128"/>
                <a:cs typeface="ＭＳ Ｐゴシック" charset="0"/>
              </a:rPr>
              <a:t>TGax</a:t>
            </a:r>
            <a:r>
              <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 spec framework document:</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endParaRPr>
          </a:p>
          <a:p>
            <a:pPr marL="400050" marR="0" lvl="1" indent="0" algn="l" defTabSz="914400" rtl="0" eaLnBrk="0" fontAlgn="base" latinLnBrk="0" hangingPunct="0">
              <a:lnSpc>
                <a:spcPct val="100000"/>
              </a:lnSpc>
              <a:spcBef>
                <a:spcPct val="20000"/>
              </a:spcBef>
              <a:spcAft>
                <a:spcPct val="0"/>
              </a:spcAft>
              <a:buClrTx/>
              <a:buSzTx/>
              <a:buFontTx/>
              <a:buNone/>
              <a:tabLst/>
              <a:defRPr/>
            </a:pPr>
            <a:r>
              <a:rPr kumimoji="0" lang="en-US" sz="2000" b="1" i="1" u="none" strike="noStrike" kern="0" cap="none" spc="0" normalizeH="0" baseline="0" noProof="0" dirty="0" smtClean="0">
                <a:ln>
                  <a:noFill/>
                </a:ln>
                <a:solidFill>
                  <a:schemeClr val="tx1"/>
                </a:solidFill>
                <a:effectLst/>
                <a:uLnTx/>
                <a:uFillTx/>
                <a:latin typeface="+mn-lt"/>
                <a:ea typeface="MS PGothic" pitchFamily="34" charset="-128"/>
              </a:rPr>
              <a:t>“802.11ax spec shall not support Ng=1 for sounding feedback. Note that the tone grouping factor, Ng is defined with respect to data tones of the 11ax PPDU. ”</a:t>
            </a:r>
          </a:p>
          <a:p>
            <a:pPr marL="1085850" marR="0" lvl="2" indent="-228600" algn="l" defTabSz="914400" rtl="0" eaLnBrk="0" fontAlgn="base" latinLnBrk="0" hangingPunct="0">
              <a:lnSpc>
                <a:spcPct val="100000"/>
              </a:lnSpc>
              <a:spcBef>
                <a:spcPct val="20000"/>
              </a:spcBef>
              <a:spcAft>
                <a:spcPct val="0"/>
              </a:spcAft>
              <a:buClrTx/>
              <a:buSzTx/>
              <a:buFontTx/>
              <a:buChar char="•"/>
              <a:tabLst/>
              <a:defRPr/>
            </a:pPr>
            <a:endParaRPr kumimoji="0" lang="en-US" sz="1800" b="0" i="1" u="none" strike="noStrike" kern="0" cap="none" spc="0" normalizeH="0" baseline="0" noProof="0" dirty="0" smtClean="0">
              <a:ln>
                <a:noFill/>
              </a:ln>
              <a:solidFill>
                <a:schemeClr val="tx1"/>
              </a:solidFill>
              <a:effectLst/>
              <a:uLnTx/>
              <a:uFillTx/>
              <a:latin typeface="+mn-lt"/>
              <a:ea typeface="MS PGothic" pitchFamily="34" charset="-128"/>
            </a:endParaRPr>
          </a:p>
          <a:p>
            <a:pPr marL="1085850" marR="0" lvl="2" indent="-228600" algn="l" defTabSz="914400" rtl="0" eaLnBrk="0" fontAlgn="base" latinLnBrk="0" hangingPunct="0">
              <a:lnSpc>
                <a:spcPct val="100000"/>
              </a:lnSpc>
              <a:spcBef>
                <a:spcPct val="20000"/>
              </a:spcBef>
              <a:spcAft>
                <a:spcPct val="0"/>
              </a:spcAft>
              <a:buClrTx/>
              <a:buSzTx/>
              <a:buFontTx/>
              <a:buChar char="•"/>
              <a:tabLst/>
              <a:defRPr/>
            </a:pPr>
            <a:endParaRPr kumimoji="0" lang="en-US" sz="1800" b="0" i="1" u="none" strike="noStrike" kern="0" cap="none" spc="0" normalizeH="0" baseline="0" noProof="0" dirty="0" smtClean="0">
              <a:ln>
                <a:noFill/>
              </a:ln>
              <a:solidFill>
                <a:schemeClr val="tx1"/>
              </a:solidFill>
              <a:effectLst/>
              <a:uLnTx/>
              <a:uFillTx/>
              <a:latin typeface="+mn-lt"/>
              <a:ea typeface="MS PGothic" pitchFamily="34" charset="-128"/>
            </a:endParaRPr>
          </a:p>
          <a:p>
            <a:pPr marL="0" indent="0">
              <a:buNone/>
            </a:pPr>
            <a:r>
              <a:rPr lang="en-US" sz="2400" dirty="0" smtClean="0">
                <a:solidFill>
                  <a:srgbClr val="00B050"/>
                </a:solidFill>
              </a:rPr>
              <a:t>Straw Poll Passes Unanimously</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endParaRPr>
          </a:p>
          <a:p>
            <a:pPr marL="1085850" marR="0" lvl="2" indent="-228600" algn="l" defTabSz="914400" rtl="0" eaLnBrk="0" fontAlgn="base" latinLnBrk="0" hangingPunct="0">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chemeClr val="tx1"/>
              </a:solidFill>
              <a:effectLst/>
              <a:uLnTx/>
              <a:uFillTx/>
              <a:latin typeface="+mn-lt"/>
              <a:ea typeface="MS PGothic" pitchFamily="34" charset="-12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19</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Content Placeholder 2"/>
          <p:cNvSpPr txBox="1">
            <a:spLocks/>
          </p:cNvSpPr>
          <p:nvPr/>
        </p:nvSpPr>
        <p:spPr>
          <a:xfrm>
            <a:off x="685800" y="1600200"/>
            <a:ext cx="7772400" cy="4495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Do you support to add the following text and diagram to the SFD</a:t>
            </a:r>
          </a:p>
          <a:p>
            <a:pPr marL="457200" marR="0" lvl="1"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S PGothic" pitchFamily="34" charset="-128"/>
            </a:endParaRPr>
          </a:p>
          <a:p>
            <a:pPr marL="5715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1"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The spec shall define an HE-NDP for collecting sounding feedback, whose frame format is shown in the diagram below. The presence and duration of packet extension at the end of HE-NDP is TBD.</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S PGothic"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a:ln>
                <a:noFill/>
              </a:ln>
              <a:solidFill>
                <a:schemeClr val="tx1"/>
              </a:solidFill>
              <a:effectLst/>
              <a:uLnTx/>
              <a:uFillTx/>
              <a:latin typeface="+mn-lt"/>
              <a:ea typeface="MS PGothic" pitchFamily="34" charset="-128"/>
            </a:endParaRPr>
          </a:p>
        </p:txBody>
      </p:sp>
      <p:sp>
        <p:nvSpPr>
          <p:cNvPr id="7" name="Rectangle 6"/>
          <p:cNvSpPr/>
          <p:nvPr/>
        </p:nvSpPr>
        <p:spPr bwMode="auto">
          <a:xfrm>
            <a:off x="2170323" y="3904561"/>
            <a:ext cx="572877" cy="286439"/>
          </a:xfrm>
          <a:prstGeom prst="rect">
            <a:avLst/>
          </a:prstGeom>
          <a:solidFill>
            <a:srgbClr val="92D050"/>
          </a:solidFill>
          <a:ln>
            <a:solidFill>
              <a:schemeClr val="tx1"/>
            </a:solid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smtClean="0"/>
              <a:t>L-STF</a:t>
            </a:r>
          </a:p>
        </p:txBody>
      </p:sp>
      <p:sp>
        <p:nvSpPr>
          <p:cNvPr id="8" name="Rectangle 7"/>
          <p:cNvSpPr/>
          <p:nvPr/>
        </p:nvSpPr>
        <p:spPr bwMode="auto">
          <a:xfrm>
            <a:off x="2743200" y="3904560"/>
            <a:ext cx="572877" cy="286439"/>
          </a:xfrm>
          <a:prstGeom prst="rect">
            <a:avLst/>
          </a:prstGeom>
          <a:solidFill>
            <a:srgbClr val="92D050"/>
          </a:solidFill>
          <a:ln>
            <a:solidFill>
              <a:schemeClr val="tx1"/>
            </a:solid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smtClean="0"/>
              <a:t>L-LTF</a:t>
            </a:r>
          </a:p>
        </p:txBody>
      </p:sp>
      <p:sp>
        <p:nvSpPr>
          <p:cNvPr id="9" name="Rectangle 8"/>
          <p:cNvSpPr/>
          <p:nvPr/>
        </p:nvSpPr>
        <p:spPr bwMode="auto">
          <a:xfrm>
            <a:off x="3316077" y="3904559"/>
            <a:ext cx="572877" cy="286439"/>
          </a:xfrm>
          <a:prstGeom prst="rect">
            <a:avLst/>
          </a:prstGeom>
          <a:solidFill>
            <a:srgbClr val="92D050"/>
          </a:solidFill>
          <a:ln>
            <a:solidFill>
              <a:schemeClr val="tx1"/>
            </a:solid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smtClean="0"/>
              <a:t>L-SIG</a:t>
            </a:r>
          </a:p>
        </p:txBody>
      </p:sp>
      <p:sp>
        <p:nvSpPr>
          <p:cNvPr id="10" name="Rectangle 9"/>
          <p:cNvSpPr/>
          <p:nvPr/>
        </p:nvSpPr>
        <p:spPr bwMode="auto">
          <a:xfrm>
            <a:off x="3888954" y="3904558"/>
            <a:ext cx="572877" cy="286439"/>
          </a:xfrm>
          <a:prstGeom prst="rect">
            <a:avLst/>
          </a:prstGeom>
          <a:solidFill>
            <a:srgbClr val="92D050"/>
          </a:solidFill>
          <a:ln>
            <a:solidFill>
              <a:schemeClr val="tx1"/>
            </a:solid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900" dirty="0" smtClean="0"/>
              <a:t>RL-SIG</a:t>
            </a:r>
          </a:p>
        </p:txBody>
      </p:sp>
      <p:sp>
        <p:nvSpPr>
          <p:cNvPr id="11" name="Rectangle 10"/>
          <p:cNvSpPr/>
          <p:nvPr/>
        </p:nvSpPr>
        <p:spPr bwMode="auto">
          <a:xfrm>
            <a:off x="4461831" y="3904555"/>
            <a:ext cx="703130" cy="286441"/>
          </a:xfrm>
          <a:prstGeom prst="rect">
            <a:avLst/>
          </a:prstGeom>
          <a:solidFill>
            <a:srgbClr val="92D050"/>
          </a:solidFill>
          <a:ln>
            <a:solidFill>
              <a:schemeClr val="tx1"/>
            </a:solid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700" dirty="0" smtClean="0"/>
              <a:t>HE-SIG-A</a:t>
            </a:r>
          </a:p>
        </p:txBody>
      </p:sp>
      <p:sp>
        <p:nvSpPr>
          <p:cNvPr id="12" name="Rectangle 11"/>
          <p:cNvSpPr/>
          <p:nvPr/>
        </p:nvSpPr>
        <p:spPr bwMode="auto">
          <a:xfrm>
            <a:off x="5161516" y="3904556"/>
            <a:ext cx="572877" cy="286439"/>
          </a:xfrm>
          <a:prstGeom prst="rect">
            <a:avLst/>
          </a:prstGeom>
          <a:solidFill>
            <a:srgbClr val="92D050"/>
          </a:solidFill>
          <a:ln>
            <a:solidFill>
              <a:schemeClr val="tx1"/>
            </a:solid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900" dirty="0" smtClean="0"/>
              <a:t>HE-STF</a:t>
            </a:r>
          </a:p>
        </p:txBody>
      </p:sp>
      <p:sp>
        <p:nvSpPr>
          <p:cNvPr id="13" name="Rectangle 12"/>
          <p:cNvSpPr/>
          <p:nvPr/>
        </p:nvSpPr>
        <p:spPr bwMode="auto">
          <a:xfrm>
            <a:off x="5737838" y="3904555"/>
            <a:ext cx="1583118" cy="286439"/>
          </a:xfrm>
          <a:prstGeom prst="rect">
            <a:avLst/>
          </a:prstGeom>
          <a:solidFill>
            <a:srgbClr val="92D050"/>
          </a:solidFill>
          <a:ln>
            <a:solidFill>
              <a:schemeClr val="tx1"/>
            </a:solid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900" dirty="0" smtClean="0"/>
              <a:t>HE-LTFs</a:t>
            </a:r>
          </a:p>
        </p:txBody>
      </p:sp>
      <p:sp>
        <p:nvSpPr>
          <p:cNvPr id="14" name="TextBox 13"/>
          <p:cNvSpPr txBox="1"/>
          <p:nvPr/>
        </p:nvSpPr>
        <p:spPr>
          <a:xfrm>
            <a:off x="513316" y="3932468"/>
            <a:ext cx="1523872" cy="244682"/>
          </a:xfrm>
          <a:prstGeom prst="rect">
            <a:avLst/>
          </a:prstGeom>
          <a:noFill/>
        </p:spPr>
        <p:txBody>
          <a:bodyPr wrap="square" rtlCol="0">
            <a:spAutoFit/>
          </a:bodyPr>
          <a:lstStyle/>
          <a:p>
            <a:pPr>
              <a:lnSpc>
                <a:spcPct val="90000"/>
              </a:lnSpc>
              <a:spcAft>
                <a:spcPts val="300"/>
              </a:spcAft>
            </a:pPr>
            <a:r>
              <a:rPr lang="en-US" sz="1100" i="1" dirty="0" smtClean="0">
                <a:solidFill>
                  <a:schemeClr val="tx1">
                    <a:lumMod val="75000"/>
                    <a:lumOff val="25000"/>
                  </a:schemeClr>
                </a:solidFill>
                <a:latin typeface="Calibre Semibold" pitchFamily="34" charset="0"/>
              </a:rPr>
              <a:t>Format of HE-NDP </a:t>
            </a:r>
          </a:p>
        </p:txBody>
      </p:sp>
      <p:sp>
        <p:nvSpPr>
          <p:cNvPr id="15" name="Rectangle 14"/>
          <p:cNvSpPr/>
          <p:nvPr/>
        </p:nvSpPr>
        <p:spPr bwMode="auto">
          <a:xfrm>
            <a:off x="7320956" y="3904555"/>
            <a:ext cx="757411" cy="286439"/>
          </a:xfrm>
          <a:prstGeom prst="rect">
            <a:avLst/>
          </a:prstGeom>
          <a:solidFill>
            <a:schemeClr val="accent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Times New Roman" pitchFamily="18" charset="0"/>
              </a:rPr>
              <a:t>Packet Extension</a:t>
            </a:r>
          </a:p>
        </p:txBody>
      </p:sp>
      <p:sp>
        <p:nvSpPr>
          <p:cNvPr id="17" name="Title 1"/>
          <p:cNvSpPr>
            <a:spLocks noGrp="1"/>
          </p:cNvSpPr>
          <p:nvPr>
            <p:ph type="title"/>
          </p:nvPr>
        </p:nvSpPr>
        <p:spPr>
          <a:xfrm>
            <a:off x="685800" y="685800"/>
            <a:ext cx="7772400" cy="1066800"/>
          </a:xfrm>
        </p:spPr>
        <p:txBody>
          <a:bodyPr/>
          <a:lstStyle/>
          <a:p>
            <a:r>
              <a:rPr lang="en-US" dirty="0" smtClean="0"/>
              <a:t>Straw Poll #5 (Doc #1071)</a:t>
            </a:r>
            <a:endParaRPr lang="en-US" dirty="0"/>
          </a:p>
        </p:txBody>
      </p:sp>
      <p:sp>
        <p:nvSpPr>
          <p:cNvPr id="18" name="Rectangle 17"/>
          <p:cNvSpPr/>
          <p:nvPr/>
        </p:nvSpPr>
        <p:spPr>
          <a:xfrm>
            <a:off x="609600" y="5334000"/>
            <a:ext cx="3247940" cy="523220"/>
          </a:xfrm>
          <a:prstGeom prst="rect">
            <a:avLst/>
          </a:prstGeom>
        </p:spPr>
        <p:txBody>
          <a:bodyPr wrap="none">
            <a:spAutoFit/>
          </a:bodyPr>
          <a:lstStyle/>
          <a:p>
            <a:pPr marL="0" indent="0">
              <a:buNone/>
            </a:pPr>
            <a:r>
              <a:rPr lang="en-US" sz="2800" b="1" dirty="0" smtClean="0">
                <a:solidFill>
                  <a:srgbClr val="C00000"/>
                </a:solidFill>
              </a:rPr>
              <a:t>Straw Poll Deferred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Jianhan Liu (Mediatek)</a:t>
            </a:r>
          </a:p>
          <a:p>
            <a:pPr algn="ctr">
              <a:lnSpc>
                <a:spcPct val="90000"/>
              </a:lnSpc>
              <a:buFontTx/>
              <a:buNone/>
            </a:pPr>
            <a:r>
              <a:rPr lang="en-US" altLang="en-US" sz="2000" dirty="0" smtClean="0">
                <a:latin typeface="Arial" pitchFamily="34" charset="0"/>
              </a:rPr>
              <a:t>Yakun Sun (Marvell)</a:t>
            </a:r>
          </a:p>
          <a:p>
            <a:pPr algn="ctr">
              <a:lnSpc>
                <a:spcPct val="90000"/>
              </a:lnSpc>
              <a:buFontTx/>
              <a:buNone/>
            </a:pPr>
            <a:r>
              <a:rPr lang="en-US" altLang="en-US" sz="2000" dirty="0" smtClean="0">
                <a:latin typeface="Arial" pitchFamily="34" charset="0"/>
              </a:rPr>
              <a:t>Bo Sun (ZTE)</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20</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Title 1"/>
          <p:cNvSpPr txBox="1">
            <a:spLocks/>
          </p:cNvSpPr>
          <p:nvPr/>
        </p:nvSpPr>
        <p:spPr bwMode="auto">
          <a:xfrm>
            <a:off x="685800" y="685800"/>
            <a:ext cx="7772400"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lgn="ctr"/>
            <a:r>
              <a:rPr lang="en-US" sz="3200" dirty="0" smtClean="0"/>
              <a:t>Straw Poll #6 (Doc #1059)</a:t>
            </a:r>
            <a:endParaRPr kumimoji="0" lang="en-US" sz="3200" b="1" i="0" u="none" strike="noStrike" kern="0" cap="none" spc="0" normalizeH="0" baseline="0" noProof="0" dirty="0">
              <a:ln>
                <a:noFill/>
              </a:ln>
              <a:solidFill>
                <a:schemeClr val="tx2"/>
              </a:solidFill>
              <a:effectLst/>
              <a:uLnTx/>
              <a:uFillTx/>
              <a:latin typeface="+mj-lt"/>
              <a:ea typeface="MS PGothic" pitchFamily="34" charset="-128"/>
              <a:cs typeface="ＭＳ Ｐゴシック" charset="0"/>
            </a:endParaRPr>
          </a:p>
        </p:txBody>
      </p:sp>
      <p:sp>
        <p:nvSpPr>
          <p:cNvPr id="7" name="Content Placeholder 2"/>
          <p:cNvSpPr txBox="1">
            <a:spLocks/>
          </p:cNvSpPr>
          <p:nvPr/>
        </p:nvSpPr>
        <p:spPr>
          <a:xfrm>
            <a:off x="685800" y="1371600"/>
            <a:ext cx="7772400" cy="4343400"/>
          </a:xfrm>
          <a:prstGeom prst="rect">
            <a:avLst/>
          </a:prstGeom>
        </p:spPr>
        <p:txBody>
          <a:bodyPr>
            <a:noAutofit/>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Do you agree to add the following text to the SFD: The encoding structure of each BCC in SIG-B is as shown in the figure and as described below:</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16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2 users are grouped together and jointly encoded in each BCC block in the user specific section of HE SIG-B</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16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The CRC in the common block is TBD</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16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The last user information is immediately followed by tail bits (regardless of whether the number of users is odd or even) and padding bits are only added after those tail bits</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endParaRPr>
          </a:p>
        </p:txBody>
      </p:sp>
      <p:grpSp>
        <p:nvGrpSpPr>
          <p:cNvPr id="8" name="Group 7"/>
          <p:cNvGrpSpPr/>
          <p:nvPr/>
        </p:nvGrpSpPr>
        <p:grpSpPr>
          <a:xfrm>
            <a:off x="898168" y="3449852"/>
            <a:ext cx="6415393" cy="1947530"/>
            <a:chOff x="2133601" y="2381969"/>
            <a:chExt cx="6415393" cy="1947530"/>
          </a:xfrm>
        </p:grpSpPr>
        <p:cxnSp>
          <p:nvCxnSpPr>
            <p:cNvPr id="9" name="Straight Arrow Connector 8"/>
            <p:cNvCxnSpPr/>
            <p:nvPr/>
          </p:nvCxnSpPr>
          <p:spPr bwMode="auto">
            <a:xfrm>
              <a:off x="3000281" y="2553977"/>
              <a:ext cx="556606" cy="1"/>
            </a:xfrm>
            <a:prstGeom prst="straightConnector1">
              <a:avLst/>
            </a:prstGeom>
            <a:solidFill>
              <a:schemeClr val="accent1"/>
            </a:solidFill>
            <a:ln w="12700" cap="flat" cmpd="sng" algn="ctr">
              <a:solidFill>
                <a:schemeClr val="tx1"/>
              </a:solidFill>
              <a:prstDash val="solid"/>
              <a:round/>
              <a:headEnd type="stealth" w="med" len="med"/>
              <a:tailEnd type="none"/>
            </a:ln>
            <a:effectLst/>
          </p:spPr>
        </p:cxnSp>
        <p:sp>
          <p:nvSpPr>
            <p:cNvPr id="10" name="Rectangle 9"/>
            <p:cNvSpPr/>
            <p:nvPr/>
          </p:nvSpPr>
          <p:spPr>
            <a:xfrm>
              <a:off x="3000281" y="2707866"/>
              <a:ext cx="780862" cy="304800"/>
            </a:xfrm>
            <a:prstGeom prst="rect">
              <a:avLst/>
            </a:prstGeom>
            <a:solidFill>
              <a:srgbClr val="99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683851" y="2381969"/>
              <a:ext cx="761722" cy="307777"/>
            </a:xfrm>
            <a:prstGeom prst="rect">
              <a:avLst/>
            </a:prstGeom>
            <a:noFill/>
          </p:spPr>
          <p:txBody>
            <a:bodyPr wrap="square" rtlCol="0">
              <a:spAutoFit/>
            </a:bodyPr>
            <a:lstStyle/>
            <a:p>
              <a:pPr algn="ctr"/>
              <a:r>
                <a:rPr lang="en-US" sz="1400" dirty="0" smtClean="0">
                  <a:latin typeface="Trebuchet MS" panose="020B0603020202020204" pitchFamily="34" charset="0"/>
                </a:rPr>
                <a:t>SIG-B</a:t>
              </a:r>
              <a:endParaRPr lang="en-US" sz="1400" dirty="0">
                <a:latin typeface="Trebuchet MS" panose="020B0603020202020204" pitchFamily="34" charset="0"/>
              </a:endParaRPr>
            </a:p>
          </p:txBody>
        </p:sp>
        <p:sp>
          <p:nvSpPr>
            <p:cNvPr id="12" name="Rectangle 11"/>
            <p:cNvSpPr/>
            <p:nvPr/>
          </p:nvSpPr>
          <p:spPr>
            <a:xfrm>
              <a:off x="3790762" y="2701107"/>
              <a:ext cx="1600200" cy="311559"/>
            </a:xfrm>
            <a:prstGeom prst="rect">
              <a:avLst/>
            </a:prstGeom>
            <a:solidFill>
              <a:srgbClr val="EB89E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bwMode="auto">
            <a:xfrm flipH="1">
              <a:off x="4646262" y="2535857"/>
              <a:ext cx="744700" cy="0"/>
            </a:xfrm>
            <a:prstGeom prst="straightConnector1">
              <a:avLst/>
            </a:prstGeom>
            <a:solidFill>
              <a:schemeClr val="accent1"/>
            </a:solidFill>
            <a:ln w="12700" cap="flat" cmpd="sng" algn="ctr">
              <a:solidFill>
                <a:schemeClr val="tx1"/>
              </a:solidFill>
              <a:prstDash val="solid"/>
              <a:round/>
              <a:headEnd type="stealth" w="med" len="med"/>
              <a:tailEnd type="none"/>
            </a:ln>
            <a:effectLst/>
          </p:spPr>
        </p:cxnSp>
        <p:sp>
          <p:nvSpPr>
            <p:cNvPr id="14" name="TextBox 13"/>
            <p:cNvSpPr txBox="1"/>
            <p:nvPr/>
          </p:nvSpPr>
          <p:spPr>
            <a:xfrm>
              <a:off x="2855549" y="3012666"/>
              <a:ext cx="1209163" cy="307777"/>
            </a:xfrm>
            <a:prstGeom prst="rect">
              <a:avLst/>
            </a:prstGeom>
            <a:noFill/>
          </p:spPr>
          <p:txBody>
            <a:bodyPr wrap="square" rtlCol="0">
              <a:spAutoFit/>
            </a:bodyPr>
            <a:lstStyle/>
            <a:p>
              <a:r>
                <a:rPr lang="en-US" sz="1400" b="1" dirty="0" smtClean="0"/>
                <a:t>Common</a:t>
              </a:r>
              <a:endParaRPr lang="en-US" sz="1400" b="1" dirty="0"/>
            </a:p>
          </p:txBody>
        </p:sp>
        <p:sp>
          <p:nvSpPr>
            <p:cNvPr id="15" name="TextBox 14"/>
            <p:cNvSpPr txBox="1"/>
            <p:nvPr/>
          </p:nvSpPr>
          <p:spPr>
            <a:xfrm>
              <a:off x="3976192" y="2997842"/>
              <a:ext cx="1414770" cy="307777"/>
            </a:xfrm>
            <a:prstGeom prst="rect">
              <a:avLst/>
            </a:prstGeom>
            <a:noFill/>
          </p:spPr>
          <p:txBody>
            <a:bodyPr wrap="square" rtlCol="0">
              <a:spAutoFit/>
            </a:bodyPr>
            <a:lstStyle/>
            <a:p>
              <a:pPr algn="ctr"/>
              <a:r>
                <a:rPr lang="en-US" sz="1400" b="1" dirty="0" smtClean="0"/>
                <a:t>User-specific</a:t>
              </a:r>
              <a:endParaRPr lang="en-US" sz="1400" b="1" dirty="0"/>
            </a:p>
          </p:txBody>
        </p:sp>
        <p:sp>
          <p:nvSpPr>
            <p:cNvPr id="16" name="Rectangle 15"/>
            <p:cNvSpPr/>
            <p:nvPr/>
          </p:nvSpPr>
          <p:spPr bwMode="auto">
            <a:xfrm>
              <a:off x="4267200" y="3619288"/>
              <a:ext cx="1103375" cy="377429"/>
            </a:xfrm>
            <a:prstGeom prst="rect">
              <a:avLst/>
            </a:prstGeom>
            <a:solidFill>
              <a:srgbClr val="EB89E6"/>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2</a:t>
              </a:r>
              <a:r>
                <a:rPr lang="en-US" dirty="0" smtClean="0"/>
                <a:t> users + CRC + Tail</a:t>
              </a:r>
              <a:endParaRPr kumimoji="0" lang="en-US" b="0" i="0" u="none" strike="noStrike" cap="none" normalizeH="0" baseline="0" dirty="0" smtClean="0">
                <a:ln>
                  <a:noFill/>
                </a:ln>
                <a:solidFill>
                  <a:schemeClr val="tx1"/>
                </a:solidFill>
                <a:effectLst/>
                <a:latin typeface="Times New Roman" pitchFamily="18" charset="0"/>
              </a:endParaRPr>
            </a:p>
          </p:txBody>
        </p:sp>
        <p:sp>
          <p:nvSpPr>
            <p:cNvPr id="17" name="TextBox 42"/>
            <p:cNvSpPr txBox="1"/>
            <p:nvPr/>
          </p:nvSpPr>
          <p:spPr>
            <a:xfrm>
              <a:off x="6597380" y="3320443"/>
              <a:ext cx="786462" cy="282220"/>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4000" dirty="0" smtClean="0"/>
                <a:t>…</a:t>
              </a:r>
              <a:endParaRPr lang="en-US" sz="4000" dirty="0"/>
            </a:p>
          </p:txBody>
        </p:sp>
        <p:sp>
          <p:nvSpPr>
            <p:cNvPr id="18" name="Rectangle 17"/>
            <p:cNvSpPr/>
            <p:nvPr/>
          </p:nvSpPr>
          <p:spPr bwMode="auto">
            <a:xfrm>
              <a:off x="5370575" y="3619207"/>
              <a:ext cx="1057572" cy="377510"/>
            </a:xfrm>
            <a:prstGeom prst="rect">
              <a:avLst/>
            </a:prstGeom>
            <a:solidFill>
              <a:srgbClr val="EB89E6"/>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2 users + CRC + Tail</a:t>
              </a:r>
              <a:endParaRPr kumimoji="0" lang="en-US" b="0" i="0" u="none" strike="noStrike" cap="none" normalizeH="0" baseline="0" dirty="0" smtClean="0">
                <a:ln>
                  <a:noFill/>
                </a:ln>
                <a:solidFill>
                  <a:schemeClr val="tx1"/>
                </a:solidFill>
                <a:effectLst/>
                <a:latin typeface="Times New Roman" pitchFamily="18" charset="0"/>
              </a:endParaRPr>
            </a:p>
          </p:txBody>
        </p:sp>
        <p:sp>
          <p:nvSpPr>
            <p:cNvPr id="19" name="Rectangle 18"/>
            <p:cNvSpPr/>
            <p:nvPr/>
          </p:nvSpPr>
          <p:spPr bwMode="auto">
            <a:xfrm>
              <a:off x="7488571" y="3619289"/>
              <a:ext cx="1060423" cy="377428"/>
            </a:xfrm>
            <a:prstGeom prst="rect">
              <a:avLst/>
            </a:prstGeom>
            <a:solidFill>
              <a:srgbClr val="EB89E6"/>
            </a:solidFill>
            <a:ln w="12700" cap="flat" cmpd="sng" algn="ctr">
              <a:solidFill>
                <a:schemeClr val="tx2"/>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solidFill>
                    <a:schemeClr val="tx2"/>
                  </a:solidFill>
                </a:rPr>
                <a:t>1 or 2</a:t>
              </a:r>
              <a:r>
                <a:rPr kumimoji="0" lang="en-US" b="0" i="0" u="none" strike="noStrike" cap="none" normalizeH="0" baseline="0" dirty="0" smtClean="0">
                  <a:ln>
                    <a:noFill/>
                  </a:ln>
                  <a:solidFill>
                    <a:schemeClr val="tx2"/>
                  </a:solidFill>
                  <a:effectLst/>
                  <a:latin typeface="Times New Roman" pitchFamily="18" charset="0"/>
                </a:rPr>
                <a:t> users + CRC +</a:t>
              </a:r>
              <a:r>
                <a:rPr kumimoji="0" lang="en-US" b="0" i="0" u="none" strike="noStrike" cap="none" normalizeH="0" dirty="0" smtClean="0">
                  <a:ln>
                    <a:noFill/>
                  </a:ln>
                  <a:solidFill>
                    <a:schemeClr val="tx2"/>
                  </a:solidFill>
                  <a:effectLst/>
                  <a:latin typeface="Times New Roman" pitchFamily="18" charset="0"/>
                </a:rPr>
                <a:t> Tail</a:t>
              </a:r>
              <a:endParaRPr kumimoji="0" lang="en-US" b="0" i="0" u="none" strike="noStrike" cap="none" normalizeH="0" baseline="0" dirty="0" smtClean="0">
                <a:ln>
                  <a:noFill/>
                </a:ln>
                <a:solidFill>
                  <a:schemeClr val="tx2"/>
                </a:solidFill>
                <a:effectLst/>
                <a:latin typeface="Times New Roman" pitchFamily="18" charset="0"/>
              </a:endParaRPr>
            </a:p>
          </p:txBody>
        </p:sp>
        <p:cxnSp>
          <p:nvCxnSpPr>
            <p:cNvPr id="20" name="Straight Arrow Connector 19"/>
            <p:cNvCxnSpPr/>
            <p:nvPr/>
          </p:nvCxnSpPr>
          <p:spPr bwMode="auto">
            <a:xfrm flipH="1">
              <a:off x="2209800" y="3090886"/>
              <a:ext cx="732356" cy="469082"/>
            </a:xfrm>
            <a:prstGeom prst="straightConnector1">
              <a:avLst/>
            </a:prstGeom>
            <a:solidFill>
              <a:schemeClr val="accent1"/>
            </a:solidFill>
            <a:ln w="19050" cap="flat" cmpd="sng" algn="ctr">
              <a:solidFill>
                <a:schemeClr val="tx1"/>
              </a:solidFill>
              <a:prstDash val="solid"/>
              <a:round/>
              <a:headEnd type="none" w="sm" len="sm"/>
              <a:tailEnd type="stealth" w="lg" len="lg"/>
            </a:ln>
            <a:effectLst/>
          </p:spPr>
        </p:cxnSp>
        <p:sp>
          <p:nvSpPr>
            <p:cNvPr id="21" name="Rectangle 20"/>
            <p:cNvSpPr/>
            <p:nvPr/>
          </p:nvSpPr>
          <p:spPr>
            <a:xfrm>
              <a:off x="2133601" y="3624948"/>
              <a:ext cx="2133600" cy="371769"/>
            </a:xfrm>
            <a:prstGeom prst="rect">
              <a:avLst/>
            </a:prstGeom>
            <a:solidFill>
              <a:srgbClr val="99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Common bits (+ CRC) +Tail</a:t>
              </a:r>
              <a:endParaRPr lang="en-US" dirty="0">
                <a:solidFill>
                  <a:schemeClr val="tx1"/>
                </a:solidFill>
              </a:endParaRPr>
            </a:p>
          </p:txBody>
        </p:sp>
        <p:cxnSp>
          <p:nvCxnSpPr>
            <p:cNvPr id="22" name="Straight Arrow Connector 21"/>
            <p:cNvCxnSpPr/>
            <p:nvPr/>
          </p:nvCxnSpPr>
          <p:spPr bwMode="auto">
            <a:xfrm>
              <a:off x="5257800" y="3080917"/>
              <a:ext cx="838200" cy="479051"/>
            </a:xfrm>
            <a:prstGeom prst="straightConnector1">
              <a:avLst/>
            </a:prstGeom>
            <a:solidFill>
              <a:schemeClr val="accent1"/>
            </a:solidFill>
            <a:ln w="19050" cap="flat" cmpd="sng" algn="ctr">
              <a:solidFill>
                <a:schemeClr val="tx1"/>
              </a:solidFill>
              <a:prstDash val="solid"/>
              <a:round/>
              <a:headEnd type="none" w="sm" len="sm"/>
              <a:tailEnd type="stealth" w="lg" len="lg"/>
            </a:ln>
            <a:effectLst/>
          </p:spPr>
        </p:cxnSp>
        <p:sp>
          <p:nvSpPr>
            <p:cNvPr id="23" name="TextBox 22"/>
            <p:cNvSpPr txBox="1"/>
            <p:nvPr/>
          </p:nvSpPr>
          <p:spPr>
            <a:xfrm>
              <a:off x="3976192" y="2381969"/>
              <a:ext cx="184731" cy="276999"/>
            </a:xfrm>
            <a:prstGeom prst="rect">
              <a:avLst/>
            </a:prstGeom>
            <a:noFill/>
          </p:spPr>
          <p:txBody>
            <a:bodyPr wrap="none" rtlCol="0">
              <a:spAutoFit/>
            </a:bodyPr>
            <a:lstStyle/>
            <a:p>
              <a:endParaRPr lang="en-US" dirty="0"/>
            </a:p>
          </p:txBody>
        </p:sp>
        <p:sp>
          <p:nvSpPr>
            <p:cNvPr id="24" name="TextBox 23"/>
            <p:cNvSpPr txBox="1"/>
            <p:nvPr/>
          </p:nvSpPr>
          <p:spPr>
            <a:xfrm>
              <a:off x="4375941" y="4038600"/>
              <a:ext cx="1039067" cy="276999"/>
            </a:xfrm>
            <a:prstGeom prst="rect">
              <a:avLst/>
            </a:prstGeom>
            <a:noFill/>
          </p:spPr>
          <p:txBody>
            <a:bodyPr wrap="none" rtlCol="0">
              <a:spAutoFit/>
            </a:bodyPr>
            <a:lstStyle/>
            <a:p>
              <a:r>
                <a:rPr lang="en-US" b="1" dirty="0" smtClean="0"/>
                <a:t>1 BCC Block</a:t>
              </a:r>
              <a:endParaRPr lang="en-US" b="1" dirty="0"/>
            </a:p>
          </p:txBody>
        </p:sp>
        <p:sp>
          <p:nvSpPr>
            <p:cNvPr id="25" name="TextBox 24"/>
            <p:cNvSpPr txBox="1"/>
            <p:nvPr/>
          </p:nvSpPr>
          <p:spPr>
            <a:xfrm>
              <a:off x="5406992" y="4052500"/>
              <a:ext cx="1039067" cy="276999"/>
            </a:xfrm>
            <a:prstGeom prst="rect">
              <a:avLst/>
            </a:prstGeom>
            <a:noFill/>
          </p:spPr>
          <p:txBody>
            <a:bodyPr wrap="none" rtlCol="0">
              <a:spAutoFit/>
            </a:bodyPr>
            <a:lstStyle/>
            <a:p>
              <a:r>
                <a:rPr lang="en-US" b="1" dirty="0" smtClean="0"/>
                <a:t>1 BCC Block</a:t>
              </a:r>
              <a:endParaRPr lang="en-US" b="1" dirty="0"/>
            </a:p>
          </p:txBody>
        </p:sp>
      </p:grpSp>
      <p:sp>
        <p:nvSpPr>
          <p:cNvPr id="26" name="TextBox 25"/>
          <p:cNvSpPr txBox="1"/>
          <p:nvPr/>
        </p:nvSpPr>
        <p:spPr>
          <a:xfrm>
            <a:off x="6282510" y="5126252"/>
            <a:ext cx="1252266" cy="276999"/>
          </a:xfrm>
          <a:prstGeom prst="rect">
            <a:avLst/>
          </a:prstGeom>
          <a:noFill/>
        </p:spPr>
        <p:txBody>
          <a:bodyPr wrap="none" rtlCol="0">
            <a:spAutoFit/>
          </a:bodyPr>
          <a:lstStyle/>
          <a:p>
            <a:r>
              <a:rPr lang="en-US" b="1" dirty="0" smtClean="0"/>
              <a:t>Last BCC Block</a:t>
            </a:r>
            <a:endParaRPr lang="en-US" b="1" dirty="0"/>
          </a:p>
        </p:txBody>
      </p:sp>
      <p:sp>
        <p:nvSpPr>
          <p:cNvPr id="27" name="TextBox 26"/>
          <p:cNvSpPr txBox="1"/>
          <p:nvPr/>
        </p:nvSpPr>
        <p:spPr>
          <a:xfrm>
            <a:off x="1635745" y="5133201"/>
            <a:ext cx="1039067" cy="276999"/>
          </a:xfrm>
          <a:prstGeom prst="rect">
            <a:avLst/>
          </a:prstGeom>
          <a:noFill/>
        </p:spPr>
        <p:txBody>
          <a:bodyPr wrap="none" rtlCol="0">
            <a:spAutoFit/>
          </a:bodyPr>
          <a:lstStyle/>
          <a:p>
            <a:r>
              <a:rPr lang="en-US" b="1" dirty="0" smtClean="0"/>
              <a:t>1 BCC Block</a:t>
            </a:r>
            <a:endParaRPr lang="en-US" b="1" dirty="0"/>
          </a:p>
        </p:txBody>
      </p:sp>
      <p:sp>
        <p:nvSpPr>
          <p:cNvPr id="28" name="Rectangle 27"/>
          <p:cNvSpPr/>
          <p:nvPr/>
        </p:nvSpPr>
        <p:spPr bwMode="auto">
          <a:xfrm>
            <a:off x="7321577" y="4687090"/>
            <a:ext cx="1060423" cy="377428"/>
          </a:xfrm>
          <a:prstGeom prst="rect">
            <a:avLst/>
          </a:prstGeom>
          <a:solidFill>
            <a:srgbClr val="EB89E6"/>
          </a:solidFill>
          <a:ln w="12700" cap="flat" cmpd="sng" algn="ctr">
            <a:solidFill>
              <a:schemeClr val="tx2"/>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solidFill>
                  <a:schemeClr val="tx2"/>
                </a:solidFill>
              </a:rPr>
              <a:t>Padding</a:t>
            </a:r>
            <a:endParaRPr kumimoji="0" lang="en-US" b="0" i="0" u="none" strike="noStrike" cap="none" normalizeH="0" baseline="0" dirty="0" smtClean="0">
              <a:ln>
                <a:noFill/>
              </a:ln>
              <a:solidFill>
                <a:schemeClr val="tx2"/>
              </a:solidFill>
              <a:effectLst/>
              <a:latin typeface="Times New Roman" pitchFamily="18" charset="0"/>
            </a:endParaRPr>
          </a:p>
        </p:txBody>
      </p:sp>
      <p:sp>
        <p:nvSpPr>
          <p:cNvPr id="29" name="Rectangle 28"/>
          <p:cNvSpPr/>
          <p:nvPr/>
        </p:nvSpPr>
        <p:spPr>
          <a:xfrm>
            <a:off x="838200" y="5562600"/>
            <a:ext cx="5867400" cy="830997"/>
          </a:xfrm>
          <a:prstGeom prst="rect">
            <a:avLst/>
          </a:prstGeom>
        </p:spPr>
        <p:txBody>
          <a:bodyPr wrap="square">
            <a:spAutoFit/>
          </a:bodyPr>
          <a:lstStyle/>
          <a:p>
            <a:pPr marL="0" indent="0">
              <a:buNone/>
            </a:pPr>
            <a:r>
              <a:rPr lang="en-US" sz="2400" dirty="0" smtClean="0">
                <a:solidFill>
                  <a:srgbClr val="00B050"/>
                </a:solidFill>
              </a:rPr>
              <a:t>Yes: 43  No: 0 Abs:21</a:t>
            </a:r>
          </a:p>
          <a:p>
            <a:pPr marL="0" indent="0">
              <a:buNone/>
            </a:pPr>
            <a:r>
              <a:rPr lang="en-US" sz="2400" dirty="0" smtClean="0">
                <a:solidFill>
                  <a:srgbClr val="00B050"/>
                </a:solidFill>
              </a:rPr>
              <a:t>Straw Poll Passes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Straw Poll #7 (Doc #1066)</a:t>
            </a:r>
            <a:br>
              <a:rPr lang="en-US" dirty="0" smtClean="0"/>
            </a:b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21</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Content Placeholder 2"/>
          <p:cNvSpPr txBox="1">
            <a:spLocks/>
          </p:cNvSpPr>
          <p:nvPr/>
        </p:nvSpPr>
        <p:spPr>
          <a:xfrm>
            <a:off x="685800" y="1981200"/>
            <a:ext cx="7770813" cy="4113213"/>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18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Do you agree to add the following text to the 11ax SFD:</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18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
            </a:r>
            <a:br>
              <a:rPr kumimoji="0" lang="en-US" sz="18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br>
            <a:r>
              <a:rPr kumimoji="0" lang="en-US" sz="1800" b="0"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The RU allocation signaling in the common field of HE-SIG-B signals an 8 bit  per 20MHz PPDU BW for signaling </a:t>
            </a:r>
          </a:p>
          <a:p>
            <a:pPr marL="742950" marR="0" lvl="1"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1800" b="0" i="0" u="none" strike="noStrike" kern="0" cap="none" spc="0" normalizeH="0" baseline="0" noProof="0" smtClean="0">
                <a:ln>
                  <a:noFill/>
                </a:ln>
                <a:solidFill>
                  <a:schemeClr val="tx1"/>
                </a:solidFill>
                <a:effectLst/>
                <a:uLnTx/>
                <a:uFillTx/>
                <a:latin typeface="+mn-lt"/>
                <a:ea typeface="MS PGothic" pitchFamily="34" charset="-128"/>
              </a:rPr>
              <a:t>The RU arrangement in frequency domain </a:t>
            </a:r>
          </a:p>
          <a:p>
            <a:pPr marL="742950" marR="0" lvl="1"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1800" b="0" i="0" u="none" strike="noStrike" kern="0" cap="none" spc="0" normalizeH="0" baseline="0" noProof="0" smtClean="0">
                <a:ln>
                  <a:noFill/>
                </a:ln>
                <a:solidFill>
                  <a:schemeClr val="tx1"/>
                </a:solidFill>
                <a:effectLst/>
                <a:uLnTx/>
                <a:uFillTx/>
                <a:latin typeface="+mn-lt"/>
                <a:ea typeface="MS PGothic" pitchFamily="34" charset="-128"/>
              </a:rPr>
              <a:t>Number of MU-MIMO allocations: The RUs allocated for MU-MIMO and the number of users in the MU-MIMO allocations.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smtClean="0">
                <a:ln>
                  <a:noFill/>
                </a:ln>
                <a:solidFill>
                  <a:schemeClr val="tx1"/>
                </a:solidFill>
                <a:effectLst/>
                <a:uLnTx/>
                <a:uFillTx/>
                <a:latin typeface="+mn-lt"/>
                <a:ea typeface="MS PGothic" pitchFamily="34" charset="-128"/>
              </a:rPr>
              <a:t> The exact mapping of the 8 bit to the RU arrangement and the number of MU-MIMO allocations is TBD.</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smtClean="0">
                <a:ln>
                  <a:noFill/>
                </a:ln>
                <a:solidFill>
                  <a:schemeClr val="tx1"/>
                </a:solidFill>
                <a:effectLst/>
                <a:uLnTx/>
                <a:uFillTx/>
                <a:latin typeface="+mn-lt"/>
                <a:ea typeface="MS PGothic" pitchFamily="34" charset="-128"/>
              </a:rPr>
              <a:t>Signaling for the center 26 unit in 80MHz is TBD</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chemeClr val="tx1"/>
              </a:solidFill>
              <a:effectLst/>
              <a:uLnTx/>
              <a:uFillTx/>
              <a:latin typeface="+mn-lt"/>
              <a:ea typeface="MS PGothic" pitchFamily="34" charset="-128"/>
              <a:cs typeface="ＭＳ Ｐゴシック" charset="0"/>
            </a:endParaRPr>
          </a:p>
        </p:txBody>
      </p:sp>
      <p:sp>
        <p:nvSpPr>
          <p:cNvPr id="7" name="Rectangle 6"/>
          <p:cNvSpPr/>
          <p:nvPr/>
        </p:nvSpPr>
        <p:spPr>
          <a:xfrm>
            <a:off x="914400" y="5334000"/>
            <a:ext cx="5867400" cy="830997"/>
          </a:xfrm>
          <a:prstGeom prst="rect">
            <a:avLst/>
          </a:prstGeom>
        </p:spPr>
        <p:txBody>
          <a:bodyPr wrap="square">
            <a:spAutoFit/>
          </a:bodyPr>
          <a:lstStyle/>
          <a:p>
            <a:pPr marL="0" indent="0">
              <a:buNone/>
            </a:pPr>
            <a:endParaRPr lang="en-US" sz="2400" dirty="0" smtClean="0">
              <a:solidFill>
                <a:srgbClr val="C00000"/>
              </a:solidFill>
            </a:endParaRPr>
          </a:p>
          <a:p>
            <a:pPr marL="0" indent="0">
              <a:buNone/>
            </a:pPr>
            <a:r>
              <a:rPr lang="en-US" sz="2400" dirty="0" smtClean="0">
                <a:solidFill>
                  <a:srgbClr val="C00000"/>
                </a:solidFill>
              </a:rPr>
              <a:t>Straw Poll Deferred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22</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Title 1"/>
          <p:cNvSpPr>
            <a:spLocks noGrp="1"/>
          </p:cNvSpPr>
          <p:nvPr>
            <p:ph type="title"/>
          </p:nvPr>
        </p:nvSpPr>
        <p:spPr/>
        <p:txBody>
          <a:bodyPr/>
          <a:lstStyle/>
          <a:p>
            <a:pPr lvl="0"/>
            <a:r>
              <a:rPr lang="en-US" dirty="0" smtClean="0"/>
              <a:t>Straw Poll #8 (Doc #1066)</a:t>
            </a:r>
            <a:endParaRPr lang="en-US" dirty="0"/>
          </a:p>
        </p:txBody>
      </p:sp>
      <p:sp>
        <p:nvSpPr>
          <p:cNvPr id="7" name="Content Placeholder 2"/>
          <p:cNvSpPr txBox="1">
            <a:spLocks/>
          </p:cNvSpPr>
          <p:nvPr/>
        </p:nvSpPr>
        <p:spPr>
          <a:xfrm>
            <a:off x="685800" y="1905000"/>
            <a:ext cx="7770813" cy="4113213"/>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18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Do you agree to add the following text to the 11ax SFD:</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chemeClr val="tx1"/>
              </a:solidFill>
              <a:effectLst/>
              <a:uLnTx/>
              <a:uFillTx/>
              <a:latin typeface="+mn-lt"/>
              <a:ea typeface="MS PGothic"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dirty="0" smtClean="0">
                <a:ln>
                  <a:noFill/>
                </a:ln>
                <a:solidFill>
                  <a:schemeClr val="tx1"/>
                </a:solidFill>
                <a:effectLst/>
                <a:uLnTx/>
                <a:uFillTx/>
                <a:latin typeface="+mn-lt"/>
                <a:ea typeface="MS PGothic" pitchFamily="34" charset="-128"/>
              </a:rPr>
              <a:t>The user specific subfields of HE-SIG-B containing the per user dedicated information  include the following fields</a:t>
            </a:r>
          </a:p>
          <a:p>
            <a:pPr marL="742950" marR="0" lvl="1"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1800" b="0" i="0" u="none" strike="noStrike" kern="0" cap="none" spc="0" normalizeH="0" baseline="0" noProof="0" dirty="0" smtClean="0">
                <a:ln>
                  <a:noFill/>
                </a:ln>
                <a:solidFill>
                  <a:schemeClr val="tx1"/>
                </a:solidFill>
                <a:effectLst/>
                <a:uLnTx/>
                <a:uFillTx/>
                <a:latin typeface="+mn-lt"/>
                <a:ea typeface="MS PGothic" pitchFamily="34" charset="-128"/>
              </a:rPr>
              <a:t>STA-ID</a:t>
            </a:r>
          </a:p>
          <a:p>
            <a:pPr marL="742950" marR="0" lvl="1"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1800" b="0" i="0" u="none" strike="noStrike" kern="0" cap="none" spc="0" normalizeH="0" baseline="0" noProof="0" dirty="0" smtClean="0">
                <a:ln>
                  <a:noFill/>
                </a:ln>
                <a:solidFill>
                  <a:schemeClr val="tx1"/>
                </a:solidFill>
                <a:effectLst/>
                <a:uLnTx/>
                <a:uFillTx/>
                <a:latin typeface="+mn-lt"/>
                <a:ea typeface="MS PGothic" pitchFamily="34" charset="-128"/>
              </a:rPr>
              <a:t>For single-user allocations in a RU:  NSTS (Number of Spatial Streams), </a:t>
            </a:r>
            <a:r>
              <a:rPr kumimoji="0" lang="en-US" sz="1800" b="0" i="0" u="none" strike="noStrike" kern="0" cap="none" spc="0" normalizeH="0" baseline="0" noProof="0" dirty="0" err="1" smtClean="0">
                <a:ln>
                  <a:noFill/>
                </a:ln>
                <a:solidFill>
                  <a:schemeClr val="tx1"/>
                </a:solidFill>
                <a:effectLst/>
                <a:uLnTx/>
                <a:uFillTx/>
                <a:latin typeface="+mn-lt"/>
                <a:ea typeface="MS PGothic" pitchFamily="34" charset="-128"/>
              </a:rPr>
              <a:t>TxBF</a:t>
            </a:r>
            <a:r>
              <a:rPr kumimoji="0" lang="en-US" sz="1800" b="0" i="0" u="none" strike="noStrike" kern="0" cap="none" spc="0" normalizeH="0" baseline="0" noProof="0" dirty="0" smtClean="0">
                <a:ln>
                  <a:noFill/>
                </a:ln>
                <a:solidFill>
                  <a:schemeClr val="tx1"/>
                </a:solidFill>
                <a:effectLst/>
                <a:uLnTx/>
                <a:uFillTx/>
                <a:latin typeface="+mn-lt"/>
                <a:ea typeface="MS PGothic" pitchFamily="34" charset="-128"/>
              </a:rPr>
              <a:t> (transmit beamforming ), MCS (Modulation and Coding Scheme) and Coding (Use of LDPC)</a:t>
            </a:r>
          </a:p>
          <a:p>
            <a:pPr marL="742950" marR="0" lvl="1"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1800" b="0" i="0" u="none" strike="noStrike" kern="0" cap="none" spc="0" normalizeH="0" baseline="0" noProof="0" dirty="0" smtClean="0">
                <a:ln>
                  <a:noFill/>
                </a:ln>
                <a:solidFill>
                  <a:schemeClr val="tx1"/>
                </a:solidFill>
                <a:effectLst/>
                <a:uLnTx/>
                <a:uFillTx/>
                <a:latin typeface="+mn-lt"/>
                <a:ea typeface="MS PGothic" pitchFamily="34" charset="-128"/>
              </a:rPr>
              <a:t>For each user in a multi-user allocation in a RU:  Spatial </a:t>
            </a:r>
            <a:r>
              <a:rPr kumimoji="0" lang="en-US" sz="1800" b="0" i="0" u="none" strike="noStrike" kern="0" cap="none" spc="0" normalizeH="0" baseline="0" noProof="0" dirty="0" err="1" smtClean="0">
                <a:ln>
                  <a:noFill/>
                </a:ln>
                <a:solidFill>
                  <a:schemeClr val="tx1"/>
                </a:solidFill>
                <a:effectLst/>
                <a:uLnTx/>
                <a:uFillTx/>
                <a:latin typeface="+mn-lt"/>
                <a:ea typeface="MS PGothic" pitchFamily="34" charset="-128"/>
              </a:rPr>
              <a:t>Configuraiton</a:t>
            </a:r>
            <a:r>
              <a:rPr kumimoji="0" lang="en-US" sz="1800" b="0" i="0" u="none" strike="noStrike" kern="0" cap="none" spc="0" normalizeH="0" baseline="0" noProof="0" dirty="0" smtClean="0">
                <a:ln>
                  <a:noFill/>
                </a:ln>
                <a:solidFill>
                  <a:schemeClr val="tx1"/>
                </a:solidFill>
                <a:effectLst/>
                <a:uLnTx/>
                <a:uFillTx/>
                <a:latin typeface="+mn-lt"/>
                <a:ea typeface="MS PGothic" pitchFamily="34" charset="-128"/>
              </a:rPr>
              <a:t> Fields, MCS and Coding.</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dirty="0" smtClean="0">
                <a:ln>
                  <a:noFill/>
                </a:ln>
                <a:solidFill>
                  <a:schemeClr val="tx1"/>
                </a:solidFill>
                <a:effectLst/>
                <a:uLnTx/>
                <a:uFillTx/>
                <a:latin typeface="+mn-lt"/>
                <a:ea typeface="MS PGothic" pitchFamily="34" charset="-128"/>
              </a:rPr>
              <a:t>Other fields are TBD.</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chemeClr val="tx1"/>
              </a:solidFill>
              <a:effectLst/>
              <a:uLnTx/>
              <a:uFillTx/>
              <a:latin typeface="+mn-lt"/>
              <a:ea typeface="MS PGothic" pitchFamily="34" charset="-128"/>
              <a:cs typeface="ＭＳ Ｐゴシック" charset="0"/>
            </a:endParaRPr>
          </a:p>
        </p:txBody>
      </p:sp>
      <p:sp>
        <p:nvSpPr>
          <p:cNvPr id="8" name="Rectangle 7"/>
          <p:cNvSpPr/>
          <p:nvPr/>
        </p:nvSpPr>
        <p:spPr>
          <a:xfrm>
            <a:off x="838200" y="5562600"/>
            <a:ext cx="5867400" cy="830997"/>
          </a:xfrm>
          <a:prstGeom prst="rect">
            <a:avLst/>
          </a:prstGeom>
        </p:spPr>
        <p:txBody>
          <a:bodyPr wrap="square">
            <a:spAutoFit/>
          </a:bodyPr>
          <a:lstStyle/>
          <a:p>
            <a:pPr marL="0" indent="0">
              <a:buNone/>
            </a:pPr>
            <a:r>
              <a:rPr lang="en-US" sz="2400" dirty="0" smtClean="0">
                <a:solidFill>
                  <a:srgbClr val="00B050"/>
                </a:solidFill>
              </a:rPr>
              <a:t>Yes: 43  No: 0 Abs:16</a:t>
            </a:r>
          </a:p>
          <a:p>
            <a:pPr marL="0" indent="0">
              <a:buNone/>
            </a:pPr>
            <a:r>
              <a:rPr lang="en-US" sz="2400" dirty="0" smtClean="0">
                <a:solidFill>
                  <a:srgbClr val="00B050"/>
                </a:solidFill>
              </a:rPr>
              <a:t>Straw Poll Passes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#9 (Doc #1066)</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23</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Content Placeholder 2"/>
          <p:cNvSpPr txBox="1">
            <a:spLocks/>
          </p:cNvSpPr>
          <p:nvPr/>
        </p:nvSpPr>
        <p:spPr>
          <a:xfrm>
            <a:off x="685800" y="1981200"/>
            <a:ext cx="7770813" cy="4113213"/>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Do you agree to add the following text to the 11ax SFD:</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smtClean="0">
              <a:ln>
                <a:noFill/>
              </a:ln>
              <a:solidFill>
                <a:schemeClr val="tx1"/>
              </a:solidFill>
              <a:effectLst/>
              <a:uLnTx/>
              <a:uFillTx/>
              <a:latin typeface="+mn-lt"/>
              <a:ea typeface="MS PGothic"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smtClean="0">
                <a:ln>
                  <a:noFill/>
                </a:ln>
                <a:solidFill>
                  <a:schemeClr val="tx1"/>
                </a:solidFill>
                <a:effectLst/>
                <a:uLnTx/>
                <a:uFillTx/>
                <a:latin typeface="+mn-lt"/>
                <a:ea typeface="MS PGothic" pitchFamily="34" charset="-128"/>
              </a:rPr>
              <a:t>The length of the user specific subfield in HE-SIG-B for a single-user allocation is equal to the length of the user specific subfield of each user in a multi-user allocation.</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smtClean="0">
              <a:ln>
                <a:noFill/>
              </a:ln>
              <a:solidFill>
                <a:schemeClr val="tx1"/>
              </a:solidFill>
              <a:effectLst/>
              <a:uLnTx/>
              <a:uFillTx/>
              <a:latin typeface="+mn-lt"/>
              <a:ea typeface="MS PGothic"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0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chemeClr val="tx1"/>
              </a:solidFill>
              <a:effectLst/>
              <a:uLnTx/>
              <a:uFillTx/>
              <a:latin typeface="+mn-lt"/>
              <a:ea typeface="MS PGothic" pitchFamily="34" charset="-128"/>
              <a:cs typeface="ＭＳ Ｐゴシック" charset="0"/>
            </a:endParaRPr>
          </a:p>
        </p:txBody>
      </p:sp>
      <p:sp>
        <p:nvSpPr>
          <p:cNvPr id="7" name="Rectangle 6"/>
          <p:cNvSpPr/>
          <p:nvPr/>
        </p:nvSpPr>
        <p:spPr>
          <a:xfrm>
            <a:off x="914400" y="5334000"/>
            <a:ext cx="5867400" cy="830997"/>
          </a:xfrm>
          <a:prstGeom prst="rect">
            <a:avLst/>
          </a:prstGeom>
        </p:spPr>
        <p:txBody>
          <a:bodyPr wrap="square">
            <a:spAutoFit/>
          </a:bodyPr>
          <a:lstStyle/>
          <a:p>
            <a:pPr marL="0" indent="0">
              <a:buNone/>
            </a:pPr>
            <a:endParaRPr lang="en-US" sz="2400" dirty="0" smtClean="0">
              <a:solidFill>
                <a:srgbClr val="C00000"/>
              </a:solidFill>
            </a:endParaRPr>
          </a:p>
          <a:p>
            <a:pPr marL="0" indent="0">
              <a:buNone/>
            </a:pPr>
            <a:r>
              <a:rPr lang="en-US" sz="2400" dirty="0" smtClean="0">
                <a:solidFill>
                  <a:srgbClr val="C00000"/>
                </a:solidFill>
              </a:rPr>
              <a:t>Straw Poll Deferred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#9 (Doc #1066)</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24</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Content Placeholder 2"/>
          <p:cNvSpPr txBox="1">
            <a:spLocks/>
          </p:cNvSpPr>
          <p:nvPr/>
        </p:nvSpPr>
        <p:spPr>
          <a:xfrm>
            <a:off x="685800" y="1981200"/>
            <a:ext cx="7770813" cy="4113213"/>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Do you agree to add the following text to the 11ax SFD:</a:t>
            </a:r>
          </a:p>
          <a:p>
            <a:pPr marL="742950" marR="0" lvl="1" indent="0" algn="l" defTabSz="914400" rtl="0" eaLnBrk="0" fontAlgn="base" latinLnBrk="0" hangingPunct="0">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chemeClr val="tx1"/>
              </a:solidFill>
              <a:effectLst/>
              <a:uLnTx/>
              <a:uFillTx/>
              <a:latin typeface="+mn-lt"/>
              <a:ea typeface="MS PGothic" pitchFamily="34" charset="-128"/>
            </a:endParaRPr>
          </a:p>
          <a:p>
            <a:pPr marL="742950" marR="0" lvl="1" indent="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dirty="0" smtClean="0">
                <a:ln>
                  <a:noFill/>
                </a:ln>
                <a:solidFill>
                  <a:schemeClr val="tx1"/>
                </a:solidFill>
                <a:effectLst/>
                <a:uLnTx/>
                <a:uFillTx/>
                <a:latin typeface="+mn-lt"/>
                <a:ea typeface="MS PGothic" pitchFamily="34" charset="-128"/>
              </a:rPr>
              <a:t>For MU-MIMO allocation of RU size &gt; 20MHz, the user-specific subfields is dynamically split between two HE-SIG-B content channels(1/2) and the split is decided by the AP (on a per case basis)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S PGothic"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chemeClr val="tx1"/>
              </a:solidFill>
              <a:effectLst/>
              <a:uLnTx/>
              <a:uFillTx/>
              <a:latin typeface="+mn-lt"/>
              <a:ea typeface="MS PGothic" pitchFamily="34" charset="-128"/>
              <a:cs typeface="ＭＳ Ｐゴシック" charset="0"/>
            </a:endParaRPr>
          </a:p>
        </p:txBody>
      </p:sp>
      <p:sp>
        <p:nvSpPr>
          <p:cNvPr id="7" name="Rectangle 6"/>
          <p:cNvSpPr/>
          <p:nvPr/>
        </p:nvSpPr>
        <p:spPr>
          <a:xfrm>
            <a:off x="838200" y="5562600"/>
            <a:ext cx="5867400" cy="830997"/>
          </a:xfrm>
          <a:prstGeom prst="rect">
            <a:avLst/>
          </a:prstGeom>
        </p:spPr>
        <p:txBody>
          <a:bodyPr wrap="square">
            <a:spAutoFit/>
          </a:bodyPr>
          <a:lstStyle/>
          <a:p>
            <a:pPr marL="0" indent="0">
              <a:buNone/>
            </a:pPr>
            <a:r>
              <a:rPr lang="en-US" sz="2400" dirty="0" smtClean="0">
                <a:solidFill>
                  <a:srgbClr val="00B050"/>
                </a:solidFill>
              </a:rPr>
              <a:t>Yes: 39  No: 0 Abs:15</a:t>
            </a:r>
          </a:p>
          <a:p>
            <a:pPr marL="0" indent="0">
              <a:buNone/>
            </a:pPr>
            <a:r>
              <a:rPr lang="en-US" sz="2400" dirty="0" smtClean="0">
                <a:solidFill>
                  <a:srgbClr val="00B050"/>
                </a:solidFill>
              </a:rPr>
              <a:t>Straw Poll Passes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#10 (Doc #1070)</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25</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8" name="내용 개체 틀 2"/>
          <p:cNvSpPr txBox="1">
            <a:spLocks/>
          </p:cNvSpPr>
          <p:nvPr/>
        </p:nvSpPr>
        <p:spPr>
          <a:xfrm>
            <a:off x="685800" y="1752600"/>
            <a:ext cx="7772400" cy="43434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ko-KR" sz="2400" b="1" i="0" u="none" strike="noStrike" kern="0" cap="none" spc="0" normalizeH="0" baseline="0" noProof="0" smtClean="0">
                <a:ln>
                  <a:noFill/>
                </a:ln>
                <a:solidFill>
                  <a:schemeClr val="tx1"/>
                </a:solidFill>
                <a:effectLst/>
                <a:uLnTx/>
                <a:uFillTx/>
                <a:latin typeface="+mn-lt"/>
                <a:ea typeface="굴림" charset="-127"/>
                <a:cs typeface="ＭＳ Ｐゴシック" charset="0"/>
              </a:rPr>
              <a:t>Do you agree to add the following text to the 11ax SFD:</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ko-KR" sz="2000" b="0" i="0" u="none" strike="noStrike" kern="0" cap="none" spc="0" normalizeH="0" baseline="0" noProof="0" smtClean="0">
                <a:ln>
                  <a:noFill/>
                </a:ln>
                <a:solidFill>
                  <a:schemeClr val="tx1"/>
                </a:solidFill>
                <a:effectLst/>
                <a:uLnTx/>
                <a:uFillTx/>
                <a:latin typeface="+mn-lt"/>
                <a:ea typeface="굴림" charset="-127"/>
              </a:rPr>
              <a:t>1024 QAM is used as an optional feature for SU and MU using resource units equal to or larger than 242 tones in 11ax?</a:t>
            </a:r>
            <a:endParaRPr kumimoji="0" lang="ko-KR" altLang="en-US" sz="2000" b="0" i="0" u="none" strike="noStrike" kern="0" cap="none" spc="0" normalizeH="0" baseline="0" noProof="0" dirty="0" smtClean="0">
              <a:ln>
                <a:noFill/>
              </a:ln>
              <a:solidFill>
                <a:schemeClr val="tx1"/>
              </a:solidFill>
              <a:effectLst/>
              <a:uLnTx/>
              <a:uFillTx/>
              <a:latin typeface="+mn-lt"/>
              <a:ea typeface="굴림" charset="-127"/>
            </a:endParaRPr>
          </a:p>
        </p:txBody>
      </p:sp>
      <p:sp>
        <p:nvSpPr>
          <p:cNvPr id="9" name="Rectangle 8"/>
          <p:cNvSpPr/>
          <p:nvPr/>
        </p:nvSpPr>
        <p:spPr>
          <a:xfrm>
            <a:off x="914400" y="5410200"/>
            <a:ext cx="5867400" cy="830997"/>
          </a:xfrm>
          <a:prstGeom prst="rect">
            <a:avLst/>
          </a:prstGeom>
        </p:spPr>
        <p:txBody>
          <a:bodyPr wrap="square">
            <a:spAutoFit/>
          </a:bodyPr>
          <a:lstStyle/>
          <a:p>
            <a:pPr marL="0" indent="0">
              <a:buNone/>
            </a:pPr>
            <a:r>
              <a:rPr lang="en-US" sz="2400" dirty="0" smtClean="0">
                <a:solidFill>
                  <a:srgbClr val="00B050"/>
                </a:solidFill>
              </a:rPr>
              <a:t>Yes:35 No:0 Abs:18</a:t>
            </a:r>
          </a:p>
          <a:p>
            <a:pPr marL="0" indent="0">
              <a:buNone/>
            </a:pPr>
            <a:r>
              <a:rPr lang="en-US" sz="2400" dirty="0" smtClean="0">
                <a:solidFill>
                  <a:srgbClr val="00B050"/>
                </a:solidFill>
              </a:rPr>
              <a:t>Straw Poll Passes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#11 (Doc #1077)</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26</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内容占位符 2"/>
          <p:cNvSpPr txBox="1">
            <a:spLocks/>
          </p:cNvSpPr>
          <p:nvPr/>
        </p:nvSpPr>
        <p:spPr>
          <a:xfrm>
            <a:off x="762000" y="1752600"/>
            <a:ext cx="7770813" cy="4113213"/>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Do you agree to add to SFD</a:t>
            </a:r>
          </a:p>
          <a:p>
            <a:pPr marL="685800" marR="0" lvl="2" indent="-34290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altLang="zh-CN" sz="1800" b="0" i="0" u="none" strike="noStrike" kern="0" cap="none" spc="0" normalizeH="0" baseline="0" noProof="0" dirty="0" smtClean="0">
                <a:ln>
                  <a:noFill/>
                </a:ln>
                <a:solidFill>
                  <a:schemeClr val="tx1"/>
                </a:solidFill>
                <a:effectLst/>
                <a:uLnTx/>
                <a:uFillTx/>
                <a:latin typeface="+mn-lt"/>
                <a:ea typeface="MS PGothic" pitchFamily="34" charset="-128"/>
              </a:rPr>
              <a:t>HE-SIG-A shall include  the following fields  in SU PPDU.</a:t>
            </a:r>
          </a:p>
          <a:p>
            <a:pPr marL="1028700" marR="0" lvl="3" indent="-34290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altLang="zh-CN" sz="1600" b="0" i="0" u="none" strike="noStrike" kern="0" cap="none" spc="0" normalizeH="0" baseline="0" noProof="0" dirty="0" smtClean="0">
                <a:ln>
                  <a:noFill/>
                </a:ln>
                <a:solidFill>
                  <a:schemeClr val="tx1"/>
                </a:solidFill>
                <a:effectLst/>
                <a:uLnTx/>
                <a:uFillTx/>
                <a:latin typeface="+mn-lt"/>
                <a:ea typeface="MS PGothic" pitchFamily="34" charset="-128"/>
              </a:rPr>
              <a:t>The size of each field is TBD</a:t>
            </a:r>
          </a:p>
          <a:p>
            <a:pPr marL="1028700" marR="0" lvl="3" indent="-34290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altLang="zh-CN" sz="1600" b="0" i="0" u="none" strike="noStrike" kern="0" cap="none" spc="0" normalizeH="0" baseline="0" noProof="0" dirty="0" smtClean="0">
                <a:ln>
                  <a:noFill/>
                </a:ln>
                <a:solidFill>
                  <a:schemeClr val="tx1"/>
                </a:solidFill>
                <a:effectLst/>
                <a:uLnTx/>
                <a:uFillTx/>
                <a:latin typeface="+mn-lt"/>
                <a:ea typeface="MS PGothic" pitchFamily="34" charset="-128"/>
              </a:rPr>
              <a:t>The other fields are TBD</a:t>
            </a:r>
            <a:endParaRPr kumimoji="0" lang="zh-CN" altLang="en-US" sz="1600" b="0" i="0" u="none" strike="noStrike" kern="0" cap="none" spc="0" normalizeH="0" baseline="0" noProof="0" dirty="0" smtClean="0">
              <a:ln>
                <a:noFill/>
              </a:ln>
              <a:solidFill>
                <a:schemeClr val="tx1"/>
              </a:solidFill>
              <a:effectLst/>
              <a:uLnTx/>
              <a:uFillTx/>
              <a:latin typeface="+mn-lt"/>
              <a:ea typeface="MS PGothic"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zh-CN" altLang="en-US" sz="2400" b="1" i="0" u="none" strike="noStrike" kern="0" cap="none" spc="0" normalizeH="0" baseline="0" noProof="0" dirty="0">
              <a:ln>
                <a:noFill/>
              </a:ln>
              <a:solidFill>
                <a:schemeClr val="tx1"/>
              </a:solidFill>
              <a:effectLst/>
              <a:uLnTx/>
              <a:uFillTx/>
              <a:latin typeface="+mn-lt"/>
              <a:ea typeface="MS PGothic" pitchFamily="34" charset="-128"/>
              <a:cs typeface="ＭＳ Ｐゴシック" charset="0"/>
            </a:endParaRPr>
          </a:p>
        </p:txBody>
      </p:sp>
      <p:graphicFrame>
        <p:nvGraphicFramePr>
          <p:cNvPr id="7" name="表格 7"/>
          <p:cNvGraphicFramePr>
            <a:graphicFrameLocks noGrp="1"/>
          </p:cNvGraphicFramePr>
          <p:nvPr/>
        </p:nvGraphicFramePr>
        <p:xfrm>
          <a:off x="1676400" y="3124200"/>
          <a:ext cx="2267938" cy="2483180"/>
        </p:xfrm>
        <a:graphic>
          <a:graphicData uri="http://schemas.openxmlformats.org/drawingml/2006/table">
            <a:tbl>
              <a:tblPr/>
              <a:tblGrid>
                <a:gridCol w="2267938"/>
              </a:tblGrid>
              <a:tr h="159783">
                <a:tc>
                  <a:txBody>
                    <a:bodyPr/>
                    <a:lstStyle/>
                    <a:p>
                      <a:pPr algn="l" fontAlgn="ctr"/>
                      <a:r>
                        <a:rPr lang="en-US" sz="1200" b="0" i="0" u="none" strike="noStrike" dirty="0" smtClean="0">
                          <a:solidFill>
                            <a:schemeClr val="tx1"/>
                          </a:solidFill>
                          <a:latin typeface="+mn-lt"/>
                        </a:rPr>
                        <a:t>Format indication</a:t>
                      </a:r>
                      <a:endParaRPr lang="en-US" sz="1200" b="0" i="0" u="none" strike="noStrike" dirty="0">
                        <a:solidFill>
                          <a:schemeClr val="tx1"/>
                        </a:solidFill>
                        <a:latin typeface="+mn-lt"/>
                      </a:endParaRPr>
                    </a:p>
                  </a:txBody>
                  <a:tcPr marL="9365" marR="9365" marT="9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783">
                <a:tc>
                  <a:txBody>
                    <a:bodyPr/>
                    <a:lstStyle/>
                    <a:p>
                      <a:pPr algn="l" fontAlgn="ctr"/>
                      <a:r>
                        <a:rPr lang="en-US" sz="1200" b="0" i="0" u="none" strike="noStrike" dirty="0" smtClean="0">
                          <a:solidFill>
                            <a:srgbClr val="000000"/>
                          </a:solidFill>
                          <a:latin typeface="+mn-lt"/>
                        </a:rPr>
                        <a:t>TXOP </a:t>
                      </a:r>
                      <a:r>
                        <a:rPr lang="en-US" sz="1200" b="0" i="0" u="none" strike="noStrike" dirty="0">
                          <a:solidFill>
                            <a:srgbClr val="000000"/>
                          </a:solidFill>
                          <a:latin typeface="+mn-lt"/>
                        </a:rPr>
                        <a:t>duration</a:t>
                      </a:r>
                    </a:p>
                  </a:txBody>
                  <a:tcPr marL="9365" marR="9365" marT="9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783">
                <a:tc>
                  <a:txBody>
                    <a:bodyPr/>
                    <a:lstStyle/>
                    <a:p>
                      <a:pPr algn="l" fontAlgn="ctr"/>
                      <a:r>
                        <a:rPr lang="en-US" sz="1200" b="0" i="0" u="none" strike="noStrike" dirty="0">
                          <a:solidFill>
                            <a:srgbClr val="000000"/>
                          </a:solidFill>
                          <a:latin typeface="+mn-lt"/>
                        </a:rPr>
                        <a:t>BW</a:t>
                      </a:r>
                    </a:p>
                  </a:txBody>
                  <a:tcPr marL="7910" marR="7910" marT="79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783">
                <a:tc>
                  <a:txBody>
                    <a:bodyPr/>
                    <a:lstStyle/>
                    <a:p>
                      <a:pPr algn="l" fontAlgn="ctr"/>
                      <a:r>
                        <a:rPr lang="en-US" sz="1200" b="0" i="0" u="none" strike="noStrike" dirty="0">
                          <a:solidFill>
                            <a:srgbClr val="000000"/>
                          </a:solidFill>
                          <a:latin typeface="+mn-lt"/>
                        </a:rPr>
                        <a:t>Payload GI</a:t>
                      </a:r>
                    </a:p>
                  </a:txBody>
                  <a:tcPr marL="7910" marR="7910" marT="79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783">
                <a:tc>
                  <a:txBody>
                    <a:bodyPr/>
                    <a:lstStyle/>
                    <a:p>
                      <a:pPr algn="l" fontAlgn="ctr"/>
                      <a:r>
                        <a:rPr lang="en-US" sz="1200" b="0" i="0" u="none" strike="noStrike" dirty="0">
                          <a:solidFill>
                            <a:srgbClr val="000000"/>
                          </a:solidFill>
                          <a:latin typeface="+mn-lt"/>
                        </a:rPr>
                        <a:t>P</a:t>
                      </a:r>
                      <a:r>
                        <a:rPr lang="en-US" sz="1200" b="0" i="0" u="none" strike="noStrike" dirty="0" smtClean="0">
                          <a:solidFill>
                            <a:srgbClr val="000000"/>
                          </a:solidFill>
                          <a:latin typeface="+mn-lt"/>
                        </a:rPr>
                        <a:t>E</a:t>
                      </a:r>
                      <a:endParaRPr lang="en-US" sz="1200" b="0" i="0" u="none" strike="noStrike" dirty="0">
                        <a:solidFill>
                          <a:srgbClr val="000000"/>
                        </a:solidFill>
                        <a:latin typeface="+mn-lt"/>
                      </a:endParaRPr>
                    </a:p>
                  </a:txBody>
                  <a:tcPr marL="7910" marR="7910" marT="79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783">
                <a:tc>
                  <a:txBody>
                    <a:bodyPr/>
                    <a:lstStyle/>
                    <a:p>
                      <a:pPr algn="l" fontAlgn="ctr"/>
                      <a:r>
                        <a:rPr lang="en-US" sz="1200" b="0" i="0" u="none" strike="noStrike" dirty="0">
                          <a:solidFill>
                            <a:srgbClr val="000000"/>
                          </a:solidFill>
                          <a:latin typeface="+mn-lt"/>
                        </a:rPr>
                        <a:t>MCS</a:t>
                      </a:r>
                    </a:p>
                  </a:txBody>
                  <a:tcPr marL="7910" marR="7910" marT="79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783">
                <a:tc>
                  <a:txBody>
                    <a:bodyPr/>
                    <a:lstStyle/>
                    <a:p>
                      <a:pPr algn="l" fontAlgn="ctr"/>
                      <a:r>
                        <a:rPr lang="en-US" sz="1200" b="0" i="0" u="none" strike="noStrike" dirty="0">
                          <a:solidFill>
                            <a:srgbClr val="000000"/>
                          </a:solidFill>
                          <a:latin typeface="+mn-lt"/>
                        </a:rPr>
                        <a:t>coding</a:t>
                      </a:r>
                    </a:p>
                  </a:txBody>
                  <a:tcPr marL="7910" marR="7910" marT="79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783">
                <a:tc>
                  <a:txBody>
                    <a:bodyPr/>
                    <a:lstStyle/>
                    <a:p>
                      <a:pPr algn="l" fontAlgn="ctr"/>
                      <a:r>
                        <a:rPr lang="en-US" sz="1200" b="0" i="0" u="none" strike="noStrike" dirty="0">
                          <a:solidFill>
                            <a:srgbClr val="000000"/>
                          </a:solidFill>
                          <a:latin typeface="+mn-lt"/>
                        </a:rPr>
                        <a:t>LTF compression</a:t>
                      </a:r>
                    </a:p>
                  </a:txBody>
                  <a:tcPr marL="7910" marR="7910" marT="79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783">
                <a:tc>
                  <a:txBody>
                    <a:bodyPr/>
                    <a:lstStyle/>
                    <a:p>
                      <a:pPr algn="l" fontAlgn="ctr"/>
                      <a:r>
                        <a:rPr lang="en-US" sz="1200" b="0" i="0" u="none" strike="noStrike" dirty="0" err="1">
                          <a:solidFill>
                            <a:srgbClr val="000000"/>
                          </a:solidFill>
                          <a:latin typeface="+mn-lt"/>
                        </a:rPr>
                        <a:t>Nsts</a:t>
                      </a:r>
                      <a:endParaRPr lang="en-US" sz="1200" b="0" i="0" u="none" strike="noStrike" dirty="0">
                        <a:solidFill>
                          <a:srgbClr val="000000"/>
                        </a:solidFill>
                        <a:latin typeface="+mn-lt"/>
                      </a:endParaRPr>
                    </a:p>
                  </a:txBody>
                  <a:tcPr marL="7910" marR="7910" marT="79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783">
                <a:tc>
                  <a:txBody>
                    <a:bodyPr/>
                    <a:lstStyle/>
                    <a:p>
                      <a:pPr algn="l" fontAlgn="ctr"/>
                      <a:r>
                        <a:rPr lang="en-US" sz="1200" b="0" i="0" u="none" strike="noStrike" dirty="0">
                          <a:solidFill>
                            <a:srgbClr val="000000"/>
                          </a:solidFill>
                          <a:latin typeface="+mn-lt"/>
                        </a:rPr>
                        <a:t>STBC</a:t>
                      </a:r>
                    </a:p>
                  </a:txBody>
                  <a:tcPr marL="7910" marR="7910" marT="79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783">
                <a:tc>
                  <a:txBody>
                    <a:bodyPr/>
                    <a:lstStyle/>
                    <a:p>
                      <a:pPr algn="l" fontAlgn="ctr"/>
                      <a:r>
                        <a:rPr lang="en-US" sz="1200" b="0" i="0" u="none" strike="noStrike" dirty="0">
                          <a:solidFill>
                            <a:srgbClr val="000000"/>
                          </a:solidFill>
                          <a:latin typeface="+mn-lt"/>
                        </a:rPr>
                        <a:t>BF</a:t>
                      </a:r>
                    </a:p>
                  </a:txBody>
                  <a:tcPr marL="7910" marR="7910" marT="79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783">
                <a:tc>
                  <a:txBody>
                    <a:bodyPr/>
                    <a:lstStyle/>
                    <a:p>
                      <a:pPr algn="l" fontAlgn="ctr"/>
                      <a:r>
                        <a:rPr lang="en-US" sz="1200" b="0" i="0" u="none" strike="noStrike" dirty="0">
                          <a:solidFill>
                            <a:srgbClr val="000000"/>
                          </a:solidFill>
                          <a:latin typeface="+mn-lt"/>
                        </a:rPr>
                        <a:t>CRC</a:t>
                      </a:r>
                    </a:p>
                  </a:txBody>
                  <a:tcPr marL="7910" marR="7910" marT="79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783">
                <a:tc>
                  <a:txBody>
                    <a:bodyPr/>
                    <a:lstStyle/>
                    <a:p>
                      <a:pPr algn="l" fontAlgn="ctr"/>
                      <a:r>
                        <a:rPr lang="en-US" sz="1200" b="0" i="0" u="none" strike="noStrike" dirty="0">
                          <a:solidFill>
                            <a:srgbClr val="000000"/>
                          </a:solidFill>
                          <a:latin typeface="+mn-lt"/>
                        </a:rPr>
                        <a:t>tail</a:t>
                      </a:r>
                    </a:p>
                  </a:txBody>
                  <a:tcPr marL="7910" marR="7910" marT="79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8" name="Rectangle 7"/>
          <p:cNvSpPr/>
          <p:nvPr/>
        </p:nvSpPr>
        <p:spPr>
          <a:xfrm>
            <a:off x="1066800" y="5638800"/>
            <a:ext cx="5867400" cy="830997"/>
          </a:xfrm>
          <a:prstGeom prst="rect">
            <a:avLst/>
          </a:prstGeom>
        </p:spPr>
        <p:txBody>
          <a:bodyPr wrap="square">
            <a:spAutoFit/>
          </a:bodyPr>
          <a:lstStyle/>
          <a:p>
            <a:pPr marL="0" indent="0">
              <a:buNone/>
            </a:pPr>
            <a:r>
              <a:rPr lang="en-US" sz="2400" dirty="0" smtClean="0">
                <a:solidFill>
                  <a:srgbClr val="00B050"/>
                </a:solidFill>
              </a:rPr>
              <a:t>Yes: 53 No: 14 Abs:6</a:t>
            </a:r>
          </a:p>
          <a:p>
            <a:pPr marL="0" indent="0">
              <a:buNone/>
            </a:pPr>
            <a:r>
              <a:rPr lang="en-US" sz="2400" dirty="0" smtClean="0">
                <a:solidFill>
                  <a:srgbClr val="00B050"/>
                </a:solidFill>
              </a:rPr>
              <a:t>Straw Poll Passes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#12 (Doc #1077)</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27</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内容占位符 2"/>
          <p:cNvSpPr txBox="1">
            <a:spLocks/>
          </p:cNvSpPr>
          <p:nvPr/>
        </p:nvSpPr>
        <p:spPr>
          <a:xfrm>
            <a:off x="685800" y="1981200"/>
            <a:ext cx="7770813" cy="4113213"/>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altLang="zh-CN" sz="24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Do you agree to add to SFD</a:t>
            </a:r>
          </a:p>
          <a:p>
            <a:pPr marL="685800" marR="0" lvl="2" indent="-34290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altLang="zh-CN" sz="1800" b="0" i="0" u="none" strike="noStrike" kern="0" cap="none" spc="0" normalizeH="0" baseline="0" noProof="0" smtClean="0">
                <a:ln>
                  <a:noFill/>
                </a:ln>
                <a:solidFill>
                  <a:schemeClr val="tx1"/>
                </a:solidFill>
                <a:effectLst/>
                <a:uLnTx/>
                <a:uFillTx/>
                <a:latin typeface="+mn-lt"/>
                <a:ea typeface="MS PGothic" pitchFamily="34" charset="-128"/>
              </a:rPr>
              <a:t>HE-SIG-A shall include  the following fields  in MU DL PPDU.</a:t>
            </a:r>
          </a:p>
          <a:p>
            <a:pPr marL="1028700" marR="0" lvl="3" indent="-34290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altLang="zh-CN" sz="1600" b="0" i="0" u="none" strike="noStrike" kern="0" cap="none" spc="0" normalizeH="0" baseline="0" noProof="0" smtClean="0">
                <a:ln>
                  <a:noFill/>
                </a:ln>
                <a:solidFill>
                  <a:schemeClr val="tx1"/>
                </a:solidFill>
                <a:effectLst/>
                <a:uLnTx/>
                <a:uFillTx/>
                <a:latin typeface="+mn-lt"/>
                <a:ea typeface="MS PGothic" pitchFamily="34" charset="-128"/>
              </a:rPr>
              <a:t>The size of each field is TBD</a:t>
            </a:r>
          </a:p>
          <a:p>
            <a:pPr marL="1028700" marR="0" lvl="3" indent="-34290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altLang="zh-CN" sz="1600" b="0" i="0" u="none" strike="noStrike" kern="0" cap="none" spc="0" normalizeH="0" baseline="0" noProof="0" smtClean="0">
                <a:ln>
                  <a:noFill/>
                </a:ln>
                <a:solidFill>
                  <a:schemeClr val="tx1"/>
                </a:solidFill>
                <a:effectLst/>
                <a:uLnTx/>
                <a:uFillTx/>
                <a:latin typeface="+mn-lt"/>
                <a:ea typeface="MS PGothic" pitchFamily="34" charset="-128"/>
              </a:rPr>
              <a:t>The other fields are TBD</a:t>
            </a:r>
            <a:endParaRPr kumimoji="0" lang="zh-CN" altLang="en-US" sz="1600" b="0" i="0" u="none" strike="noStrike" kern="0" cap="none" spc="0" normalizeH="0" baseline="0" noProof="0" dirty="0" smtClean="0">
              <a:ln>
                <a:noFill/>
              </a:ln>
              <a:solidFill>
                <a:schemeClr val="tx1"/>
              </a:solidFill>
              <a:effectLst/>
              <a:uLnTx/>
              <a:uFillTx/>
              <a:latin typeface="+mn-lt"/>
              <a:ea typeface="MS PGothic" pitchFamily="34" charset="-128"/>
            </a:endParaRPr>
          </a:p>
        </p:txBody>
      </p:sp>
      <p:graphicFrame>
        <p:nvGraphicFramePr>
          <p:cNvPr id="7" name="表格 5"/>
          <p:cNvGraphicFramePr>
            <a:graphicFrameLocks noGrp="1"/>
          </p:cNvGraphicFramePr>
          <p:nvPr/>
        </p:nvGraphicFramePr>
        <p:xfrm>
          <a:off x="1505602" y="3501008"/>
          <a:ext cx="2346318" cy="1189825"/>
        </p:xfrm>
        <a:graphic>
          <a:graphicData uri="http://schemas.openxmlformats.org/drawingml/2006/table">
            <a:tbl>
              <a:tblPr/>
              <a:tblGrid>
                <a:gridCol w="2346318"/>
              </a:tblGrid>
              <a:tr h="228600">
                <a:tc>
                  <a:txBody>
                    <a:bodyPr/>
                    <a:lstStyle/>
                    <a:p>
                      <a:pPr algn="l" fontAlgn="ctr"/>
                      <a:r>
                        <a:rPr lang="en-US" sz="1200" b="0" i="0" u="none" strike="noStrike" dirty="0" smtClean="0">
                          <a:solidFill>
                            <a:schemeClr val="tx1"/>
                          </a:solidFill>
                          <a:latin typeface="+mn-lt"/>
                        </a:rPr>
                        <a:t>Format indication</a:t>
                      </a:r>
                      <a:endParaRPr lang="en-US" sz="1200" b="0" i="0" u="none" strike="noStrike" dirty="0">
                        <a:solidFill>
                          <a:schemeClr val="tx1"/>
                        </a:solidFill>
                        <a:latin typeface="+mn-lt"/>
                      </a:endParaRPr>
                    </a:p>
                  </a:txBody>
                  <a:tcPr marL="9365" marR="9365" marT="9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755">
                <a:tc>
                  <a:txBody>
                    <a:bodyPr/>
                    <a:lstStyle/>
                    <a:p>
                      <a:pPr algn="l" fontAlgn="ctr"/>
                      <a:r>
                        <a:rPr lang="en-US" sz="1200" b="0" i="0" u="none" strike="noStrike" dirty="0" smtClean="0">
                          <a:solidFill>
                            <a:srgbClr val="000000"/>
                          </a:solidFill>
                          <a:latin typeface="+mn-lt"/>
                        </a:rPr>
                        <a:t>TXOP </a:t>
                      </a:r>
                      <a:r>
                        <a:rPr lang="en-US" sz="1200" b="0" i="0" u="none" strike="noStrike" dirty="0">
                          <a:solidFill>
                            <a:srgbClr val="000000"/>
                          </a:solidFill>
                          <a:latin typeface="+mn-lt"/>
                        </a:rPr>
                        <a:t>duration</a:t>
                      </a:r>
                    </a:p>
                  </a:txBody>
                  <a:tcPr marL="9365" marR="9365" marT="9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9165">
                <a:tc>
                  <a:txBody>
                    <a:bodyPr/>
                    <a:lstStyle/>
                    <a:p>
                      <a:pPr algn="l" fontAlgn="ctr"/>
                      <a:r>
                        <a:rPr lang="en-US" altLang="zh-CN" sz="1200" dirty="0" smtClean="0"/>
                        <a:t>Number of HE-SIG-B symbols</a:t>
                      </a:r>
                      <a:endParaRPr lang="en-US" sz="1200" b="0" i="0" u="none" strike="noStrike" dirty="0">
                        <a:solidFill>
                          <a:srgbClr val="000000"/>
                        </a:solidFill>
                        <a:latin typeface="+mn-lt"/>
                      </a:endParaRPr>
                    </a:p>
                  </a:txBody>
                  <a:tcPr marL="9365" marR="9365" marT="9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9165">
                <a:tc>
                  <a:txBody>
                    <a:bodyPr/>
                    <a:lstStyle/>
                    <a:p>
                      <a:pPr algn="l" fontAlgn="ctr"/>
                      <a:r>
                        <a:rPr lang="en-US" sz="1200" b="0" i="0" u="none" strike="noStrike" dirty="0">
                          <a:solidFill>
                            <a:srgbClr val="000000"/>
                          </a:solidFill>
                          <a:latin typeface="+mn-lt"/>
                        </a:rPr>
                        <a:t>MCS of </a:t>
                      </a:r>
                      <a:r>
                        <a:rPr lang="en-US" sz="1200" b="0" i="0" u="none" strike="noStrike" dirty="0" smtClean="0">
                          <a:solidFill>
                            <a:srgbClr val="000000"/>
                          </a:solidFill>
                          <a:latin typeface="+mn-lt"/>
                        </a:rPr>
                        <a:t>SIGB</a:t>
                      </a:r>
                      <a:endParaRPr lang="en-US" sz="1200" b="0" i="0" u="none" strike="noStrike" dirty="0">
                        <a:solidFill>
                          <a:srgbClr val="000000"/>
                        </a:solidFill>
                        <a:latin typeface="+mn-lt"/>
                      </a:endParaRPr>
                    </a:p>
                  </a:txBody>
                  <a:tcPr marL="9365" marR="9365" marT="9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9165">
                <a:tc>
                  <a:txBody>
                    <a:bodyPr/>
                    <a:lstStyle/>
                    <a:p>
                      <a:pPr marL="0" algn="l" defTabSz="914400" rtl="0" eaLnBrk="1" fontAlgn="ctr" latinLnBrk="0" hangingPunct="1"/>
                      <a:r>
                        <a:rPr lang="en-US" sz="1200" b="0" i="0" u="none" strike="noStrike" kern="1200" dirty="0">
                          <a:solidFill>
                            <a:srgbClr val="000000"/>
                          </a:solidFill>
                          <a:latin typeface="+mn-lt"/>
                          <a:ea typeface="+mn-ea"/>
                          <a:cs typeface="+mn-cs"/>
                        </a:rPr>
                        <a:t>CRC</a:t>
                      </a:r>
                    </a:p>
                  </a:txBody>
                  <a:tcPr marL="9365" marR="9365" marT="9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9165">
                <a:tc>
                  <a:txBody>
                    <a:bodyPr/>
                    <a:lstStyle/>
                    <a:p>
                      <a:pPr algn="l" fontAlgn="ctr"/>
                      <a:r>
                        <a:rPr lang="en-US" sz="1200" b="0" i="0" u="none" strike="noStrike" dirty="0">
                          <a:solidFill>
                            <a:srgbClr val="000000"/>
                          </a:solidFill>
                          <a:latin typeface="+mn-lt"/>
                        </a:rPr>
                        <a:t>tail</a:t>
                      </a:r>
                    </a:p>
                  </a:txBody>
                  <a:tcPr marL="9365" marR="9365" marT="9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8" name="Rectangle 7"/>
          <p:cNvSpPr/>
          <p:nvPr/>
        </p:nvSpPr>
        <p:spPr>
          <a:xfrm>
            <a:off x="1066800" y="5638800"/>
            <a:ext cx="5867400" cy="830997"/>
          </a:xfrm>
          <a:prstGeom prst="rect">
            <a:avLst/>
          </a:prstGeom>
        </p:spPr>
        <p:txBody>
          <a:bodyPr wrap="square">
            <a:spAutoFit/>
          </a:bodyPr>
          <a:lstStyle/>
          <a:p>
            <a:pPr marL="0" indent="0">
              <a:buNone/>
            </a:pPr>
            <a:r>
              <a:rPr lang="en-US" sz="2400" dirty="0" smtClean="0">
                <a:solidFill>
                  <a:srgbClr val="00B050"/>
                </a:solidFill>
              </a:rPr>
              <a:t>Yes: 56 No: 14 Abs:4</a:t>
            </a:r>
          </a:p>
          <a:p>
            <a:pPr marL="0" indent="0">
              <a:buNone/>
            </a:pPr>
            <a:r>
              <a:rPr lang="en-US" sz="2400" dirty="0" smtClean="0">
                <a:solidFill>
                  <a:srgbClr val="00B050"/>
                </a:solidFill>
              </a:rPr>
              <a:t>Straw Poll Passes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#13 (Doc #1077)</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28</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内容占位符 2"/>
          <p:cNvSpPr txBox="1">
            <a:spLocks/>
          </p:cNvSpPr>
          <p:nvPr/>
        </p:nvSpPr>
        <p:spPr>
          <a:xfrm>
            <a:off x="685800" y="1981200"/>
            <a:ext cx="7770813" cy="4113213"/>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altLang="zh-CN" sz="24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Do you agree to add to SFD</a:t>
            </a:r>
          </a:p>
          <a:p>
            <a:pPr marL="685800" marR="0" lvl="2" indent="-34290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altLang="zh-CN" sz="1800" b="0" i="0" u="none" strike="noStrike" kern="0" cap="none" spc="0" normalizeH="0" baseline="0" noProof="0" smtClean="0">
                <a:ln>
                  <a:noFill/>
                </a:ln>
                <a:solidFill>
                  <a:schemeClr val="tx1"/>
                </a:solidFill>
                <a:effectLst/>
                <a:uLnTx/>
                <a:uFillTx/>
                <a:latin typeface="+mn-lt"/>
                <a:ea typeface="MS PGothic" pitchFamily="34" charset="-128"/>
              </a:rPr>
              <a:t>HE-SIG-A shall include  the following fields  in MU UL PPDU.</a:t>
            </a:r>
          </a:p>
          <a:p>
            <a:pPr marL="1028700" marR="0" lvl="3" indent="-34290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altLang="zh-CN" sz="1600" b="0" i="0" u="none" strike="noStrike" kern="0" cap="none" spc="0" normalizeH="0" baseline="0" noProof="0" smtClean="0">
                <a:ln>
                  <a:noFill/>
                </a:ln>
                <a:solidFill>
                  <a:schemeClr val="tx1"/>
                </a:solidFill>
                <a:effectLst/>
                <a:uLnTx/>
                <a:uFillTx/>
                <a:latin typeface="+mn-lt"/>
                <a:ea typeface="MS PGothic" pitchFamily="34" charset="-128"/>
              </a:rPr>
              <a:t>The size of each field is TBD</a:t>
            </a:r>
          </a:p>
          <a:p>
            <a:pPr marL="1028700" marR="0" lvl="3" indent="-34290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altLang="zh-CN" sz="1600" b="0" i="0" u="none" strike="noStrike" kern="0" cap="none" spc="0" normalizeH="0" baseline="0" noProof="0" smtClean="0">
                <a:ln>
                  <a:noFill/>
                </a:ln>
                <a:solidFill>
                  <a:schemeClr val="tx1"/>
                </a:solidFill>
                <a:effectLst/>
                <a:uLnTx/>
                <a:uFillTx/>
                <a:latin typeface="+mn-lt"/>
                <a:ea typeface="MS PGothic" pitchFamily="34" charset="-128"/>
              </a:rPr>
              <a:t>The other fields are TBD</a:t>
            </a:r>
            <a:endParaRPr kumimoji="0" lang="zh-CN" altLang="en-US" sz="1600" b="0" i="0" u="none" strike="noStrike" kern="0" cap="none" spc="0" normalizeH="0" baseline="0" noProof="0" dirty="0" smtClean="0">
              <a:ln>
                <a:noFill/>
              </a:ln>
              <a:solidFill>
                <a:schemeClr val="tx1"/>
              </a:solidFill>
              <a:effectLst/>
              <a:uLnTx/>
              <a:uFillTx/>
              <a:latin typeface="+mn-lt"/>
              <a:ea typeface="MS PGothic" pitchFamily="34" charset="-128"/>
            </a:endParaRPr>
          </a:p>
        </p:txBody>
      </p:sp>
      <p:sp>
        <p:nvSpPr>
          <p:cNvPr id="7" name="灯片编号占位符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S PGothic" pitchFamily="34" charset="-128"/>
                <a:cs typeface="+mn-cs"/>
              </a:rPr>
              <a:t>Slide </a:t>
            </a:r>
            <a:fld id="{3099D1E7-2CFE-4362-BB72-AF97192842EA}"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S PGothic" pitchFamily="34" charset="-128"/>
                <a:cs typeface="+mn-cs"/>
              </a:rPr>
              <a:pPr marL="0" marR="0" lvl="0" indent="0" algn="ctr" defTabSz="91440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dirty="0">
              <a:ln>
                <a:noFill/>
              </a:ln>
              <a:solidFill>
                <a:schemeClr val="tx1"/>
              </a:solidFill>
              <a:effectLst/>
              <a:uLnTx/>
              <a:uFillTx/>
              <a:latin typeface="Times New Roman" pitchFamily="18" charset="0"/>
              <a:ea typeface="MS PGothic" pitchFamily="34" charset="-128"/>
              <a:cs typeface="+mn-cs"/>
            </a:endParaRPr>
          </a:p>
        </p:txBody>
      </p:sp>
      <p:sp>
        <p:nvSpPr>
          <p:cNvPr id="8" name="页脚占位符 4"/>
          <p:cNvSpPr txBox="1">
            <a:spLocks/>
          </p:cNvSpPr>
          <p:nvPr/>
        </p:nvSpPr>
        <p:spPr bwMode="auto">
          <a:xfrm flipH="1">
            <a:off x="5791199" y="6475413"/>
            <a:ext cx="2752661"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S PGothic" pitchFamily="34" charset="-128"/>
                <a:cs typeface="+mn-cs"/>
              </a:rPr>
              <a:t>Huawei</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S PGothic" pitchFamily="34" charset="-128"/>
              <a:cs typeface="+mn-cs"/>
            </a:endParaRPr>
          </a:p>
        </p:txBody>
      </p:sp>
      <p:graphicFrame>
        <p:nvGraphicFramePr>
          <p:cNvPr id="9" name="表格 5"/>
          <p:cNvGraphicFramePr>
            <a:graphicFrameLocks noGrp="1"/>
          </p:cNvGraphicFramePr>
          <p:nvPr/>
        </p:nvGraphicFramePr>
        <p:xfrm>
          <a:off x="1505602" y="3501008"/>
          <a:ext cx="2490334" cy="805335"/>
        </p:xfrm>
        <a:graphic>
          <a:graphicData uri="http://schemas.openxmlformats.org/drawingml/2006/table">
            <a:tbl>
              <a:tblPr/>
              <a:tblGrid>
                <a:gridCol w="2490334"/>
              </a:tblGrid>
              <a:tr h="228600">
                <a:tc>
                  <a:txBody>
                    <a:bodyPr/>
                    <a:lstStyle/>
                    <a:p>
                      <a:pPr algn="l" fontAlgn="ctr"/>
                      <a:r>
                        <a:rPr lang="en-US" sz="1200" b="0" i="0" u="none" strike="noStrike" dirty="0" smtClean="0">
                          <a:solidFill>
                            <a:schemeClr val="tx1"/>
                          </a:solidFill>
                          <a:latin typeface="+mn-lt"/>
                        </a:rPr>
                        <a:t>Format indication</a:t>
                      </a:r>
                      <a:endParaRPr lang="en-US" sz="1200" b="0" i="0" u="none" strike="noStrike" dirty="0">
                        <a:solidFill>
                          <a:schemeClr val="tx1"/>
                        </a:solidFill>
                        <a:latin typeface="+mn-lt"/>
                      </a:endParaRPr>
                    </a:p>
                  </a:txBody>
                  <a:tcPr marL="9365" marR="9365" marT="9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755">
                <a:tc>
                  <a:txBody>
                    <a:bodyPr/>
                    <a:lstStyle/>
                    <a:p>
                      <a:pPr algn="l" fontAlgn="ctr"/>
                      <a:r>
                        <a:rPr lang="en-US" sz="1200" b="0" i="0" u="none" strike="noStrike" dirty="0" smtClean="0">
                          <a:solidFill>
                            <a:srgbClr val="000000"/>
                          </a:solidFill>
                          <a:latin typeface="+mn-lt"/>
                        </a:rPr>
                        <a:t>TXOP </a:t>
                      </a:r>
                      <a:r>
                        <a:rPr lang="en-US" sz="1200" b="0" i="0" u="none" strike="noStrike" dirty="0">
                          <a:solidFill>
                            <a:srgbClr val="000000"/>
                          </a:solidFill>
                          <a:latin typeface="+mn-lt"/>
                        </a:rPr>
                        <a:t>duration</a:t>
                      </a:r>
                    </a:p>
                  </a:txBody>
                  <a:tcPr marL="9365" marR="9365" marT="9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9165">
                <a:tc>
                  <a:txBody>
                    <a:bodyPr/>
                    <a:lstStyle/>
                    <a:p>
                      <a:pPr marL="0" algn="l" defTabSz="914400" rtl="0" eaLnBrk="1" fontAlgn="ctr" latinLnBrk="0" hangingPunct="1"/>
                      <a:r>
                        <a:rPr lang="en-US" sz="1200" b="0" i="0" u="none" strike="noStrike" kern="1200" dirty="0">
                          <a:solidFill>
                            <a:srgbClr val="000000"/>
                          </a:solidFill>
                          <a:latin typeface="+mn-lt"/>
                          <a:ea typeface="+mn-ea"/>
                          <a:cs typeface="+mn-cs"/>
                        </a:rPr>
                        <a:t>CRC</a:t>
                      </a:r>
                    </a:p>
                  </a:txBody>
                  <a:tcPr marL="9365" marR="9365" marT="9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9165">
                <a:tc>
                  <a:txBody>
                    <a:bodyPr/>
                    <a:lstStyle/>
                    <a:p>
                      <a:pPr algn="l" fontAlgn="ctr"/>
                      <a:r>
                        <a:rPr lang="en-US" sz="1200" b="0" i="0" u="none" strike="noStrike" dirty="0">
                          <a:solidFill>
                            <a:srgbClr val="000000"/>
                          </a:solidFill>
                          <a:latin typeface="+mn-lt"/>
                        </a:rPr>
                        <a:t>tail</a:t>
                      </a:r>
                    </a:p>
                  </a:txBody>
                  <a:tcPr marL="9365" marR="9365" marT="93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0" name="Rectangle 9"/>
          <p:cNvSpPr/>
          <p:nvPr/>
        </p:nvSpPr>
        <p:spPr>
          <a:xfrm>
            <a:off x="990600" y="5562600"/>
            <a:ext cx="5867400" cy="830997"/>
          </a:xfrm>
          <a:prstGeom prst="rect">
            <a:avLst/>
          </a:prstGeom>
        </p:spPr>
        <p:txBody>
          <a:bodyPr wrap="square">
            <a:spAutoFit/>
          </a:bodyPr>
          <a:lstStyle/>
          <a:p>
            <a:pPr marL="0" indent="0">
              <a:buNone/>
            </a:pPr>
            <a:r>
              <a:rPr lang="en-US" sz="2400" dirty="0" smtClean="0">
                <a:solidFill>
                  <a:srgbClr val="00B050"/>
                </a:solidFill>
              </a:rPr>
              <a:t>Yes: 52 No: 0 Abs:16</a:t>
            </a:r>
          </a:p>
          <a:p>
            <a:pPr marL="0" indent="0">
              <a:buNone/>
            </a:pPr>
            <a:r>
              <a:rPr lang="en-US" sz="2400" dirty="0" smtClean="0">
                <a:solidFill>
                  <a:srgbClr val="00B050"/>
                </a:solidFill>
              </a:rPr>
              <a:t>Straw Poll Passes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#14 (Doc #1122)</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29</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Content Placeholder 2"/>
          <p:cNvSpPr txBox="1">
            <a:spLocks/>
          </p:cNvSpPr>
          <p:nvPr/>
        </p:nvSpPr>
        <p:spPr>
          <a:xfrm>
            <a:off x="685800" y="1600200"/>
            <a:ext cx="7772400" cy="4495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Do you support to add to the SFD:</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smtClean="0">
                <a:ln>
                  <a:noFill/>
                </a:ln>
                <a:solidFill>
                  <a:schemeClr val="tx1"/>
                </a:solidFill>
                <a:effectLst/>
                <a:uLnTx/>
                <a:uFillTx/>
                <a:latin typeface="+mn-lt"/>
                <a:ea typeface="MS PGothic" pitchFamily="34" charset="-128"/>
              </a:rPr>
              <a:t>The spec shall support adding a BSS COLOR field in the SIG-A field</a:t>
            </a:r>
          </a:p>
          <a:p>
            <a:pPr marL="1085850" marR="0" lvl="2" indent="-22860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smtClean="0">
                <a:ln>
                  <a:noFill/>
                </a:ln>
                <a:solidFill>
                  <a:schemeClr val="tx1"/>
                </a:solidFill>
                <a:effectLst/>
                <a:uLnTx/>
                <a:uFillTx/>
                <a:latin typeface="+mn-lt"/>
                <a:ea typeface="MS PGothic" pitchFamily="34" charset="-128"/>
              </a:rPr>
              <a:t>The BSS COLOR field is an identifier of the BSS (size TBD)</a:t>
            </a:r>
            <a:endParaRPr kumimoji="0" lang="en-US" sz="1800" b="0" i="0" u="none" strike="noStrike" kern="0" cap="none" spc="0" normalizeH="0" baseline="0" noProof="0" dirty="0">
              <a:ln>
                <a:noFill/>
              </a:ln>
              <a:solidFill>
                <a:schemeClr val="tx1"/>
              </a:solidFill>
              <a:effectLst/>
              <a:uLnTx/>
              <a:uFillTx/>
              <a:latin typeface="+mn-lt"/>
              <a:ea typeface="MS PGothic" pitchFamily="34" charset="-128"/>
            </a:endParaRPr>
          </a:p>
        </p:txBody>
      </p:sp>
      <p:sp>
        <p:nvSpPr>
          <p:cNvPr id="7" name="Rectangle 6"/>
          <p:cNvSpPr/>
          <p:nvPr/>
        </p:nvSpPr>
        <p:spPr>
          <a:xfrm>
            <a:off x="990600" y="5562600"/>
            <a:ext cx="5867400" cy="830997"/>
          </a:xfrm>
          <a:prstGeom prst="rect">
            <a:avLst/>
          </a:prstGeom>
        </p:spPr>
        <p:txBody>
          <a:bodyPr wrap="square">
            <a:spAutoFit/>
          </a:bodyPr>
          <a:lstStyle/>
          <a:p>
            <a:pPr marL="0" indent="0">
              <a:buNone/>
            </a:pPr>
            <a:r>
              <a:rPr lang="en-US" sz="2400" dirty="0" smtClean="0">
                <a:solidFill>
                  <a:srgbClr val="00B050"/>
                </a:solidFill>
              </a:rPr>
              <a:t>Yes: 60 No: 0 Abs:3</a:t>
            </a:r>
          </a:p>
          <a:p>
            <a:pPr marL="0" indent="0">
              <a:buNone/>
            </a:pPr>
            <a:r>
              <a:rPr lang="en-US" sz="2400" dirty="0" smtClean="0">
                <a:solidFill>
                  <a:srgbClr val="00B050"/>
                </a:solidFill>
              </a:rPr>
              <a:t>Straw Poll Passes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endParaRPr lang="en-US" altLang="en-US" sz="2000" dirty="0" smtClean="0"/>
          </a:p>
          <a:p>
            <a:r>
              <a:rPr lang="en-US" altLang="en-US" sz="2000" dirty="0" smtClean="0"/>
              <a:t>Review ad hoc rules </a:t>
            </a:r>
          </a:p>
          <a:p>
            <a:r>
              <a:rPr lang="en-CA" altLang="en-US" sz="2000" dirty="0" smtClean="0"/>
              <a:t>Technical Presentations approved by 802.11ax for presentation this week, and related straw polls</a:t>
            </a:r>
          </a:p>
          <a:p>
            <a:r>
              <a:rPr lang="en-CA" altLang="en-US" sz="2000" dirty="0" smtClean="0"/>
              <a:t>Any other technical presentations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#15 (Doc #1122)</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30</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Content Placeholder 2"/>
          <p:cNvSpPr txBox="1">
            <a:spLocks/>
          </p:cNvSpPr>
          <p:nvPr/>
        </p:nvSpPr>
        <p:spPr>
          <a:xfrm>
            <a:off x="685800" y="1600200"/>
            <a:ext cx="7772400" cy="4495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Do you support adding the following rules to the SFD:</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mn-lt"/>
                <a:ea typeface="MS PGothic" pitchFamily="34" charset="-128"/>
              </a:rPr>
              <a:t>An HE non-AP STA may enter the Doze state until the end of an HE DL MU PPDU if:</a:t>
            </a:r>
          </a:p>
          <a:p>
            <a:pPr marL="1085850" marR="0" lvl="2" indent="-22860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dirty="0" smtClean="0">
                <a:ln>
                  <a:noFill/>
                </a:ln>
                <a:solidFill>
                  <a:schemeClr val="tx1"/>
                </a:solidFill>
                <a:effectLst/>
                <a:uLnTx/>
                <a:uFillTx/>
                <a:latin typeface="+mn-lt"/>
                <a:ea typeface="MS PGothic" pitchFamily="34" charset="-128"/>
              </a:rPr>
              <a:t>the value of the PPDU’s BSS COLOR field is equal to the BSS COLOR of its BSS, and</a:t>
            </a:r>
          </a:p>
          <a:p>
            <a:pPr marL="1085850" marR="0" lvl="2" indent="-22860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dirty="0" smtClean="0">
                <a:ln>
                  <a:noFill/>
                </a:ln>
                <a:solidFill>
                  <a:schemeClr val="tx1"/>
                </a:solidFill>
                <a:effectLst/>
                <a:uLnTx/>
                <a:uFillTx/>
                <a:latin typeface="+mn-lt"/>
                <a:ea typeface="MS PGothic" pitchFamily="34" charset="-128"/>
              </a:rPr>
              <a:t>the value derived from any of the STA Identifiers in the SIG-B field does not match its own identifier or that of a broadcast/multicast identifier</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mn-lt"/>
                <a:ea typeface="MS PGothic" pitchFamily="34" charset="-128"/>
              </a:rPr>
              <a:t>An HE non-AP STA may enter the Doze state until the end of an HE UL MU PPDU if:</a:t>
            </a:r>
          </a:p>
          <a:p>
            <a:pPr marL="1085850" marR="0" lvl="2" indent="-22860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dirty="0" smtClean="0">
                <a:ln>
                  <a:noFill/>
                </a:ln>
                <a:solidFill>
                  <a:schemeClr val="tx1"/>
                </a:solidFill>
                <a:effectLst/>
                <a:uLnTx/>
                <a:uFillTx/>
                <a:latin typeface="+mn-lt"/>
                <a:ea typeface="MS PGothic" pitchFamily="34" charset="-128"/>
              </a:rPr>
              <a:t>the value of the PPDU’s BSS COLOR field is equal to the BSS COLOR of its BSS</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chemeClr val="tx1"/>
              </a:solidFill>
              <a:effectLst/>
              <a:uLnTx/>
              <a:uFillTx/>
              <a:latin typeface="+mn-lt"/>
              <a:ea typeface="MS PGothic" pitchFamily="34" charset="-128"/>
              <a:cs typeface="ＭＳ Ｐゴシック" charset="0"/>
            </a:endParaRPr>
          </a:p>
        </p:txBody>
      </p:sp>
      <p:sp>
        <p:nvSpPr>
          <p:cNvPr id="7" name="Rectangle 6"/>
          <p:cNvSpPr/>
          <p:nvPr/>
        </p:nvSpPr>
        <p:spPr>
          <a:xfrm>
            <a:off x="990600" y="5562600"/>
            <a:ext cx="5867400" cy="830997"/>
          </a:xfrm>
          <a:prstGeom prst="rect">
            <a:avLst/>
          </a:prstGeom>
        </p:spPr>
        <p:txBody>
          <a:bodyPr wrap="square">
            <a:spAutoFit/>
          </a:bodyPr>
          <a:lstStyle/>
          <a:p>
            <a:pPr marL="0" indent="0">
              <a:buNone/>
            </a:pPr>
            <a:r>
              <a:rPr lang="en-US" sz="2400" dirty="0" smtClean="0">
                <a:solidFill>
                  <a:srgbClr val="00B050"/>
                </a:solidFill>
              </a:rPr>
              <a:t>Yes: 52 No: 0 Abs:9</a:t>
            </a:r>
          </a:p>
          <a:p>
            <a:pPr marL="0" indent="0">
              <a:buNone/>
            </a:pPr>
            <a:r>
              <a:rPr lang="en-US" sz="2400" dirty="0" smtClean="0">
                <a:solidFill>
                  <a:srgbClr val="00B050"/>
                </a:solidFill>
              </a:rPr>
              <a:t>Straw Poll Passes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#16 (Doc #1122)</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31</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Content Placeholder 2"/>
          <p:cNvSpPr txBox="1">
            <a:spLocks/>
          </p:cNvSpPr>
          <p:nvPr/>
        </p:nvSpPr>
        <p:spPr>
          <a:xfrm>
            <a:off x="685800" y="1600200"/>
            <a:ext cx="7772400" cy="4495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Do you support adding an UL/DL Flag field in the SIG-A of an HE SU PPDU?</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smtClean="0">
                <a:ln>
                  <a:noFill/>
                </a:ln>
                <a:solidFill>
                  <a:schemeClr val="tx1"/>
                </a:solidFill>
                <a:effectLst/>
                <a:uLnTx/>
                <a:uFillTx/>
                <a:latin typeface="+mn-lt"/>
                <a:ea typeface="MS PGothic" pitchFamily="34" charset="-128"/>
              </a:rPr>
              <a:t>The UL/DL Flag indicates whether the frame is Uplink or Downlink</a:t>
            </a:r>
          </a:p>
          <a:p>
            <a:pPr marL="1085850" marR="0" lvl="2" indent="-22860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smtClean="0">
                <a:ln>
                  <a:noFill/>
                </a:ln>
                <a:solidFill>
                  <a:schemeClr val="tx1"/>
                </a:solidFill>
                <a:effectLst/>
                <a:uLnTx/>
                <a:uFillTx/>
                <a:latin typeface="+mn-lt"/>
                <a:ea typeface="MS PGothic" pitchFamily="34" charset="-128"/>
              </a:rPr>
              <a:t>The value of this field for TDLS is TBD</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chemeClr val="tx1"/>
              </a:solidFill>
              <a:effectLst/>
              <a:uLnTx/>
              <a:uFillTx/>
              <a:latin typeface="+mn-lt"/>
              <a:ea typeface="MS PGothic" pitchFamily="34" charset="-128"/>
              <a:cs typeface="ＭＳ Ｐゴシック" charset="0"/>
            </a:endParaRPr>
          </a:p>
        </p:txBody>
      </p:sp>
      <p:sp>
        <p:nvSpPr>
          <p:cNvPr id="7" name="Rectangle 6"/>
          <p:cNvSpPr/>
          <p:nvPr/>
        </p:nvSpPr>
        <p:spPr>
          <a:xfrm>
            <a:off x="990600" y="5562600"/>
            <a:ext cx="5867400" cy="830997"/>
          </a:xfrm>
          <a:prstGeom prst="rect">
            <a:avLst/>
          </a:prstGeom>
        </p:spPr>
        <p:txBody>
          <a:bodyPr wrap="square">
            <a:spAutoFit/>
          </a:bodyPr>
          <a:lstStyle/>
          <a:p>
            <a:pPr marL="0" indent="0">
              <a:buNone/>
            </a:pPr>
            <a:r>
              <a:rPr lang="en-US" sz="2400" dirty="0" smtClean="0">
                <a:solidFill>
                  <a:srgbClr val="00B050"/>
                </a:solidFill>
              </a:rPr>
              <a:t>Yes:55 No: 0 Abs: 13</a:t>
            </a:r>
          </a:p>
          <a:p>
            <a:pPr marL="0" indent="0">
              <a:buNone/>
            </a:pPr>
            <a:r>
              <a:rPr lang="en-US" sz="2400" dirty="0" smtClean="0">
                <a:solidFill>
                  <a:srgbClr val="00B050"/>
                </a:solidFill>
              </a:rPr>
              <a:t>Straw Poll Passes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#17 (Doc #1122)</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32</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Content Placeholder 2"/>
          <p:cNvSpPr txBox="1">
            <a:spLocks/>
          </p:cNvSpPr>
          <p:nvPr/>
        </p:nvSpPr>
        <p:spPr>
          <a:xfrm>
            <a:off x="685800" y="1600200"/>
            <a:ext cx="7772400" cy="4495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Do you support to add the following rules to the SFD:</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smtClean="0">
                <a:ln>
                  <a:noFill/>
                </a:ln>
                <a:solidFill>
                  <a:schemeClr val="tx1"/>
                </a:solidFill>
                <a:effectLst/>
                <a:uLnTx/>
                <a:uFillTx/>
                <a:latin typeface="+mn-lt"/>
                <a:ea typeface="MS PGothic" pitchFamily="34" charset="-128"/>
              </a:rPr>
              <a:t>An HE STA may enter the Doze state until the end of an HE SU PPDU if:</a:t>
            </a:r>
          </a:p>
          <a:p>
            <a:pPr marL="1085850" marR="0" lvl="2" indent="-22860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smtClean="0">
                <a:ln>
                  <a:noFill/>
                </a:ln>
                <a:solidFill>
                  <a:schemeClr val="tx1"/>
                </a:solidFill>
                <a:effectLst/>
                <a:uLnTx/>
                <a:uFillTx/>
                <a:latin typeface="+mn-lt"/>
                <a:ea typeface="MS PGothic" pitchFamily="34" charset="-128"/>
              </a:rPr>
              <a:t>the value of the PPDU’s BSS COLOR field is equal to the BSS COLOR of its BSS, and</a:t>
            </a:r>
          </a:p>
          <a:p>
            <a:pPr marL="1085850" marR="0" lvl="2" indent="-22860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smtClean="0">
                <a:ln>
                  <a:noFill/>
                </a:ln>
                <a:solidFill>
                  <a:schemeClr val="tx1"/>
                </a:solidFill>
                <a:effectLst/>
                <a:uLnTx/>
                <a:uFillTx/>
                <a:latin typeface="+mn-lt"/>
                <a:ea typeface="MS PGothic" pitchFamily="34" charset="-128"/>
              </a:rPr>
              <a:t>the value of the UL/DL Flag field indicates that the frame is uplink</a:t>
            </a:r>
            <a:endParaRPr kumimoji="0" lang="en-US" sz="1800" b="0" i="0" u="none" strike="noStrike" kern="0" cap="none" spc="0" normalizeH="0" baseline="0" noProof="0" dirty="0">
              <a:ln>
                <a:noFill/>
              </a:ln>
              <a:solidFill>
                <a:schemeClr val="tx1"/>
              </a:solidFill>
              <a:effectLst/>
              <a:uLnTx/>
              <a:uFillTx/>
              <a:latin typeface="+mn-lt"/>
              <a:ea typeface="MS PGothic" pitchFamily="34" charset="-128"/>
            </a:endParaRPr>
          </a:p>
        </p:txBody>
      </p:sp>
      <p:sp>
        <p:nvSpPr>
          <p:cNvPr id="7" name="Rectangle 6"/>
          <p:cNvSpPr/>
          <p:nvPr/>
        </p:nvSpPr>
        <p:spPr>
          <a:xfrm>
            <a:off x="990600" y="5562600"/>
            <a:ext cx="5867400" cy="830997"/>
          </a:xfrm>
          <a:prstGeom prst="rect">
            <a:avLst/>
          </a:prstGeom>
        </p:spPr>
        <p:txBody>
          <a:bodyPr wrap="square">
            <a:spAutoFit/>
          </a:bodyPr>
          <a:lstStyle/>
          <a:p>
            <a:pPr marL="0" indent="0">
              <a:buNone/>
            </a:pPr>
            <a:r>
              <a:rPr lang="en-US" sz="2400" dirty="0" smtClean="0">
                <a:solidFill>
                  <a:srgbClr val="00B050"/>
                </a:solidFill>
              </a:rPr>
              <a:t>Yes: 50 No: 0Abs:10</a:t>
            </a:r>
          </a:p>
          <a:p>
            <a:pPr marL="0" indent="0">
              <a:buNone/>
            </a:pPr>
            <a:r>
              <a:rPr lang="en-US" sz="2400" dirty="0" smtClean="0">
                <a:solidFill>
                  <a:srgbClr val="00B050"/>
                </a:solidFill>
              </a:rPr>
              <a:t>Straw Poll Passes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 Session Head Counts</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33</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TextBox 5"/>
          <p:cNvSpPr txBox="1"/>
          <p:nvPr/>
        </p:nvSpPr>
        <p:spPr>
          <a:xfrm>
            <a:off x="1066800" y="2209800"/>
            <a:ext cx="7086600" cy="1077218"/>
          </a:xfrm>
          <a:prstGeom prst="rect">
            <a:avLst/>
          </a:prstGeom>
          <a:noFill/>
        </p:spPr>
        <p:txBody>
          <a:bodyPr wrap="square" rtlCol="0">
            <a:spAutoFit/>
          </a:bodyPr>
          <a:lstStyle/>
          <a:p>
            <a:r>
              <a:rPr lang="en-US" sz="3200" dirty="0" smtClean="0"/>
              <a:t>80 Attendees in Monday EVE </a:t>
            </a:r>
            <a:r>
              <a:rPr lang="en-US" sz="3200" dirty="0" err="1" smtClean="0"/>
              <a:t>TGax</a:t>
            </a:r>
            <a:r>
              <a:rPr lang="en-US" sz="3200" dirty="0" smtClean="0"/>
              <a:t> </a:t>
            </a:r>
          </a:p>
          <a:p>
            <a:r>
              <a:rPr lang="en-US" sz="3200" dirty="0" smtClean="0"/>
              <a:t>PHY Ad Hoc Sessions </a:t>
            </a:r>
            <a:endParaRPr lang="en-US" sz="32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#18 (Doc #1075)</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34</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コンテンツ プレースホルダー 2"/>
          <p:cNvSpPr txBox="1">
            <a:spLocks/>
          </p:cNvSpPr>
          <p:nvPr/>
        </p:nvSpPr>
        <p:spPr>
          <a:xfrm>
            <a:off x="685800" y="1981201"/>
            <a:ext cx="7770813" cy="7620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Do you support to assign 6 bits for BSS Color?</a:t>
            </a:r>
          </a:p>
        </p:txBody>
      </p:sp>
      <p:sp>
        <p:nvSpPr>
          <p:cNvPr id="7" name="Rectangle 6"/>
          <p:cNvSpPr/>
          <p:nvPr/>
        </p:nvSpPr>
        <p:spPr>
          <a:xfrm>
            <a:off x="990600" y="5562600"/>
            <a:ext cx="5867400" cy="830997"/>
          </a:xfrm>
          <a:prstGeom prst="rect">
            <a:avLst/>
          </a:prstGeom>
        </p:spPr>
        <p:txBody>
          <a:bodyPr wrap="square">
            <a:spAutoFit/>
          </a:bodyPr>
          <a:lstStyle/>
          <a:p>
            <a:pPr marL="0" indent="0">
              <a:buNone/>
            </a:pPr>
            <a:r>
              <a:rPr lang="en-US" sz="2400" dirty="0" smtClean="0">
                <a:solidFill>
                  <a:srgbClr val="00B050"/>
                </a:solidFill>
              </a:rPr>
              <a:t>Yes: 43 No: 0Abs:6</a:t>
            </a:r>
          </a:p>
          <a:p>
            <a:pPr marL="0" indent="0">
              <a:buNone/>
            </a:pPr>
            <a:r>
              <a:rPr lang="en-US" sz="2400" dirty="0" smtClean="0">
                <a:solidFill>
                  <a:srgbClr val="00B050"/>
                </a:solidFill>
              </a:rPr>
              <a:t>Straw Poll Passes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#19 (Doc #0579)</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35</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Content Placeholder 2"/>
          <p:cNvSpPr txBox="1">
            <a:spLocks/>
          </p:cNvSpPr>
          <p:nvPr/>
        </p:nvSpPr>
        <p:spPr>
          <a:xfrm>
            <a:off x="762000" y="2057400"/>
            <a:ext cx="7772400" cy="1676400"/>
          </a:xfrm>
          <a:prstGeom prst="rect">
            <a:avLst/>
          </a:prstGeom>
        </p:spPr>
        <p: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0"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Do you support to add to the SFD as below:</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0"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11ax preamble shall have a 4us symbol repeating the L-SIG content, right after the legacy section?</a:t>
            </a:r>
          </a:p>
          <a:p>
            <a:pPr marL="400050" marR="0" lvl="1" indent="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smtClean="0">
                <a:ln>
                  <a:noFill/>
                </a:ln>
                <a:solidFill>
                  <a:schemeClr val="tx1"/>
                </a:solidFill>
                <a:effectLst/>
                <a:uLnTx/>
                <a:uFillTx/>
                <a:latin typeface="+mn-lt"/>
                <a:ea typeface="MS PGothic" pitchFamily="34" charset="-128"/>
              </a:rPr>
              <a:t> This symbol shall be modulated by BPSK and rate ½ BCC.</a:t>
            </a:r>
          </a:p>
          <a:p>
            <a:pPr marL="400050" marR="0" lvl="1" indent="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smtClean="0">
              <a:ln>
                <a:noFill/>
              </a:ln>
              <a:solidFill>
                <a:schemeClr val="tx1"/>
              </a:solidFill>
              <a:effectLst/>
              <a:uLnTx/>
              <a:uFillTx/>
              <a:latin typeface="+mn-lt"/>
              <a:ea typeface="MS PGothic"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0"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1800" b="0" i="0" u="none" strike="noStrike" kern="0" cap="none" spc="0" normalizeH="0" baseline="0" noProof="0" smtClean="0">
              <a:ln>
                <a:noFill/>
              </a:ln>
              <a:solidFill>
                <a:schemeClr val="tx1"/>
              </a:solidFill>
              <a:effectLst/>
              <a:uLnTx/>
              <a:uFillTx/>
              <a:latin typeface="+mn-lt"/>
              <a:ea typeface="MS PGothic"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1600" b="0" i="0" u="none" strike="noStrike" kern="0" cap="none" spc="0" normalizeH="0" baseline="0" noProof="0" dirty="0">
              <a:ln>
                <a:noFill/>
              </a:ln>
              <a:solidFill>
                <a:schemeClr val="tx1"/>
              </a:solidFill>
              <a:effectLst/>
              <a:uLnTx/>
              <a:uFillTx/>
              <a:latin typeface="+mn-lt"/>
              <a:ea typeface="MS PGothic" pitchFamily="34" charset="-128"/>
            </a:endParaRPr>
          </a:p>
        </p:txBody>
      </p:sp>
      <p:sp>
        <p:nvSpPr>
          <p:cNvPr id="7" name="TextBox 6"/>
          <p:cNvSpPr txBox="1"/>
          <p:nvPr/>
        </p:nvSpPr>
        <p:spPr>
          <a:xfrm>
            <a:off x="1905000" y="3657600"/>
            <a:ext cx="1183337" cy="276999"/>
          </a:xfrm>
          <a:prstGeom prst="rect">
            <a:avLst/>
          </a:prstGeom>
          <a:noFill/>
        </p:spPr>
        <p:txBody>
          <a:bodyPr wrap="none" rtlCol="0">
            <a:spAutoFit/>
          </a:bodyPr>
          <a:lstStyle/>
          <a:p>
            <a:r>
              <a:rPr lang="en-US" dirty="0" smtClean="0"/>
              <a:t>BPSK GI=0.8us</a:t>
            </a:r>
            <a:endParaRPr lang="en-US" dirty="0"/>
          </a:p>
        </p:txBody>
      </p:sp>
      <p:sp>
        <p:nvSpPr>
          <p:cNvPr id="8" name="TextBox 7"/>
          <p:cNvSpPr txBox="1"/>
          <p:nvPr/>
        </p:nvSpPr>
        <p:spPr>
          <a:xfrm>
            <a:off x="3184346" y="3685401"/>
            <a:ext cx="1183337" cy="276999"/>
          </a:xfrm>
          <a:prstGeom prst="rect">
            <a:avLst/>
          </a:prstGeom>
          <a:noFill/>
        </p:spPr>
        <p:txBody>
          <a:bodyPr wrap="none" rtlCol="0">
            <a:spAutoFit/>
          </a:bodyPr>
          <a:lstStyle/>
          <a:p>
            <a:r>
              <a:rPr lang="en-US" dirty="0" smtClean="0"/>
              <a:t>BPSK GI=0.8us</a:t>
            </a:r>
            <a:endParaRPr lang="en-US" dirty="0"/>
          </a:p>
        </p:txBody>
      </p:sp>
      <p:sp>
        <p:nvSpPr>
          <p:cNvPr id="9" name="Rectangle 22"/>
          <p:cNvSpPr>
            <a:spLocks noChangeArrowheads="1"/>
          </p:cNvSpPr>
          <p:nvPr/>
        </p:nvSpPr>
        <p:spPr bwMode="auto">
          <a:xfrm>
            <a:off x="1828800" y="3987224"/>
            <a:ext cx="1295400" cy="228600"/>
          </a:xfrm>
          <a:prstGeom prst="rect">
            <a:avLst/>
          </a:prstGeom>
          <a:noFill/>
          <a:ln w="9525">
            <a:solidFill>
              <a:schemeClr val="tx1"/>
            </a:solidFill>
            <a:miter lim="800000"/>
            <a:headEnd/>
            <a:tailEnd/>
          </a:ln>
        </p:spPr>
        <p:txBody>
          <a:bodyPr wrap="none" anchor="ctr"/>
          <a:lstStyle/>
          <a:p>
            <a:pPr algn="ctr"/>
            <a:r>
              <a:rPr lang="en-US" sz="1200" b="0" dirty="0"/>
              <a:t>LSIG</a:t>
            </a:r>
          </a:p>
        </p:txBody>
      </p:sp>
      <p:sp>
        <p:nvSpPr>
          <p:cNvPr id="10" name="Rectangle 9"/>
          <p:cNvSpPr>
            <a:spLocks noChangeArrowheads="1"/>
          </p:cNvSpPr>
          <p:nvPr/>
        </p:nvSpPr>
        <p:spPr bwMode="auto">
          <a:xfrm>
            <a:off x="4419600" y="3987224"/>
            <a:ext cx="2209800" cy="228600"/>
          </a:xfrm>
          <a:prstGeom prst="rect">
            <a:avLst/>
          </a:prstGeom>
          <a:solidFill>
            <a:srgbClr val="FFC000"/>
          </a:solidFill>
          <a:ln w="9525">
            <a:solidFill>
              <a:schemeClr val="tx1"/>
            </a:solidFill>
            <a:prstDash val="solid"/>
            <a:miter lim="800000"/>
            <a:headEnd/>
            <a:tailEnd/>
          </a:ln>
        </p:spPr>
        <p:txBody>
          <a:bodyPr wrap="none" anchor="ctr"/>
          <a:lstStyle/>
          <a:p>
            <a:pPr algn="ctr"/>
            <a:r>
              <a:rPr lang="en-US" sz="1200" b="0" dirty="0" smtClean="0"/>
              <a:t>HE-SIGA Symbols</a:t>
            </a:r>
            <a:endParaRPr lang="en-US" sz="1200" b="0" dirty="0"/>
          </a:p>
        </p:txBody>
      </p:sp>
      <p:sp>
        <p:nvSpPr>
          <p:cNvPr id="11" name="Rectangle 22"/>
          <p:cNvSpPr>
            <a:spLocks noChangeArrowheads="1"/>
          </p:cNvSpPr>
          <p:nvPr/>
        </p:nvSpPr>
        <p:spPr bwMode="auto">
          <a:xfrm>
            <a:off x="3124200" y="3987224"/>
            <a:ext cx="1295400" cy="228600"/>
          </a:xfrm>
          <a:prstGeom prst="rect">
            <a:avLst/>
          </a:prstGeom>
          <a:solidFill>
            <a:schemeClr val="accent3">
              <a:lumMod val="75000"/>
            </a:schemeClr>
          </a:solidFill>
          <a:ln w="9525">
            <a:solidFill>
              <a:schemeClr val="tx1"/>
            </a:solidFill>
            <a:miter lim="800000"/>
            <a:headEnd/>
            <a:tailEnd/>
          </a:ln>
        </p:spPr>
        <p:txBody>
          <a:bodyPr wrap="none" anchor="ctr"/>
          <a:lstStyle/>
          <a:p>
            <a:pPr algn="ctr"/>
            <a:r>
              <a:rPr lang="en-US" sz="1200" b="0" dirty="0" smtClean="0"/>
              <a:t>R- LSIG</a:t>
            </a:r>
            <a:endParaRPr lang="en-US" sz="1200" b="0" dirty="0"/>
          </a:p>
        </p:txBody>
      </p:sp>
      <p:sp>
        <p:nvSpPr>
          <p:cNvPr id="12" name="TextBox 11"/>
          <p:cNvSpPr txBox="1"/>
          <p:nvPr/>
        </p:nvSpPr>
        <p:spPr>
          <a:xfrm>
            <a:off x="1447800" y="3867090"/>
            <a:ext cx="441146" cy="400110"/>
          </a:xfrm>
          <a:prstGeom prst="rect">
            <a:avLst/>
          </a:prstGeom>
          <a:noFill/>
        </p:spPr>
        <p:txBody>
          <a:bodyPr wrap="none" rtlCol="0">
            <a:spAutoFit/>
          </a:bodyPr>
          <a:lstStyle/>
          <a:p>
            <a:r>
              <a:rPr lang="en-US" sz="2000" b="1" dirty="0" smtClean="0"/>
              <a:t>…</a:t>
            </a:r>
            <a:endParaRPr lang="en-US" sz="2000" b="1" dirty="0"/>
          </a:p>
        </p:txBody>
      </p:sp>
      <p:sp>
        <p:nvSpPr>
          <p:cNvPr id="13" name="TextBox 12"/>
          <p:cNvSpPr txBox="1"/>
          <p:nvPr/>
        </p:nvSpPr>
        <p:spPr>
          <a:xfrm>
            <a:off x="6629400" y="3810000"/>
            <a:ext cx="441146" cy="400110"/>
          </a:xfrm>
          <a:prstGeom prst="rect">
            <a:avLst/>
          </a:prstGeom>
          <a:noFill/>
        </p:spPr>
        <p:txBody>
          <a:bodyPr wrap="none" rtlCol="0">
            <a:spAutoFit/>
          </a:bodyPr>
          <a:lstStyle/>
          <a:p>
            <a:r>
              <a:rPr lang="en-US" sz="2000" b="1" dirty="0" smtClean="0"/>
              <a:t>…</a:t>
            </a:r>
            <a:endParaRPr lang="en-US" sz="2000" b="1" dirty="0"/>
          </a:p>
        </p:txBody>
      </p:sp>
      <p:sp>
        <p:nvSpPr>
          <p:cNvPr id="14" name="Rectangle 13"/>
          <p:cNvSpPr/>
          <p:nvPr/>
        </p:nvSpPr>
        <p:spPr>
          <a:xfrm>
            <a:off x="990600" y="5562600"/>
            <a:ext cx="5867400" cy="830997"/>
          </a:xfrm>
          <a:prstGeom prst="rect">
            <a:avLst/>
          </a:prstGeom>
        </p:spPr>
        <p:txBody>
          <a:bodyPr wrap="square">
            <a:spAutoFit/>
          </a:bodyPr>
          <a:lstStyle/>
          <a:p>
            <a:pPr marL="0" indent="0">
              <a:buNone/>
            </a:pPr>
            <a:r>
              <a:rPr lang="en-US" sz="2400" dirty="0" smtClean="0">
                <a:solidFill>
                  <a:srgbClr val="00B050"/>
                </a:solidFill>
              </a:rPr>
              <a:t>Yes: 74 No: 16Abs:5</a:t>
            </a:r>
          </a:p>
          <a:p>
            <a:pPr marL="0" indent="0">
              <a:buNone/>
            </a:pPr>
            <a:r>
              <a:rPr lang="en-US" sz="2400" dirty="0" smtClean="0">
                <a:solidFill>
                  <a:srgbClr val="00B050"/>
                </a:solidFill>
              </a:rPr>
              <a:t>Straw Poll Passes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#20 (Doc #0579)</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36</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Content Placeholder 2"/>
          <p:cNvSpPr txBox="1">
            <a:spLocks/>
          </p:cNvSpPr>
          <p:nvPr/>
        </p:nvSpPr>
        <p:spPr>
          <a:xfrm>
            <a:off x="685800" y="1600200"/>
            <a:ext cx="7772400" cy="4495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Do you agree to insert the following in SFD:</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smtClean="0">
                <a:ln>
                  <a:noFill/>
                </a:ln>
                <a:solidFill>
                  <a:schemeClr val="tx1"/>
                </a:solidFill>
                <a:effectLst/>
                <a:uLnTx/>
                <a:uFillTx/>
                <a:latin typeface="+mn-lt"/>
                <a:ea typeface="MS PGothic" pitchFamily="34" charset="-128"/>
              </a:rPr>
              <a:t>In L-SIG, the L-LENGTH field is set to a value not divisible by 3.</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smtClean="0">
                <a:ln>
                  <a:noFill/>
                </a:ln>
                <a:solidFill>
                  <a:schemeClr val="tx1"/>
                </a:solidFill>
                <a:effectLst/>
                <a:uLnTx/>
                <a:uFillTx/>
                <a:latin typeface="+mn-lt"/>
                <a:ea typeface="MS PGothic" pitchFamily="34" charset="-128"/>
              </a:rPr>
              <a:t>The value of L_LENGTH mod 3 will be used for signaling of one bit of TBD information.</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a:ln>
                <a:noFill/>
              </a:ln>
              <a:solidFill>
                <a:schemeClr val="tx1"/>
              </a:solidFill>
              <a:effectLst/>
              <a:uLnTx/>
              <a:uFillTx/>
              <a:latin typeface="+mn-lt"/>
              <a:ea typeface="MS PGothic" pitchFamily="34" charset="-128"/>
            </a:endParaRPr>
          </a:p>
        </p:txBody>
      </p:sp>
      <p:sp>
        <p:nvSpPr>
          <p:cNvPr id="7" name="Rectangle 6"/>
          <p:cNvSpPr/>
          <p:nvPr/>
        </p:nvSpPr>
        <p:spPr>
          <a:xfrm>
            <a:off x="990600" y="5562600"/>
            <a:ext cx="5867400" cy="830997"/>
          </a:xfrm>
          <a:prstGeom prst="rect">
            <a:avLst/>
          </a:prstGeom>
        </p:spPr>
        <p:txBody>
          <a:bodyPr wrap="square">
            <a:spAutoFit/>
          </a:bodyPr>
          <a:lstStyle/>
          <a:p>
            <a:pPr marL="0" indent="0">
              <a:buNone/>
            </a:pPr>
            <a:r>
              <a:rPr lang="en-US" sz="2400" dirty="0" smtClean="0">
                <a:solidFill>
                  <a:srgbClr val="00B050"/>
                </a:solidFill>
              </a:rPr>
              <a:t>Yes: 71 No: 12Abs:4</a:t>
            </a:r>
          </a:p>
          <a:p>
            <a:pPr marL="0" indent="0">
              <a:buNone/>
            </a:pPr>
            <a:r>
              <a:rPr lang="en-US" sz="2400" dirty="0" smtClean="0">
                <a:solidFill>
                  <a:srgbClr val="00B050"/>
                </a:solidFill>
              </a:rPr>
              <a:t>Straw Poll Passes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#21 (Doc #1068)</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37</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Content Placeholder 2"/>
          <p:cNvSpPr txBox="1">
            <a:spLocks/>
          </p:cNvSpPr>
          <p:nvPr/>
        </p:nvSpPr>
        <p:spPr>
          <a:xfrm>
            <a:off x="685800" y="1981200"/>
            <a:ext cx="7772400" cy="21336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Do you agree to add dual sub-carrier modulations (DCM) as optional modulation schemes for HE-SIGB and Payload to 11ax SFD?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mn-lt"/>
                <a:ea typeface="MS PGothic" pitchFamily="34" charset="-128"/>
              </a:rPr>
              <a:t>Dual sub-carrier modulation (DCM) are only applied to BPSK, QPSK and 16QAM modulations.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S PGothic"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S PGothic"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S PGothic" pitchFamily="34" charset="-128"/>
            </a:endParaRPr>
          </a:p>
        </p:txBody>
      </p:sp>
      <p:sp>
        <p:nvSpPr>
          <p:cNvPr id="7" name="Rectangle 6"/>
          <p:cNvSpPr/>
          <p:nvPr/>
        </p:nvSpPr>
        <p:spPr>
          <a:xfrm>
            <a:off x="990600" y="5562600"/>
            <a:ext cx="5867400" cy="830997"/>
          </a:xfrm>
          <a:prstGeom prst="rect">
            <a:avLst/>
          </a:prstGeom>
        </p:spPr>
        <p:txBody>
          <a:bodyPr wrap="square">
            <a:spAutoFit/>
          </a:bodyPr>
          <a:lstStyle/>
          <a:p>
            <a:pPr marL="0" indent="0">
              <a:buNone/>
            </a:pPr>
            <a:r>
              <a:rPr lang="en-US" sz="2400" dirty="0" smtClean="0">
                <a:solidFill>
                  <a:srgbClr val="00B050"/>
                </a:solidFill>
              </a:rPr>
              <a:t>Yes: 66 No: 1 Abs:15</a:t>
            </a:r>
          </a:p>
          <a:p>
            <a:pPr marL="0" indent="0">
              <a:buNone/>
            </a:pPr>
            <a:r>
              <a:rPr lang="en-US" sz="2400" dirty="0" smtClean="0">
                <a:solidFill>
                  <a:srgbClr val="00B050"/>
                </a:solidFill>
              </a:rPr>
              <a:t>Straw Poll Passes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#22 (Doc #1068)</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38</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Content Placeholder 2"/>
          <p:cNvSpPr txBox="1">
            <a:spLocks/>
          </p:cNvSpPr>
          <p:nvPr/>
        </p:nvSpPr>
        <p:spPr>
          <a:xfrm>
            <a:off x="685800" y="1981200"/>
            <a:ext cx="7772400" cy="9906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Do you agree to add one bit DCM indication in HE-SIGA to 11ax SFD?</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chemeClr val="tx1"/>
              </a:solidFill>
              <a:effectLst/>
              <a:uLnTx/>
              <a:uFillTx/>
              <a:latin typeface="+mn-lt"/>
              <a:ea typeface="MS PGothic" pitchFamily="34" charset="-128"/>
              <a:cs typeface="ＭＳ Ｐゴシック" charset="0"/>
            </a:endParaRPr>
          </a:p>
        </p:txBody>
      </p:sp>
      <p:sp>
        <p:nvSpPr>
          <p:cNvPr id="7" name="Rectangle 6"/>
          <p:cNvSpPr/>
          <p:nvPr/>
        </p:nvSpPr>
        <p:spPr>
          <a:xfrm>
            <a:off x="990600" y="5562600"/>
            <a:ext cx="5867400" cy="830997"/>
          </a:xfrm>
          <a:prstGeom prst="rect">
            <a:avLst/>
          </a:prstGeom>
        </p:spPr>
        <p:txBody>
          <a:bodyPr wrap="square">
            <a:spAutoFit/>
          </a:bodyPr>
          <a:lstStyle/>
          <a:p>
            <a:pPr marL="0" indent="0">
              <a:buNone/>
            </a:pPr>
            <a:r>
              <a:rPr lang="en-US" sz="2400" dirty="0" smtClean="0">
                <a:solidFill>
                  <a:srgbClr val="00B050"/>
                </a:solidFill>
              </a:rPr>
              <a:t>Yes: 64 No: 1 Abs:12</a:t>
            </a:r>
          </a:p>
          <a:p>
            <a:pPr marL="0" indent="0">
              <a:buNone/>
            </a:pPr>
            <a:r>
              <a:rPr lang="en-US" sz="2400" dirty="0" smtClean="0">
                <a:solidFill>
                  <a:srgbClr val="00B050"/>
                </a:solidFill>
              </a:rPr>
              <a:t>Straw Poll Passes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#23 (Doc #0826)</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39</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内容占位符 2"/>
          <p:cNvSpPr txBox="1">
            <a:spLocks/>
          </p:cNvSpPr>
          <p:nvPr/>
        </p:nvSpPr>
        <p:spPr>
          <a:xfrm>
            <a:off x="685800" y="1981200"/>
            <a:ext cx="7770813" cy="4113213"/>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Do you agree to add to 11ax SFD  that HE-SIG-A shall have a repetition mode for range extension?</a:t>
            </a:r>
            <a:endParaRPr kumimoji="0" lang="zh-CN" altLang="zh-CN"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endParaRPr>
          </a:p>
          <a:p>
            <a:pPr marL="742950" marR="0" lvl="1" indent="-285750" algn="l" defTabSz="914400" rtl="0" eaLnBrk="0" fontAlgn="base" latinLnBrk="0" hangingPunct="0">
              <a:lnSpc>
                <a:spcPct val="100000"/>
              </a:lnSpc>
              <a:spcBef>
                <a:spcPct val="20000"/>
              </a:spcBef>
              <a:spcAft>
                <a:spcPct val="0"/>
              </a:spcAft>
              <a:buClrTx/>
              <a:buSzTx/>
              <a:buFont typeface="Times New Roman" pitchFamily="18" charset="0"/>
              <a:buChar char="−"/>
              <a:tabLst/>
              <a:defRPr/>
            </a:pPr>
            <a:r>
              <a:rPr kumimoji="0" lang="en-US" altLang="zh-CN" sz="2000" b="0" i="0" u="none" strike="noStrike" kern="0" cap="none" spc="0" normalizeH="0" baseline="0" noProof="0" dirty="0" smtClean="0">
                <a:ln>
                  <a:noFill/>
                </a:ln>
                <a:solidFill>
                  <a:schemeClr val="tx1"/>
                </a:solidFill>
                <a:effectLst/>
                <a:uLnTx/>
                <a:uFillTx/>
                <a:latin typeface="+mn-lt"/>
                <a:ea typeface="MS PGothic" pitchFamily="34" charset="-128"/>
              </a:rPr>
              <a:t>In the repetition mode, HE-SIG-A symbols are repeated once in time. The bit </a:t>
            </a:r>
            <a:r>
              <a:rPr kumimoji="0" lang="en-US" altLang="zh-CN" sz="2000" b="0" i="0" u="none" strike="noStrike" kern="0" cap="none" spc="0" normalizeH="0" baseline="0" noProof="0" dirty="0" err="1" smtClean="0">
                <a:ln>
                  <a:noFill/>
                </a:ln>
                <a:solidFill>
                  <a:schemeClr val="tx1"/>
                </a:solidFill>
                <a:effectLst/>
                <a:uLnTx/>
                <a:uFillTx/>
                <a:latin typeface="+mn-lt"/>
                <a:ea typeface="MS PGothic" pitchFamily="34" charset="-128"/>
              </a:rPr>
              <a:t>interleaver</a:t>
            </a:r>
            <a:r>
              <a:rPr kumimoji="0" lang="en-US" altLang="zh-CN" sz="2000" b="0" i="0" u="none" strike="noStrike" kern="0" cap="none" spc="0" normalizeH="0" baseline="0" noProof="0" dirty="0" smtClean="0">
                <a:ln>
                  <a:noFill/>
                </a:ln>
                <a:solidFill>
                  <a:schemeClr val="tx1"/>
                </a:solidFill>
                <a:effectLst/>
                <a:uLnTx/>
                <a:uFillTx/>
                <a:latin typeface="+mn-lt"/>
                <a:ea typeface="MS PGothic" pitchFamily="34" charset="-128"/>
              </a:rPr>
              <a:t> is bypassed in the repeated HE-SIG-A symbols</a:t>
            </a:r>
          </a:p>
          <a:p>
            <a:pPr marL="742950" marR="0" lvl="1" indent="-285750" algn="l" defTabSz="914400" rtl="0" eaLnBrk="0" fontAlgn="base" latinLnBrk="0" hangingPunct="0">
              <a:lnSpc>
                <a:spcPct val="100000"/>
              </a:lnSpc>
              <a:spcBef>
                <a:spcPct val="20000"/>
              </a:spcBef>
              <a:spcAft>
                <a:spcPct val="0"/>
              </a:spcAft>
              <a:buClrTx/>
              <a:buSzTx/>
              <a:buFont typeface="Times New Roman" pitchFamily="18" charset="0"/>
              <a:buChar char="−"/>
              <a:tabLst/>
              <a:defRPr/>
            </a:pPr>
            <a:r>
              <a:rPr kumimoji="0" lang="en-US" altLang="zh-CN" sz="2000" b="0" i="0" u="none" strike="noStrike" kern="0" cap="none" spc="0" normalizeH="0" baseline="0" noProof="0" dirty="0" smtClean="0">
                <a:ln>
                  <a:noFill/>
                </a:ln>
                <a:solidFill>
                  <a:schemeClr val="tx1"/>
                </a:solidFill>
                <a:effectLst/>
                <a:uLnTx/>
                <a:uFillTx/>
                <a:latin typeface="+mn-lt"/>
                <a:ea typeface="MS PGothic" pitchFamily="34" charset="-128"/>
              </a:rPr>
              <a:t>The repetition mode is indicated before HE-SIG-A.</a:t>
            </a:r>
          </a:p>
          <a:p>
            <a:pPr marL="742950" marR="0" lvl="1" indent="-285750" algn="l" defTabSz="914400" rtl="0" eaLnBrk="0" fontAlgn="base" latinLnBrk="0" hangingPunct="0">
              <a:lnSpc>
                <a:spcPct val="100000"/>
              </a:lnSpc>
              <a:spcBef>
                <a:spcPct val="20000"/>
              </a:spcBef>
              <a:spcAft>
                <a:spcPct val="0"/>
              </a:spcAft>
              <a:buClrTx/>
              <a:buSzTx/>
              <a:buFont typeface="Times New Roman" pitchFamily="18" charset="0"/>
              <a:buChar char="−"/>
              <a:tabLst/>
              <a:defRPr/>
            </a:pPr>
            <a:endParaRPr kumimoji="0" lang="zh-CN" altLang="zh-CN" sz="2000" b="0" i="0" u="none" strike="noStrike" kern="0" cap="none" spc="0" normalizeH="0" baseline="0" noProof="0" dirty="0" smtClean="0">
              <a:ln>
                <a:noFill/>
              </a:ln>
              <a:solidFill>
                <a:schemeClr val="tx1"/>
              </a:solidFill>
              <a:effectLst/>
              <a:uLnTx/>
              <a:uFillTx/>
              <a:latin typeface="+mn-lt"/>
              <a:ea typeface="MS PGothic"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zh-CN" altLang="en-US" sz="2400" b="1" i="0" u="none" strike="noStrike" kern="0" cap="none" spc="0" normalizeH="0" baseline="0" noProof="0" dirty="0">
              <a:ln>
                <a:noFill/>
              </a:ln>
              <a:solidFill>
                <a:schemeClr val="tx1"/>
              </a:solidFill>
              <a:effectLst/>
              <a:uLnTx/>
              <a:uFillTx/>
              <a:latin typeface="+mn-lt"/>
              <a:ea typeface="MS PGothic" pitchFamily="34" charset="-128"/>
              <a:cs typeface="ＭＳ Ｐゴシック" charset="0"/>
            </a:endParaRPr>
          </a:p>
        </p:txBody>
      </p:sp>
      <p:sp>
        <p:nvSpPr>
          <p:cNvPr id="7" name="Rectangle 6"/>
          <p:cNvSpPr/>
          <p:nvPr/>
        </p:nvSpPr>
        <p:spPr>
          <a:xfrm>
            <a:off x="990600" y="5562600"/>
            <a:ext cx="5867400" cy="830997"/>
          </a:xfrm>
          <a:prstGeom prst="rect">
            <a:avLst/>
          </a:prstGeom>
        </p:spPr>
        <p:txBody>
          <a:bodyPr wrap="square">
            <a:spAutoFit/>
          </a:bodyPr>
          <a:lstStyle/>
          <a:p>
            <a:pPr marL="0" indent="0">
              <a:buNone/>
            </a:pPr>
            <a:r>
              <a:rPr lang="en-US" sz="2400" dirty="0" smtClean="0">
                <a:solidFill>
                  <a:srgbClr val="00B050"/>
                </a:solidFill>
              </a:rPr>
              <a:t>Yes:  68 No:  0 Abs:15</a:t>
            </a:r>
          </a:p>
          <a:p>
            <a:pPr marL="0" indent="0">
              <a:buNone/>
            </a:pPr>
            <a:r>
              <a:rPr lang="en-US" sz="2400" dirty="0" smtClean="0">
                <a:solidFill>
                  <a:srgbClr val="00B050"/>
                </a:solidFill>
              </a:rPr>
              <a:t>Straw Poll Passes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#24 (Doc #0602)</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40</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Content Placeholder 2"/>
          <p:cNvSpPr txBox="1">
            <a:spLocks/>
          </p:cNvSpPr>
          <p:nvPr/>
        </p:nvSpPr>
        <p:spPr>
          <a:xfrm>
            <a:off x="685800" y="1600200"/>
            <a:ext cx="7772400" cy="34290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Do you agree to add to </a:t>
            </a:r>
            <a:r>
              <a:rPr kumimoji="0" lang="en-US" sz="2400" b="1" i="0" u="none" strike="noStrike" kern="0" cap="none" spc="0" normalizeH="0" baseline="0" noProof="0" dirty="0" err="1" smtClean="0">
                <a:ln>
                  <a:noFill/>
                </a:ln>
                <a:solidFill>
                  <a:schemeClr val="tx1"/>
                </a:solidFill>
                <a:effectLst/>
                <a:uLnTx/>
                <a:uFillTx/>
                <a:latin typeface="+mn-lt"/>
                <a:ea typeface="MS PGothic" pitchFamily="34" charset="-128"/>
                <a:cs typeface="ＭＳ Ｐゴシック" charset="0"/>
              </a:rPr>
              <a:t>TGax</a:t>
            </a:r>
            <a:r>
              <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 Specification Framework Document?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mn-lt"/>
                <a:ea typeface="MS PGothic" pitchFamily="34" charset="-128"/>
              </a:rPr>
              <a:t>The HE-LTF sequences for UL MU-MIMO shall be generated as follows. For each stream, a common sequence shall be masked repeatedly in a piece-wise manner by a distinct row of an 8x8 orthogonal matrix. When the length of the LTF sequence is not divisible by 8, the last M elements of the LTF sequence (M being the remainder after the division of LTF length by 8) shall be masked by the first M elements of the orthogonal matrix row.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endParaRPr>
          </a:p>
        </p:txBody>
      </p:sp>
      <p:sp>
        <p:nvSpPr>
          <p:cNvPr id="7" name="Rectangle 6"/>
          <p:cNvSpPr/>
          <p:nvPr/>
        </p:nvSpPr>
        <p:spPr>
          <a:xfrm>
            <a:off x="990600" y="5562600"/>
            <a:ext cx="5867400" cy="830997"/>
          </a:xfrm>
          <a:prstGeom prst="rect">
            <a:avLst/>
          </a:prstGeom>
        </p:spPr>
        <p:txBody>
          <a:bodyPr wrap="square">
            <a:spAutoFit/>
          </a:bodyPr>
          <a:lstStyle/>
          <a:p>
            <a:pPr marL="0" indent="0">
              <a:buNone/>
            </a:pPr>
            <a:r>
              <a:rPr lang="en-US" sz="2400" dirty="0" smtClean="0">
                <a:solidFill>
                  <a:srgbClr val="00B050"/>
                </a:solidFill>
              </a:rPr>
              <a:t>Yes:  59 No: 1 Abs:12</a:t>
            </a:r>
          </a:p>
          <a:p>
            <a:pPr marL="0" indent="0">
              <a:buNone/>
            </a:pPr>
            <a:r>
              <a:rPr lang="en-US" sz="2400" dirty="0" smtClean="0">
                <a:solidFill>
                  <a:srgbClr val="00B050"/>
                </a:solidFill>
              </a:rPr>
              <a:t>Straw Poll Passes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#25 (Doc #0602)</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41</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Content Placeholder 1"/>
          <p:cNvSpPr txBox="1">
            <a:spLocks/>
          </p:cNvSpPr>
          <p:nvPr/>
        </p:nvSpPr>
        <p:spPr>
          <a:xfrm>
            <a:off x="685800" y="1600200"/>
            <a:ext cx="7772400" cy="4495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Do you agree to add to </a:t>
            </a:r>
            <a:r>
              <a:rPr kumimoji="0" lang="en-US" altLang="zh-CN" sz="2400" b="1" i="0" u="none" strike="noStrike" kern="0" cap="none" spc="0" normalizeH="0" baseline="0" noProof="0" dirty="0" err="1" smtClean="0">
                <a:ln>
                  <a:noFill/>
                </a:ln>
                <a:solidFill>
                  <a:schemeClr val="tx1"/>
                </a:solidFill>
                <a:effectLst/>
                <a:uLnTx/>
                <a:uFillTx/>
                <a:latin typeface="+mn-lt"/>
                <a:ea typeface="MS PGothic" pitchFamily="34" charset="-128"/>
                <a:cs typeface="ＭＳ Ｐゴシック" charset="0"/>
              </a:rPr>
              <a:t>TGax</a:t>
            </a:r>
            <a:r>
              <a:rPr kumimoji="0" lang="en-US" altLang="zh-CN"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 Specification Framework Document?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zh-CN" sz="2000" b="0" i="0" u="none" strike="noStrike" kern="0" cap="none" spc="0" normalizeH="0" baseline="0" noProof="0" dirty="0" smtClean="0">
                <a:ln>
                  <a:noFill/>
                </a:ln>
                <a:solidFill>
                  <a:schemeClr val="tx1"/>
                </a:solidFill>
                <a:effectLst/>
                <a:uLnTx/>
                <a:uFillTx/>
                <a:latin typeface="+mn-lt"/>
                <a:ea typeface="MS PGothic" pitchFamily="34" charset="-128"/>
              </a:rPr>
              <a:t>The orthogonal matrix used to mask the HE-LTF sequence in SP1 is the 8x8 </a:t>
            </a:r>
            <a:r>
              <a:rPr kumimoji="0" lang="en-US" altLang="zh-CN" sz="2000" b="0" i="0" u="none" strike="noStrike" kern="0" cap="none" spc="0" normalizeH="0" baseline="0" noProof="0" dirty="0" err="1" smtClean="0">
                <a:ln>
                  <a:noFill/>
                </a:ln>
                <a:solidFill>
                  <a:schemeClr val="tx1"/>
                </a:solidFill>
                <a:effectLst/>
                <a:uLnTx/>
                <a:uFillTx/>
                <a:latin typeface="+mn-lt"/>
                <a:ea typeface="MS PGothic" pitchFamily="34" charset="-128"/>
              </a:rPr>
              <a:t>Pmatrix</a:t>
            </a:r>
            <a:r>
              <a:rPr kumimoji="0" lang="en-US" altLang="zh-CN" sz="2000" b="0" i="0" u="none" strike="noStrike" kern="0" cap="none" spc="0" normalizeH="0" baseline="0" noProof="0" dirty="0" smtClean="0">
                <a:ln>
                  <a:noFill/>
                </a:ln>
                <a:solidFill>
                  <a:schemeClr val="tx1"/>
                </a:solidFill>
                <a:effectLst/>
                <a:uLnTx/>
                <a:uFillTx/>
                <a:latin typeface="+mn-lt"/>
                <a:ea typeface="MS PGothic" pitchFamily="34" charset="-128"/>
              </a:rPr>
              <a:t> used in 11ac.</a:t>
            </a:r>
            <a:endParaRPr kumimoji="0" lang="zh-CN" altLang="en-US" sz="2000" b="0" i="0" u="none" strike="noStrike" kern="0" cap="none" spc="0" normalizeH="0" baseline="0" noProof="0" dirty="0">
              <a:ln>
                <a:noFill/>
              </a:ln>
              <a:solidFill>
                <a:schemeClr val="tx1"/>
              </a:solidFill>
              <a:effectLst/>
              <a:uLnTx/>
              <a:uFillTx/>
              <a:latin typeface="+mn-lt"/>
              <a:ea typeface="MS PGothic" pitchFamily="34" charset="-128"/>
            </a:endParaRPr>
          </a:p>
        </p:txBody>
      </p:sp>
      <p:sp>
        <p:nvSpPr>
          <p:cNvPr id="7" name="Rectangle 6"/>
          <p:cNvSpPr/>
          <p:nvPr/>
        </p:nvSpPr>
        <p:spPr>
          <a:xfrm>
            <a:off x="990600" y="5562600"/>
            <a:ext cx="5867400" cy="830997"/>
          </a:xfrm>
          <a:prstGeom prst="rect">
            <a:avLst/>
          </a:prstGeom>
        </p:spPr>
        <p:txBody>
          <a:bodyPr wrap="square">
            <a:spAutoFit/>
          </a:bodyPr>
          <a:lstStyle/>
          <a:p>
            <a:pPr marL="0" indent="0">
              <a:buNone/>
            </a:pPr>
            <a:r>
              <a:rPr lang="en-US" sz="2400" dirty="0" smtClean="0">
                <a:solidFill>
                  <a:srgbClr val="00B050"/>
                </a:solidFill>
              </a:rPr>
              <a:t>Yes:  52 No:  12 Abs:2</a:t>
            </a:r>
          </a:p>
          <a:p>
            <a:pPr marL="0" indent="0">
              <a:buNone/>
            </a:pPr>
            <a:r>
              <a:rPr lang="en-US" sz="2400" dirty="0" smtClean="0">
                <a:solidFill>
                  <a:srgbClr val="00B050"/>
                </a:solidFill>
              </a:rPr>
              <a:t>Straw Poll Passes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Mid Session Head Counts</a:t>
            </a:r>
            <a:endParaRPr lang="en-US"/>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42</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TextBox 5"/>
          <p:cNvSpPr txBox="1"/>
          <p:nvPr/>
        </p:nvSpPr>
        <p:spPr>
          <a:xfrm>
            <a:off x="1066800" y="2209800"/>
            <a:ext cx="7696200" cy="1077218"/>
          </a:xfrm>
          <a:prstGeom prst="rect">
            <a:avLst/>
          </a:prstGeom>
          <a:noFill/>
        </p:spPr>
        <p:txBody>
          <a:bodyPr wrap="square" rtlCol="0">
            <a:spAutoFit/>
          </a:bodyPr>
          <a:lstStyle/>
          <a:p>
            <a:r>
              <a:rPr lang="en-US" sz="3200" dirty="0" smtClean="0"/>
              <a:t>94 Attendees in Tuesday AM2 </a:t>
            </a:r>
            <a:r>
              <a:rPr lang="en-US" sz="3200" dirty="0" err="1" smtClean="0"/>
              <a:t>TGax</a:t>
            </a:r>
            <a:r>
              <a:rPr lang="en-US" sz="3200" dirty="0" smtClean="0"/>
              <a:t> PHY </a:t>
            </a:r>
            <a:r>
              <a:rPr lang="en-US" sz="3200" dirty="0" smtClean="0"/>
              <a:t>Ad Hoc </a:t>
            </a:r>
            <a:r>
              <a:rPr lang="en-US" sz="3200" dirty="0" smtClean="0"/>
              <a:t>Session </a:t>
            </a:r>
            <a:endParaRPr lang="en-US"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dirty="0"/>
              <a:t>Slide #2</a:t>
            </a:r>
            <a:endParaRPr lang="en-US" altLang="en-US" sz="2400" dirty="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21888</TotalTime>
  <Words>3043</Words>
  <Application>Microsoft Office PowerPoint</Application>
  <PresentationFormat>On-screen Show (4:3)</PresentationFormat>
  <Paragraphs>613</Paragraphs>
  <Slides>42</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4" baseType="lpstr">
      <vt:lpstr>802-11-Submission</vt:lpstr>
      <vt:lpstr>Document</vt:lpstr>
      <vt:lpstr>TGax PHY Ad Hoc September 2015 Meeting Agenda</vt:lpstr>
      <vt:lpstr>IEEE 802.11 TGax High Efficiency WLAN PHY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Ad Hoc Groups Operation</vt:lpstr>
      <vt:lpstr>TGax PHY Schedule in a Glance</vt:lpstr>
      <vt:lpstr>PHY Submissions </vt:lpstr>
      <vt:lpstr>Mid Session Head Counts</vt:lpstr>
      <vt:lpstr>Straw polls #1 (Doc# 0580)</vt:lpstr>
      <vt:lpstr>Straw polls #2 (Doc# 1031)</vt:lpstr>
      <vt:lpstr>Straw Poll #3 (Doc #1051)</vt:lpstr>
      <vt:lpstr>Straw Poll #4 (Doc #1071)</vt:lpstr>
      <vt:lpstr>Straw Poll #5 (Doc #1071)</vt:lpstr>
      <vt:lpstr>Slide 20</vt:lpstr>
      <vt:lpstr>Straw Poll #7 (Doc #1066) </vt:lpstr>
      <vt:lpstr>Straw Poll #8 (Doc #1066)</vt:lpstr>
      <vt:lpstr>Straw Poll #9 (Doc #1066)</vt:lpstr>
      <vt:lpstr>Straw Poll #9 (Doc #1066)</vt:lpstr>
      <vt:lpstr>Straw Poll #10 (Doc #1070)</vt:lpstr>
      <vt:lpstr>Straw poll #11 (Doc #1077)</vt:lpstr>
      <vt:lpstr>Straw poll #12 (Doc #1077)</vt:lpstr>
      <vt:lpstr>Straw poll #13 (Doc #1077)</vt:lpstr>
      <vt:lpstr>Straw poll #14 (Doc #1122)</vt:lpstr>
      <vt:lpstr>Straw poll #15 (Doc #1122)</vt:lpstr>
      <vt:lpstr>Straw poll #16 (Doc #1122)</vt:lpstr>
      <vt:lpstr>Straw poll #17 (Doc #1122)</vt:lpstr>
      <vt:lpstr>Mid Session Head Counts</vt:lpstr>
      <vt:lpstr>Straw poll #18 (Doc #1075)</vt:lpstr>
      <vt:lpstr>Straw poll #19 (Doc #0579)</vt:lpstr>
      <vt:lpstr>Straw poll #20 (Doc #0579)</vt:lpstr>
      <vt:lpstr>Straw poll #21 (Doc #1068)</vt:lpstr>
      <vt:lpstr>Straw poll #22 (Doc #1068)</vt:lpstr>
      <vt:lpstr>Straw poll #23 (Doc #0826)</vt:lpstr>
      <vt:lpstr>Straw poll #24 (Doc #0602)</vt:lpstr>
      <vt:lpstr>Straw poll #25 (Doc #0602)</vt:lpstr>
      <vt:lpstr>Mid Session Head Counts</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mtk30143</cp:lastModifiedBy>
  <cp:revision>1474</cp:revision>
  <cp:lastPrinted>1998-02-10T13:28:06Z</cp:lastPrinted>
  <dcterms:created xsi:type="dcterms:W3CDTF">2007-04-17T18:10:23Z</dcterms:created>
  <dcterms:modified xsi:type="dcterms:W3CDTF">2015-09-15T10:40:28Z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