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38" r:id="rId15"/>
    <p:sldId id="434" r:id="rId16"/>
    <p:sldId id="436" r:id="rId17"/>
    <p:sldId id="437" r:id="rId18"/>
    <p:sldId id="439" r:id="rId19"/>
    <p:sldId id="440" r:id="rId20"/>
    <p:sldId id="441" r:id="rId21"/>
    <p:sldId id="442" r:id="rId22"/>
    <p:sldId id="443" r:id="rId23"/>
    <p:sldId id="444" r:id="rId24"/>
    <p:sldId id="44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197" y="3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1125r2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09600" y="28956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7" name="Table 6"/>
          <p:cNvGraphicFramePr>
            <a:graphicFrameLocks noGrp="1"/>
          </p:cNvGraphicFramePr>
          <p:nvPr/>
        </p:nvGraphicFramePr>
        <p:xfrm>
          <a:off x="852488" y="2209800"/>
          <a:ext cx="7453312" cy="2974342"/>
        </p:xfrm>
        <a:graphic>
          <a:graphicData uri="http://schemas.openxmlformats.org/drawingml/2006/table">
            <a:tbl>
              <a:tblPr/>
              <a:tblGrid>
                <a:gridCol w="747712"/>
                <a:gridCol w="838200"/>
                <a:gridCol w="838200"/>
                <a:gridCol w="914400"/>
                <a:gridCol w="914400"/>
                <a:gridCol w="1066800"/>
                <a:gridCol w="11430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dirty="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FF0000"/>
                          </a:solidFill>
                          <a:effectLst/>
                          <a:latin typeface="Times New Roman" pitchFamily="18" charset="0"/>
                          <a:ea typeface="MS PGothic" pitchFamily="34" charset="-128"/>
                        </a:rPr>
                        <a:t>PHY</a:t>
                      </a:r>
                      <a:r>
                        <a:rPr kumimoji="0" lang="en-CA" sz="1800" b="0" i="0" u="none" strike="noStrike" cap="none" normalizeH="0" baseline="0" dirty="0" smtClean="0">
                          <a:ln>
                            <a:noFill/>
                          </a:ln>
                          <a:solidFill>
                            <a:srgbClr val="000000"/>
                          </a:solidFill>
                          <a:effectLst/>
                          <a:latin typeface="Times New Roman" pitchFamily="18" charset="0"/>
                          <a:ea typeface="MS PGothic" pitchFamily="34" charset="-128"/>
                        </a:rPr>
                        <a:t> 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3608617" cy="769441"/>
          </a:xfrm>
          <a:prstGeom prst="rect">
            <a:avLst/>
          </a:prstGeom>
          <a:noFill/>
        </p:spPr>
        <p:txBody>
          <a:bodyPr wrap="none" rtlCol="0">
            <a:spAutoFit/>
          </a:bodyPr>
          <a:lstStyle/>
          <a:p>
            <a:r>
              <a:rPr lang="en-US" sz="1600" b="1" dirty="0" smtClean="0"/>
              <a:t>Note: </a:t>
            </a:r>
          </a:p>
          <a:p>
            <a:pPr>
              <a:buFont typeface="Arial" pitchFamily="34" charset="0"/>
              <a:buChar char="•"/>
            </a:pPr>
            <a:r>
              <a:rPr lang="en-US" sz="1400" dirty="0" smtClean="0">
                <a:solidFill>
                  <a:srgbClr val="00B050"/>
                </a:solidFill>
              </a:rPr>
              <a:t>Docs in green color have been presented; </a:t>
            </a:r>
          </a:p>
          <a:p>
            <a:pPr>
              <a:buFont typeface="Arial" pitchFamily="34" charset="0"/>
              <a:buChar char="•"/>
            </a:pPr>
            <a:r>
              <a:rPr lang="en-US" sz="1400" dirty="0" smtClean="0"/>
              <a:t>Docs in black color have NOT been presented.</a:t>
            </a:r>
            <a:endParaRPr lang="en-US" sz="1400" dirty="0"/>
          </a:p>
        </p:txBody>
      </p:sp>
      <p:graphicFrame>
        <p:nvGraphicFramePr>
          <p:cNvPr id="7" name="Table 6"/>
          <p:cNvGraphicFramePr>
            <a:graphicFrameLocks noGrp="1"/>
          </p:cNvGraphicFramePr>
          <p:nvPr/>
        </p:nvGraphicFramePr>
        <p:xfrm>
          <a:off x="1219200" y="2438400"/>
          <a:ext cx="6096000" cy="3907098"/>
        </p:xfrm>
        <a:graphic>
          <a:graphicData uri="http://schemas.openxmlformats.org/drawingml/2006/table">
            <a:tbl>
              <a:tblPr/>
              <a:tblGrid>
                <a:gridCol w="685800"/>
                <a:gridCol w="3705478"/>
                <a:gridCol w="1186832"/>
                <a:gridCol w="517890"/>
              </a:tblGrid>
              <a:tr h="161841">
                <a:tc>
                  <a:txBody>
                    <a:bodyPr/>
                    <a:lstStyle/>
                    <a:p>
                      <a:pPr algn="l" fontAlgn="b"/>
                      <a:r>
                        <a:rPr lang="en-CA" sz="900" b="0" i="0" u="none" strike="noStrike" dirty="0">
                          <a:solidFill>
                            <a:srgbClr val="000000"/>
                          </a:solidFill>
                          <a:latin typeface="Calibri"/>
                        </a:rPr>
                        <a:t>11-15/0579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preamble design and autodetection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11-15/0580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11ax Coding Discussion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11-15/810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HE PHY Padding and Packet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11-15/1031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DL MU Signalling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Katsuo Yunoki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11-15/1051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 NDP frame for sounding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11-15/1059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SIG-B Encoding Structure Part II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Ron Porat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11-15/1066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HE-SIG-B Contents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Kaushik Josiam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11-15/1068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Reliable Transmission Schemes for HE-SIG-B and Data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Jianhan Liu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11-15/1070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1024 QAM Proposal</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dirty="0">
                          <a:solidFill>
                            <a:srgbClr val="000000"/>
                          </a:solidFill>
                          <a:latin typeface="Calibri"/>
                        </a:rPr>
                        <a:t>11-15/1075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Number of BSS Color bits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Yasuhiko Inoue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11-15/0826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HE-SIG-A transmission for range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11-15/1077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HE-SIG-A Content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11-15/0853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Extensible Preamble Format Design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Leonardo Lanante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11-15/1088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LTF Design for Uplink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Daewon Lee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11-15/1089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Considerations on  PHY Padding and Packet Extension in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11-15/1091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Considerations on  Range Extension with SIG-A Repetition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11-15/1092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Support of 1x/2x/4x OFDM Symbol  in HE SU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Heejung Yu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11-15/1106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SIG-B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Reza Hedayat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11-15/1111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SIG-B Resource unit allocation coding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Amin Jafarian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11-15/1119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Discussions on HE SIG-A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0000"/>
                          </a:solidFill>
                          <a:latin typeface="Calibri"/>
                        </a:rPr>
                        <a:t>11-15/1122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Identifiers in HE PPDUs for power saving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11-15/0602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HE-LTF squence for UL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Xiaogang Chen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3298">
                <a:tc>
                  <a:txBody>
                    <a:bodyPr/>
                    <a:lstStyle/>
                    <a:p>
                      <a:pPr algn="l" fontAlgn="b"/>
                      <a:r>
                        <a:rPr lang="en-CA" sz="900" b="0" i="0" u="none" strike="noStrike">
                          <a:solidFill>
                            <a:srgbClr val="000000"/>
                          </a:solidFill>
                          <a:latin typeface="Calibri"/>
                        </a:rPr>
                        <a:t>11-15/0823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Preamble Design and Auto-Detection for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0000"/>
                          </a:solidFill>
                          <a:latin typeface="Calibri"/>
                        </a:rPr>
                        <a:t>Sungho Moon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3298">
                <a:tc>
                  <a:txBody>
                    <a:bodyPr/>
                    <a:lstStyle/>
                    <a:p>
                      <a:pPr algn="l" fontAlgn="b"/>
                      <a:r>
                        <a:rPr lang="en-CA" sz="900" b="0" i="0" u="none" strike="noStrike">
                          <a:solidFill>
                            <a:srgbClr val="00B050"/>
                          </a:solidFill>
                          <a:latin typeface="Calibri"/>
                        </a:rPr>
                        <a:t>11-15/1071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Tone Grouping Factors and NDP format for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Sameer Vermani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#1 (Doc# 0580)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533400" y="1751618"/>
            <a:ext cx="7772400" cy="2215991"/>
          </a:xfrm>
          <a:prstGeom prst="rect">
            <a:avLst/>
          </a:prstGeom>
        </p:spPr>
        <p:txBody>
          <a:bodyPr wrap="square">
            <a:spAutoFit/>
          </a:bodyPr>
          <a:lstStyle/>
          <a:p>
            <a:pPr marL="0" indent="0"/>
            <a:r>
              <a:rPr lang="en-US" sz="1800" dirty="0" smtClean="0"/>
              <a:t>Do you make the following text changes in 11ax SFD (</a:t>
            </a:r>
            <a:r>
              <a:rPr lang="en-US" sz="1800" b="1" dirty="0" smtClean="0"/>
              <a:t>3.3.3 Coding</a:t>
            </a:r>
            <a:r>
              <a:rPr lang="en-US" sz="1800" dirty="0" smtClean="0"/>
              <a:t>)?</a:t>
            </a:r>
          </a:p>
          <a:p>
            <a:pPr marL="400050" lvl="1" indent="0"/>
            <a:r>
              <a:rPr lang="en-US" sz="2000" dirty="0" smtClean="0"/>
              <a:t>  </a:t>
            </a:r>
            <a:r>
              <a:rPr lang="en-GB" sz="2000" i="1" dirty="0" smtClean="0"/>
              <a:t>LDPC is the only coding scheme in the HE PPDU Data field for allocation sizes of </a:t>
            </a:r>
            <a:r>
              <a:rPr lang="en-GB" sz="2000" i="1" u="sng" dirty="0" smtClean="0">
                <a:solidFill>
                  <a:srgbClr val="FF0000"/>
                </a:solidFill>
              </a:rPr>
              <a:t>484 tones,</a:t>
            </a:r>
            <a:r>
              <a:rPr lang="en-GB" sz="2000" i="1" dirty="0" smtClean="0"/>
              <a:t> 996 tones and 996*2 tones.  </a:t>
            </a:r>
          </a:p>
          <a:p>
            <a:pPr marL="400050" lvl="1" indent="0"/>
            <a:r>
              <a:rPr lang="en-GB" sz="2000" i="1" dirty="0" smtClean="0"/>
              <a:t> ….</a:t>
            </a:r>
            <a:endParaRPr lang="en-US" sz="2000" i="1" dirty="0" smtClean="0"/>
          </a:p>
          <a:p>
            <a:pPr marL="400050" lvl="1" indent="0"/>
            <a:r>
              <a:rPr lang="en-US" sz="2000" dirty="0" smtClean="0"/>
              <a:t> </a:t>
            </a:r>
            <a:r>
              <a:rPr lang="en-GB" sz="2000" i="1" dirty="0" smtClean="0"/>
              <a:t>Support of LDPC code for both TX and RX is mandatory for HE STAs declaring support for at least one of HE </a:t>
            </a:r>
            <a:r>
              <a:rPr lang="en-GB" sz="2000" i="1" u="sng" dirty="0" smtClean="0">
                <a:solidFill>
                  <a:srgbClr val="FF0000"/>
                </a:solidFill>
              </a:rPr>
              <a:t>40/</a:t>
            </a:r>
            <a:r>
              <a:rPr lang="en-GB" sz="2000" i="1" dirty="0" smtClean="0"/>
              <a:t>80/160/80+80 SU-PPDU bandwidths,</a:t>
            </a:r>
            <a:r>
              <a:rPr lang="en-GB" sz="2000" dirty="0" smtClean="0"/>
              <a:t> ……..</a:t>
            </a:r>
            <a:endParaRPr lang="en-US" sz="2000" dirty="0" smtClean="0"/>
          </a:p>
        </p:txBody>
      </p:sp>
      <p:sp>
        <p:nvSpPr>
          <p:cNvPr id="7" name="Rectangle 6"/>
          <p:cNvSpPr/>
          <p:nvPr/>
        </p:nvSpPr>
        <p:spPr>
          <a:xfrm>
            <a:off x="914400" y="4267200"/>
            <a:ext cx="4572000" cy="1938992"/>
          </a:xfrm>
          <a:prstGeom prst="rect">
            <a:avLst/>
          </a:prstGeom>
        </p:spPr>
        <p:txBody>
          <a:bodyPr>
            <a:spAutoFit/>
          </a:bodyPr>
          <a:lstStyle/>
          <a:p>
            <a:pPr marL="0" indent="0">
              <a:buNone/>
            </a:pPr>
            <a:r>
              <a:rPr lang="en-US" sz="2400" dirty="0" smtClean="0">
                <a:solidFill>
                  <a:srgbClr val="00B050"/>
                </a:solidFill>
              </a:rPr>
              <a:t>Yes:40 </a:t>
            </a:r>
          </a:p>
          <a:p>
            <a:pPr marL="0" indent="0">
              <a:buNone/>
            </a:pPr>
            <a:r>
              <a:rPr lang="en-US" sz="2400" dirty="0" smtClean="0">
                <a:solidFill>
                  <a:srgbClr val="00B050"/>
                </a:solidFill>
              </a:rPr>
              <a:t>No: 0</a:t>
            </a:r>
          </a:p>
          <a:p>
            <a:pPr marL="0" indent="0">
              <a:buNone/>
            </a:pPr>
            <a:r>
              <a:rPr lang="en-US" sz="2400" dirty="0" smtClean="0">
                <a:solidFill>
                  <a:srgbClr val="00B050"/>
                </a:solidFill>
              </a:rPr>
              <a:t>Abs:18</a:t>
            </a:r>
          </a:p>
          <a:p>
            <a:pPr marL="0" indent="0">
              <a:buNone/>
            </a:pPr>
            <a:endParaRPr lang="en-US" sz="2400" dirty="0" smtClean="0"/>
          </a:p>
          <a:p>
            <a:pPr marL="0" indent="0">
              <a:buNone/>
            </a:pPr>
            <a:r>
              <a:rPr lang="en-US" sz="2400" dirty="0" smtClean="0">
                <a:solidFill>
                  <a:srgbClr val="00B050"/>
                </a:solidFill>
              </a:rPr>
              <a:t>Straw Poll Passes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#2 (Doc# 1031)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1905000"/>
            <a:ext cx="7620000" cy="1938992"/>
          </a:xfrm>
          <a:prstGeom prst="rect">
            <a:avLst/>
          </a:prstGeom>
        </p:spPr>
        <p:txBody>
          <a:bodyPr wrap="square">
            <a:spAutoFit/>
          </a:bodyPr>
          <a:lstStyle/>
          <a:p>
            <a:r>
              <a:rPr lang="en-US" sz="2400" dirty="0" smtClean="0"/>
              <a:t>Do you </a:t>
            </a:r>
            <a:r>
              <a:rPr lang="en-US" altLang="ja-JP" sz="2400" dirty="0" smtClean="0"/>
              <a:t>agree</a:t>
            </a:r>
            <a:r>
              <a:rPr lang="ja-JP" altLang="en-US" sz="2400" smtClean="0"/>
              <a:t> </a:t>
            </a:r>
            <a:r>
              <a:rPr lang="en-US" altLang="ja-JP" sz="2400" dirty="0" smtClean="0"/>
              <a:t>to</a:t>
            </a:r>
            <a:r>
              <a:rPr lang="ja-JP" altLang="en-US" sz="2400" smtClean="0"/>
              <a:t> </a:t>
            </a:r>
            <a:r>
              <a:rPr lang="en-US" altLang="ja-JP" sz="2400" dirty="0" smtClean="0"/>
              <a:t>add</a:t>
            </a:r>
            <a:r>
              <a:rPr lang="ja-JP" altLang="en-US" sz="2400" smtClean="0"/>
              <a:t> </a:t>
            </a:r>
            <a:r>
              <a:rPr lang="en-US" altLang="ja-JP" sz="2400" dirty="0" smtClean="0"/>
              <a:t>the</a:t>
            </a:r>
            <a:r>
              <a:rPr lang="ja-JP" altLang="en-US" sz="2400" smtClean="0"/>
              <a:t> </a:t>
            </a:r>
            <a:r>
              <a:rPr lang="en-US" altLang="ja-JP" sz="2400" dirty="0" smtClean="0"/>
              <a:t>following</a:t>
            </a:r>
            <a:r>
              <a:rPr lang="ja-JP" altLang="en-US" sz="2400" smtClean="0"/>
              <a:t> </a:t>
            </a:r>
            <a:r>
              <a:rPr lang="en-US" altLang="ja-JP" sz="2400" dirty="0" smtClean="0"/>
              <a:t>text</a:t>
            </a:r>
            <a:r>
              <a:rPr lang="ja-JP" altLang="en-US" sz="2400" smtClean="0"/>
              <a:t> </a:t>
            </a:r>
            <a:r>
              <a:rPr lang="en-US" altLang="ja-JP" sz="2400" dirty="0" smtClean="0"/>
              <a:t>to</a:t>
            </a:r>
            <a:r>
              <a:rPr lang="ja-JP" altLang="en-US" sz="2400" smtClean="0"/>
              <a:t> </a:t>
            </a:r>
            <a:r>
              <a:rPr lang="en-US" altLang="ja-JP" sz="2400" dirty="0" smtClean="0"/>
              <a:t>SFD?</a:t>
            </a:r>
          </a:p>
          <a:p>
            <a:endParaRPr lang="en-US" altLang="ja-JP" sz="2400" dirty="0" smtClean="0"/>
          </a:p>
          <a:p>
            <a:pPr marL="0" indent="0"/>
            <a:r>
              <a:rPr lang="en-US" altLang="ja-JP" sz="2400" dirty="0" smtClean="0"/>
              <a:t>The</a:t>
            </a:r>
            <a:r>
              <a:rPr lang="ja-JP" altLang="en-US" sz="2400" smtClean="0"/>
              <a:t> </a:t>
            </a:r>
            <a:r>
              <a:rPr lang="en-US" altLang="ja-JP" sz="2400" dirty="0" smtClean="0"/>
              <a:t>amendment</a:t>
            </a:r>
            <a:r>
              <a:rPr lang="ja-JP" altLang="en-US" sz="2400" smtClean="0"/>
              <a:t> </a:t>
            </a:r>
            <a:r>
              <a:rPr lang="en-US" altLang="ja-JP" sz="2400" dirty="0" smtClean="0"/>
              <a:t>shall</a:t>
            </a:r>
            <a:r>
              <a:rPr lang="ja-JP" altLang="en-US" sz="2400" smtClean="0"/>
              <a:t> </a:t>
            </a:r>
            <a:r>
              <a:rPr lang="en-US" altLang="ja-JP" sz="2400" dirty="0" smtClean="0"/>
              <a:t>define</a:t>
            </a:r>
            <a:r>
              <a:rPr lang="ja-JP" altLang="en-US" sz="2400" smtClean="0"/>
              <a:t> </a:t>
            </a:r>
            <a:r>
              <a:rPr lang="en-US" altLang="ja-JP" sz="2400" dirty="0" smtClean="0"/>
              <a:t>Group</a:t>
            </a:r>
            <a:r>
              <a:rPr lang="ja-JP" altLang="en-US" sz="2400" smtClean="0"/>
              <a:t> </a:t>
            </a:r>
            <a:r>
              <a:rPr lang="en-US" altLang="ja-JP" sz="2400" dirty="0" smtClean="0"/>
              <a:t>ID</a:t>
            </a:r>
            <a:r>
              <a:rPr lang="ja-JP" altLang="en-US" sz="2400" smtClean="0"/>
              <a:t> </a:t>
            </a:r>
            <a:r>
              <a:rPr lang="en-US" altLang="ja-JP" sz="2400" dirty="0" smtClean="0"/>
              <a:t>expression</a:t>
            </a:r>
            <a:r>
              <a:rPr lang="ja-JP" altLang="en-US" sz="2400" smtClean="0"/>
              <a:t> </a:t>
            </a:r>
            <a:r>
              <a:rPr lang="en-US" altLang="ja-JP" sz="2400" dirty="0" smtClean="0"/>
              <a:t>to identify stations multiplexed in DL MU PPDU with MU-MIMO, OFDMA or combined</a:t>
            </a:r>
            <a:r>
              <a:rPr lang="ja-JP" altLang="en-US" sz="2400" smtClean="0"/>
              <a:t> </a:t>
            </a:r>
            <a:r>
              <a:rPr lang="en-US" altLang="ja-JP" sz="2400" dirty="0" smtClean="0"/>
              <a:t>usage</a:t>
            </a:r>
            <a:r>
              <a:rPr lang="ja-JP" altLang="en-US" sz="2400" smtClean="0"/>
              <a:t> </a:t>
            </a:r>
            <a:r>
              <a:rPr lang="en-US" altLang="ja-JP" sz="2400" dirty="0" smtClean="0"/>
              <a:t>of</a:t>
            </a:r>
            <a:r>
              <a:rPr lang="ja-JP" altLang="en-US" sz="2400" smtClean="0"/>
              <a:t> </a:t>
            </a:r>
            <a:r>
              <a:rPr lang="en-US" altLang="ja-JP" sz="2400" dirty="0" smtClean="0"/>
              <a:t>both. </a:t>
            </a:r>
            <a:endParaRPr lang="en-US" sz="2400" dirty="0"/>
          </a:p>
        </p:txBody>
      </p:sp>
      <p:sp>
        <p:nvSpPr>
          <p:cNvPr id="7" name="Rectangle 6"/>
          <p:cNvSpPr/>
          <p:nvPr/>
        </p:nvSpPr>
        <p:spPr>
          <a:xfrm>
            <a:off x="914400" y="4267200"/>
            <a:ext cx="4572000" cy="1938992"/>
          </a:xfrm>
          <a:prstGeom prst="rect">
            <a:avLst/>
          </a:prstGeom>
        </p:spPr>
        <p:txBody>
          <a:bodyPr>
            <a:spAutoFit/>
          </a:bodyPr>
          <a:lstStyle/>
          <a:p>
            <a:pPr marL="0" indent="0">
              <a:buNone/>
            </a:pPr>
            <a:r>
              <a:rPr lang="en-US" sz="2400" dirty="0" smtClean="0">
                <a:solidFill>
                  <a:srgbClr val="C00000"/>
                </a:solidFill>
              </a:rPr>
              <a:t>Yes:1</a:t>
            </a:r>
          </a:p>
          <a:p>
            <a:pPr marL="0" indent="0">
              <a:buNone/>
            </a:pPr>
            <a:r>
              <a:rPr lang="en-US" sz="2400" dirty="0" smtClean="0">
                <a:solidFill>
                  <a:srgbClr val="C00000"/>
                </a:solidFill>
              </a:rPr>
              <a:t>No: many</a:t>
            </a:r>
          </a:p>
          <a:p>
            <a:pPr marL="0" indent="0">
              <a:buNone/>
            </a:pPr>
            <a:r>
              <a:rPr lang="en-US" sz="2400" dirty="0" smtClean="0">
                <a:solidFill>
                  <a:srgbClr val="C00000"/>
                </a:solidFill>
              </a:rPr>
              <a:t>Abs:</a:t>
            </a:r>
          </a:p>
          <a:p>
            <a:pPr marL="0" indent="0">
              <a:buNone/>
            </a:pPr>
            <a:endParaRPr lang="en-US" sz="2400" dirty="0" smtClean="0">
              <a:solidFill>
                <a:srgbClr val="C00000"/>
              </a:solidFill>
            </a:endParaRPr>
          </a:p>
          <a:p>
            <a:pPr marL="0" indent="0">
              <a:buNone/>
            </a:pPr>
            <a:r>
              <a:rPr lang="en-US" sz="2400" dirty="0" smtClean="0">
                <a:solidFill>
                  <a:srgbClr val="C00000"/>
                </a:solidFill>
              </a:rPr>
              <a:t>Straw Poll Fails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 (Doc #1051)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8153400" cy="1447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the TG Specification Framework:</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4.y.z An HE NDP frame for DL sounding shall use SU frame format.</a:t>
            </a: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4038600"/>
            <a:ext cx="5867400" cy="830997"/>
          </a:xfrm>
          <a:prstGeom prst="rect">
            <a:avLst/>
          </a:prstGeom>
        </p:spPr>
        <p:txBody>
          <a:bodyPr wrap="square">
            <a:spAutoFit/>
          </a:bodyPr>
          <a:lstStyle/>
          <a:p>
            <a:pPr marL="0" indent="0">
              <a:buNone/>
            </a:pPr>
            <a:endParaRPr lang="en-US" sz="2400" dirty="0" smtClean="0">
              <a:solidFill>
                <a:srgbClr val="C00000"/>
              </a:solidFill>
            </a:endParaRPr>
          </a:p>
          <a:p>
            <a:pPr marL="0" indent="0">
              <a:buNone/>
            </a:pPr>
            <a:r>
              <a:rPr lang="en-US" sz="2400" dirty="0" smtClean="0">
                <a:solidFill>
                  <a:srgbClr val="C00000"/>
                </a:solidFill>
              </a:rPr>
              <a:t>Straw Poll Deferred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 (Doc #1071)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a:t>
            </a:r>
            <a:r>
              <a:rPr kumimoji="0" lang="en-US"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 framework document: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400050" marR="0" lvl="1" indent="0" algn="l" defTabSz="914400" rtl="0" eaLnBrk="0" fontAlgn="base" latinLnBrk="0" hangingPunct="0">
              <a:lnSpc>
                <a:spcPct val="100000"/>
              </a:lnSpc>
              <a:spcBef>
                <a:spcPct val="20000"/>
              </a:spcBef>
              <a:spcAft>
                <a:spcPct val="0"/>
              </a:spcAft>
              <a:buClrTx/>
              <a:buSzTx/>
              <a:buFontTx/>
              <a:buNone/>
              <a:tabLst/>
              <a:defRPr/>
            </a:pPr>
            <a:r>
              <a:rPr kumimoji="0" lang="en-US" sz="2000" b="1" i="1" u="none" strike="noStrike" kern="0" cap="none" spc="0" normalizeH="0" baseline="0" noProof="0" dirty="0" smtClean="0">
                <a:ln>
                  <a:noFill/>
                </a:ln>
                <a:solidFill>
                  <a:schemeClr val="tx1"/>
                </a:solidFill>
                <a:effectLst/>
                <a:uLnTx/>
                <a:uFillTx/>
                <a:latin typeface="+mn-lt"/>
                <a:ea typeface="MS PGothic" pitchFamily="34" charset="-128"/>
              </a:rPr>
              <a:t>“802.11ax spec shall not support Ng=1 for sounding feedback. Note that the tone grouping factor, Ng is defined with respect to data tones of the 11ax PPDU. ”</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0" indent="0">
              <a:buNone/>
            </a:pPr>
            <a:r>
              <a:rPr lang="en-US" sz="2400" dirty="0" smtClean="0">
                <a:solidFill>
                  <a:srgbClr val="00B050"/>
                </a:solidFill>
              </a:rPr>
              <a:t>Straw Poll Passes Unanimously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to add the following text and diagram to the SFD</a:t>
            </a:r>
          </a:p>
          <a:p>
            <a:pPr marL="457200" marR="0" lvl="1"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5715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1"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spec shall define an HE-NDP for collecting sounding feedback, whose frame format is shown in the diagram below. The presence and duration of packet extension at the end of HE-NDP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bwMode="auto">
          <a:xfrm>
            <a:off x="2170323" y="3904561"/>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L-STF</a:t>
            </a:r>
          </a:p>
        </p:txBody>
      </p:sp>
      <p:sp>
        <p:nvSpPr>
          <p:cNvPr id="8" name="Rectangle 7"/>
          <p:cNvSpPr/>
          <p:nvPr/>
        </p:nvSpPr>
        <p:spPr bwMode="auto">
          <a:xfrm>
            <a:off x="2743200" y="3904560"/>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L-LTF</a:t>
            </a:r>
          </a:p>
        </p:txBody>
      </p:sp>
      <p:sp>
        <p:nvSpPr>
          <p:cNvPr id="9" name="Rectangle 8"/>
          <p:cNvSpPr/>
          <p:nvPr/>
        </p:nvSpPr>
        <p:spPr bwMode="auto">
          <a:xfrm>
            <a:off x="3316077" y="3904559"/>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L-SIG</a:t>
            </a:r>
          </a:p>
        </p:txBody>
      </p:sp>
      <p:sp>
        <p:nvSpPr>
          <p:cNvPr id="10" name="Rectangle 9"/>
          <p:cNvSpPr/>
          <p:nvPr/>
        </p:nvSpPr>
        <p:spPr bwMode="auto">
          <a:xfrm>
            <a:off x="3888954" y="3904558"/>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RL-SIG</a:t>
            </a:r>
          </a:p>
        </p:txBody>
      </p:sp>
      <p:sp>
        <p:nvSpPr>
          <p:cNvPr id="11" name="Rectangle 10"/>
          <p:cNvSpPr/>
          <p:nvPr/>
        </p:nvSpPr>
        <p:spPr bwMode="auto">
          <a:xfrm>
            <a:off x="4461831" y="3904555"/>
            <a:ext cx="703130" cy="286441"/>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700" dirty="0" smtClean="0"/>
              <a:t>HE-SIG-A</a:t>
            </a:r>
          </a:p>
        </p:txBody>
      </p:sp>
      <p:sp>
        <p:nvSpPr>
          <p:cNvPr id="12" name="Rectangle 11"/>
          <p:cNvSpPr/>
          <p:nvPr/>
        </p:nvSpPr>
        <p:spPr bwMode="auto">
          <a:xfrm>
            <a:off x="5161516" y="3904556"/>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HE-STF</a:t>
            </a:r>
          </a:p>
        </p:txBody>
      </p:sp>
      <p:sp>
        <p:nvSpPr>
          <p:cNvPr id="13" name="Rectangle 12"/>
          <p:cNvSpPr/>
          <p:nvPr/>
        </p:nvSpPr>
        <p:spPr bwMode="auto">
          <a:xfrm>
            <a:off x="5737838" y="3904555"/>
            <a:ext cx="1583118"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HE-LTFs</a:t>
            </a:r>
          </a:p>
        </p:txBody>
      </p:sp>
      <p:sp>
        <p:nvSpPr>
          <p:cNvPr id="14" name="TextBox 13"/>
          <p:cNvSpPr txBox="1"/>
          <p:nvPr/>
        </p:nvSpPr>
        <p:spPr>
          <a:xfrm>
            <a:off x="513316" y="3932468"/>
            <a:ext cx="1523872" cy="244682"/>
          </a:xfrm>
          <a:prstGeom prst="rect">
            <a:avLst/>
          </a:prstGeom>
          <a:noFill/>
        </p:spPr>
        <p:txBody>
          <a:bodyPr wrap="square" rtlCol="0">
            <a:spAutoFit/>
          </a:bodyPr>
          <a:lstStyle/>
          <a:p>
            <a:pPr>
              <a:lnSpc>
                <a:spcPct val="90000"/>
              </a:lnSpc>
              <a:spcAft>
                <a:spcPts val="300"/>
              </a:spcAft>
            </a:pPr>
            <a:r>
              <a:rPr lang="en-US" sz="1100" i="1" dirty="0" smtClean="0">
                <a:solidFill>
                  <a:schemeClr val="tx1">
                    <a:lumMod val="75000"/>
                    <a:lumOff val="25000"/>
                  </a:schemeClr>
                </a:solidFill>
                <a:latin typeface="Calibre Semibold" pitchFamily="34" charset="0"/>
              </a:rPr>
              <a:t>Format of HE-NDP </a:t>
            </a:r>
          </a:p>
        </p:txBody>
      </p:sp>
      <p:sp>
        <p:nvSpPr>
          <p:cNvPr id="15" name="Rectangle 14"/>
          <p:cNvSpPr/>
          <p:nvPr/>
        </p:nvSpPr>
        <p:spPr bwMode="auto">
          <a:xfrm>
            <a:off x="7320956" y="3904555"/>
            <a:ext cx="757411" cy="286439"/>
          </a:xfrm>
          <a:prstGeom prst="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Packet Extension</a:t>
            </a:r>
          </a:p>
        </p:txBody>
      </p:sp>
      <p:sp>
        <p:nvSpPr>
          <p:cNvPr id="17" name="Title 1"/>
          <p:cNvSpPr>
            <a:spLocks noGrp="1"/>
          </p:cNvSpPr>
          <p:nvPr>
            <p:ph type="title"/>
          </p:nvPr>
        </p:nvSpPr>
        <p:spPr>
          <a:xfrm>
            <a:off x="685800" y="685800"/>
            <a:ext cx="7772400" cy="1066800"/>
          </a:xfrm>
        </p:spPr>
        <p:txBody>
          <a:bodyPr/>
          <a:lstStyle/>
          <a:p>
            <a:r>
              <a:rPr lang="en-US" dirty="0" smtClean="0"/>
              <a:t>Straw Poll #5 (Doc #1071)</a:t>
            </a:r>
            <a:endParaRPr lang="en-US" dirty="0"/>
          </a:p>
        </p:txBody>
      </p:sp>
      <p:sp>
        <p:nvSpPr>
          <p:cNvPr id="18" name="Rectangle 17"/>
          <p:cNvSpPr/>
          <p:nvPr/>
        </p:nvSpPr>
        <p:spPr>
          <a:xfrm>
            <a:off x="609600" y="5334000"/>
            <a:ext cx="3247940" cy="523220"/>
          </a:xfrm>
          <a:prstGeom prst="rect">
            <a:avLst/>
          </a:prstGeom>
        </p:spPr>
        <p:txBody>
          <a:bodyPr wrap="none">
            <a:spAutoFit/>
          </a:bodyPr>
          <a:lstStyle/>
          <a:p>
            <a:pPr marL="0" indent="0">
              <a:buNone/>
            </a:pPr>
            <a:r>
              <a:rPr lang="en-US" sz="2800" b="1" dirty="0" smtClean="0">
                <a:solidFill>
                  <a:srgbClr val="C00000"/>
                </a:solidFill>
              </a:rPr>
              <a:t>Straw Poll Deferred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txBox="1">
            <a:spLocks/>
          </p:cNvSpPr>
          <p:nvPr/>
        </p:nvSpPr>
        <p:spPr bwMode="auto">
          <a:xfrm>
            <a:off x="685800" y="685800"/>
            <a:ext cx="77724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sz="3200" dirty="0" smtClean="0"/>
              <a:t>Straw Poll #6 (Doc #1059)</a:t>
            </a:r>
            <a:endParaRPr kumimoji="0" lang="en-US" sz="3200" b="1" i="0" u="none" strike="noStrike" kern="0" cap="none" spc="0" normalizeH="0" baseline="0" noProof="0" dirty="0">
              <a:ln>
                <a:noFill/>
              </a:ln>
              <a:solidFill>
                <a:schemeClr val="tx2"/>
              </a:solidFill>
              <a:effectLst/>
              <a:uLnTx/>
              <a:uFillTx/>
              <a:latin typeface="+mj-lt"/>
              <a:ea typeface="MS PGothic" pitchFamily="34" charset="-128"/>
              <a:cs typeface="ＭＳ Ｐゴシック" charset="0"/>
            </a:endParaRPr>
          </a:p>
        </p:txBody>
      </p:sp>
      <p:sp>
        <p:nvSpPr>
          <p:cNvPr id="7" name="Content Placeholder 2"/>
          <p:cNvSpPr txBox="1">
            <a:spLocks/>
          </p:cNvSpPr>
          <p:nvPr/>
        </p:nvSpPr>
        <p:spPr>
          <a:xfrm>
            <a:off x="685800" y="1371600"/>
            <a:ext cx="7772400" cy="4343400"/>
          </a:xfrm>
          <a:prstGeom prst="rect">
            <a:avLst/>
          </a:prstGeom>
        </p:spPr>
        <p:txBody>
          <a:bodyPr>
            <a:no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SFD: The encoding structure of each BCC in SIG-B is as shown in the figure and as described below:</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2 users are grouped together and jointly encoded in each BCC block in the user specific section of HE SIG-B</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CRC in the common block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last user information is immediately followed by tail bits (regardless of whether the number of users is odd or even) and padding bits are only added after those tail bits</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grpSp>
        <p:nvGrpSpPr>
          <p:cNvPr id="8" name="Group 7"/>
          <p:cNvGrpSpPr/>
          <p:nvPr/>
        </p:nvGrpSpPr>
        <p:grpSpPr>
          <a:xfrm>
            <a:off x="898168" y="3449852"/>
            <a:ext cx="6415393" cy="1947530"/>
            <a:chOff x="2133601" y="2381969"/>
            <a:chExt cx="6415393" cy="1947530"/>
          </a:xfrm>
        </p:grpSpPr>
        <p:cxnSp>
          <p:nvCxnSpPr>
            <p:cNvPr id="9" name="Straight Arrow Connector 8"/>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0" name="Rectangle 9"/>
            <p:cNvSpPr/>
            <p:nvPr/>
          </p:nvSpPr>
          <p:spPr>
            <a:xfrm>
              <a:off x="3000281" y="2707866"/>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851" y="238196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12" name="Rectangle 11"/>
            <p:cNvSpPr/>
            <p:nvPr/>
          </p:nvSpPr>
          <p:spPr>
            <a:xfrm>
              <a:off x="3790762" y="2701107"/>
              <a:ext cx="1600200" cy="311559"/>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bwMode="auto">
            <a:xfrm flipH="1">
              <a:off x="4646262"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4" name="TextBox 13"/>
            <p:cNvSpPr txBox="1"/>
            <p:nvPr/>
          </p:nvSpPr>
          <p:spPr>
            <a:xfrm>
              <a:off x="2855549" y="3012666"/>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15" name="TextBox 14"/>
            <p:cNvSpPr txBox="1"/>
            <p:nvPr/>
          </p:nvSpPr>
          <p:spPr>
            <a:xfrm>
              <a:off x="3976192" y="2997842"/>
              <a:ext cx="1414770" cy="307777"/>
            </a:xfrm>
            <a:prstGeom prst="rect">
              <a:avLst/>
            </a:prstGeom>
            <a:noFill/>
          </p:spPr>
          <p:txBody>
            <a:bodyPr wrap="square" rtlCol="0">
              <a:spAutoFit/>
            </a:bodyPr>
            <a:lstStyle/>
            <a:p>
              <a:pPr algn="ctr"/>
              <a:r>
                <a:rPr lang="en-US" sz="1400" b="1" dirty="0" smtClean="0"/>
                <a:t>User-specific</a:t>
              </a:r>
              <a:endParaRPr lang="en-US" sz="1400" b="1" dirty="0"/>
            </a:p>
          </p:txBody>
        </p:sp>
        <p:sp>
          <p:nvSpPr>
            <p:cNvPr id="16" name="Rectangle 15"/>
            <p:cNvSpPr/>
            <p:nvPr/>
          </p:nvSpPr>
          <p:spPr bwMode="auto">
            <a:xfrm>
              <a:off x="4267200" y="3619288"/>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7" name="TextBox 42"/>
            <p:cNvSpPr txBox="1"/>
            <p:nvPr/>
          </p:nvSpPr>
          <p:spPr>
            <a:xfrm>
              <a:off x="6597380" y="3320443"/>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18" name="Rectangle 17"/>
            <p:cNvSpPr/>
            <p:nvPr/>
          </p:nvSpPr>
          <p:spPr bwMode="auto">
            <a:xfrm>
              <a:off x="5370575" y="3619207"/>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2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488571" y="3619289"/>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1 or 2</a:t>
              </a:r>
              <a:r>
                <a:rPr kumimoji="0" lang="en-US" b="0" i="0" u="none" strike="noStrike" cap="none" normalizeH="0" baseline="0" dirty="0" smtClean="0">
                  <a:ln>
                    <a:noFill/>
                  </a:ln>
                  <a:solidFill>
                    <a:schemeClr val="tx2"/>
                  </a:solidFill>
                  <a:effectLst/>
                  <a:latin typeface="Times New Roman" pitchFamily="18" charset="0"/>
                </a:rPr>
                <a:t>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cxnSp>
          <p:nvCxnSpPr>
            <p:cNvPr id="20" name="Straight Arrow Connector 19"/>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1" name="Rectangle 20"/>
            <p:cNvSpPr/>
            <p:nvPr/>
          </p:nvSpPr>
          <p:spPr>
            <a:xfrm>
              <a:off x="2133601" y="3624948"/>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22" name="Straight Arrow Connector 21"/>
            <p:cNvCxnSpPr/>
            <p:nvPr/>
          </p:nvCxnSpPr>
          <p:spPr bwMode="auto">
            <a:xfrm>
              <a:off x="5257800" y="3080917"/>
              <a:ext cx="838200" cy="47905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3" name="TextBox 22"/>
            <p:cNvSpPr txBox="1"/>
            <p:nvPr/>
          </p:nvSpPr>
          <p:spPr>
            <a:xfrm>
              <a:off x="3976192" y="2381969"/>
              <a:ext cx="184731" cy="276999"/>
            </a:xfrm>
            <a:prstGeom prst="rect">
              <a:avLst/>
            </a:prstGeom>
            <a:noFill/>
          </p:spPr>
          <p:txBody>
            <a:bodyPr wrap="none" rtlCol="0">
              <a:spAutoFit/>
            </a:bodyPr>
            <a:lstStyle/>
            <a:p>
              <a:endParaRPr lang="en-US" dirty="0"/>
            </a:p>
          </p:txBody>
        </p:sp>
        <p:sp>
          <p:nvSpPr>
            <p:cNvPr id="24" name="TextBox 23"/>
            <p:cNvSpPr txBox="1"/>
            <p:nvPr/>
          </p:nvSpPr>
          <p:spPr>
            <a:xfrm>
              <a:off x="4375941" y="4038600"/>
              <a:ext cx="1039067" cy="276999"/>
            </a:xfrm>
            <a:prstGeom prst="rect">
              <a:avLst/>
            </a:prstGeom>
            <a:noFill/>
          </p:spPr>
          <p:txBody>
            <a:bodyPr wrap="none" rtlCol="0">
              <a:spAutoFit/>
            </a:bodyPr>
            <a:lstStyle/>
            <a:p>
              <a:r>
                <a:rPr lang="en-US" b="1" dirty="0" smtClean="0"/>
                <a:t>1 BCC Block</a:t>
              </a:r>
              <a:endParaRPr lang="en-US" b="1" dirty="0"/>
            </a:p>
          </p:txBody>
        </p:sp>
        <p:sp>
          <p:nvSpPr>
            <p:cNvPr id="25" name="TextBox 24"/>
            <p:cNvSpPr txBox="1"/>
            <p:nvPr/>
          </p:nvSpPr>
          <p:spPr>
            <a:xfrm>
              <a:off x="5406992" y="4052500"/>
              <a:ext cx="1039067" cy="276999"/>
            </a:xfrm>
            <a:prstGeom prst="rect">
              <a:avLst/>
            </a:prstGeom>
            <a:noFill/>
          </p:spPr>
          <p:txBody>
            <a:bodyPr wrap="none" rtlCol="0">
              <a:spAutoFit/>
            </a:bodyPr>
            <a:lstStyle/>
            <a:p>
              <a:r>
                <a:rPr lang="en-US" b="1" dirty="0" smtClean="0"/>
                <a:t>1 BCC Block</a:t>
              </a:r>
              <a:endParaRPr lang="en-US" b="1" dirty="0"/>
            </a:p>
          </p:txBody>
        </p:sp>
      </p:grpSp>
      <p:sp>
        <p:nvSpPr>
          <p:cNvPr id="26" name="TextBox 25"/>
          <p:cNvSpPr txBox="1"/>
          <p:nvPr/>
        </p:nvSpPr>
        <p:spPr>
          <a:xfrm>
            <a:off x="6282510" y="5126252"/>
            <a:ext cx="1252266" cy="276999"/>
          </a:xfrm>
          <a:prstGeom prst="rect">
            <a:avLst/>
          </a:prstGeom>
          <a:noFill/>
        </p:spPr>
        <p:txBody>
          <a:bodyPr wrap="none" rtlCol="0">
            <a:spAutoFit/>
          </a:bodyPr>
          <a:lstStyle/>
          <a:p>
            <a:r>
              <a:rPr lang="en-US" b="1" dirty="0" smtClean="0"/>
              <a:t>Last BCC Block</a:t>
            </a:r>
            <a:endParaRPr lang="en-US" b="1" dirty="0"/>
          </a:p>
        </p:txBody>
      </p:sp>
      <p:sp>
        <p:nvSpPr>
          <p:cNvPr id="27" name="TextBox 26"/>
          <p:cNvSpPr txBox="1"/>
          <p:nvPr/>
        </p:nvSpPr>
        <p:spPr>
          <a:xfrm>
            <a:off x="1635745" y="5133201"/>
            <a:ext cx="1039067" cy="276999"/>
          </a:xfrm>
          <a:prstGeom prst="rect">
            <a:avLst/>
          </a:prstGeom>
          <a:noFill/>
        </p:spPr>
        <p:txBody>
          <a:bodyPr wrap="none" rtlCol="0">
            <a:spAutoFit/>
          </a:bodyPr>
          <a:lstStyle/>
          <a:p>
            <a:r>
              <a:rPr lang="en-US" b="1" dirty="0" smtClean="0"/>
              <a:t>1 BCC Block</a:t>
            </a:r>
            <a:endParaRPr lang="en-US" b="1" dirty="0"/>
          </a:p>
        </p:txBody>
      </p:sp>
      <p:sp>
        <p:nvSpPr>
          <p:cNvPr id="28" name="Rectangle 27"/>
          <p:cNvSpPr/>
          <p:nvPr/>
        </p:nvSpPr>
        <p:spPr bwMode="auto">
          <a:xfrm>
            <a:off x="7321577" y="4687090"/>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Padding</a:t>
            </a:r>
            <a:endParaRPr kumimoji="0" lang="en-US" b="0" i="0" u="none" strike="noStrike" cap="none" normalizeH="0" baseline="0" dirty="0" smtClean="0">
              <a:ln>
                <a:noFill/>
              </a:ln>
              <a:solidFill>
                <a:schemeClr val="tx2"/>
              </a:solidFill>
              <a:effectLst/>
              <a:latin typeface="Times New Roman" pitchFamily="18" charset="0"/>
            </a:endParaRPr>
          </a:p>
        </p:txBody>
      </p:sp>
      <p:sp>
        <p:nvSpPr>
          <p:cNvPr id="29" name="Rectangle 28"/>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43  No: 0 Abs:21</a:t>
            </a:r>
          </a:p>
          <a:p>
            <a:pPr marL="0" indent="0">
              <a:buNone/>
            </a:pPr>
            <a:r>
              <a:rPr lang="en-US" sz="2400" dirty="0" smtClean="0">
                <a:solidFill>
                  <a:srgbClr val="00B050"/>
                </a:solidFill>
              </a:rPr>
              <a:t>Straw Poll Passes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Straw Poll #7 (Doc #1066)</a:t>
            </a:r>
            <a:br>
              <a:rPr lang="en-US" dirty="0" smtClean="0"/>
            </a:b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
            </a:r>
            <a:b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br>
            <a:r>
              <a:rPr kumimoji="0" lang="en-US" sz="18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The RU allocation signaling in the common field of HE-SIG-B signals an 8 bit  per 20MHz PPDU BW for signaling </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RU arrangement in frequency domain </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Number of MU-MIMO allocations: The RUs allocated for MU-MIMO and the number of users in the MU-MIMO allocations.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 The exact mapping of the 8 bit to the RU arrangement and the number of MU-MIMO allocations is TBD.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Signaling for the center 26 unit in 80MHz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p:txBody>
          <a:bodyPr/>
          <a:lstStyle/>
          <a:p>
            <a:pPr lvl="0"/>
            <a:r>
              <a:rPr lang="en-US" dirty="0" smtClean="0"/>
              <a:t>Straw Poll #8 (Doc #1066)</a:t>
            </a:r>
            <a:endParaRPr lang="en-US" dirty="0"/>
          </a:p>
        </p:txBody>
      </p:sp>
      <p:sp>
        <p:nvSpPr>
          <p:cNvPr id="7" name="Content Placeholder 2"/>
          <p:cNvSpPr txBox="1">
            <a:spLocks/>
          </p:cNvSpPr>
          <p:nvPr/>
        </p:nvSpPr>
        <p:spPr>
          <a:xfrm>
            <a:off x="685800" y="19050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user specific subfields of HE-SIG-B containing the per user dedicated information  include the following fields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STA-ID</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For single-user allocations in a RU:  NSTS (Number of Spatial Streams), TxBF (transmit beamforming ), MCS (Modulation and Coding Scheme) and Coding (Use of LDPC)</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For each user in a multi-user allocation in a RU:  Spatial Configuraiton Fields, MCS and Coding.</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Other fields are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 (Doc #1066)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length of the user specific subfield in HE-SIG-B for a single-user allocation is equal to the length of the user specific subfield of each user in a multi-user allocation.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 (Doc #1066)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For MU-MIMO allocation of RU size &gt; 20MHz, the user-specific subfields is dynamically split between two HE-SIG-B content channels(1/2) and the split is decided by the AP (on a per case basis)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21649</TotalTime>
  <Words>1698</Words>
  <Application>Microsoft Office PowerPoint</Application>
  <PresentationFormat>On-screen Show (4:3)</PresentationFormat>
  <Paragraphs>404</Paragraphs>
  <Slides>24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TGax PHY Ad Hoc September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Mid Session Head Counts</vt:lpstr>
      <vt:lpstr>Straw polls #1 (Doc# 0580)</vt:lpstr>
      <vt:lpstr>Straw polls #2 (Doc# 1031)</vt:lpstr>
      <vt:lpstr>Straw Poll #3 (Doc #1051)</vt:lpstr>
      <vt:lpstr>Straw Poll #4 (Doc #1071)</vt:lpstr>
      <vt:lpstr>Straw Poll #5 (Doc #1071)</vt:lpstr>
      <vt:lpstr>Slide 20</vt:lpstr>
      <vt:lpstr>Straw Poll #7 (Doc #1066) </vt:lpstr>
      <vt:lpstr>Straw Poll #8 (Doc #1066)</vt:lpstr>
      <vt:lpstr>Straw Poll #9 (Doc #1066)</vt:lpstr>
      <vt:lpstr>Straw Poll #9 (Doc #1066)</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1427</cp:revision>
  <cp:lastPrinted>1998-02-10T13:28:06Z</cp:lastPrinted>
  <dcterms:created xsi:type="dcterms:W3CDTF">2007-04-17T18:10:23Z</dcterms:created>
  <dcterms:modified xsi:type="dcterms:W3CDTF">2015-09-14T09:20:58Z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