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34"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0" d="100"/>
          <a:sy n="80" d="100"/>
        </p:scale>
        <p:origin x="-874" y="4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2015</a:t>
            </a:r>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29200" y="304800"/>
            <a:ext cx="3327962"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 1125r0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2015</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September 2015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2015-09-14</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09600" y="2895600"/>
          <a:ext cx="8515350" cy="2828925"/>
        </p:xfrm>
        <a:graphic>
          <a:graphicData uri="http://schemas.openxmlformats.org/presentationml/2006/ole">
            <p:oleObj spid="_x0000_s1042" name="Document" r:id="rId4" imgW="8334130" imgH="276016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20 minutes.</a:t>
            </a:r>
          </a:p>
        </p:txBody>
      </p:sp>
      <p:sp>
        <p:nvSpPr>
          <p:cNvPr id="25604"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a:t>
            </a:r>
            <a:r>
              <a:rPr lang="en-US" dirty="0" smtClean="0"/>
              <a:t>PHY Schedule </a:t>
            </a:r>
            <a:r>
              <a:rPr lang="en-US" dirty="0" smtClean="0"/>
              <a:t>in a Glance</a:t>
            </a:r>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Inc.)</a:t>
            </a:r>
            <a:endParaRPr lang="en-US" dirty="0"/>
          </a:p>
        </p:txBody>
      </p:sp>
      <p:graphicFrame>
        <p:nvGraphicFramePr>
          <p:cNvPr id="7" name="Table 6"/>
          <p:cNvGraphicFramePr>
            <a:graphicFrameLocks noGrp="1"/>
          </p:cNvGraphicFramePr>
          <p:nvPr/>
        </p:nvGraphicFramePr>
        <p:xfrm>
          <a:off x="852488" y="2209800"/>
          <a:ext cx="7453312" cy="2974342"/>
        </p:xfrm>
        <a:graphic>
          <a:graphicData uri="http://schemas.openxmlformats.org/drawingml/2006/table">
            <a:tbl>
              <a:tblPr/>
              <a:tblGrid>
                <a:gridCol w="747712"/>
                <a:gridCol w="838200"/>
                <a:gridCol w="838200"/>
                <a:gridCol w="914400"/>
                <a:gridCol w="914400"/>
                <a:gridCol w="1066800"/>
                <a:gridCol w="1143000"/>
                <a:gridCol w="990600"/>
              </a:tblGrid>
              <a:tr h="392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61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AM1</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95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AM2</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dirty="0" smtClean="0">
                          <a:ln>
                            <a:noFill/>
                          </a:ln>
                          <a:solidFill>
                            <a:srgbClr val="C00000"/>
                          </a:solidFill>
                          <a:effectLst/>
                          <a:latin typeface="Times New Roman" pitchFamily="18" charset="0"/>
                          <a:ea typeface="MS PGothic" pitchFamily="34" charset="-128"/>
                        </a:rPr>
                        <a:t>PHY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63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PM1</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dirty="0" smtClean="0">
                          <a:ln>
                            <a:noFill/>
                          </a:ln>
                          <a:solidFill>
                            <a:srgbClr val="C00000"/>
                          </a:solidFill>
                          <a:effectLst/>
                          <a:latin typeface="Times New Roman" pitchFamily="18" charset="0"/>
                          <a:ea typeface="MS PGothic" pitchFamily="34" charset="-128"/>
                        </a:rPr>
                        <a:t>PHY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SR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0" i="0" u="none" strike="noStrike" cap="none" normalizeH="0" baseline="0" dirty="0" smtClean="0">
                        <a:ln>
                          <a:noFill/>
                        </a:ln>
                        <a:solidFill>
                          <a:srgbClr val="000000"/>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2400" b="1" i="0" u="none" strike="noStrike" cap="none" normalizeH="0" baseline="0" dirty="0" smtClean="0">
                          <a:ln>
                            <a:noFill/>
                          </a:ln>
                          <a:solidFill>
                            <a:srgbClr val="C00000"/>
                          </a:solidFill>
                          <a:effectLst/>
                          <a:latin typeface="Times New Roman" pitchFamily="18" charset="0"/>
                          <a:ea typeface="MS PGothic" pitchFamily="34" charset="-128"/>
                        </a:rPr>
                        <a:t>PHY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PM2</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0" i="0" u="none" strike="noStrike" cap="none" normalizeH="0" baseline="0" smtClean="0">
                        <a:ln>
                          <a:noFill/>
                        </a:ln>
                        <a:solidFill>
                          <a:srgbClr val="000000"/>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SR</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EVE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800" b="0"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a:t>
            </a:r>
          </a:p>
        </p:txBody>
      </p:sp>
      <p:sp>
        <p:nvSpPr>
          <p:cNvPr id="2052"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14400" y="1447800"/>
            <a:ext cx="5743880" cy="954107"/>
          </a:xfrm>
          <a:prstGeom prst="rect">
            <a:avLst/>
          </a:prstGeom>
          <a:noFill/>
        </p:spPr>
        <p:txBody>
          <a:bodyPr wrap="none" rtlCol="0">
            <a:spAutoFit/>
          </a:bodyPr>
          <a:lstStyle/>
          <a:p>
            <a:r>
              <a:rPr lang="en-US" sz="1400" b="1" dirty="0" smtClean="0"/>
              <a:t>Note: </a:t>
            </a:r>
          </a:p>
          <a:p>
            <a:pPr>
              <a:buFont typeface="Arial" pitchFamily="34" charset="0"/>
              <a:buChar char="•"/>
            </a:pPr>
            <a:r>
              <a:rPr lang="en-US" sz="1400" dirty="0" smtClean="0">
                <a:solidFill>
                  <a:srgbClr val="7030A0"/>
                </a:solidFill>
              </a:rPr>
              <a:t>Docs in purple color have been presented; </a:t>
            </a:r>
          </a:p>
          <a:p>
            <a:pPr>
              <a:buFont typeface="Arial" pitchFamily="34" charset="0"/>
              <a:buChar char="•"/>
            </a:pPr>
            <a:r>
              <a:rPr lang="en-US" sz="1400" dirty="0" smtClean="0">
                <a:solidFill>
                  <a:srgbClr val="0070C0"/>
                </a:solidFill>
              </a:rPr>
              <a:t>Docs in blue color have been presented but straw polls have not been taken. </a:t>
            </a:r>
          </a:p>
          <a:p>
            <a:pPr>
              <a:buFont typeface="Arial" pitchFamily="34" charset="0"/>
              <a:buChar char="•"/>
            </a:pPr>
            <a:r>
              <a:rPr lang="en-US" sz="1400" dirty="0" smtClean="0">
                <a:solidFill>
                  <a:srgbClr val="0070C0"/>
                </a:solidFill>
              </a:rPr>
              <a:t>Docs in white color have NOT been presented.</a:t>
            </a:r>
            <a:endParaRPr lang="en-US" sz="1400" dirty="0">
              <a:solidFill>
                <a:srgbClr val="0070C0"/>
              </a:solidFill>
            </a:endParaRPr>
          </a:p>
        </p:txBody>
      </p:sp>
      <p:graphicFrame>
        <p:nvGraphicFramePr>
          <p:cNvPr id="7" name="Table 6"/>
          <p:cNvGraphicFramePr>
            <a:graphicFrameLocks noGrp="1"/>
          </p:cNvGraphicFramePr>
          <p:nvPr/>
        </p:nvGraphicFramePr>
        <p:xfrm>
          <a:off x="1143000" y="2514600"/>
          <a:ext cx="6096000" cy="3884184"/>
        </p:xfrm>
        <a:graphic>
          <a:graphicData uri="http://schemas.openxmlformats.org/drawingml/2006/table">
            <a:tbl>
              <a:tblPr/>
              <a:tblGrid>
                <a:gridCol w="679731"/>
                <a:gridCol w="3711547"/>
                <a:gridCol w="1186832"/>
                <a:gridCol w="517890"/>
              </a:tblGrid>
              <a:tr h="161841">
                <a:tc>
                  <a:txBody>
                    <a:bodyPr/>
                    <a:lstStyle/>
                    <a:p>
                      <a:pPr algn="l" fontAlgn="b"/>
                      <a:r>
                        <a:rPr lang="en-CA" sz="900" b="0" i="0" u="none" strike="noStrike" dirty="0">
                          <a:solidFill>
                            <a:srgbClr val="000000"/>
                          </a:solidFill>
                          <a:latin typeface="Calibri"/>
                        </a:rPr>
                        <a:t>11-15/0579</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preamble design and autodetection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Hongyuan Zhang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11-15/0580</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11ax Coding Discussion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Hongyuan Zhang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11-15/810</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HE PHY Padding and Packet Extension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Hongyuan Zhang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11-15/1031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DL MU Signalling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Katsuo Yunoki </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11-15/1051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HE NDP frame for sounding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Young Hoon Kwon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11-15/1059</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SIG-B Encoding Structure Part II</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Ron Porat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11-15/1066</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HE-SIG-B Contents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Kaushik Josiam</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11-15/1068</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Reliable Transmission Schemes for HE-SIG-B and Data</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Jianhan Liu</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11-15/1070</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1024 QAM Proposal</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chemeClr val="tx1"/>
                          </a:solidFill>
                          <a:latin typeface="Calibri"/>
                        </a:rPr>
                        <a:t>11-15/1071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chemeClr val="tx1"/>
                          </a:solidFill>
                          <a:latin typeface="Calibri"/>
                        </a:rPr>
                        <a:t>Tone Grouping Factors and NDP format for 802.11ax</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chemeClr val="tx1"/>
                          </a:solidFill>
                          <a:latin typeface="Calibri"/>
                        </a:rPr>
                        <a:t>Sameer Vermani</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chemeClr val="tx1"/>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11-15/1075</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Number of BSS Color bits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Yasuhiko Inoue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11-15/0826</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HE-SIG-A transmission for range extension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Jiayin Zhang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11-15/1077</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HE-SIG-A Content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Jiayin Zhang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11-15/0853</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0000"/>
                          </a:solidFill>
                          <a:latin typeface="Calibri"/>
                        </a:rPr>
                        <a:t>Extensible Preamble Format Design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Leonardo Lanante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11-15/1088</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LTF Design for Uplink MU-MIMO</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Daewon Lee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11-15/1089</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Considerations on  PHY Padding and Packet Extension in 11ax</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Yujin Noh</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11-15/1091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Considerations on  Range Extension with SIG-A Repetition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Yujin Noh</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11-15/1092</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Support of 1x/2x/4x OFDM Symbol  in HE SU PPDU</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Heejung Yu</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11-15/1106</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SIG-B Structure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Reza Hedayat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11-15/1111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SIG-B Resource unit allocation coding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Amin Jafarian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11-15/1119</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Discussions on HE SIG-A Structure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John Son </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11-15/1122</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Identifiers in HE PPDUs for power saving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Alfred Asterjadhi</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11-15/0602</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HE-LTF squence for UL MU-MIMO</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Xiaogang Chen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11-15/0823</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Preamble Design and Auto-Detection for 11ax</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Sungho Moon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14</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Jianhan Liu (Mediatek)</a:t>
            </a:r>
          </a:p>
          <a:p>
            <a:pPr algn="ctr">
              <a:lnSpc>
                <a:spcPct val="90000"/>
              </a:lnSpc>
              <a:buFontTx/>
              <a:buNone/>
            </a:pPr>
            <a:r>
              <a:rPr lang="en-US" altLang="en-US" sz="2000" dirty="0" smtClean="0">
                <a:latin typeface="Arial" pitchFamily="34" charset="0"/>
              </a:rPr>
              <a:t>Yakun Sun (Marvell)</a:t>
            </a:r>
          </a:p>
          <a:p>
            <a:pPr algn="ctr">
              <a:lnSpc>
                <a:spcPct val="90000"/>
              </a:lnSpc>
              <a:buFontTx/>
              <a:buNone/>
            </a:pPr>
            <a:r>
              <a:rPr lang="en-US" altLang="en-US" sz="2000" dirty="0" smtClean="0">
                <a:latin typeface="Arial" pitchFamily="34" charset="0"/>
              </a:rPr>
              <a:t>Bo Sun (ZTE)</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21529</TotalTime>
  <Words>1007</Words>
  <Application>Microsoft Office PowerPoint</Application>
  <PresentationFormat>On-screen Show (4:3)</PresentationFormat>
  <Paragraphs>279</Paragraphs>
  <Slides>14</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802-11-Submission</vt:lpstr>
      <vt:lpstr>Document</vt:lpstr>
      <vt:lpstr>TGax PHY Ad Hoc September 2015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Schedule in a Glance</vt:lpstr>
      <vt:lpstr>PHY Submissions </vt:lpstr>
      <vt:lpstr>Straw polls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mtk30143</cp:lastModifiedBy>
  <cp:revision>1396</cp:revision>
  <cp:lastPrinted>1998-02-10T13:28:06Z</cp:lastPrinted>
  <dcterms:created xsi:type="dcterms:W3CDTF">2007-04-17T18:10:23Z</dcterms:created>
  <dcterms:modified xsi:type="dcterms:W3CDTF">2015-09-14T06:28:27Z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