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36" r:id="rId2"/>
    <p:sldId id="269" r:id="rId3"/>
    <p:sldId id="331" r:id="rId4"/>
    <p:sldId id="330" r:id="rId5"/>
    <p:sldId id="332" r:id="rId6"/>
    <p:sldId id="333" r:id="rId7"/>
    <p:sldId id="335" r:id="rId8"/>
    <p:sldId id="338" r:id="rId9"/>
    <p:sldId id="351" r:id="rId10"/>
    <p:sldId id="349" r:id="rId11"/>
    <p:sldId id="353" r:id="rId12"/>
    <p:sldId id="352" r:id="rId13"/>
    <p:sldId id="311" r:id="rId14"/>
    <p:sldId id="344" r:id="rId15"/>
    <p:sldId id="348" r:id="rId16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 userDrawn="1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35" autoAdjust="0"/>
    <p:restoredTop sz="95501" autoAdjust="0"/>
  </p:normalViewPr>
  <p:slideViewPr>
    <p:cSldViewPr>
      <p:cViewPr varScale="1">
        <p:scale>
          <a:sx n="100" d="100"/>
          <a:sy n="100" d="100"/>
        </p:scale>
        <p:origin x="480" y="72"/>
      </p:cViewPr>
      <p:guideLst>
        <p:guide orient="horz" pos="244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3F99EF29-387F-42BB-8A81-132E16DF844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dirty="0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7981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 smtClean="0"/>
            </a:lvl1pPr>
          </a:lstStyle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dirty="0"/>
              <a:t>Month Year</a:t>
            </a:r>
          </a:p>
        </p:txBody>
      </p:sp>
      <p:sp>
        <p:nvSpPr>
          <p:cNvPr id="922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 smtClean="0"/>
            </a:lvl5pPr>
          </a:lstStyle>
          <a:p>
            <a:pPr lvl="4">
              <a:defRPr/>
            </a:pPr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US" dirty="0"/>
              <a:t>Page </a:t>
            </a:r>
            <a:fld id="{870C1BA4-1CEE-4CD8-8532-343A8D2B31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109202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John Doe, Some Company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dirty="0"/>
              <a:t>Page </a:t>
            </a:r>
            <a:fld id="{9A6FF2A5-3843-4034-80EC-B86A7C49C539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8019613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11750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5700" y="701675"/>
            <a:ext cx="462280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5584559" y="95706"/>
            <a:ext cx="697179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Doc Title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>
          <a:xfrm>
            <a:off x="654050" y="95706"/>
            <a:ext cx="916020" cy="215444"/>
          </a:xfrm>
        </p:spPr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4168980" y="8985250"/>
            <a:ext cx="2112758" cy="184666"/>
          </a:xfrm>
        </p:spPr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3320211" y="8985250"/>
            <a:ext cx="415177" cy="184666"/>
          </a:xfrm>
        </p:spPr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70C1BA4-1CEE-4CD8-8532-343A8D2B3155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5460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78767F8E-C671-44AE-B57E-1FAC75A3C9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C694010-9FAD-4A5E-AE03-53FD22EA53F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043906"/>
            <a:ext cx="77724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2EA5A18A-0502-4C7F-91C7-3FAD3C70332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57D10478-073E-41FC-8CD8-273C831393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2DA8EA7-967B-44C3-81AE-E347CC116D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5791199" y="6475413"/>
            <a:ext cx="275266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4E488B76-7930-427E-B17C-4A951210E5A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mtClean="0"/>
            </a:lvl1pPr>
          </a:lstStyle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US" dirty="0"/>
              <a:t>Slide </a:t>
            </a:r>
            <a:fld id="{1020D93E-1000-485A-B4A0-9946B8CFFE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dirty="0" smtClean="0"/>
              <a:t>Submission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 userDrawn="1"/>
        </p:nvSpPr>
        <p:spPr bwMode="auto">
          <a:xfrm>
            <a:off x="7620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 userDrawn="1"/>
        </p:nvSpPr>
        <p:spPr>
          <a:xfrm>
            <a:off x="3581401" y="303340"/>
            <a:ext cx="48768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802.11-15/</a:t>
            </a:r>
            <a:r>
              <a:rPr kumimoji="0" lang="en-US" altLang="ja-JP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0xxx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1" name="TextBox 10"/>
          <p:cNvSpPr txBox="1"/>
          <p:nvPr userDrawn="1"/>
        </p:nvSpPr>
        <p:spPr>
          <a:xfrm>
            <a:off x="381001" y="303340"/>
            <a:ext cx="12953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b="1" dirty="0" smtClean="0"/>
              <a:t>Sept </a:t>
            </a:r>
            <a:r>
              <a:rPr lang="en-US" sz="1400" b="1" dirty="0" smtClean="0"/>
              <a:t>2015</a:t>
            </a:r>
            <a:endParaRPr lang="en-US" sz="1400" b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684212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8119365"/>
              </p:ext>
            </p:extLst>
          </p:nvPr>
        </p:nvGraphicFramePr>
        <p:xfrm>
          <a:off x="914400" y="2204140"/>
          <a:ext cx="7239000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Lei Wang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914400"/>
            <a:ext cx="7772400" cy="1066800"/>
          </a:xfrm>
          <a:noFill/>
        </p:spPr>
        <p:txBody>
          <a:bodyPr/>
          <a:lstStyle/>
          <a:p>
            <a:r>
              <a:rPr lang="en-US" sz="2800" dirty="0" smtClean="0"/>
              <a:t>Acknowledgement to DL MU</a:t>
            </a:r>
            <a:endParaRPr lang="en-US" sz="2800" dirty="0" smtClean="0"/>
          </a:p>
        </p:txBody>
      </p:sp>
      <p:sp>
        <p:nvSpPr>
          <p:cNvPr id="10" name="Rectangle 6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</a:t>
            </a:r>
            <a:r>
              <a:rPr lang="en-US" sz="2000" b="0" dirty="0" smtClean="0"/>
              <a:t>2015-09-14</a:t>
            </a:r>
            <a:endParaRPr lang="en-US" sz="2000" b="0" dirty="0" smtClean="0"/>
          </a:p>
        </p:txBody>
      </p:sp>
    </p:spTree>
    <p:extLst>
      <p:ext uri="{BB962C8B-B14F-4D97-AF65-F5344CB8AC3E}">
        <p14:creationId xmlns:p14="http://schemas.microsoft.com/office/powerpoint/2010/main" val="3596105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57200"/>
            <a:ext cx="8610600" cy="762000"/>
          </a:xfrm>
        </p:spPr>
        <p:txBody>
          <a:bodyPr/>
          <a:lstStyle/>
          <a:p>
            <a:r>
              <a:rPr lang="en-US" sz="2800" b="0" dirty="0" smtClean="0"/>
              <a:t>DL OFDMA Frame Exchange Sequence</a:t>
            </a:r>
            <a:endParaRPr lang="en-US" sz="2800" b="0" dirty="0"/>
          </a:p>
        </p:txBody>
      </p:sp>
      <p:sp>
        <p:nvSpPr>
          <p:cNvPr id="60" name="Slide Number Placeholder 4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en-US" sz="1000" dirty="0"/>
              <a:t>Slide </a:t>
            </a:r>
            <a:fld id="{8ECFE58B-6F90-4BB0-B09C-F6AB727C71EB}" type="slidenum">
              <a:rPr lang="en-US" sz="1000"/>
              <a:pPr/>
              <a:t>10</a:t>
            </a:fld>
            <a:endParaRPr lang="en-US" sz="1000" dirty="0"/>
          </a:p>
        </p:txBody>
      </p:sp>
      <p:sp>
        <p:nvSpPr>
          <p:cNvPr id="75" name="Content Placeholder 2"/>
          <p:cNvSpPr txBox="1">
            <a:spLocks/>
          </p:cNvSpPr>
          <p:nvPr/>
        </p:nvSpPr>
        <p:spPr bwMode="auto">
          <a:xfrm>
            <a:off x="84160" y="1142999"/>
            <a:ext cx="8991600" cy="20249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SzTx/>
              <a:buFontTx/>
              <a:buChar char="•"/>
              <a:tabLst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11ax allows DL </a:t>
            </a: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OFDMA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Times New Roman" pitchFamily="18" charset="0"/>
              <a:buChar char="‒"/>
              <a:defRPr/>
            </a:pPr>
            <a:r>
              <a:rPr kumimoji="0" lang="en-US" sz="1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DL MU MIMO may be combined </a:t>
            </a:r>
            <a:r>
              <a:rPr lang="en-US" sz="1400" kern="0" dirty="0" smtClean="0">
                <a:latin typeface="+mn-lt"/>
              </a:rPr>
              <a:t>with DL OFDMA. </a:t>
            </a:r>
            <a:endParaRPr lang="en-US" sz="14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Times New Roman" pitchFamily="18" charset="0"/>
              <a:buChar char="‒"/>
              <a:defRPr/>
            </a:pPr>
            <a:r>
              <a:rPr lang="en-US" sz="1400" kern="0" dirty="0" smtClean="0">
                <a:latin typeface="+mn-lt"/>
              </a:rPr>
              <a:t>STAs which are DL OFDMA receivers need to acknowledge the received frames if the AP ask for immediate </a:t>
            </a:r>
            <a:r>
              <a:rPr lang="en-US" sz="1400" kern="0" dirty="0" err="1" smtClean="0">
                <a:latin typeface="+mn-lt"/>
              </a:rPr>
              <a:t>Ack</a:t>
            </a:r>
            <a:r>
              <a:rPr lang="en-US" sz="1400" kern="0" dirty="0" smtClean="0">
                <a:latin typeface="+mn-lt"/>
              </a:rPr>
              <a:t> or BA. </a:t>
            </a:r>
            <a:endParaRPr lang="en-US" sz="1400" kern="0" dirty="0" smtClean="0">
              <a:latin typeface="+mn-lt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D7381B"/>
              </a:buClr>
              <a:buSzTx/>
              <a:buFontTx/>
              <a:buChar char="•"/>
              <a:tabLst/>
              <a:defRPr/>
            </a:pPr>
            <a:r>
              <a:rPr lang="en-US" sz="1400" kern="0" dirty="0" smtClean="0">
                <a:latin typeface="+mn-lt"/>
              </a:rPr>
              <a:t>OFDMA acknowledge can </a:t>
            </a:r>
            <a:r>
              <a:rPr lang="en-US" sz="1400" kern="0" dirty="0" smtClean="0">
                <a:latin typeface="+mn-lt"/>
              </a:rPr>
              <a:t>decrease the acknowledge </a:t>
            </a:r>
            <a:r>
              <a:rPr lang="en-US" sz="1400" kern="0" dirty="0" smtClean="0">
                <a:latin typeface="+mn-lt"/>
              </a:rPr>
              <a:t>overhead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1400" kern="0" dirty="0" smtClean="0">
                <a:latin typeface="+mn-lt"/>
              </a:rPr>
              <a:t>Trigger frame or its simplification should be used for scheduling UL OFDMA acknowledgement.</a:t>
            </a:r>
          </a:p>
        </p:txBody>
      </p:sp>
      <p:cxnSp>
        <p:nvCxnSpPr>
          <p:cNvPr id="76" name="Straight Arrow Connector 75"/>
          <p:cNvCxnSpPr/>
          <p:nvPr/>
        </p:nvCxnSpPr>
        <p:spPr bwMode="auto">
          <a:xfrm flipV="1">
            <a:off x="2104770" y="5695691"/>
            <a:ext cx="304800" cy="253916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sp>
        <p:nvSpPr>
          <p:cNvPr id="77" name="Text Box 32"/>
          <p:cNvSpPr txBox="1">
            <a:spLocks noChangeArrowheads="1"/>
          </p:cNvSpPr>
          <p:nvPr/>
        </p:nvSpPr>
        <p:spPr bwMode="auto">
          <a:xfrm>
            <a:off x="809370" y="5848091"/>
            <a:ext cx="149271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Primary 20MHz channel.</a:t>
            </a:r>
            <a:endParaRPr lang="en-US" sz="1050" b="0" i="1" dirty="0"/>
          </a:p>
        </p:txBody>
      </p:sp>
      <p:cxnSp>
        <p:nvCxnSpPr>
          <p:cNvPr id="78" name="Straight Connector 77"/>
          <p:cNvCxnSpPr/>
          <p:nvPr/>
        </p:nvCxnSpPr>
        <p:spPr bwMode="auto">
          <a:xfrm>
            <a:off x="1295400" y="5777552"/>
            <a:ext cx="69342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79" name="Text Box 32"/>
          <p:cNvSpPr txBox="1">
            <a:spLocks noChangeArrowheads="1"/>
          </p:cNvSpPr>
          <p:nvPr/>
        </p:nvSpPr>
        <p:spPr bwMode="auto">
          <a:xfrm>
            <a:off x="3317175" y="5870784"/>
            <a:ext cx="543739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TXOP</a:t>
            </a:r>
            <a:endParaRPr lang="en-US" sz="1050" b="0" i="1" dirty="0"/>
          </a:p>
        </p:txBody>
      </p:sp>
      <p:cxnSp>
        <p:nvCxnSpPr>
          <p:cNvPr id="80" name="Straight Arrow Connector 79"/>
          <p:cNvCxnSpPr/>
          <p:nvPr/>
        </p:nvCxnSpPr>
        <p:spPr bwMode="auto">
          <a:xfrm>
            <a:off x="1952370" y="5168874"/>
            <a:ext cx="304800" cy="355684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83" name="Straight Connector 82"/>
          <p:cNvCxnSpPr/>
          <p:nvPr/>
        </p:nvCxnSpPr>
        <p:spPr bwMode="auto">
          <a:xfrm>
            <a:off x="2104770" y="5549874"/>
            <a:ext cx="304800" cy="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/>
          <p:cNvCxnSpPr/>
          <p:nvPr/>
        </p:nvCxnSpPr>
        <p:spPr bwMode="auto">
          <a:xfrm flipH="1">
            <a:off x="2028570" y="5549874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2" name="Straight Connector 101"/>
          <p:cNvCxnSpPr/>
          <p:nvPr/>
        </p:nvCxnSpPr>
        <p:spPr bwMode="auto">
          <a:xfrm flipH="1">
            <a:off x="2104770" y="5549874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3" name="Straight Connector 102"/>
          <p:cNvCxnSpPr/>
          <p:nvPr/>
        </p:nvCxnSpPr>
        <p:spPr bwMode="auto">
          <a:xfrm flipH="1">
            <a:off x="2180970" y="5549874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/>
          <p:cNvCxnSpPr/>
          <p:nvPr/>
        </p:nvCxnSpPr>
        <p:spPr bwMode="auto">
          <a:xfrm flipH="1">
            <a:off x="2257170" y="5549874"/>
            <a:ext cx="76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Text Box 32"/>
          <p:cNvSpPr txBox="1">
            <a:spLocks noChangeArrowheads="1"/>
          </p:cNvSpPr>
          <p:nvPr/>
        </p:nvSpPr>
        <p:spPr bwMode="auto">
          <a:xfrm>
            <a:off x="1707993" y="4787874"/>
            <a:ext cx="777777" cy="4154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err="1" smtClean="0"/>
              <a:t>Backoff</a:t>
            </a:r>
            <a:r>
              <a:rPr lang="en-US" sz="1050" dirty="0" smtClean="0"/>
              <a:t> or </a:t>
            </a:r>
          </a:p>
          <a:p>
            <a:r>
              <a:rPr lang="en-US" sz="1050" dirty="0" smtClean="0"/>
              <a:t>PIFS</a:t>
            </a:r>
            <a:endParaRPr lang="en-US" sz="1050" b="0" i="1" dirty="0"/>
          </a:p>
        </p:txBody>
      </p:sp>
      <p:cxnSp>
        <p:nvCxnSpPr>
          <p:cNvPr id="109" name="Straight Connector 108"/>
          <p:cNvCxnSpPr/>
          <p:nvPr/>
        </p:nvCxnSpPr>
        <p:spPr bwMode="auto">
          <a:xfrm>
            <a:off x="2409570" y="5831639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0" name="Straight Connector 109"/>
          <p:cNvCxnSpPr/>
          <p:nvPr/>
        </p:nvCxnSpPr>
        <p:spPr bwMode="auto">
          <a:xfrm>
            <a:off x="4686179" y="5831639"/>
            <a:ext cx="0" cy="162011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11" name="Straight Arrow Connector 110"/>
          <p:cNvCxnSpPr/>
          <p:nvPr/>
        </p:nvCxnSpPr>
        <p:spPr bwMode="auto">
          <a:xfrm>
            <a:off x="2409570" y="6019800"/>
            <a:ext cx="867030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arrow" w="med" len="med"/>
            <a:tailEnd type="none"/>
          </a:ln>
          <a:effectLst/>
        </p:spPr>
      </p:cxnSp>
      <p:sp>
        <p:nvSpPr>
          <p:cNvPr id="112" name="Rectangle 111"/>
          <p:cNvSpPr/>
          <p:nvPr/>
        </p:nvSpPr>
        <p:spPr bwMode="auto">
          <a:xfrm>
            <a:off x="4325203" y="4631300"/>
            <a:ext cx="370367" cy="550299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13" name="Rectangle 112"/>
          <p:cNvSpPr/>
          <p:nvPr/>
        </p:nvSpPr>
        <p:spPr bwMode="auto">
          <a:xfrm>
            <a:off x="4325203" y="5490183"/>
            <a:ext cx="370367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117" name="Rectangle 116"/>
          <p:cNvSpPr/>
          <p:nvPr/>
        </p:nvSpPr>
        <p:spPr bwMode="auto">
          <a:xfrm>
            <a:off x="4325203" y="5187923"/>
            <a:ext cx="370367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124" name="Text Box 32"/>
          <p:cNvSpPr txBox="1">
            <a:spLocks noChangeArrowheads="1"/>
          </p:cNvSpPr>
          <p:nvPr/>
        </p:nvSpPr>
        <p:spPr bwMode="auto">
          <a:xfrm>
            <a:off x="4314570" y="5733409"/>
            <a:ext cx="357790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UL</a:t>
            </a:r>
            <a:endParaRPr lang="en-US" sz="1050" b="0" i="1" dirty="0"/>
          </a:p>
        </p:txBody>
      </p:sp>
      <p:sp>
        <p:nvSpPr>
          <p:cNvPr id="130" name="Text Box 32"/>
          <p:cNvSpPr txBox="1">
            <a:spLocks noChangeArrowheads="1"/>
          </p:cNvSpPr>
          <p:nvPr/>
        </p:nvSpPr>
        <p:spPr bwMode="auto">
          <a:xfrm>
            <a:off x="3095370" y="5733409"/>
            <a:ext cx="365806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DL</a:t>
            </a:r>
            <a:endParaRPr lang="en-US" sz="1050" b="0" i="1" dirty="0"/>
          </a:p>
        </p:txBody>
      </p:sp>
      <p:sp>
        <p:nvSpPr>
          <p:cNvPr id="132" name="Rectangle 131"/>
          <p:cNvSpPr/>
          <p:nvPr/>
        </p:nvSpPr>
        <p:spPr bwMode="auto">
          <a:xfrm>
            <a:off x="2409570" y="3494382"/>
            <a:ext cx="1752600" cy="1117684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000" dirty="0" smtClean="0"/>
          </a:p>
          <a:p>
            <a:endParaRPr lang="en-US" sz="1000" dirty="0" smtClean="0"/>
          </a:p>
          <a:p>
            <a:endParaRPr lang="en-US" sz="1000" dirty="0" smtClean="0"/>
          </a:p>
          <a:p>
            <a:r>
              <a:rPr lang="en-US" sz="1000" dirty="0" smtClean="0"/>
              <a:t>AP’s (MU MIMO) </a:t>
            </a:r>
            <a:r>
              <a:rPr lang="en-US" sz="1000" dirty="0"/>
              <a:t>A-MPDU with unicast Trigger </a:t>
            </a:r>
            <a:r>
              <a:rPr lang="en-US" sz="1000" dirty="0" smtClean="0"/>
              <a:t>to STA0, STA4, STA5</a:t>
            </a:r>
            <a:endParaRPr lang="en-US" sz="1000" dirty="0"/>
          </a:p>
        </p:txBody>
      </p:sp>
      <p:cxnSp>
        <p:nvCxnSpPr>
          <p:cNvPr id="139" name="Straight Arrow Connector 138"/>
          <p:cNvCxnSpPr/>
          <p:nvPr/>
        </p:nvCxnSpPr>
        <p:spPr bwMode="auto">
          <a:xfrm>
            <a:off x="3886200" y="6019800"/>
            <a:ext cx="755678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3" name="Rectangle 152"/>
          <p:cNvSpPr/>
          <p:nvPr/>
        </p:nvSpPr>
        <p:spPr bwMode="auto">
          <a:xfrm>
            <a:off x="2409570" y="4608682"/>
            <a:ext cx="1752600" cy="572933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 sz="1000" dirty="0" smtClean="0"/>
          </a:p>
          <a:p>
            <a:r>
              <a:rPr lang="en-US" sz="1000" dirty="0" smtClean="0"/>
              <a:t>AP’s A-MPDU </a:t>
            </a:r>
            <a:r>
              <a:rPr lang="en-US" sz="1000" dirty="0"/>
              <a:t>with unicast Trigger to </a:t>
            </a:r>
            <a:r>
              <a:rPr lang="en-US" sz="1000" dirty="0" smtClean="0"/>
              <a:t>STA3 </a:t>
            </a:r>
            <a:endParaRPr lang="en-US" sz="1000" dirty="0"/>
          </a:p>
        </p:txBody>
      </p:sp>
      <p:sp>
        <p:nvSpPr>
          <p:cNvPr id="154" name="Rectangle 153"/>
          <p:cNvSpPr/>
          <p:nvPr/>
        </p:nvSpPr>
        <p:spPr bwMode="auto">
          <a:xfrm>
            <a:off x="2409570" y="5476455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AP’s A-MPDU </a:t>
            </a:r>
            <a:r>
              <a:rPr lang="en-US" sz="900" dirty="0"/>
              <a:t>with unicast Trigger to STA1</a:t>
            </a:r>
            <a:endParaRPr lang="en-US" sz="900" dirty="0"/>
          </a:p>
        </p:txBody>
      </p:sp>
      <p:sp>
        <p:nvSpPr>
          <p:cNvPr id="162" name="Rectangle 161"/>
          <p:cNvSpPr/>
          <p:nvPr/>
        </p:nvSpPr>
        <p:spPr bwMode="auto">
          <a:xfrm>
            <a:off x="2409570" y="5178731"/>
            <a:ext cx="1752600" cy="29205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r>
              <a:rPr lang="en-US" sz="900" dirty="0" smtClean="0"/>
              <a:t>AP’s </a:t>
            </a:r>
            <a:r>
              <a:rPr lang="en-US" sz="900" dirty="0"/>
              <a:t>A-MPDU with unicast Trigger </a:t>
            </a:r>
            <a:r>
              <a:rPr lang="en-US" sz="900" dirty="0" smtClean="0"/>
              <a:t>to </a:t>
            </a:r>
            <a:r>
              <a:rPr lang="en-US" sz="900" dirty="0" smtClean="0"/>
              <a:t>STA2</a:t>
            </a:r>
            <a:endParaRPr lang="en-US" sz="900" dirty="0"/>
          </a:p>
        </p:txBody>
      </p:sp>
      <p:sp>
        <p:nvSpPr>
          <p:cNvPr id="167" name="Rectangle 166"/>
          <p:cNvSpPr/>
          <p:nvPr/>
        </p:nvSpPr>
        <p:spPr bwMode="auto">
          <a:xfrm>
            <a:off x="4314570" y="3779647"/>
            <a:ext cx="370367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168" name="Rectangle 167"/>
          <p:cNvSpPr/>
          <p:nvPr/>
        </p:nvSpPr>
        <p:spPr bwMode="auto">
          <a:xfrm>
            <a:off x="4314570" y="4343742"/>
            <a:ext cx="370367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169" name="Rectangle 168"/>
          <p:cNvSpPr/>
          <p:nvPr/>
        </p:nvSpPr>
        <p:spPr bwMode="auto">
          <a:xfrm>
            <a:off x="4314570" y="4058382"/>
            <a:ext cx="370367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170" name="Rectangle 169"/>
          <p:cNvSpPr/>
          <p:nvPr/>
        </p:nvSpPr>
        <p:spPr bwMode="auto">
          <a:xfrm>
            <a:off x="4316339" y="3496094"/>
            <a:ext cx="368598" cy="274727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  <p:sp>
        <p:nvSpPr>
          <p:cNvPr id="171" name="Text Box 32"/>
          <p:cNvSpPr txBox="1">
            <a:spLocks noChangeArrowheads="1"/>
          </p:cNvSpPr>
          <p:nvPr/>
        </p:nvSpPr>
        <p:spPr bwMode="auto">
          <a:xfrm>
            <a:off x="4085970" y="3200400"/>
            <a:ext cx="881973" cy="2539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050" dirty="0" smtClean="0"/>
              <a:t>OFDMA BA</a:t>
            </a:r>
            <a:endParaRPr lang="en-US" sz="1050" b="0" i="1" dirty="0"/>
          </a:p>
        </p:txBody>
      </p:sp>
      <p:sp>
        <p:nvSpPr>
          <p:cNvPr id="54" name="Rectangle 53"/>
          <p:cNvSpPr/>
          <p:nvPr/>
        </p:nvSpPr>
        <p:spPr bwMode="auto">
          <a:xfrm>
            <a:off x="4331525" y="4749448"/>
            <a:ext cx="370367" cy="274727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Garamond" pitchFamily="18" charset="0"/>
              </a:rPr>
              <a:t>BA</a:t>
            </a:r>
          </a:p>
        </p:txBody>
      </p:sp>
    </p:spTree>
    <p:extLst>
      <p:ext uri="{BB962C8B-B14F-4D97-AF65-F5344CB8AC3E}">
        <p14:creationId xmlns:p14="http://schemas.microsoft.com/office/powerpoint/2010/main" val="34273246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-228600" y="533400"/>
            <a:ext cx="9601200" cy="685800"/>
          </a:xfrm>
        </p:spPr>
        <p:txBody>
          <a:bodyPr/>
          <a:lstStyle/>
          <a:p>
            <a:r>
              <a:rPr lang="en-US" sz="2400" b="0" dirty="0" smtClean="0"/>
              <a:t>Simplified Trigger for UL OFDMA Acknowledgement</a:t>
            </a:r>
            <a:endParaRPr lang="en-US" sz="2400" b="0" dirty="0"/>
          </a:p>
        </p:txBody>
      </p:sp>
      <p:sp>
        <p:nvSpPr>
          <p:cNvPr id="100" name="Content Placeholder 2"/>
          <p:cNvSpPr txBox="1">
            <a:spLocks/>
          </p:cNvSpPr>
          <p:nvPr/>
        </p:nvSpPr>
        <p:spPr bwMode="auto">
          <a:xfrm>
            <a:off x="0" y="1232356"/>
            <a:ext cx="9143999" cy="37968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/>
              <a:t>Unicast trigger frame can transmit schedule info for UL OFDMA data and acknowledgement from STAs</a:t>
            </a:r>
            <a:r>
              <a:rPr lang="en-US" sz="1600" dirty="0" smtClean="0"/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1600" kern="0" dirty="0"/>
              <a:t>In DL OFDMA with short data frame, e.g. </a:t>
            </a:r>
            <a:r>
              <a:rPr lang="en-US" sz="1600" kern="0" dirty="0" smtClean="0"/>
              <a:t>~ 80-byte </a:t>
            </a:r>
            <a:r>
              <a:rPr lang="en-US" sz="1600" kern="0" dirty="0"/>
              <a:t>data PPDU in narrow resource unit (RU = subchannel), unicast trigger frame </a:t>
            </a:r>
            <a:r>
              <a:rPr lang="en-US" sz="1600" kern="0" dirty="0" smtClean="0"/>
              <a:t>has bigger </a:t>
            </a:r>
            <a:r>
              <a:rPr lang="en-US" sz="1600" kern="0" dirty="0"/>
              <a:t>overhead</a:t>
            </a:r>
            <a:r>
              <a:rPr lang="en-US" sz="1600" kern="0" dirty="0" smtClean="0"/>
              <a:t>.</a:t>
            </a:r>
            <a:endParaRPr lang="en-US" sz="1600" dirty="0" smtClean="0"/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/>
              <a:t>The simplified Trigger for OFDMA acknowledgement can decrease the overhead and should include </a:t>
            </a:r>
            <a:r>
              <a:rPr lang="en-US" sz="1600" dirty="0" smtClean="0"/>
              <a:t>the following </a:t>
            </a:r>
            <a:r>
              <a:rPr lang="en-US" sz="1600" dirty="0" smtClean="0"/>
              <a:t>scheduling information in the frame payload:</a:t>
            </a:r>
            <a:endParaRPr lang="en-US" sz="1600" dirty="0" smtClean="0"/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RU Allocation </a:t>
            </a:r>
            <a:r>
              <a:rPr lang="en-US" sz="1600" kern="0" dirty="0" smtClean="0"/>
              <a:t>includes </a:t>
            </a:r>
            <a:r>
              <a:rPr lang="en-US" sz="1600" i="1" kern="0" dirty="0" smtClean="0"/>
              <a:t>start of the RU (start of 20MHz channel)</a:t>
            </a:r>
            <a:r>
              <a:rPr lang="en-US" sz="1600" kern="0" dirty="0" smtClean="0"/>
              <a:t> and </a:t>
            </a:r>
            <a:r>
              <a:rPr lang="en-US" sz="1600" i="1" kern="0" dirty="0" smtClean="0"/>
              <a:t>width of the RU</a:t>
            </a:r>
            <a:r>
              <a:rPr lang="en-US" sz="1600" kern="0" dirty="0" smtClean="0"/>
              <a:t>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kern="0" dirty="0" smtClean="0"/>
              <a:t>UL PPDU Length. </a:t>
            </a:r>
          </a:p>
          <a:p>
            <a:pPr marL="285750" indent="-285750">
              <a:spcBef>
                <a:spcPct val="20000"/>
              </a:spcBef>
              <a:buClr>
                <a:srgbClr val="D7381B"/>
              </a:buClr>
              <a:buFont typeface="Arial" panose="020B0604020202020204" pitchFamily="34" charset="0"/>
              <a:buChar char="•"/>
              <a:defRPr/>
            </a:pPr>
            <a:r>
              <a:rPr lang="en-US" sz="1600" dirty="0" smtClean="0"/>
              <a:t>MCS </a:t>
            </a:r>
            <a:r>
              <a:rPr lang="en-US" sz="1600" dirty="0"/>
              <a:t>can be </a:t>
            </a:r>
            <a:r>
              <a:rPr lang="en-US" sz="1600" dirty="0" smtClean="0"/>
              <a:t>omitted </a:t>
            </a:r>
            <a:r>
              <a:rPr lang="en-US" sz="1600" dirty="0"/>
              <a:t>since the AP and STA can figure out the same MCS by UL PPDU Length and RU Allocation</a:t>
            </a:r>
            <a:endParaRPr lang="en-US" sz="1600" kern="0" dirty="0" smtClean="0"/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 smtClean="0"/>
              <a:t>The </a:t>
            </a:r>
            <a:r>
              <a:rPr lang="en-US" sz="1600" dirty="0" smtClean="0"/>
              <a:t>most robust MCS whose transmission time is shorter than UL PPDU Length can be selected</a:t>
            </a:r>
            <a:r>
              <a:rPr lang="en-US" sz="1600" dirty="0" smtClean="0"/>
              <a:t>.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/>
              <a:t>Other fields </a:t>
            </a:r>
            <a:r>
              <a:rPr lang="en-US" sz="1600" dirty="0"/>
              <a:t>in Unicast trigger frame can </a:t>
            </a:r>
            <a:r>
              <a:rPr lang="en-US" sz="1600" dirty="0" smtClean="0"/>
              <a:t>also be </a:t>
            </a:r>
            <a:r>
              <a:rPr lang="en-US" sz="1600" dirty="0"/>
              <a:t>saved when triggering UL OFDMA acknowledgement, e.g.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/>
              <a:t>AID, TC, Nsts are not needed for control frame. </a:t>
            </a: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Arial" pitchFamily="34" charset="0"/>
              <a:buChar char="‒"/>
              <a:defRPr/>
            </a:pPr>
            <a:r>
              <a:rPr lang="en-US" sz="1600" dirty="0"/>
              <a:t>GI Mode, LTF Type/</a:t>
            </a:r>
            <a:r>
              <a:rPr lang="en-US" sz="1600" dirty="0" err="1"/>
              <a:t>Num</a:t>
            </a:r>
            <a:r>
              <a:rPr lang="en-US" sz="1600" dirty="0"/>
              <a:t> can be same as DL OFDMA</a:t>
            </a:r>
            <a:r>
              <a:rPr lang="en-US" sz="1600" dirty="0" smtClean="0"/>
              <a:t>.</a:t>
            </a:r>
            <a:endParaRPr lang="en-US" sz="1600" dirty="0"/>
          </a:p>
        </p:txBody>
      </p:sp>
      <p:sp>
        <p:nvSpPr>
          <p:cNvPr id="5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543800" y="6477000"/>
            <a:ext cx="1000061" cy="152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Marvell</a:t>
            </a:r>
            <a:endParaRPr lang="en-US" dirty="0"/>
          </a:p>
        </p:txBody>
      </p:sp>
      <p:sp>
        <p:nvSpPr>
          <p:cNvPr id="5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57" name="TextBox 56"/>
          <p:cNvSpPr txBox="1"/>
          <p:nvPr/>
        </p:nvSpPr>
        <p:spPr>
          <a:xfrm>
            <a:off x="3429000" y="5638800"/>
            <a:ext cx="38023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800" dirty="0" smtClean="0"/>
              <a:t>Bits:</a:t>
            </a:r>
            <a:endParaRPr lang="en-US" sz="800" dirty="0"/>
          </a:p>
        </p:txBody>
      </p:sp>
      <p:sp>
        <p:nvSpPr>
          <p:cNvPr id="58" name="Rectangle 57"/>
          <p:cNvSpPr/>
          <p:nvPr/>
        </p:nvSpPr>
        <p:spPr bwMode="auto">
          <a:xfrm>
            <a:off x="3657600" y="5867400"/>
            <a:ext cx="687572" cy="3048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UL PPDU Length</a:t>
            </a:r>
          </a:p>
        </p:txBody>
      </p:sp>
      <p:sp>
        <p:nvSpPr>
          <p:cNvPr id="60" name="Rectangle 59"/>
          <p:cNvSpPr/>
          <p:nvPr/>
        </p:nvSpPr>
        <p:spPr bwMode="auto">
          <a:xfrm>
            <a:off x="4345172" y="5867400"/>
            <a:ext cx="682259" cy="30479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800" dirty="0" smtClean="0"/>
              <a:t>RU Allocation</a:t>
            </a: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4495800" y="5638800"/>
            <a:ext cx="462510" cy="2286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TBD </a:t>
            </a:r>
            <a:endParaRPr lang="en-US" sz="900" dirty="0"/>
          </a:p>
        </p:txBody>
      </p:sp>
      <p:sp>
        <p:nvSpPr>
          <p:cNvPr id="64" name="Text Box 32"/>
          <p:cNvSpPr txBox="1">
            <a:spLocks noChangeArrowheads="1"/>
          </p:cNvSpPr>
          <p:nvPr/>
        </p:nvSpPr>
        <p:spPr bwMode="auto">
          <a:xfrm>
            <a:off x="3810000" y="5638800"/>
            <a:ext cx="4572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900" dirty="0" smtClean="0"/>
              <a:t>9</a:t>
            </a:r>
            <a:endParaRPr lang="en-US" sz="900" b="0" i="1" dirty="0"/>
          </a:p>
        </p:txBody>
      </p:sp>
    </p:spTree>
    <p:extLst>
      <p:ext uri="{BB962C8B-B14F-4D97-AF65-F5344CB8AC3E}">
        <p14:creationId xmlns:p14="http://schemas.microsoft.com/office/powerpoint/2010/main" val="441029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381000"/>
            <a:ext cx="9144000" cy="685800"/>
          </a:xfrm>
        </p:spPr>
        <p:txBody>
          <a:bodyPr/>
          <a:lstStyle/>
          <a:p>
            <a:r>
              <a:rPr lang="en-US" sz="2400" b="0" dirty="0" smtClean="0"/>
              <a:t>Simplified Trigger in MAC Header</a:t>
            </a:r>
            <a:endParaRPr lang="en-US" sz="2400" b="0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5965136"/>
              </p:ext>
            </p:extLst>
          </p:nvPr>
        </p:nvGraphicFramePr>
        <p:xfrm>
          <a:off x="1295400" y="2987040"/>
          <a:ext cx="5486400" cy="102478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47800"/>
                <a:gridCol w="2057400"/>
                <a:gridCol w="1981200"/>
              </a:tblGrid>
              <a:tr h="213360">
                <a:tc>
                  <a:txBody>
                    <a:bodyPr/>
                    <a:lstStyle/>
                    <a:p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900" dirty="0" smtClean="0"/>
                        <a:t>OFDMA ACK Trigger in MAC header</a:t>
                      </a:r>
                      <a:endParaRPr lang="en-US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900" dirty="0" smtClean="0"/>
                        <a:t>OFDMA ACK Trigger in MAC Frame</a:t>
                      </a:r>
                      <a:endParaRPr lang="en-US" sz="900" dirty="0"/>
                    </a:p>
                  </a:txBody>
                  <a:tcPr/>
                </a:tc>
              </a:tr>
              <a:tr h="26031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12</a:t>
                      </a:r>
                      <a:r>
                        <a:rPr lang="en-US" sz="1000" baseline="0" dirty="0" smtClean="0"/>
                        <a:t>bits/symbol/26tones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27.2us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190.4us</a:t>
                      </a:r>
                      <a:endParaRPr lang="en-US" sz="1000" dirty="0"/>
                    </a:p>
                  </a:txBody>
                  <a:tcPr/>
                </a:tc>
              </a:tr>
              <a:tr h="26031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24bits/symbol/26tones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13.6us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95.2us</a:t>
                      </a:r>
                      <a:endParaRPr lang="en-US" sz="1000" dirty="0"/>
                    </a:p>
                  </a:txBody>
                  <a:tcPr/>
                </a:tc>
              </a:tr>
              <a:tr h="260316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48bits/symbol/26tones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6.8us</a:t>
                      </a:r>
                      <a:endParaRPr lang="en-US" sz="1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47.6us</a:t>
                      </a:r>
                      <a:endParaRPr lang="en-US" sz="10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7543800" y="6477000"/>
            <a:ext cx="1000061" cy="1524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Marvell</a:t>
            </a:r>
            <a:endParaRPr lang="en-US" dirty="0"/>
          </a:p>
        </p:txBody>
      </p:sp>
      <p:sp>
        <p:nvSpPr>
          <p:cNvPr id="56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57" name="Content Placeholder 2"/>
          <p:cNvSpPr txBox="1">
            <a:spLocks/>
          </p:cNvSpPr>
          <p:nvPr/>
        </p:nvSpPr>
        <p:spPr bwMode="auto">
          <a:xfrm>
            <a:off x="0" y="914400"/>
            <a:ext cx="9143999" cy="1484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/>
              <a:t>Putting the schedule information (frame body) of the simplified Trigger in </a:t>
            </a:r>
            <a:r>
              <a:rPr lang="en-US" sz="1600" dirty="0" smtClean="0"/>
              <a:t>MAC header </a:t>
            </a:r>
            <a:endParaRPr lang="en-US" sz="1600" dirty="0" smtClean="0"/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 smtClean="0"/>
              <a:t>uses </a:t>
            </a:r>
            <a:r>
              <a:rPr lang="en-US" sz="1600" dirty="0" smtClean="0"/>
              <a:t>less medium time than </a:t>
            </a:r>
            <a:r>
              <a:rPr lang="en-US" sz="1600" dirty="0" smtClean="0"/>
              <a:t>that used by separate Trigger.</a:t>
            </a:r>
            <a:endParaRPr lang="en-US" sz="1600" dirty="0" smtClean="0"/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1600" dirty="0"/>
              <a:t>g</a:t>
            </a:r>
            <a:r>
              <a:rPr lang="en-US" sz="1600" dirty="0" smtClean="0"/>
              <a:t>uarantee </a:t>
            </a:r>
            <a:r>
              <a:rPr lang="en-US" sz="1600" dirty="0" smtClean="0"/>
              <a:t>that a STA correctly receives schedule information when the STA needs to acknowledge the received frames. </a:t>
            </a:r>
          </a:p>
          <a:p>
            <a:pPr marL="342900" lvl="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endParaRPr lang="en-US" sz="1600" dirty="0" smtClean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95550" y="4388043"/>
            <a:ext cx="2914650" cy="260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3186626" y="4159443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4</a:t>
            </a:r>
            <a:endParaRPr lang="en-US" sz="900" dirty="0"/>
          </a:p>
        </p:txBody>
      </p:sp>
      <p:graphicFrame>
        <p:nvGraphicFramePr>
          <p:cNvPr id="19" name="Table 1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388757"/>
              </p:ext>
            </p:extLst>
          </p:nvPr>
        </p:nvGraphicFramePr>
        <p:xfrm>
          <a:off x="2133600" y="4802249"/>
          <a:ext cx="3810000" cy="444688"/>
        </p:xfrm>
        <a:graphic>
          <a:graphicData uri="http://schemas.openxmlformats.org/drawingml/2006/table">
            <a:tbl>
              <a:tblPr/>
              <a:tblGrid>
                <a:gridCol w="822960"/>
                <a:gridCol w="548640"/>
                <a:gridCol w="457200"/>
                <a:gridCol w="381000"/>
                <a:gridCol w="1143000"/>
                <a:gridCol w="457200"/>
              </a:tblGrid>
              <a:tr h="231328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Times New Roman" pitchFamily="18" charset="0"/>
                        </a:rPr>
                        <a:t>2</a:t>
                      </a:r>
                      <a:endParaRPr kumimoji="0" lang="en-US" altLang="zh-CN" sz="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2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6 or 0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6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~3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4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1116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Times New Roman" pitchFamily="18" charset="0"/>
                        </a:rPr>
                        <a:t>Frame  Control</a:t>
                      </a:r>
                      <a:endParaRPr kumimoji="0" lang="en-US" altLang="zh-CN" sz="800" b="0" i="0" u="none" strike="noStrike" kern="1200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j-lt"/>
                        <a:ea typeface="+mn-ea"/>
                        <a:cs typeface="Times New Roman" pitchFamily="18" charset="0"/>
                        <a:sym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Duration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A1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Simplified 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Sched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 Info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FCS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3657600" y="5247167"/>
            <a:ext cx="1249060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OFDMA ACK Trigger</a:t>
            </a:r>
            <a:endParaRPr lang="en-US" sz="900" dirty="0"/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7211482"/>
              </p:ext>
            </p:extLst>
          </p:nvPr>
        </p:nvGraphicFramePr>
        <p:xfrm>
          <a:off x="3733800" y="5593080"/>
          <a:ext cx="1143000" cy="426720"/>
        </p:xfrm>
        <a:graphic>
          <a:graphicData uri="http://schemas.openxmlformats.org/drawingml/2006/table">
            <a:tbl>
              <a:tblPr/>
              <a:tblGrid>
                <a:gridCol w="1143000"/>
              </a:tblGrid>
              <a:tr h="212447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~3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67639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Simplified </a:t>
                      </a:r>
                      <a:r>
                        <a:rPr kumimoji="0" lang="en-US" altLang="zh-CN" sz="800" b="0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Sched</a:t>
                      </a:r>
                      <a:r>
                        <a:rPr kumimoji="0" lang="en-US" altLang="zh-CN" sz="8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 Info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4" name="TextBox 23"/>
          <p:cNvSpPr txBox="1"/>
          <p:nvPr/>
        </p:nvSpPr>
        <p:spPr>
          <a:xfrm>
            <a:off x="3352800" y="6066066"/>
            <a:ext cx="2021707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OFDMA ACK Trigger in MAC Header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698769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3505200"/>
          </a:xfrm>
        </p:spPr>
        <p:txBody>
          <a:bodyPr/>
          <a:lstStyle/>
          <a:p>
            <a:r>
              <a:rPr lang="en-US" sz="2000" dirty="0" smtClean="0"/>
              <a:t>[1] 802.11-15/0132-04-00ax-spec-framework</a:t>
            </a:r>
            <a:endParaRPr lang="pt-BR" sz="2000" dirty="0" smtClean="0"/>
          </a:p>
          <a:p>
            <a:pPr lvl="0"/>
            <a:r>
              <a:rPr lang="pt-BR" sz="2000" dirty="0" smtClean="0"/>
              <a:t>[2] </a:t>
            </a:r>
            <a:r>
              <a:rPr lang="en-US" sz="2000" kern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11-15-0831-00-00ax- broadcast and unicast in DL </a:t>
            </a:r>
            <a:r>
              <a:rPr lang="en-US" sz="2000" kern="1200" dirty="0" smtClean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rPr>
              <a:t>MU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pPr>
              <a:defRPr/>
            </a:pPr>
            <a:r>
              <a:rPr lang="fr-FR" dirty="0" smtClean="0"/>
              <a:t>Liwen Chu et al.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471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SFD?</a:t>
            </a:r>
          </a:p>
          <a:p>
            <a:r>
              <a:rPr lang="en-US" sz="1800" dirty="0" smtClean="0"/>
              <a:t>The spec shall allow that the schedule information for OFDMA acknowledgement from STAs is contained in the MAC header of DL MPDU. </a:t>
            </a:r>
            <a:endParaRPr lang="en-US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 et al.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013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0582" y="1528765"/>
            <a:ext cx="8272418" cy="4114800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 smtClean="0"/>
              <a:t>Do you agree to add the following to the SFD? </a:t>
            </a:r>
          </a:p>
          <a:p>
            <a:r>
              <a:rPr lang="en-GB" sz="1800" dirty="0" smtClean="0"/>
              <a:t>The </a:t>
            </a:r>
            <a:r>
              <a:rPr lang="en-GB" sz="1800" dirty="0" smtClean="0"/>
              <a:t>scheduling information content of OFDMA acknowledgement from STAs with the other scheduling information TBD:</a:t>
            </a:r>
          </a:p>
          <a:p>
            <a:pPr lvl="1"/>
            <a:r>
              <a:rPr lang="en-GB" sz="1200" b="1" dirty="0" smtClean="0"/>
              <a:t>UL PPDU Length (9 bits) + RU Allocation (TBD)</a:t>
            </a:r>
            <a:r>
              <a:rPr lang="en-US" sz="1200" b="1" dirty="0" smtClean="0"/>
              <a:t>. </a:t>
            </a:r>
            <a:endParaRPr lang="en-US" sz="1200" b="1" dirty="0" smtClean="0"/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fr-FR" dirty="0" smtClean="0"/>
              <a:t>Liwen Chu et al. (Marvell)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63013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Slide Number Placeholder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7170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5791199" y="6475413"/>
            <a:ext cx="2752661" cy="184666"/>
          </a:xfrm>
          <a:noFill/>
        </p:spPr>
        <p:txBody>
          <a:bodyPr/>
          <a:lstStyle/>
          <a:p>
            <a:r>
              <a:rPr lang="fr-FR" dirty="0" smtClean="0"/>
              <a:t>Liwen Chu et al. (Marvell)</a:t>
            </a:r>
            <a:endParaRPr lang="en-US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0233613"/>
              </p:ext>
            </p:extLst>
          </p:nvPr>
        </p:nvGraphicFramePr>
        <p:xfrm>
          <a:off x="723900" y="1828800"/>
          <a:ext cx="7772400" cy="457312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998220"/>
                <a:gridCol w="2743200"/>
                <a:gridCol w="594761"/>
                <a:gridCol w="1881739"/>
              </a:tblGrid>
              <a:tr h="211120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/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Santosh Abraham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sabraham@qualcomm.com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+mn-lt"/>
                          <a:ea typeface="Times New Roman"/>
                          <a:cs typeface="Arial"/>
                        </a:rPr>
                        <a:t> Gwendolyn</a:t>
                      </a:r>
                      <a:r>
                        <a:rPr lang="en-US" sz="1050" baseline="0" dirty="0" smtClean="0">
                          <a:latin typeface="+mn-lt"/>
                          <a:ea typeface="Times New Roman"/>
                          <a:cs typeface="Arial"/>
                        </a:rPr>
                        <a:t> Barriac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Cherian</a:t>
                      </a:r>
                      <a:r>
                        <a:rPr lang="en-US" sz="1050" baseline="0" dirty="0" smtClean="0">
                          <a:latin typeface="Times New Roman"/>
                          <a:ea typeface="Times New Roman"/>
                          <a:cs typeface="Arial"/>
                        </a:rPr>
                        <a:t> Gorge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aasterja@qti.qualcomm.com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Bin Tian 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Carlos Aldana</a:t>
                      </a:r>
                      <a:endParaRPr lang="en-US" sz="105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5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05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05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016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05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5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05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914400" y="762000"/>
            <a:ext cx="25146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 smtClean="0"/>
              <a:t>Authors (continues):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7526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078644"/>
          <a:ext cx="7620000" cy="356955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 Lee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wookbong.lee@lge.com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Laurent.cariou@orange.com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Derham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6305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1143000"/>
          <a:ext cx="7239000" cy="393531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Matthew Fischer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Nguyen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73853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9050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46637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467600" cy="48372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Phillip Barber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The Lone Star State, TX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pbarber@broadbandmobiletech.com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Zhou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+86-18565826350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Lanzhou1@huawei.com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760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14400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7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475413"/>
            <a:ext cx="828825" cy="230187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3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66808" y="6475413"/>
            <a:ext cx="1659108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fr-FR" altLang="ko-KR" dirty="0" smtClean="0"/>
              <a:t>Liwen Chu et al. (Marvell)</a:t>
            </a:r>
            <a:endParaRPr lang="en-US" altLang="ko-KR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/>
        </p:nvGraphicFramePr>
        <p:xfrm>
          <a:off x="762000" y="970363"/>
          <a:ext cx="7239000" cy="238243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Brian Hart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Cisco Systems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170 W Tasman Dr, San Jose, CA 95134</a:t>
                      </a:r>
                      <a:endParaRPr lang="en-US" sz="12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brianh@cisco.com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Pooya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Monajemi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pmonajem@cisco.com</a:t>
                      </a:r>
                      <a:endParaRPr lang="en-US" sz="1200" u="none" dirty="0">
                        <a:solidFill>
                          <a:schemeClr val="tx1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Bo Sun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ZTE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#9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Wuxingduan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,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Xifeng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/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Rd., Xi'an, China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sun.bo1@zte.com.cn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Kaiying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Lv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lv.kaiying@zte.com.cn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Yonggang Fang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yfang@ztetx.com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Ke Yao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yao.ke5@zte.com.cn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Weimin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Xing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i="0" u="none" strike="noStrike" dirty="0">
                          <a:solidFill>
                            <a:schemeClr val="tx1"/>
                          </a:solidFill>
                          <a:latin typeface="+mn-lt"/>
                        </a:rPr>
                        <a:t>xing.weimin@zte.com.cn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799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533400"/>
            <a:ext cx="8610600" cy="762000"/>
          </a:xfrm>
        </p:spPr>
        <p:txBody>
          <a:bodyPr/>
          <a:lstStyle/>
          <a:p>
            <a:r>
              <a:rPr lang="en-US" sz="2800" dirty="0" smtClean="0"/>
              <a:t>Overview of Trigger </a:t>
            </a:r>
            <a:r>
              <a:rPr lang="en-US" sz="2800" dirty="0" smtClean="0"/>
              <a:t>Frame Format</a:t>
            </a:r>
            <a:endParaRPr lang="en-US" sz="2800" dirty="0"/>
          </a:p>
        </p:txBody>
      </p:sp>
      <p:sp>
        <p:nvSpPr>
          <p:cNvPr id="121" name="Content Placeholder 2"/>
          <p:cNvSpPr txBox="1">
            <a:spLocks/>
          </p:cNvSpPr>
          <p:nvPr/>
        </p:nvSpPr>
        <p:spPr bwMode="auto">
          <a:xfrm>
            <a:off x="0" y="1149926"/>
            <a:ext cx="9144000" cy="15932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kern="0" dirty="0"/>
              <a:t>Unicast Trigger and broadcast Trigger </a:t>
            </a:r>
            <a:r>
              <a:rPr lang="en-US" sz="2000" kern="0" dirty="0" smtClean="0">
                <a:latin typeface="+mn-lt"/>
              </a:rPr>
              <a:t>frame </a:t>
            </a:r>
            <a:r>
              <a:rPr lang="en-US" sz="2000" kern="0" dirty="0" smtClean="0">
                <a:latin typeface="+mn-lt"/>
              </a:rPr>
              <a:t>are MAC</a:t>
            </a:r>
            <a:r>
              <a:rPr lang="en-US" sz="2000" kern="0" dirty="0" smtClean="0">
                <a:latin typeface="+mn-lt"/>
              </a:rPr>
              <a:t> </a:t>
            </a:r>
            <a:r>
              <a:rPr lang="en-US" sz="2000" kern="0" dirty="0" smtClean="0">
                <a:latin typeface="+mn-lt"/>
              </a:rPr>
              <a:t>control </a:t>
            </a:r>
            <a:r>
              <a:rPr lang="en-US" sz="2000" kern="0" dirty="0" smtClean="0">
                <a:latin typeface="+mn-lt"/>
              </a:rPr>
              <a:t>frames.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kern="0" dirty="0"/>
              <a:t>Unicast Trigger and broadcast Trigger can be </a:t>
            </a:r>
            <a:r>
              <a:rPr lang="en-US" sz="2000" kern="0" dirty="0" smtClean="0"/>
              <a:t>transmitted in </a:t>
            </a:r>
            <a:r>
              <a:rPr lang="en-US" sz="2000" kern="0" dirty="0"/>
              <a:t>DL OFDMA PPDU.</a:t>
            </a:r>
            <a:r>
              <a:rPr lang="en-US" sz="2000" kern="0" dirty="0"/>
              <a:t> </a:t>
            </a:r>
            <a:r>
              <a:rPr lang="en-US" sz="2000" kern="0" baseline="30000" dirty="0"/>
              <a:t>[2]</a:t>
            </a:r>
            <a:endParaRPr lang="en-US" sz="2000" kern="0" dirty="0" smtClean="0">
              <a:latin typeface="+mn-lt"/>
            </a:endParaRPr>
          </a:p>
          <a:p>
            <a:pPr marL="800100" lvl="1" indent="-342900">
              <a:spcBef>
                <a:spcPct val="20000"/>
              </a:spcBef>
              <a:buClr>
                <a:srgbClr val="D7381B"/>
              </a:buClr>
              <a:buFont typeface="Times New Roman" panose="02020603050405020304" pitchFamily="18" charset="0"/>
              <a:buChar char="−"/>
              <a:defRPr/>
            </a:pPr>
            <a:r>
              <a:rPr lang="en-US" sz="2000" kern="0" dirty="0" smtClean="0">
                <a:latin typeface="+mn-lt"/>
              </a:rPr>
              <a:t>MPDU Delimiter is attached to the Trigger frame in such case.</a:t>
            </a:r>
          </a:p>
          <a:p>
            <a:pPr marL="342900" indent="-342900">
              <a:spcBef>
                <a:spcPct val="20000"/>
              </a:spcBef>
              <a:buClr>
                <a:srgbClr val="D7381B"/>
              </a:buClr>
              <a:buFontTx/>
              <a:buChar char="•"/>
              <a:defRPr/>
            </a:pPr>
            <a:r>
              <a:rPr lang="en-US" sz="2000" kern="0" dirty="0" smtClean="0">
                <a:latin typeface="+mn-lt"/>
              </a:rPr>
              <a:t>Common </a:t>
            </a:r>
            <a:r>
              <a:rPr lang="en-US" sz="2000" kern="0" dirty="0" smtClean="0">
                <a:latin typeface="+mn-lt"/>
              </a:rPr>
              <a:t>Info and Per STA Info are included in frame body of Trigger frame</a:t>
            </a:r>
            <a:r>
              <a:rPr lang="en-US" sz="2000" kern="0" dirty="0" smtClean="0">
                <a:latin typeface="+mn-lt"/>
              </a:rPr>
              <a:t>.</a:t>
            </a:r>
            <a:endParaRPr lang="en-US" sz="2000" kern="0" baseline="30000" dirty="0" smtClean="0">
              <a:latin typeface="+mn-lt"/>
            </a:endParaRPr>
          </a:p>
        </p:txBody>
      </p:sp>
      <p:grpSp>
        <p:nvGrpSpPr>
          <p:cNvPr id="3" name="Group 35"/>
          <p:cNvGrpSpPr/>
          <p:nvPr/>
        </p:nvGrpSpPr>
        <p:grpSpPr>
          <a:xfrm>
            <a:off x="1905000" y="4112810"/>
            <a:ext cx="4836350" cy="762000"/>
            <a:chOff x="2133600" y="4191000"/>
            <a:chExt cx="4836350" cy="76200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2133600" y="4498078"/>
              <a:ext cx="3505200" cy="454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638925" y="4507691"/>
              <a:ext cx="1171575" cy="4317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703125" y="4195679"/>
              <a:ext cx="1266825" cy="2849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/>
            <a:srcRect/>
            <a:stretch>
              <a:fillRect/>
            </a:stretch>
          </p:blipFill>
          <p:spPr bwMode="auto">
            <a:xfrm>
              <a:off x="2197925" y="4191000"/>
              <a:ext cx="3200400" cy="297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cxnSp>
        <p:nvCxnSpPr>
          <p:cNvPr id="10" name="Straight Connector 9"/>
          <p:cNvCxnSpPr/>
          <p:nvPr/>
        </p:nvCxnSpPr>
        <p:spPr bwMode="auto">
          <a:xfrm flipH="1">
            <a:off x="3810000" y="4870830"/>
            <a:ext cx="1600200" cy="1924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/>
          <p:cNvCxnSpPr>
            <a:stCxn id="1027" idx="2"/>
          </p:cNvCxnSpPr>
          <p:nvPr/>
        </p:nvCxnSpPr>
        <p:spPr bwMode="auto">
          <a:xfrm>
            <a:off x="5996113" y="4861291"/>
            <a:ext cx="1547687" cy="202029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13" name="Rectangle 12"/>
          <p:cNvSpPr/>
          <p:nvPr/>
        </p:nvSpPr>
        <p:spPr bwMode="auto">
          <a:xfrm>
            <a:off x="3810000" y="5099430"/>
            <a:ext cx="1524000" cy="34489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810000" y="5121205"/>
            <a:ext cx="10550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Common Info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5354281" y="5133080"/>
            <a:ext cx="14680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Per STA/Group Info</a:t>
            </a:r>
            <a:endParaRPr lang="en-US" sz="1200" dirty="0"/>
          </a:p>
        </p:txBody>
      </p:sp>
      <p:sp>
        <p:nvSpPr>
          <p:cNvPr id="16" name="Rectangle 15"/>
          <p:cNvSpPr/>
          <p:nvPr/>
        </p:nvSpPr>
        <p:spPr bwMode="auto">
          <a:xfrm>
            <a:off x="5334000" y="5099430"/>
            <a:ext cx="1524000" cy="34489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cxnSp>
        <p:nvCxnSpPr>
          <p:cNvPr id="19" name="Straight Connector 18"/>
          <p:cNvCxnSpPr/>
          <p:nvPr/>
        </p:nvCxnSpPr>
        <p:spPr bwMode="auto">
          <a:xfrm flipH="1">
            <a:off x="4114800" y="5472895"/>
            <a:ext cx="1219200" cy="22860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6869938" y="5444320"/>
            <a:ext cx="1207262" cy="257175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Rectangle 20"/>
          <p:cNvSpPr/>
          <p:nvPr/>
        </p:nvSpPr>
        <p:spPr bwMode="auto">
          <a:xfrm>
            <a:off x="4114800" y="5701495"/>
            <a:ext cx="1524000" cy="3925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4343400" y="5684795"/>
            <a:ext cx="11102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STA0’s Info or </a:t>
            </a:r>
          </a:p>
          <a:p>
            <a:r>
              <a:rPr lang="en-US" sz="1200" dirty="0" smtClean="0"/>
              <a:t>Group 0 Info</a:t>
            </a:r>
            <a:endParaRPr lang="en-US" sz="1200" dirty="0"/>
          </a:p>
        </p:txBody>
      </p:sp>
      <p:sp>
        <p:nvSpPr>
          <p:cNvPr id="23" name="TextBox 22"/>
          <p:cNvSpPr txBox="1"/>
          <p:nvPr/>
        </p:nvSpPr>
        <p:spPr>
          <a:xfrm>
            <a:off x="6858000" y="5684795"/>
            <a:ext cx="111190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 smtClean="0"/>
              <a:t>STAn’s</a:t>
            </a:r>
            <a:r>
              <a:rPr lang="en-US" sz="1200" dirty="0" smtClean="0"/>
              <a:t> Info or </a:t>
            </a:r>
          </a:p>
          <a:p>
            <a:r>
              <a:rPr lang="en-US" sz="1200" dirty="0" smtClean="0"/>
              <a:t>Group m Info</a:t>
            </a:r>
            <a:endParaRPr lang="en-US" sz="1200" dirty="0"/>
          </a:p>
        </p:txBody>
      </p:sp>
      <p:sp>
        <p:nvSpPr>
          <p:cNvPr id="24" name="Rectangle 23"/>
          <p:cNvSpPr/>
          <p:nvPr/>
        </p:nvSpPr>
        <p:spPr bwMode="auto">
          <a:xfrm>
            <a:off x="6553200" y="5701495"/>
            <a:ext cx="1524000" cy="392515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5" name="Rectangle 24"/>
          <p:cNvSpPr/>
          <p:nvPr/>
        </p:nvSpPr>
        <p:spPr bwMode="auto">
          <a:xfrm>
            <a:off x="5638800" y="5708545"/>
            <a:ext cx="914400" cy="39734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Garamond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15000" y="5665510"/>
            <a:ext cx="80021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……</a:t>
            </a:r>
            <a:endParaRPr lang="en-US" sz="2000" dirty="0"/>
          </a:p>
        </p:txBody>
      </p:sp>
      <p:sp>
        <p:nvSpPr>
          <p:cNvPr id="27" name="Rectangle 26"/>
          <p:cNvSpPr/>
          <p:nvPr/>
        </p:nvSpPr>
        <p:spPr bwMode="auto">
          <a:xfrm>
            <a:off x="6858000" y="5099430"/>
            <a:ext cx="685800" cy="34489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000" dirty="0" smtClean="0"/>
              <a:t>Pad</a:t>
            </a:r>
            <a:endParaRPr kumimoji="0" lang="en-US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4344988" y="6475413"/>
            <a:ext cx="530225" cy="182562"/>
          </a:xfrm>
          <a:noFill/>
        </p:spPr>
        <p:txBody>
          <a:bodyPr/>
          <a:lstStyle/>
          <a:p>
            <a:r>
              <a:rPr lang="en-US" dirty="0"/>
              <a:t>Slide </a:t>
            </a:r>
            <a:fld id="{8ECFE58B-6F90-4BB0-B09C-F6AB727C71EB}" type="slidenum">
              <a:rPr lang="en-US"/>
              <a:pPr/>
              <a:t>9</a:t>
            </a:fld>
            <a:endParaRPr lang="en-US" dirty="0"/>
          </a:p>
        </p:txBody>
      </p:sp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495550" y="3251828"/>
            <a:ext cx="2914650" cy="2601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" name="TextBox 29"/>
          <p:cNvSpPr txBox="1"/>
          <p:nvPr/>
        </p:nvSpPr>
        <p:spPr>
          <a:xfrm>
            <a:off x="3053276" y="3433553"/>
            <a:ext cx="242374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 smtClean="0"/>
              <a:t>4</a:t>
            </a:r>
            <a:endParaRPr lang="en-US" sz="900" dirty="0"/>
          </a:p>
        </p:txBody>
      </p:sp>
    </p:spTree>
    <p:extLst>
      <p:ext uri="{BB962C8B-B14F-4D97-AF65-F5344CB8AC3E}">
        <p14:creationId xmlns:p14="http://schemas.microsoft.com/office/powerpoint/2010/main" val="2017416961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ACcord Submission Template</Template>
  <TotalTime>34393</TotalTime>
  <Words>1558</Words>
  <Application>Microsoft Office PowerPoint</Application>
  <PresentationFormat>On-screen Show (4:3)</PresentationFormat>
  <Paragraphs>528</Paragraphs>
  <Slides>15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 Unicode MS</vt:lpstr>
      <vt:lpstr>MS Gothic</vt:lpstr>
      <vt:lpstr>Arial</vt:lpstr>
      <vt:lpstr>Calibri</vt:lpstr>
      <vt:lpstr>Garamond</vt:lpstr>
      <vt:lpstr>Times New Roman</vt:lpstr>
      <vt:lpstr>ACcord Submission Template</vt:lpstr>
      <vt:lpstr>Acknowledgement to DL MU</vt:lpstr>
      <vt:lpstr>PowerPoint Presentation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Overview of Trigger Frame Format</vt:lpstr>
      <vt:lpstr>DL OFDMA Frame Exchange Sequence</vt:lpstr>
      <vt:lpstr>Simplified Trigger for UL OFDMA Acknowledgement</vt:lpstr>
      <vt:lpstr>Simplified Trigger in MAC Header</vt:lpstr>
      <vt:lpstr>References</vt:lpstr>
      <vt:lpstr>Straw Poll 1</vt:lpstr>
      <vt:lpstr>Straw Poll 2</vt:lpstr>
    </vt:vector>
  </TitlesOfParts>
  <Company>&lt;Company Name&gt;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&lt;Document Title&gt;</dc:title>
  <dc:creator>liwenchu@marvell.com</dc:creator>
  <cp:lastModifiedBy>Jinjing Jiang</cp:lastModifiedBy>
  <cp:revision>725</cp:revision>
  <cp:lastPrinted>1998-02-10T13:28:06Z</cp:lastPrinted>
  <dcterms:created xsi:type="dcterms:W3CDTF">2009-12-02T19:05:24Z</dcterms:created>
  <dcterms:modified xsi:type="dcterms:W3CDTF">2015-09-13T04:33:27Z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_AdHocReviewCycleID">
    <vt:i4>-477216848</vt:i4>
  </property>
  <property fmtid="{D5CDD505-2E9C-101B-9397-08002B2CF9AE}" pid="4" name="_EmailSubject">
    <vt:lpwstr>Review of F2F planned presentations</vt:lpwstr>
  </property>
  <property fmtid="{D5CDD505-2E9C-101B-9397-08002B2CF9AE}" pid="5" name="_AuthorEmail">
    <vt:lpwstr>aasterja@qti.qualcomm.com</vt:lpwstr>
  </property>
  <property fmtid="{D5CDD505-2E9C-101B-9397-08002B2CF9AE}" pid="6" name="_AuthorEmailDisplayName">
    <vt:lpwstr>Asterjadhi, Alfred</vt:lpwstr>
  </property>
  <property fmtid="{D5CDD505-2E9C-101B-9397-08002B2CF9AE}" pid="7" name="_PreviousAdHocReviewCycleID">
    <vt:i4>-660028118</vt:i4>
  </property>
</Properties>
</file>