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70" r:id="rId2"/>
    <p:sldId id="379" r:id="rId3"/>
    <p:sldId id="305" r:id="rId4"/>
    <p:sldId id="310" r:id="rId5"/>
    <p:sldId id="307" r:id="rId6"/>
    <p:sldId id="309" r:id="rId7"/>
    <p:sldId id="369" r:id="rId8"/>
    <p:sldId id="380" r:id="rId9"/>
    <p:sldId id="381" r:id="rId10"/>
    <p:sldId id="382" r:id="rId11"/>
    <p:sldId id="383" r:id="rId12"/>
    <p:sldId id="384" r:id="rId13"/>
    <p:sldId id="387" r:id="rId14"/>
    <p:sldId id="391" r:id="rId15"/>
    <p:sldId id="388" r:id="rId16"/>
    <p:sldId id="389" r:id="rId17"/>
    <p:sldId id="390" r:id="rId18"/>
    <p:sldId id="293" r:id="rId1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65" autoAdjust="0"/>
    <p:restoredTop sz="92105" autoAdjust="0"/>
  </p:normalViewPr>
  <p:slideViewPr>
    <p:cSldViewPr>
      <p:cViewPr varScale="1">
        <p:scale>
          <a:sx n="85" d="100"/>
          <a:sy n="85" d="100"/>
        </p:scale>
        <p:origin x="159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246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1977" y="6475413"/>
            <a:ext cx="1491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et. al.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373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2015 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1977" y="6475413"/>
            <a:ext cx="1491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et. al.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373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2015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373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2015 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1977" y="6475413"/>
            <a:ext cx="1491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802.11-15/1122r0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Word_Document1.docx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Word_Document2.doc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Document3.docx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oleObject4.bin"/><Relationship Id="rId7" Type="http://schemas.openxmlformats.org/officeDocument/2006/relationships/package" Target="../embeddings/Microsoft_Word_Document5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6.emf"/><Relationship Id="rId5" Type="http://schemas.openxmlformats.org/officeDocument/2006/relationships/image" Target="../media/image4.emf"/><Relationship Id="rId10" Type="http://schemas.openxmlformats.org/officeDocument/2006/relationships/package" Target="../embeddings/Microsoft_Word_Document6.docx"/><Relationship Id="rId4" Type="http://schemas.openxmlformats.org/officeDocument/2006/relationships/package" Target="../embeddings/Microsoft_Word_Document4.docx"/><Relationship Id="rId9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emf"/><Relationship Id="rId4" Type="http://schemas.openxmlformats.org/officeDocument/2006/relationships/package" Target="../embeddings/Microsoft_Word_Document7.docx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oleObject" Target="../embeddings/oleObject8.bin"/><Relationship Id="rId7" Type="http://schemas.openxmlformats.org/officeDocument/2006/relationships/package" Target="../embeddings/Microsoft_Word_Document9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0.emf"/><Relationship Id="rId5" Type="http://schemas.openxmlformats.org/officeDocument/2006/relationships/image" Target="../media/image8.emf"/><Relationship Id="rId10" Type="http://schemas.openxmlformats.org/officeDocument/2006/relationships/package" Target="../embeddings/Microsoft_Word_Document10.docx"/><Relationship Id="rId4" Type="http://schemas.openxmlformats.org/officeDocument/2006/relationships/package" Target="../embeddings/Microsoft_Word_Document8.docx"/><Relationship Id="rId9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1.emf"/><Relationship Id="rId4" Type="http://schemas.openxmlformats.org/officeDocument/2006/relationships/package" Target="../embeddings/Microsoft_Word_Document11.docx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674914"/>
            <a:ext cx="7772400" cy="391886"/>
          </a:xfrm>
        </p:spPr>
        <p:txBody>
          <a:bodyPr/>
          <a:lstStyle/>
          <a:p>
            <a:r>
              <a:rPr lang="en-US" dirty="0"/>
              <a:t>Identifiers in HE PPDUs for power saving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10668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2015-09-12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14597" y="1447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343664"/>
              </p:ext>
            </p:extLst>
          </p:nvPr>
        </p:nvGraphicFramePr>
        <p:xfrm>
          <a:off x="1608704" y="1479468"/>
          <a:ext cx="7091363" cy="546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34" name="Document" r:id="rId4" imgW="6305666" imgH="4864234" progId="Word.Document.12">
                  <p:embed/>
                </p:oleObj>
              </mc:Choice>
              <mc:Fallback>
                <p:oleObj name="Document" r:id="rId4" imgW="6305666" imgH="486423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08704" y="1479468"/>
                        <a:ext cx="7091363" cy="5464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1977" y="6475413"/>
            <a:ext cx="1491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et. al.</a:t>
            </a:r>
            <a:endParaRPr lang="en-US" altLang="ko-KR" dirty="0"/>
          </a:p>
        </p:txBody>
      </p:sp>
      <p:sp>
        <p:nvSpPr>
          <p:cNvPr id="12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37308" cy="276999"/>
          </a:xfrm>
        </p:spPr>
        <p:txBody>
          <a:bodyPr/>
          <a:lstStyle/>
          <a:p>
            <a:r>
              <a:rPr lang="en-US" dirty="0" smtClean="0"/>
              <a:t>September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Considerations on power save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181546"/>
            <a:ext cx="7772400" cy="3219254"/>
          </a:xfrm>
        </p:spPr>
        <p:txBody>
          <a:bodyPr/>
          <a:lstStyle/>
          <a:p>
            <a:r>
              <a:rPr lang="en-US" sz="1600" smtClean="0"/>
              <a:t>A non-AP STA that has declared to its AP to be in Awake state</a:t>
            </a:r>
          </a:p>
          <a:p>
            <a:pPr lvl="1"/>
            <a:r>
              <a:rPr lang="en-US" sz="1400" smtClean="0"/>
              <a:t>Can go to sleep for a duration of time only if:</a:t>
            </a:r>
          </a:p>
          <a:p>
            <a:pPr lvl="2"/>
            <a:r>
              <a:rPr lang="en-US" sz="1200" smtClean="0"/>
              <a:t>The AP is not going to transmit a frame to that STA during that duration of time</a:t>
            </a:r>
          </a:p>
          <a:p>
            <a:pPr lvl="2"/>
            <a:r>
              <a:rPr lang="en-US" sz="1200" smtClean="0"/>
              <a:t>E.g., the AP is busy communicating exclusively with other devices</a:t>
            </a:r>
          </a:p>
          <a:p>
            <a:pPr lvl="4"/>
            <a:endParaRPr lang="en-US" sz="1200" smtClean="0"/>
          </a:p>
          <a:p>
            <a:r>
              <a:rPr lang="en-US" sz="1600" smtClean="0"/>
              <a:t>For the purpose of this proposal we focus on intra-PPDU power save</a:t>
            </a:r>
          </a:p>
          <a:p>
            <a:pPr lvl="1"/>
            <a:r>
              <a:rPr lang="en-US" sz="1400" smtClean="0"/>
              <a:t>After decoding the PHY header of a PPDU, the STA can sleep for the PSDU duration only if</a:t>
            </a:r>
          </a:p>
          <a:p>
            <a:pPr lvl="2"/>
            <a:r>
              <a:rPr lang="en-US" sz="1200" smtClean="0"/>
              <a:t>The PPDU is a member PPDU and is not intended for the STA</a:t>
            </a:r>
          </a:p>
          <a:p>
            <a:pPr lvl="4"/>
            <a:endParaRPr lang="en-US" sz="1200" smtClean="0"/>
          </a:p>
          <a:p>
            <a:r>
              <a:rPr lang="en-US" sz="1600" smtClean="0"/>
              <a:t>Hence, the non-AP STA is not allowed to sleep for the duration of a PSDU that:</a:t>
            </a:r>
          </a:p>
          <a:p>
            <a:pPr lvl="1"/>
            <a:r>
              <a:rPr lang="en-US" sz="1400" smtClean="0"/>
              <a:t>Is contained in a non-member PPDU</a:t>
            </a:r>
          </a:p>
          <a:p>
            <a:pPr lvl="1"/>
            <a:r>
              <a:rPr lang="en-US" sz="1400" smtClean="0"/>
              <a:t>Is contained in a member PPDU intended for the STA</a:t>
            </a: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smtClean="0"/>
              <a:t>Alfred Asterjadhi, et. al.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September 2015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469379" y="2506667"/>
            <a:ext cx="1350021" cy="262571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PPDU STA 2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115888" y="2772935"/>
            <a:ext cx="8717250" cy="93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60735" y="1788917"/>
            <a:ext cx="8772403" cy="2024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3165235" y="1295400"/>
            <a:ext cx="2233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PS state as known at AP (Awake)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-51911" y="1785855"/>
            <a:ext cx="8916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 1 state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3124199" y="2513609"/>
            <a:ext cx="1077289" cy="258874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DL PPDU STA 2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806343" y="2782301"/>
            <a:ext cx="1077289" cy="262571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PPDU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025044" y="2515046"/>
            <a:ext cx="1077289" cy="262571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</a:rPr>
              <a:t>DL PPDU STA 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486400" y="2782300"/>
            <a:ext cx="1077289" cy="262571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DL PPDU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7315200" y="2505179"/>
            <a:ext cx="1371600" cy="262571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DL PPDU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</a:rPr>
              <a:t>STA 4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21771" y="2785132"/>
            <a:ext cx="11043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OBSS Activity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0735" y="2505301"/>
            <a:ext cx="9937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BSS Activity</a:t>
            </a:r>
            <a:endParaRPr lang="en-US" dirty="0"/>
          </a:p>
        </p:txBody>
      </p:sp>
      <p:sp>
        <p:nvSpPr>
          <p:cNvPr id="19" name="Trapezoid 18"/>
          <p:cNvSpPr/>
          <p:nvPr/>
        </p:nvSpPr>
        <p:spPr bwMode="auto">
          <a:xfrm rot="10800000">
            <a:off x="1542596" y="1798166"/>
            <a:ext cx="1276802" cy="249824"/>
          </a:xfrm>
          <a:prstGeom prst="trapezoid">
            <a:avLst>
              <a:gd name="adj" fmla="val 91471"/>
            </a:avLst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Trapezoid 19"/>
          <p:cNvSpPr/>
          <p:nvPr/>
        </p:nvSpPr>
        <p:spPr bwMode="auto">
          <a:xfrm rot="10800000">
            <a:off x="3196340" y="1798166"/>
            <a:ext cx="1005148" cy="249824"/>
          </a:xfrm>
          <a:prstGeom prst="trapezoid">
            <a:avLst>
              <a:gd name="adj" fmla="val 91471"/>
            </a:avLst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rapezoid 20"/>
          <p:cNvSpPr/>
          <p:nvPr/>
        </p:nvSpPr>
        <p:spPr bwMode="auto">
          <a:xfrm rot="10800000">
            <a:off x="7391401" y="1811692"/>
            <a:ext cx="1295399" cy="249824"/>
          </a:xfrm>
          <a:prstGeom prst="trapezoid">
            <a:avLst>
              <a:gd name="adj" fmla="val 91471"/>
            </a:avLst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088430" y="1811692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Doze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082570" y="1524120"/>
            <a:ext cx="6065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Awake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 bwMode="auto">
          <a:xfrm>
            <a:off x="4267200" y="2500999"/>
            <a:ext cx="1131916" cy="262571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PPDU STA 7</a:t>
            </a:r>
          </a:p>
        </p:txBody>
      </p:sp>
      <p:cxnSp>
        <p:nvCxnSpPr>
          <p:cNvPr id="25" name="Straight Arrow Connector 24"/>
          <p:cNvCxnSpPr/>
          <p:nvPr/>
        </p:nvCxnSpPr>
        <p:spPr bwMode="auto">
          <a:xfrm flipV="1">
            <a:off x="765132" y="1693073"/>
            <a:ext cx="317438" cy="2448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Straight Arrow Connector 25"/>
          <p:cNvCxnSpPr>
            <a:endCxn id="22" idx="1"/>
          </p:cNvCxnSpPr>
          <p:nvPr/>
        </p:nvCxnSpPr>
        <p:spPr bwMode="auto">
          <a:xfrm>
            <a:off x="765132" y="1941718"/>
            <a:ext cx="323298" cy="84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7" name="Trapezoid 26"/>
          <p:cNvSpPr/>
          <p:nvPr/>
        </p:nvSpPr>
        <p:spPr bwMode="auto">
          <a:xfrm rot="10800000">
            <a:off x="4314133" y="1801119"/>
            <a:ext cx="1084981" cy="249824"/>
          </a:xfrm>
          <a:prstGeom prst="trapezoid">
            <a:avLst>
              <a:gd name="adj" fmla="val 91471"/>
            </a:avLst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59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BSS COLOR alone enable intra-PPDU PS?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786044"/>
            <a:ext cx="7772400" cy="3689368"/>
          </a:xfrm>
        </p:spPr>
        <p:txBody>
          <a:bodyPr/>
          <a:lstStyle/>
          <a:p>
            <a:r>
              <a:rPr lang="en-US" sz="1600" dirty="0" smtClean="0"/>
              <a:t>Assuming that only the BSS COLOR field is available in the PHY header:</a:t>
            </a:r>
          </a:p>
          <a:p>
            <a:pPr lvl="1"/>
            <a:r>
              <a:rPr lang="en-US" sz="1400" dirty="0" smtClean="0"/>
              <a:t>The STA could go to sleep only if the received frame is a non-member PPDU </a:t>
            </a:r>
          </a:p>
          <a:p>
            <a:pPr lvl="2"/>
            <a:r>
              <a:rPr lang="en-US" sz="1200" dirty="0" smtClean="0"/>
              <a:t>But by doing so it could end up sleeping while the AP happens to transmit to it, missing the frame!</a:t>
            </a:r>
          </a:p>
          <a:p>
            <a:pPr lvl="3"/>
            <a:r>
              <a:rPr lang="en-US" sz="1200" dirty="0" smtClean="0"/>
              <a:t>In general, it is not a good idea to do so as it increases transmission failures</a:t>
            </a:r>
          </a:p>
          <a:p>
            <a:pPr lvl="3"/>
            <a:endParaRPr lang="en-US" sz="1200" dirty="0" smtClean="0"/>
          </a:p>
          <a:p>
            <a:r>
              <a:rPr lang="en-US" sz="1600" dirty="0" smtClean="0"/>
              <a:t>In addition, BSS COLOR does not differentiate if the PPDU is intended to the STA</a:t>
            </a:r>
          </a:p>
          <a:p>
            <a:pPr lvl="1"/>
            <a:r>
              <a:rPr lang="en-US" sz="1400" dirty="0" smtClean="0"/>
              <a:t>Hence, the STA cannot go to sleep during the PSDUs that are:</a:t>
            </a:r>
          </a:p>
          <a:p>
            <a:pPr lvl="2"/>
            <a:r>
              <a:rPr lang="en-US" sz="1200" dirty="0" smtClean="0"/>
              <a:t>Transmitted by the AP and intended to other associated STAs (basically all BSS DL traffic minus 1)</a:t>
            </a:r>
          </a:p>
          <a:p>
            <a:pPr lvl="2"/>
            <a:r>
              <a:rPr lang="en-US" sz="1200" dirty="0" smtClean="0"/>
              <a:t>Transmitted by other associated STAs intended to the AP (basically all BSS UL traffic)</a:t>
            </a:r>
          </a:p>
          <a:p>
            <a:pPr lvl="1"/>
            <a:r>
              <a:rPr lang="en-US" sz="1400" dirty="0" smtClean="0"/>
              <a:t>Activating intra-PPDU PS for these PSDUs is very beneficial </a:t>
            </a:r>
          </a:p>
          <a:p>
            <a:pPr lvl="2"/>
            <a:r>
              <a:rPr lang="en-US" sz="1200" dirty="0" smtClean="0"/>
              <a:t>A STA is expected to receive frames generated within the BSS very frequently</a:t>
            </a:r>
          </a:p>
          <a:p>
            <a:pPr lvl="3"/>
            <a:endParaRPr lang="en-US" sz="1200" dirty="0" smtClean="0"/>
          </a:p>
          <a:p>
            <a:r>
              <a:rPr lang="en-US" sz="1600" dirty="0" smtClean="0"/>
              <a:t>Hence, BSS COLOR alone does not provide information </a:t>
            </a:r>
            <a:r>
              <a:rPr lang="en-US" sz="1600" dirty="0"/>
              <a:t>to enable intra-PPDU </a:t>
            </a:r>
            <a:r>
              <a:rPr lang="en-US" sz="1600" dirty="0" smtClean="0"/>
              <a:t>PS</a:t>
            </a:r>
          </a:p>
          <a:p>
            <a:pPr lvl="1"/>
            <a:r>
              <a:rPr lang="en-US" sz="1400" dirty="0" smtClean="0"/>
              <a:t>Because the STA at least needs to know that the PPDU is not intended for it</a:t>
            </a:r>
          </a:p>
          <a:p>
            <a:pPr lvl="1"/>
            <a:r>
              <a:rPr lang="en-US" sz="1400" dirty="0" smtClean="0"/>
              <a:t>Additional identifiers can help (see next slide)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smtClean="0"/>
              <a:t>Alfred Asterjadhi, et. al.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September 2015 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28600" y="1612865"/>
            <a:ext cx="8458200" cy="1173180"/>
            <a:chOff x="228600" y="1612865"/>
            <a:chExt cx="8458200" cy="1173180"/>
          </a:xfrm>
        </p:grpSpPr>
        <p:sp>
          <p:nvSpPr>
            <p:cNvPr id="8" name="Rectangle 7"/>
            <p:cNvSpPr/>
            <p:nvPr/>
          </p:nvSpPr>
          <p:spPr bwMode="auto">
            <a:xfrm>
              <a:off x="1600200" y="1618573"/>
              <a:ext cx="1371600" cy="438827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Legacy</a:t>
              </a:r>
              <a:r>
                <a:rPr kumimoji="0" lang="en-US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Preamble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aseline="0" dirty="0" smtClean="0">
                  <a:solidFill>
                    <a:schemeClr val="tx1"/>
                  </a:solidFill>
                  <a:latin typeface="Times New Roman" pitchFamily="18" charset="0"/>
                </a:rPr>
                <a:t>(L-SIG)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973387" y="1612865"/>
              <a:ext cx="1901825" cy="444535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HE Preamble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</a:rPr>
                <a:t>(RL-SIG, SIG-A, SIG-B, …) 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875212" y="1618573"/>
              <a:ext cx="2135188" cy="434860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PSDU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</a:rPr>
                <a:t>((A-)MPDU)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Left Brace 10"/>
            <p:cNvSpPr/>
            <p:nvPr/>
          </p:nvSpPr>
          <p:spPr bwMode="auto">
            <a:xfrm rot="5400000">
              <a:off x="3809998" y="1260278"/>
              <a:ext cx="228601" cy="1814911"/>
            </a:xfrm>
            <a:prstGeom prst="leftBrace">
              <a:avLst>
                <a:gd name="adj1" fmla="val 52142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819188" y="2294347"/>
              <a:ext cx="221022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Identifiers: COLOR, RA, TA, …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875210" y="2129633"/>
              <a:ext cx="2135189" cy="276999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Sleep if member-PPDU…</a:t>
              </a:r>
              <a:endParaRPr lang="en-US" dirty="0"/>
            </a:p>
          </p:txBody>
        </p:sp>
        <p:cxnSp>
          <p:nvCxnSpPr>
            <p:cNvPr id="14" name="Straight Arrow Connector 13"/>
            <p:cNvCxnSpPr/>
            <p:nvPr/>
          </p:nvCxnSpPr>
          <p:spPr bwMode="auto">
            <a:xfrm>
              <a:off x="4875212" y="2406632"/>
              <a:ext cx="213518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5" name="Rectangle 14"/>
            <p:cNvSpPr/>
            <p:nvPr/>
          </p:nvSpPr>
          <p:spPr bwMode="auto">
            <a:xfrm>
              <a:off x="5827892" y="2513014"/>
              <a:ext cx="2249308" cy="273031"/>
            </a:xfrm>
            <a:prstGeom prst="rect">
              <a:avLst/>
            </a:prstGeom>
            <a:ln>
              <a:solidFill>
                <a:schemeClr val="bg2"/>
              </a:solidFill>
              <a:headEnd type="none" w="sm" len="sm"/>
              <a:tailEnd type="none" w="sm" len="sm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PPDU intended to non-AP STA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 bwMode="auto">
            <a:xfrm>
              <a:off x="228600" y="2053433"/>
              <a:ext cx="8458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 flipV="1">
              <a:off x="4875212" y="2129633"/>
              <a:ext cx="2135187" cy="396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68828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Intra-PPDU PS enhancements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both BSS COLOR field and UL/DL Flag are available:</a:t>
            </a:r>
          </a:p>
          <a:p>
            <a:pPr lvl="1"/>
            <a:r>
              <a:rPr lang="en-US" dirty="0" smtClean="0"/>
              <a:t>Non-AP STA determines if the member PPDU is uplink or downlink</a:t>
            </a:r>
          </a:p>
          <a:p>
            <a:pPr lvl="2"/>
            <a:r>
              <a:rPr lang="en-US" dirty="0" smtClean="0"/>
              <a:t>The STA can go to sleep for all member PPDUs that are uplink (only UL)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Hence, the addition of UL/DL Flag is beneficial for intra-PPDU PS</a:t>
            </a:r>
          </a:p>
          <a:p>
            <a:pPr lvl="1"/>
            <a:r>
              <a:rPr lang="en-US" dirty="0" smtClean="0"/>
              <a:t>Non-AP STAs can sleep during all UL member PSDUs not intended to it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Note: A STA still has to receive DL member PPDUs not intended to it </a:t>
            </a:r>
          </a:p>
          <a:p>
            <a:pPr lvl="1"/>
            <a:r>
              <a:rPr lang="en-US" dirty="0" smtClean="0"/>
              <a:t>I.e., no intra-PPDU PS is possible for these frames</a:t>
            </a:r>
          </a:p>
          <a:p>
            <a:pPr lvl="1"/>
            <a:r>
              <a:rPr lang="en-US" dirty="0" smtClean="0"/>
              <a:t>An identifier of the intended receiver helps in this case, </a:t>
            </a:r>
          </a:p>
          <a:p>
            <a:pPr lvl="2"/>
            <a:r>
              <a:rPr lang="en-US" dirty="0" smtClean="0"/>
              <a:t>Pros and cons of this case are currently under investigation 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smtClean="0"/>
              <a:t>Alfred Asterjadhi, et. al.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September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69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propose adding a </a:t>
            </a:r>
            <a:r>
              <a:rPr lang="en-US" dirty="0" smtClean="0"/>
              <a:t>BSS COLOR field and an UL/DL Flag field </a:t>
            </a:r>
            <a:r>
              <a:rPr lang="en-US" dirty="0"/>
              <a:t>in the common portion of the HE PHY </a:t>
            </a:r>
            <a:r>
              <a:rPr lang="en-US" dirty="0" smtClean="0"/>
              <a:t>header to enable intra PPDU power saving for HE STAs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Alfred Asterjadhi, et. al.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21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add to the SFD:</a:t>
            </a:r>
          </a:p>
          <a:p>
            <a:pPr lvl="1"/>
            <a:r>
              <a:rPr lang="en-US" dirty="0" smtClean="0"/>
              <a:t>The spec shall support adding a BSS COLOR field in the SIG-A field</a:t>
            </a:r>
          </a:p>
          <a:p>
            <a:pPr lvl="2"/>
            <a:r>
              <a:rPr lang="en-US" dirty="0" smtClean="0"/>
              <a:t>The BSS COLOR field is an identifier of the BSS (size TBD)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smtClean="0"/>
              <a:t>Alfred Asterjadhi, et. al.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September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7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adding the following rules to the SFD:</a:t>
            </a:r>
          </a:p>
          <a:p>
            <a:pPr lvl="1"/>
            <a:r>
              <a:rPr lang="en-US" dirty="0" smtClean="0"/>
              <a:t>An HE non-AP STA may enter the Doze state until the end of an HE DL MU PPDU if:</a:t>
            </a:r>
          </a:p>
          <a:p>
            <a:pPr lvl="2"/>
            <a:r>
              <a:rPr lang="en-US" dirty="0" smtClean="0"/>
              <a:t>the value of the PPDU’s BSS COLOR field is equal to the BSS COLOR of its BSS, and</a:t>
            </a:r>
          </a:p>
          <a:p>
            <a:pPr lvl="2"/>
            <a:r>
              <a:rPr lang="en-US" dirty="0" smtClean="0"/>
              <a:t>the value derived from any of the STA Identifiers in the SIG-B field does not match its own identifier or that of a broadcast/multicast identifier</a:t>
            </a:r>
          </a:p>
          <a:p>
            <a:pPr lvl="1"/>
            <a:r>
              <a:rPr lang="en-US" dirty="0" smtClean="0"/>
              <a:t>An HE non-AP STA may enter the Doze state until the end of an HE UL </a:t>
            </a:r>
            <a:r>
              <a:rPr lang="en-US" dirty="0"/>
              <a:t>MU PPDU </a:t>
            </a:r>
            <a:r>
              <a:rPr lang="en-US" dirty="0" smtClean="0"/>
              <a:t>if:</a:t>
            </a:r>
          </a:p>
          <a:p>
            <a:pPr lvl="2"/>
            <a:r>
              <a:rPr lang="en-US" dirty="0" smtClean="0"/>
              <a:t>the value of the PPDU’s BSS COLOR field is equal to the BSS COLOR of its BSS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smtClean="0"/>
              <a:t>Alfred Asterjadhi, et. al.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September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3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adding an UL/DL </a:t>
            </a:r>
            <a:r>
              <a:rPr lang="en-US" dirty="0" smtClean="0"/>
              <a:t>Flag </a:t>
            </a:r>
            <a:r>
              <a:rPr lang="en-US" dirty="0"/>
              <a:t>field in the </a:t>
            </a:r>
            <a:r>
              <a:rPr lang="en-US" dirty="0" smtClean="0"/>
              <a:t>SIG-A of an HE SU PPDU?</a:t>
            </a:r>
            <a:endParaRPr lang="en-US" dirty="0"/>
          </a:p>
          <a:p>
            <a:pPr lvl="1"/>
            <a:r>
              <a:rPr lang="en-US" dirty="0"/>
              <a:t>The UL/DL Flag </a:t>
            </a:r>
            <a:r>
              <a:rPr lang="en-US" dirty="0" smtClean="0"/>
              <a:t>indicates </a:t>
            </a:r>
            <a:r>
              <a:rPr lang="en-US" dirty="0"/>
              <a:t>whether the frame is Uplink or </a:t>
            </a:r>
            <a:r>
              <a:rPr lang="en-US" dirty="0" smtClean="0"/>
              <a:t>Downlink</a:t>
            </a:r>
          </a:p>
          <a:p>
            <a:pPr lvl="2"/>
            <a:r>
              <a:rPr lang="en-US" dirty="0" smtClean="0"/>
              <a:t>The value of this field for TDLS is TBD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Alfred Asterjadhi, et. al.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40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Do you support to add the following rules to the SFD:</a:t>
            </a:r>
          </a:p>
          <a:p>
            <a:pPr lvl="1"/>
            <a:r>
              <a:rPr lang="en-US" smtClean="0"/>
              <a:t>An HE STA may enter the Doze state until the end of an HE SU PPDU if:</a:t>
            </a:r>
          </a:p>
          <a:p>
            <a:pPr lvl="2"/>
            <a:r>
              <a:rPr lang="en-US" smtClean="0"/>
              <a:t>the value of the PPDU’s BSS COLOR field is equal to the BSS COLOR of its BSS, and</a:t>
            </a:r>
          </a:p>
          <a:p>
            <a:pPr lvl="2"/>
            <a:r>
              <a:rPr lang="en-US" smtClean="0"/>
              <a:t>the value of the UL/DL Flag field indicates that the frame is uplink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smtClean="0"/>
              <a:t>Alfred Asterjadhi, et. al.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September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44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/>
              <a:t>[1] </a:t>
            </a:r>
            <a:r>
              <a:rPr lang="en-US" sz="1800" i="1" dirty="0" smtClean="0"/>
              <a:t>R. </a:t>
            </a:r>
            <a:r>
              <a:rPr lang="en-US" sz="1800" i="1" dirty="0" err="1" smtClean="0"/>
              <a:t>Porat</a:t>
            </a:r>
            <a:r>
              <a:rPr lang="en-US" sz="1800" i="1" dirty="0" smtClean="0"/>
              <a:t> (Broadcom), et, al,</a:t>
            </a:r>
            <a:r>
              <a:rPr lang="en-US" sz="1800" dirty="0" smtClean="0"/>
              <a:t> 11-14-0082-00-0hew-Improved-Spatial-Reuse-Feasibility-Part-I</a:t>
            </a:r>
          </a:p>
          <a:p>
            <a:pPr marL="0" indent="0">
              <a:buNone/>
            </a:pPr>
            <a:r>
              <a:rPr lang="en-US" sz="1800" dirty="0" smtClean="0"/>
              <a:t>[</a:t>
            </a:r>
            <a:r>
              <a:rPr lang="en-US" sz="1800" dirty="0"/>
              <a:t>2</a:t>
            </a:r>
            <a:r>
              <a:rPr lang="en-US" sz="1800" dirty="0" smtClean="0"/>
              <a:t>] 11-15/0314r2 </a:t>
            </a:r>
            <a:r>
              <a:rPr lang="en-US" sz="1800" dirty="0"/>
              <a:t>Sleep States in IEEE 802.11ax Simulation Scenarios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51977" y="6475413"/>
            <a:ext cx="14919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Alfred Asterjadhi,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4491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914400"/>
            <a:ext cx="3200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(continued):</a:t>
            </a:r>
            <a:endParaRPr lang="en-US" sz="2000" dirty="0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/>
          </p:nvPr>
        </p:nvGraphicFramePr>
        <p:xfrm>
          <a:off x="1679575" y="1447800"/>
          <a:ext cx="6415088" cy="5141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7" name="문서" r:id="rId4" imgW="6469365" imgH="5190450" progId="Word.Document.12">
                  <p:embed/>
                </p:oleObj>
              </mc:Choice>
              <mc:Fallback>
                <p:oleObj name="문서" r:id="rId4" imgW="6469365" imgH="519045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79575" y="1447800"/>
                        <a:ext cx="6415088" cy="5141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1977" y="6475413"/>
            <a:ext cx="1491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et. al.</a:t>
            </a:r>
            <a:endParaRPr lang="en-US" altLang="ko-KR" dirty="0"/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37308" cy="276999"/>
          </a:xfrm>
        </p:spPr>
        <p:txBody>
          <a:bodyPr/>
          <a:lstStyle/>
          <a:p>
            <a:r>
              <a:rPr lang="en-US" dirty="0" smtClean="0"/>
              <a:t>September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5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85800" y="647700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0046676"/>
              </p:ext>
            </p:extLst>
          </p:nvPr>
        </p:nvGraphicFramePr>
        <p:xfrm>
          <a:off x="1449388" y="1033463"/>
          <a:ext cx="6448425" cy="507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03" name="Document" r:id="rId4" imgW="6472247" imgH="5103055" progId="Word.Document.12">
                  <p:embed/>
                </p:oleObj>
              </mc:Choice>
              <mc:Fallback>
                <p:oleObj name="Document" r:id="rId4" imgW="6472247" imgH="510305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49388" y="1033463"/>
                        <a:ext cx="6448425" cy="5070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1977" y="6475413"/>
            <a:ext cx="1491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et. al.</a:t>
            </a:r>
            <a:endParaRPr lang="en-US" altLang="ko-KR" dirty="0"/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37308" cy="276999"/>
          </a:xfrm>
        </p:spPr>
        <p:txBody>
          <a:bodyPr/>
          <a:lstStyle/>
          <a:p>
            <a:r>
              <a:rPr lang="en-US" dirty="0" smtClean="0"/>
              <a:t>September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61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657225" y="657225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pSp>
        <p:nvGrpSpPr>
          <p:cNvPr id="10" name="Group 9"/>
          <p:cNvGrpSpPr/>
          <p:nvPr/>
        </p:nvGrpSpPr>
        <p:grpSpPr>
          <a:xfrm>
            <a:off x="1143000" y="2057400"/>
            <a:ext cx="6480544" cy="5406730"/>
            <a:chOff x="910856" y="978195"/>
            <a:chExt cx="6480544" cy="5406730"/>
          </a:xfrm>
        </p:grpSpPr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89107469"/>
                </p:ext>
              </p:extLst>
            </p:nvPr>
          </p:nvGraphicFramePr>
          <p:xfrm>
            <a:off x="914400" y="1179513"/>
            <a:ext cx="6477000" cy="3849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853" name="Document" r:id="rId4" imgW="6482060" imgH="3882005" progId="Word.Document.12">
                    <p:embed/>
                  </p:oleObj>
                </mc:Choice>
                <mc:Fallback>
                  <p:oleObj name="Document" r:id="rId4" imgW="6482060" imgH="3882005" progId="Word.Document.1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4400" y="1179513"/>
                          <a:ext cx="6477000" cy="38496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42984468"/>
                </p:ext>
              </p:extLst>
            </p:nvPr>
          </p:nvGraphicFramePr>
          <p:xfrm>
            <a:off x="910856" y="2514600"/>
            <a:ext cx="6480544" cy="3870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854" name="Document" r:id="rId7" imgW="6482060" imgH="3902880" progId="Word.Document.12">
                    <p:embed/>
                  </p:oleObj>
                </mc:Choice>
                <mc:Fallback>
                  <p:oleObj name="Document" r:id="rId7" imgW="6482060" imgH="3902880" progId="Word.Document.12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910856" y="2514600"/>
                          <a:ext cx="6480544" cy="38703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5" name="Group 14"/>
            <p:cNvGrpSpPr/>
            <p:nvPr/>
          </p:nvGrpSpPr>
          <p:grpSpPr>
            <a:xfrm>
              <a:off x="914400" y="978195"/>
              <a:ext cx="6477000" cy="393405"/>
              <a:chOff x="1143000" y="1387098"/>
              <a:chExt cx="6481762" cy="376615"/>
            </a:xfrm>
          </p:grpSpPr>
          <p:graphicFrame>
            <p:nvGraphicFramePr>
              <p:cNvPr id="16" name="Object 1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37335722"/>
                  </p:ext>
                </p:extLst>
              </p:nvPr>
            </p:nvGraphicFramePr>
            <p:xfrm>
              <a:off x="1143000" y="1390650"/>
              <a:ext cx="6481762" cy="3730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855" name="Document" r:id="rId10" imgW="6482060" imgH="373228" progId="Word.Document.12">
                      <p:embed/>
                    </p:oleObj>
                  </mc:Choice>
                  <mc:Fallback>
                    <p:oleObj name="Document" r:id="rId10" imgW="6482060" imgH="373228" progId="Word.Document.12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1"/>
                          <a:stretch>
                            <a:fillRect/>
                          </a:stretch>
                        </p:blipFill>
                        <p:spPr>
                          <a:xfrm>
                            <a:off x="1143000" y="1390650"/>
                            <a:ext cx="6481762" cy="373063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18" name="Straight Connector 17"/>
              <p:cNvCxnSpPr/>
              <p:nvPr/>
            </p:nvCxnSpPr>
            <p:spPr bwMode="auto">
              <a:xfrm>
                <a:off x="1143000" y="1387098"/>
                <a:ext cx="59436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sp>
        <p:nvSpPr>
          <p:cNvPr id="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1977" y="6475413"/>
            <a:ext cx="1491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et. al.</a:t>
            </a:r>
            <a:endParaRPr lang="en-US" altLang="ko-KR" dirty="0"/>
          </a:p>
        </p:txBody>
      </p:sp>
      <p:sp>
        <p:nvSpPr>
          <p:cNvPr id="22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37308" cy="276999"/>
          </a:xfrm>
        </p:spPr>
        <p:txBody>
          <a:bodyPr/>
          <a:lstStyle/>
          <a:p>
            <a:r>
              <a:rPr lang="en-US" dirty="0" smtClean="0"/>
              <a:t>September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8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57225" y="657225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0315252"/>
              </p:ext>
            </p:extLst>
          </p:nvPr>
        </p:nvGraphicFramePr>
        <p:xfrm>
          <a:off x="1676400" y="1143000"/>
          <a:ext cx="6448425" cy="5345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11" name="Document" r:id="rId4" imgW="6472247" imgH="5384615" progId="Word.Document.12">
                  <p:embed/>
                </p:oleObj>
              </mc:Choice>
              <mc:Fallback>
                <p:oleObj name="Document" r:id="rId4" imgW="6472247" imgH="538461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76400" y="1143000"/>
                        <a:ext cx="6448425" cy="5345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7051977" y="6475413"/>
            <a:ext cx="1491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Alfred Asterjadhi, et. al.</a:t>
            </a:r>
            <a:endParaRPr lang="en-US" altLang="ko-KR" dirty="0"/>
          </a:p>
        </p:txBody>
      </p:sp>
      <p:sp>
        <p:nvSpPr>
          <p:cNvPr id="11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37308" cy="276999"/>
          </a:xfrm>
        </p:spPr>
        <p:txBody>
          <a:bodyPr/>
          <a:lstStyle/>
          <a:p>
            <a:r>
              <a:rPr lang="en-US" dirty="0" smtClean="0"/>
              <a:t>September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73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14988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57225" y="657225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44085"/>
              </p:ext>
            </p:extLst>
          </p:nvPr>
        </p:nvGraphicFramePr>
        <p:xfrm>
          <a:off x="1213000" y="1143000"/>
          <a:ext cx="6458478" cy="12477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40" name="Document" r:id="rId4" imgW="6472247" imgH="1537946" progId="Word.Document.12">
                  <p:embed/>
                </p:oleObj>
              </mc:Choice>
              <mc:Fallback>
                <p:oleObj name="Document" r:id="rId4" imgW="6472247" imgH="153794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13000" y="1143000"/>
                        <a:ext cx="6458478" cy="12477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774451"/>
              </p:ext>
            </p:extLst>
          </p:nvPr>
        </p:nvGraphicFramePr>
        <p:xfrm>
          <a:off x="1211263" y="1603375"/>
          <a:ext cx="6448425" cy="254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41" name="Document" r:id="rId7" imgW="6472247" imgH="2561442" progId="Word.Document.12">
                  <p:embed/>
                </p:oleObj>
              </mc:Choice>
              <mc:Fallback>
                <p:oleObj name="Document" r:id="rId7" imgW="6472247" imgH="256144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1263" y="1603375"/>
                        <a:ext cx="6448425" cy="254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261204"/>
              </p:ext>
            </p:extLst>
          </p:nvPr>
        </p:nvGraphicFramePr>
        <p:xfrm>
          <a:off x="1214737" y="3962400"/>
          <a:ext cx="6446838" cy="2554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42" name="Document" r:id="rId10" imgW="6472247" imgH="2564686" progId="Word.Document.12">
                  <p:embed/>
                </p:oleObj>
              </mc:Choice>
              <mc:Fallback>
                <p:oleObj name="Document" r:id="rId10" imgW="6472247" imgH="2564686" progId="Word.Document.12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737" y="3962400"/>
                        <a:ext cx="6446838" cy="2554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Connector 20"/>
          <p:cNvCxnSpPr/>
          <p:nvPr/>
        </p:nvCxnSpPr>
        <p:spPr bwMode="auto">
          <a:xfrm>
            <a:off x="1213000" y="3962400"/>
            <a:ext cx="5943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Rectangle 5"/>
          <p:cNvSpPr txBox="1">
            <a:spLocks noChangeArrowheads="1"/>
          </p:cNvSpPr>
          <p:nvPr/>
        </p:nvSpPr>
        <p:spPr bwMode="auto">
          <a:xfrm>
            <a:off x="7051977" y="6475413"/>
            <a:ext cx="1491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Alfred Asterjadhi, et. al.</a:t>
            </a:r>
            <a:endParaRPr lang="en-US" altLang="ko-KR" dirty="0"/>
          </a:p>
        </p:txBody>
      </p:sp>
      <p:sp>
        <p:nvSpPr>
          <p:cNvPr id="14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37308" cy="276999"/>
          </a:xfrm>
        </p:spPr>
        <p:txBody>
          <a:bodyPr/>
          <a:lstStyle/>
          <a:p>
            <a:r>
              <a:rPr lang="en-US" dirty="0" smtClean="0"/>
              <a:t>September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61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57225" y="657225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0871339"/>
              </p:ext>
            </p:extLst>
          </p:nvPr>
        </p:nvGraphicFramePr>
        <p:xfrm>
          <a:off x="1068388" y="1222375"/>
          <a:ext cx="6376987" cy="510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3" name="Document" r:id="rId4" imgW="6472247" imgH="5195346" progId="Word.Document.12">
                  <p:embed/>
                </p:oleObj>
              </mc:Choice>
              <mc:Fallback>
                <p:oleObj name="Document" r:id="rId4" imgW="6472247" imgH="519534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68388" y="1222375"/>
                        <a:ext cx="6376987" cy="5106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1977" y="6475413"/>
            <a:ext cx="1491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et. al.</a:t>
            </a:r>
            <a:endParaRPr lang="en-US" altLang="ko-KR" dirty="0"/>
          </a:p>
        </p:txBody>
      </p:sp>
      <p:sp>
        <p:nvSpPr>
          <p:cNvPr id="11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37308" cy="276999"/>
          </a:xfrm>
        </p:spPr>
        <p:txBody>
          <a:bodyPr/>
          <a:lstStyle/>
          <a:p>
            <a:r>
              <a:rPr lang="en-US" dirty="0" smtClean="0"/>
              <a:t>September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72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Currently, PHY is discussing populating SIG-A and SIG-B</a:t>
            </a:r>
          </a:p>
          <a:p>
            <a:pPr lvl="1"/>
            <a:r>
              <a:rPr lang="en-US" dirty="0" smtClean="0"/>
              <a:t>An identifier of the BSS (e.g., BSS COLOR) is proposed in SIG-A that is</a:t>
            </a:r>
          </a:p>
          <a:p>
            <a:pPr lvl="2"/>
            <a:r>
              <a:rPr lang="en-US" dirty="0" smtClean="0"/>
              <a:t>Beneficial for spatial reuse as discussed in [1] </a:t>
            </a:r>
          </a:p>
          <a:p>
            <a:pPr lvl="2"/>
            <a:r>
              <a:rPr lang="en-US" dirty="0" smtClean="0"/>
              <a:t>Beneficial for power save as discussed in this presentation</a:t>
            </a:r>
          </a:p>
          <a:p>
            <a:pPr lvl="1"/>
            <a:r>
              <a:rPr lang="en-US" dirty="0" smtClean="0"/>
              <a:t>Other identifiers, such as the (set) receiver(s) is likely to be present in the SIG-B field of HE DL MU PPDUs</a:t>
            </a:r>
          </a:p>
          <a:p>
            <a:pPr lvl="2"/>
            <a:r>
              <a:rPr lang="en-US" dirty="0" smtClean="0"/>
              <a:t>However, it is not clear whether it will be present in the other cases</a:t>
            </a:r>
          </a:p>
          <a:p>
            <a:endParaRPr lang="en-US" dirty="0" smtClean="0"/>
          </a:p>
          <a:p>
            <a:r>
              <a:rPr lang="en-US" dirty="0"/>
              <a:t>In addition to the BSS COLOR field, we propose SIG-A to contain </a:t>
            </a:r>
            <a:r>
              <a:rPr lang="en-US" dirty="0" smtClean="0"/>
              <a:t>an UL/DL Flag field to:</a:t>
            </a:r>
          </a:p>
          <a:p>
            <a:pPr lvl="1"/>
            <a:r>
              <a:rPr lang="en-US" dirty="0" smtClean="0"/>
              <a:t>Enable intra-PPDU power saving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smtClean="0"/>
              <a:t>Alfred Asterjadhi, et. al.</a:t>
            </a:r>
            <a:endParaRPr lang="en-US" altLang="ko-KR" dirty="0"/>
          </a:p>
        </p:txBody>
      </p:sp>
      <p:sp>
        <p:nvSpPr>
          <p:cNvPr id="1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37308" cy="276999"/>
          </a:xfrm>
        </p:spPr>
        <p:txBody>
          <a:bodyPr/>
          <a:lstStyle/>
          <a:p>
            <a:r>
              <a:rPr lang="en-US" dirty="0" smtClean="0"/>
              <a:t>September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05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Identifiers in PHY header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712926"/>
            <a:ext cx="7772400" cy="3383073"/>
          </a:xfrm>
        </p:spPr>
        <p:txBody>
          <a:bodyPr/>
          <a:lstStyle/>
          <a:p>
            <a:r>
              <a:rPr lang="en-US" dirty="0"/>
              <a:t>BSS COLOR field is proposed for the SIG-A field of an HE PPDU</a:t>
            </a:r>
          </a:p>
          <a:p>
            <a:pPr lvl="1"/>
            <a:r>
              <a:rPr lang="en-US" dirty="0" smtClean="0"/>
              <a:t>The BSS COLOR contains a non-unique value that identifies the BSS</a:t>
            </a:r>
          </a:p>
          <a:p>
            <a:pPr lvl="2"/>
            <a:r>
              <a:rPr lang="en-US" dirty="0" smtClean="0"/>
              <a:t>All HE PPDUs generated by BSS’s members have same value</a:t>
            </a:r>
          </a:p>
          <a:p>
            <a:pPr lvl="3"/>
            <a:r>
              <a:rPr lang="en-US" dirty="0" smtClean="0"/>
              <a:t>A STA that receives an HE PPDU with a BSS COLOR equal to its BSS classifies it as a member PPDU</a:t>
            </a:r>
          </a:p>
          <a:p>
            <a:pPr lvl="3"/>
            <a:r>
              <a:rPr lang="en-US" dirty="0" smtClean="0"/>
              <a:t>Otherwise, it classifies it as a nonmember PPDU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UL/DL Flag field is proposed for the SIG-A field of an HE PPDU:</a:t>
            </a:r>
          </a:p>
          <a:p>
            <a:pPr lvl="1"/>
            <a:r>
              <a:rPr lang="en-US" dirty="0" smtClean="0"/>
              <a:t>The UL/DL Flag indicates whether the frame is Uplink or Downlink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smtClean="0"/>
              <a:t>Alfred Asterjadhi, et. al.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September 2015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600200" y="1618573"/>
            <a:ext cx="1371600" cy="438827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Legacy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Preamble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aseline="0" dirty="0" smtClean="0">
                <a:solidFill>
                  <a:schemeClr val="tx1"/>
                </a:solidFill>
                <a:latin typeface="Times New Roman" pitchFamily="18" charset="0"/>
              </a:rPr>
              <a:t>(L-SIG)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973387" y="1622540"/>
            <a:ext cx="1901825" cy="43486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 Preamble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</a:rPr>
              <a:t>(RL-SIG, SIG-A, SIG-B, …)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875212" y="1618573"/>
            <a:ext cx="1901825" cy="43486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PSDU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</a:rPr>
              <a:t>((A-)MPDU)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Left Brace 9"/>
          <p:cNvSpPr/>
          <p:nvPr/>
        </p:nvSpPr>
        <p:spPr bwMode="auto">
          <a:xfrm rot="5400000">
            <a:off x="3809998" y="1260278"/>
            <a:ext cx="228601" cy="1814911"/>
          </a:xfrm>
          <a:prstGeom prst="leftBrace">
            <a:avLst>
              <a:gd name="adj1" fmla="val 52142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19188" y="2294347"/>
            <a:ext cx="22102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Identifiers: COLOR, RA, TA,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61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102052</TotalTime>
  <Words>1314</Words>
  <Application>Microsoft Office PowerPoint</Application>
  <PresentationFormat>On-screen Show (4:3)</PresentationFormat>
  <Paragraphs>178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Times New Roman</vt:lpstr>
      <vt:lpstr>802-11-Submission</vt:lpstr>
      <vt:lpstr>Document</vt:lpstr>
      <vt:lpstr>문서</vt:lpstr>
      <vt:lpstr>Identifiers in HE PPDUs for power saving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Introduction</vt:lpstr>
      <vt:lpstr>Proposed Identifiers in PHY header</vt:lpstr>
      <vt:lpstr>Considerations on power save</vt:lpstr>
      <vt:lpstr>Can BSS COLOR alone enable intra-PPDU PS?</vt:lpstr>
      <vt:lpstr>Intra-PPDU PS enhancements</vt:lpstr>
      <vt:lpstr>Summary</vt:lpstr>
      <vt:lpstr>Straw Poll 1</vt:lpstr>
      <vt:lpstr>Straw Poll 2</vt:lpstr>
      <vt:lpstr>Straw Poll 3</vt:lpstr>
      <vt:lpstr>Straw Poll 4</vt:lpstr>
      <vt:lpstr>References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Identifiers in HE PPDUs for power saving</dc:title>
  <dc:creator>Asterjadhi, Alfred</dc:creator>
  <cp:lastModifiedBy>Asterjadhi, Alfred</cp:lastModifiedBy>
  <cp:revision>2066</cp:revision>
  <cp:lastPrinted>1998-02-10T13:28:06Z</cp:lastPrinted>
  <dcterms:created xsi:type="dcterms:W3CDTF">2007-05-21T21:00:37Z</dcterms:created>
  <dcterms:modified xsi:type="dcterms:W3CDTF">2015-09-13T21:01:42Z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778873767</vt:i4>
  </property>
  <property fmtid="{D5CDD505-2E9C-101B-9397-08002B2CF9AE}" pid="4" name="_EmailSubject">
    <vt:lpwstr>Intra-PPDU PS slides</vt:lpwstr>
  </property>
  <property fmtid="{D5CDD505-2E9C-101B-9397-08002B2CF9AE}" pid="5" name="_AuthorEmail">
    <vt:lpwstr>gcherian@qti.qualcomm.com</vt:lpwstr>
  </property>
  <property fmtid="{D5CDD505-2E9C-101B-9397-08002B2CF9AE}" pid="6" name="_AuthorEmailDisplayName">
    <vt:lpwstr>Cherian, George</vt:lpwstr>
  </property>
  <property fmtid="{D5CDD505-2E9C-101B-9397-08002B2CF9AE}" pid="7" name="_PreviousAdHocReviewCycleID">
    <vt:i4>-2009130134</vt:i4>
  </property>
</Properties>
</file>