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379" r:id="rId3"/>
    <p:sldId id="305" r:id="rId4"/>
    <p:sldId id="310" r:id="rId5"/>
    <p:sldId id="307" r:id="rId6"/>
    <p:sldId id="309" r:id="rId7"/>
    <p:sldId id="369" r:id="rId8"/>
    <p:sldId id="380" r:id="rId9"/>
    <p:sldId id="381" r:id="rId10"/>
    <p:sldId id="382" r:id="rId11"/>
    <p:sldId id="383" r:id="rId12"/>
    <p:sldId id="384" r:id="rId13"/>
    <p:sldId id="385" r:id="rId14"/>
    <p:sldId id="390" r:id="rId15"/>
    <p:sldId id="386" r:id="rId16"/>
    <p:sldId id="387" r:id="rId17"/>
    <p:sldId id="388" r:id="rId18"/>
    <p:sldId id="389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5" autoAdjust="0"/>
    <p:restoredTop sz="92105" autoAdjust="0"/>
  </p:normalViewPr>
  <p:slideViewPr>
    <p:cSldViewPr>
      <p:cViewPr varScale="1">
        <p:scale>
          <a:sx n="85" d="100"/>
          <a:sy n="85" d="100"/>
        </p:scale>
        <p:origin x="15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802.11-15/1121r0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3.doc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4.bin"/><Relationship Id="rId7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6.emf"/><Relationship Id="rId5" Type="http://schemas.openxmlformats.org/officeDocument/2006/relationships/image" Target="../media/image4.emf"/><Relationship Id="rId10" Type="http://schemas.openxmlformats.org/officeDocument/2006/relationships/package" Target="../embeddings/Microsoft_Word_Document6.docx"/><Relationship Id="rId4" Type="http://schemas.openxmlformats.org/officeDocument/2006/relationships/package" Target="../embeddings/Microsoft_Word_Document4.docx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7.docx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8.bin"/><Relationship Id="rId7" Type="http://schemas.openxmlformats.org/officeDocument/2006/relationships/package" Target="../embeddings/Microsoft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0.emf"/><Relationship Id="rId5" Type="http://schemas.openxmlformats.org/officeDocument/2006/relationships/image" Target="../media/image8.emf"/><Relationship Id="rId10" Type="http://schemas.openxmlformats.org/officeDocument/2006/relationships/package" Target="../embeddings/Microsoft_Word_Document10.docx"/><Relationship Id="rId4" Type="http://schemas.openxmlformats.org/officeDocument/2006/relationships/package" Target="../embeddings/Microsoft_Word_Document8.docx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1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dirty="0" smtClean="0"/>
              <a:t>HE A-Control field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43664"/>
              </p:ext>
            </p:extLst>
          </p:nvPr>
        </p:nvGraphicFramePr>
        <p:xfrm>
          <a:off x="1608704" y="1479468"/>
          <a:ext cx="7091363" cy="546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Document" r:id="rId4" imgW="6305666" imgH="4864234" progId="Word.Document.12">
                  <p:embed/>
                </p:oleObj>
              </mc:Choice>
              <mc:Fallback>
                <p:oleObj name="Document" r:id="rId4" imgW="6305666" imgH="48642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8704" y="1479468"/>
                        <a:ext cx="7091363" cy="546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2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 A-Control field as HT Control 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21971"/>
            <a:ext cx="7772400" cy="2953442"/>
          </a:xfrm>
        </p:spPr>
        <p:txBody>
          <a:bodyPr/>
          <a:lstStyle/>
          <a:p>
            <a:r>
              <a:rPr lang="en-US" sz="1600" dirty="0" smtClean="0"/>
              <a:t>HE A-Control field added to </a:t>
            </a:r>
            <a:r>
              <a:rPr lang="en-US" sz="1600" dirty="0" err="1" smtClean="0"/>
              <a:t>QoS</a:t>
            </a:r>
            <a:r>
              <a:rPr lang="en-US" sz="1600" dirty="0" smtClean="0"/>
              <a:t> Data/</a:t>
            </a:r>
            <a:r>
              <a:rPr lang="en-US" sz="1600" dirty="0" err="1" smtClean="0"/>
              <a:t>Mgmt</a:t>
            </a:r>
            <a:r>
              <a:rPr lang="en-US" sz="1600" dirty="0" smtClean="0"/>
              <a:t> frames (variant of HT Control field)</a:t>
            </a:r>
          </a:p>
          <a:p>
            <a:pPr lvl="1"/>
            <a:r>
              <a:rPr lang="en-US" sz="1400" dirty="0" smtClean="0"/>
              <a:t>Currently the type of the HT Control field is determined by values of B0 and B1</a:t>
            </a:r>
          </a:p>
          <a:p>
            <a:pPr lvl="2"/>
            <a:r>
              <a:rPr lang="en-US" sz="1200" dirty="0" smtClean="0"/>
              <a:t>B0 of HT Control field differentiates the VHT variant from the basic HT Control field (11n/11ac)</a:t>
            </a:r>
          </a:p>
          <a:p>
            <a:pPr lvl="1"/>
            <a:r>
              <a:rPr lang="en-US" sz="1400" dirty="0" smtClean="0"/>
              <a:t>If B0 and B1 are 1 then the HT Control field contains an HE A-Control field variant (11ax)</a:t>
            </a:r>
          </a:p>
          <a:p>
            <a:pPr lvl="2"/>
            <a:r>
              <a:rPr lang="en-US" sz="1200" dirty="0" smtClean="0"/>
              <a:t>Control ID field identifies the control information (usable for future amendments as well)</a:t>
            </a:r>
          </a:p>
          <a:p>
            <a:pPr lvl="2"/>
            <a:r>
              <a:rPr lang="en-US" sz="1200" dirty="0" smtClean="0"/>
              <a:t>End of HE Control (EOH) subfield in an HE Control indicates if another HE Control follows</a:t>
            </a:r>
          </a:p>
          <a:p>
            <a:pPr lvl="4"/>
            <a:endParaRPr lang="en-US" sz="1200" dirty="0" smtClean="0"/>
          </a:p>
          <a:p>
            <a:r>
              <a:rPr lang="en-US" sz="1600" dirty="0" smtClean="0"/>
              <a:t>Contents of HT Control field across multiple MPDUs of an A-MPDU</a:t>
            </a:r>
          </a:p>
          <a:p>
            <a:pPr lvl="1"/>
            <a:r>
              <a:rPr lang="en-US" sz="1400" dirty="0" smtClean="0"/>
              <a:t>Currently it is the same for all HT Control fields generated by pre-11ax STAs (11n/11ac)</a:t>
            </a:r>
          </a:p>
          <a:p>
            <a:pPr lvl="1"/>
            <a:r>
              <a:rPr lang="en-US" sz="1400" dirty="0" smtClean="0"/>
              <a:t>Within HE PPDUs we may want to consider relaxing this restriction:</a:t>
            </a:r>
          </a:p>
          <a:p>
            <a:pPr lvl="2"/>
            <a:r>
              <a:rPr lang="en-US" sz="1200" dirty="0" smtClean="0"/>
              <a:t>A large variety of control information can be carried within the A-MPDU</a:t>
            </a:r>
          </a:p>
          <a:p>
            <a:pPr lvl="2"/>
            <a:r>
              <a:rPr lang="en-US" sz="1200" dirty="0" smtClean="0"/>
              <a:t>Increases robustness of info. by aggregating it in different parts of A-MPDU with minimal overhead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895599" y="2542282"/>
            <a:ext cx="881155" cy="35152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9144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Control ID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524000" y="2542282"/>
            <a:ext cx="723238" cy="35152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9144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VHT (1)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227545" y="2542282"/>
            <a:ext cx="668054" cy="35152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9144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HE (1)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565067" y="2542282"/>
            <a:ext cx="843904" cy="35152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9144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Ctrl. Info.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86242" y="2542282"/>
            <a:ext cx="761715" cy="35152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9144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EOH (0)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08129" y="2306982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        B6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02422" y="2306982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B7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52599" y="2308533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27784" y="229588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43161" y="2290723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62358"/>
              </p:ext>
            </p:extLst>
          </p:nvPr>
        </p:nvGraphicFramePr>
        <p:xfrm>
          <a:off x="1295400" y="1524000"/>
          <a:ext cx="6862125" cy="731520"/>
        </p:xfrm>
        <a:graphic>
          <a:graphicData uri="http://schemas.openxmlformats.org/drawingml/2006/table">
            <a:tbl>
              <a:tblPr/>
              <a:tblGrid>
                <a:gridCol w="406717"/>
                <a:gridCol w="763905"/>
                <a:gridCol w="406717"/>
                <a:gridCol w="406717"/>
                <a:gridCol w="406717"/>
                <a:gridCol w="406717"/>
                <a:gridCol w="406717"/>
                <a:gridCol w="528955"/>
                <a:gridCol w="714693"/>
                <a:gridCol w="700405"/>
                <a:gridCol w="714693"/>
                <a:gridCol w="508317"/>
                <a:gridCol w="49085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2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0/6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0/2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0/4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0/8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variable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0/8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47">
                <a:tc>
                  <a:txBody>
                    <a:bodyPr/>
                    <a:lstStyle/>
                    <a:p>
                      <a:pPr marL="0" marR="0" lvl="0" indent="0" algn="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Duration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/ID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QoS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Ctrl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HT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Ctrl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CCMP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Header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Frame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Body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FCS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 flipH="1">
            <a:off x="1532710" y="2251118"/>
            <a:ext cx="3496490" cy="2911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Left Brace 18"/>
          <p:cNvSpPr/>
          <p:nvPr/>
        </p:nvSpPr>
        <p:spPr bwMode="auto">
          <a:xfrm rot="16200000">
            <a:off x="2096911" y="2334100"/>
            <a:ext cx="234486" cy="1362890"/>
          </a:xfrm>
          <a:prstGeom prst="leftBrace">
            <a:avLst>
              <a:gd name="adj1" fmla="val 59761"/>
              <a:gd name="adj2" fmla="val 5191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3060306"/>
            <a:ext cx="2868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Reserved value indicates</a:t>
            </a:r>
          </a:p>
          <a:p>
            <a:pPr algn="ctr"/>
            <a:r>
              <a:rPr lang="en-US" dirty="0" smtClean="0"/>
              <a:t>HE A-Control variant of HT Control field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5715000" y="2251118"/>
            <a:ext cx="2074310" cy="29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007911" y="2711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6945406" y="2542281"/>
            <a:ext cx="843904" cy="351522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9144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Left Brace 23"/>
          <p:cNvSpPr/>
          <p:nvPr/>
        </p:nvSpPr>
        <p:spPr bwMode="auto">
          <a:xfrm rot="16200000">
            <a:off x="4528901" y="-127622"/>
            <a:ext cx="245242" cy="6275577"/>
          </a:xfrm>
          <a:prstGeom prst="leftBrace">
            <a:avLst>
              <a:gd name="adj1" fmla="val 59761"/>
              <a:gd name="adj2" fmla="val 5191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84523" y="3174306"/>
            <a:ext cx="1375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HE A-Control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Control field: Preview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638800"/>
            <a:ext cx="7772400" cy="457199"/>
          </a:xfrm>
        </p:spPr>
        <p:txBody>
          <a:bodyPr/>
          <a:lstStyle/>
          <a:p>
            <a:r>
              <a:rPr lang="en-US" dirty="0"/>
              <a:t>See Appendix for a couple of examples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207041"/>
              </p:ext>
            </p:extLst>
          </p:nvPr>
        </p:nvGraphicFramePr>
        <p:xfrm>
          <a:off x="2209800" y="1524000"/>
          <a:ext cx="4632325" cy="921030"/>
        </p:xfrm>
        <a:graphic>
          <a:graphicData uri="http://schemas.openxmlformats.org/drawingml/2006/table">
            <a:tbl>
              <a:tblPr/>
              <a:tblGrid>
                <a:gridCol w="654367"/>
                <a:gridCol w="886143"/>
                <a:gridCol w="886143"/>
                <a:gridCol w="749617"/>
                <a:gridCol w="1456055"/>
              </a:tblGrid>
              <a:tr h="223434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Octets: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0 or more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Reserved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Control ID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EOH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Control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75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Bits: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4842"/>
              </p:ext>
            </p:extLst>
          </p:nvPr>
        </p:nvGraphicFramePr>
        <p:xfrm>
          <a:off x="457200" y="2514600"/>
          <a:ext cx="8331925" cy="291531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39250"/>
                <a:gridCol w="2165950"/>
                <a:gridCol w="4826725"/>
              </a:tblGrid>
              <a:tr h="31682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Control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Control</a:t>
                      </a:r>
                      <a:r>
                        <a:rPr lang="en-US" sz="1200" baseline="0" dirty="0" smtClean="0"/>
                        <a:t> Information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/>
                </a:tc>
              </a:tr>
              <a:tr h="1403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Indicates</a:t>
                      </a:r>
                      <a:r>
                        <a:rPr lang="en-US" sz="1200" baseline="0" dirty="0" smtClean="0"/>
                        <a:t> an Ack (successful RX of immediately preceding MPDU)</a:t>
                      </a:r>
                      <a:endParaRPr lang="en-US" sz="1200" dirty="0"/>
                    </a:p>
                  </a:txBody>
                  <a:tcPr/>
                </a:tc>
              </a:tr>
              <a:tr h="1708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Indicates</a:t>
                      </a:r>
                      <a:r>
                        <a:rPr lang="en-US" sz="1200" baseline="0" dirty="0" smtClean="0"/>
                        <a:t> a Block Ack Request (request for a block </a:t>
                      </a:r>
                      <a:r>
                        <a:rPr lang="en-US" sz="1200" baseline="0" dirty="0" err="1" smtClean="0"/>
                        <a:t>ack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</a:tr>
              <a:tr h="125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Indicates</a:t>
                      </a:r>
                      <a:r>
                        <a:rPr lang="en-US" sz="1200" baseline="0" dirty="0" smtClean="0"/>
                        <a:t> a Block Ack (receive status of previously received MPDUs)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QoS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Indicates buffer</a:t>
                      </a:r>
                      <a:r>
                        <a:rPr lang="en-US" sz="1200" baseline="0" dirty="0" smtClean="0"/>
                        <a:t> status request/report (enhanced version of QoS Control)</a:t>
                      </a:r>
                      <a:endParaRPr lang="en-US" sz="1200" dirty="0"/>
                    </a:p>
                  </a:txBody>
                  <a:tcPr/>
                </a:tc>
              </a:tr>
              <a:tr h="18609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CQI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Indicates</a:t>
                      </a:r>
                      <a:r>
                        <a:rPr lang="en-US" sz="1200" baseline="0" dirty="0" smtClean="0"/>
                        <a:t> channel quality info./MCS feedback (enhanced version of HT)</a:t>
                      </a:r>
                      <a:endParaRPr lang="en-US" sz="1200" dirty="0"/>
                    </a:p>
                  </a:txBody>
                  <a:tcPr/>
                </a:tc>
              </a:tr>
              <a:tr h="2927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Unicast</a:t>
                      </a:r>
                      <a:r>
                        <a:rPr lang="en-US" sz="1200" baseline="0" dirty="0" smtClean="0"/>
                        <a:t> Trigger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Indicates a Trigger (resource allocation</a:t>
                      </a:r>
                      <a:r>
                        <a:rPr lang="en-US" sz="1200" baseline="0" dirty="0" smtClean="0"/>
                        <a:t> and other parameters</a:t>
                      </a:r>
                      <a:r>
                        <a:rPr lang="en-US" sz="1200" dirty="0" smtClean="0"/>
                        <a:t> for UL)</a:t>
                      </a: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</a:t>
                      </a:r>
                      <a:r>
                        <a:rPr lang="en-US" sz="1200" baseline="0" dirty="0" smtClean="0"/>
                        <a:t>MI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Indicates a</a:t>
                      </a:r>
                      <a:r>
                        <a:rPr lang="en-US" sz="1200" baseline="0" dirty="0" smtClean="0"/>
                        <a:t> receive operating mode change [2]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7-30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/>
                </a:tc>
              </a:tr>
              <a:tr h="38547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Extension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r>
                        <a:rPr lang="en-US" sz="1200" baseline="0" dirty="0" smtClean="0"/>
                        <a:t> for future extension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73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propose defining an HE A-Control field that:</a:t>
            </a:r>
          </a:p>
          <a:p>
            <a:pPr lvl="1"/>
            <a:r>
              <a:rPr lang="en-US" smtClean="0"/>
              <a:t>Is a universal carrier of control information needed for new 11ax features,</a:t>
            </a:r>
          </a:p>
          <a:p>
            <a:pPr lvl="1"/>
            <a:r>
              <a:rPr lang="en-US" smtClean="0"/>
              <a:t>Is flexible and can be dynamically added to any PPDU with minimal overhead</a:t>
            </a:r>
          </a:p>
          <a:p>
            <a:pPr lvl="1"/>
            <a:r>
              <a:rPr lang="en-US" smtClean="0"/>
              <a:t>Is extensible for future amendments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39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agree defining an HE variant (of the VHT variant) of the HT Control field that carries one or more  control fields for HE control information?</a:t>
            </a:r>
          </a:p>
          <a:p>
            <a:pPr lvl="1"/>
            <a:r>
              <a:rPr lang="en-US" smtClean="0"/>
              <a:t>B0 and B1 of the HT Control field in this case are set to 1</a:t>
            </a:r>
          </a:p>
          <a:p>
            <a:pPr lvl="1"/>
            <a:r>
              <a:rPr lang="en-US" smtClean="0"/>
              <a:t>The control fields can be called HE Control field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i="1" dirty="0" smtClean="0"/>
              <a:t>L. Chu (Marvell), et. al., </a:t>
            </a:r>
            <a:r>
              <a:rPr lang="en-US" dirty="0" smtClean="0"/>
              <a:t>11-15-xxxx-00-00ax-acknowledgement </a:t>
            </a:r>
            <a:r>
              <a:rPr lang="en-US" dirty="0"/>
              <a:t>to DL </a:t>
            </a:r>
            <a:r>
              <a:rPr lang="en-US" dirty="0" smtClean="0"/>
              <a:t>MU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i="1" dirty="0" smtClean="0"/>
              <a:t>E. Wong (Apple), et. al., </a:t>
            </a:r>
            <a:r>
              <a:rPr lang="en-US" dirty="0" smtClean="0"/>
              <a:t>11-15-0xxx-00-00ax-receive-operating-mode-indication-for-power-save</a:t>
            </a:r>
          </a:p>
          <a:p>
            <a:pPr marL="0" indent="0">
              <a:buNone/>
            </a:pPr>
            <a:r>
              <a:rPr lang="en-US" dirty="0" smtClean="0"/>
              <a:t>[3] </a:t>
            </a:r>
            <a:r>
              <a:rPr lang="en-US" i="1" dirty="0" smtClean="0"/>
              <a:t>A. Asterjadhi et. </a:t>
            </a:r>
            <a:r>
              <a:rPr lang="en-US" i="1" dirty="0"/>
              <a:t>al.,</a:t>
            </a:r>
            <a:r>
              <a:rPr lang="en-US" dirty="0"/>
              <a:t> </a:t>
            </a:r>
            <a:r>
              <a:rPr lang="en-US" dirty="0" smtClean="0"/>
              <a:t>11-15-xxxx-00-00ax-buffer status report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48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7051976" y="6475413"/>
            <a:ext cx="163482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89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 Control: E.g., request/response for ack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3923310"/>
            <a:ext cx="7772400" cy="2172690"/>
          </a:xfrm>
        </p:spPr>
        <p:txBody>
          <a:bodyPr/>
          <a:lstStyle/>
          <a:p>
            <a:r>
              <a:rPr lang="en-US" smtClean="0"/>
              <a:t>STA adds HE Control to request/respond for/with acknowledgements</a:t>
            </a:r>
          </a:p>
          <a:p>
            <a:pPr lvl="1"/>
            <a:r>
              <a:rPr lang="en-US" smtClean="0"/>
              <a:t>HE Control is part of the HE A-Control field</a:t>
            </a:r>
          </a:p>
          <a:p>
            <a:pPr lvl="2"/>
            <a:endParaRPr lang="en-US" smtClean="0"/>
          </a:p>
          <a:p>
            <a:r>
              <a:rPr lang="en-US" smtClean="0"/>
              <a:t>The STA can carry control information in an HE A-Control field instead of adding Ack, BlockAck, or BAR frames whenever possible</a:t>
            </a:r>
          </a:p>
          <a:p>
            <a:pPr lvl="1"/>
            <a:r>
              <a:rPr lang="en-US" smtClean="0"/>
              <a:t>Reduces MAC overhead and simplifies design as it eliminates the need of aggregating multiple CTRL frames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652A146-6F07-41EF-8958-F5CF356A0B7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US" altLang="ko-K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489265"/>
              </p:ext>
            </p:extLst>
          </p:nvPr>
        </p:nvGraphicFramePr>
        <p:xfrm>
          <a:off x="152400" y="1524000"/>
          <a:ext cx="3756024" cy="1005840"/>
        </p:xfrm>
        <a:graphic>
          <a:graphicData uri="http://schemas.openxmlformats.org/drawingml/2006/table">
            <a:tbl>
              <a:tblPr/>
              <a:tblGrid>
                <a:gridCol w="654367"/>
                <a:gridCol w="789305"/>
                <a:gridCol w="789305"/>
                <a:gridCol w="533717"/>
                <a:gridCol w="989330"/>
              </a:tblGrid>
              <a:tr h="223434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Octets: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0 or more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Reserved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Control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ID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EOH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Control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75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Bits: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483348" y="1781951"/>
            <a:ext cx="1369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Ack (Control ID 0)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361180" y="2172690"/>
          <a:ext cx="2994977" cy="646710"/>
        </p:xfrm>
        <a:graphic>
          <a:graphicData uri="http://schemas.openxmlformats.org/drawingml/2006/table">
            <a:tbl>
              <a:tblPr/>
              <a:tblGrid>
                <a:gridCol w="654367"/>
                <a:gridCol w="1038543"/>
                <a:gridCol w="1302067"/>
              </a:tblGrid>
              <a:tr h="223434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Octets: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BAR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BAR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483348" y="2457284"/>
            <a:ext cx="1428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 (Control ID 1)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361180" y="2819400"/>
          <a:ext cx="2994977" cy="646710"/>
        </p:xfrm>
        <a:graphic>
          <a:graphicData uri="http://schemas.openxmlformats.org/drawingml/2006/table">
            <a:tbl>
              <a:tblPr/>
              <a:tblGrid>
                <a:gridCol w="654367"/>
                <a:gridCol w="1038543"/>
                <a:gridCol w="1302067"/>
              </a:tblGrid>
              <a:tr h="223434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Octets: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variable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BA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BA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09221" y="3130670"/>
            <a:ext cx="1317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(Control ID 2)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8" idx="3"/>
          </p:cNvCxnSpPr>
          <p:nvPr/>
        </p:nvCxnSpPr>
        <p:spPr bwMode="auto">
          <a:xfrm>
            <a:off x="3908424" y="2026920"/>
            <a:ext cx="11207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>
            <a:stCxn id="8" idx="3"/>
          </p:cNvCxnSpPr>
          <p:nvPr/>
        </p:nvCxnSpPr>
        <p:spPr bwMode="auto">
          <a:xfrm>
            <a:off x="3908424" y="2026920"/>
            <a:ext cx="1120776" cy="64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>
            <a:stCxn id="8" idx="3"/>
          </p:cNvCxnSpPr>
          <p:nvPr/>
        </p:nvCxnSpPr>
        <p:spPr bwMode="auto">
          <a:xfrm>
            <a:off x="3908424" y="2026920"/>
            <a:ext cx="1120776" cy="12496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129091" y="2732718"/>
          <a:ext cx="3722275" cy="372390"/>
        </p:xfrm>
        <a:graphic>
          <a:graphicData uri="http://schemas.openxmlformats.org/drawingml/2006/table">
            <a:tbl>
              <a:tblPr/>
              <a:tblGrid>
                <a:gridCol w="654367"/>
                <a:gridCol w="1131250"/>
                <a:gridCol w="388528"/>
                <a:gridCol w="1548130"/>
              </a:tblGrid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 flipV="1">
            <a:off x="782683" y="2209805"/>
            <a:ext cx="20683" cy="5031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1905000" y="2209805"/>
            <a:ext cx="2003424" cy="5055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629401" y="3401199"/>
            <a:ext cx="1375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 A-Control field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 bwMode="auto">
          <a:xfrm rot="16200000">
            <a:off x="2145901" y="1751335"/>
            <a:ext cx="342247" cy="3068683"/>
          </a:xfrm>
          <a:prstGeom prst="leftBrace">
            <a:avLst>
              <a:gd name="adj1" fmla="val 24660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6400800" y="3456800"/>
            <a:ext cx="0" cy="1910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5943600" y="2819401"/>
            <a:ext cx="0" cy="8284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5323491" y="2129010"/>
            <a:ext cx="10510" cy="1518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967078" y="3616068"/>
            <a:ext cx="2599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contents as Ack/BAR/BA frames</a:t>
            </a:r>
            <a:endParaRPr lang="en-US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51977" y="6475413"/>
            <a:ext cx="14919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97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Control: E.g., buffer status poll/report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33799"/>
            <a:ext cx="7772400" cy="2638645"/>
          </a:xfrm>
        </p:spPr>
        <p:txBody>
          <a:bodyPr/>
          <a:lstStyle/>
          <a:p>
            <a:r>
              <a:rPr lang="en-US" sz="1600" dirty="0"/>
              <a:t>The AP polls the STAs for their buffer status in an efficient way </a:t>
            </a:r>
            <a:r>
              <a:rPr lang="en-US" sz="1600" dirty="0" smtClean="0"/>
              <a:t>[3]</a:t>
            </a:r>
            <a:endParaRPr lang="en-US" sz="1600" dirty="0"/>
          </a:p>
          <a:p>
            <a:pPr lvl="1"/>
            <a:r>
              <a:rPr lang="en-US" sz="1400" dirty="0"/>
              <a:t>It sends “BS polling” frames that contain an enhanced QoS Control field</a:t>
            </a:r>
          </a:p>
          <a:p>
            <a:pPr lvl="2"/>
            <a:r>
              <a:rPr lang="en-US" sz="1200" dirty="0"/>
              <a:t>Specifying whether polling is “per-TID”, “all-TID” and other related BS polling parameters</a:t>
            </a:r>
          </a:p>
          <a:p>
            <a:pPr lvl="4"/>
            <a:endParaRPr lang="en-US" sz="1000" dirty="0"/>
          </a:p>
          <a:p>
            <a:r>
              <a:rPr lang="en-US" sz="1600" dirty="0"/>
              <a:t>Non-AP STAs deliver buffer status reports in the QoS Control field</a:t>
            </a:r>
          </a:p>
          <a:p>
            <a:pPr lvl="1"/>
            <a:r>
              <a:rPr lang="en-US" sz="1400" dirty="0"/>
              <a:t>Per-TID BS information is carried in QoS Data and QoS Null frames</a:t>
            </a:r>
          </a:p>
          <a:p>
            <a:pPr lvl="1"/>
            <a:r>
              <a:rPr lang="en-US" sz="1400" dirty="0"/>
              <a:t>All-TID, per-TID BS information is carried in the enhanced QoS Control </a:t>
            </a:r>
            <a:r>
              <a:rPr lang="en-US" sz="1400" dirty="0" smtClean="0"/>
              <a:t>field</a:t>
            </a:r>
          </a:p>
          <a:p>
            <a:pPr lvl="1"/>
            <a:endParaRPr lang="en-US" sz="1100" dirty="0"/>
          </a:p>
          <a:p>
            <a:r>
              <a:rPr lang="en-US" sz="1600" dirty="0"/>
              <a:t>The enhanced QoS Control can be aggregated with other info. in HE A-Control</a:t>
            </a:r>
          </a:p>
          <a:p>
            <a:pPr lvl="1"/>
            <a:r>
              <a:rPr lang="en-US" sz="1200" dirty="0"/>
              <a:t>Reduces the incurred MAC overhead and has other benefits as specified in </a:t>
            </a:r>
            <a:r>
              <a:rPr lang="en-US" sz="1200" dirty="0" smtClean="0"/>
              <a:t>[3]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75312"/>
              </p:ext>
            </p:extLst>
          </p:nvPr>
        </p:nvGraphicFramePr>
        <p:xfrm>
          <a:off x="152400" y="1524000"/>
          <a:ext cx="3756024" cy="1005840"/>
        </p:xfrm>
        <a:graphic>
          <a:graphicData uri="http://schemas.openxmlformats.org/drawingml/2006/table">
            <a:tbl>
              <a:tblPr/>
              <a:tblGrid>
                <a:gridCol w="654367"/>
                <a:gridCol w="789305"/>
                <a:gridCol w="789305"/>
                <a:gridCol w="533717"/>
                <a:gridCol w="989330"/>
              </a:tblGrid>
              <a:tr h="223434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Octets: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Reserved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Control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ID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EOH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Control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75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Bits: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488270" y="1536848"/>
          <a:ext cx="995680" cy="646710"/>
        </p:xfrm>
        <a:graphic>
          <a:graphicData uri="http://schemas.openxmlformats.org/drawingml/2006/table">
            <a:tbl>
              <a:tblPr/>
              <a:tblGrid>
                <a:gridCol w="995680"/>
              </a:tblGrid>
              <a:tr h="223434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QoS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3802470" y="2002962"/>
            <a:ext cx="685800" cy="1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>
            <a:stCxn id="8" idx="2"/>
          </p:cNvCxnSpPr>
          <p:nvPr/>
        </p:nvCxnSpPr>
        <p:spPr bwMode="auto">
          <a:xfrm flipH="1">
            <a:off x="4648200" y="2183558"/>
            <a:ext cx="337910" cy="4101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992641" y="2190537"/>
            <a:ext cx="2474959" cy="392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29091" y="2732718"/>
          <a:ext cx="3722275" cy="372390"/>
        </p:xfrm>
        <a:graphic>
          <a:graphicData uri="http://schemas.openxmlformats.org/drawingml/2006/table">
            <a:tbl>
              <a:tblPr/>
              <a:tblGrid>
                <a:gridCol w="654367"/>
                <a:gridCol w="1131250"/>
                <a:gridCol w="388528"/>
                <a:gridCol w="1548130"/>
              </a:tblGrid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flipV="1">
            <a:off x="782683" y="2209805"/>
            <a:ext cx="20683" cy="5031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1905000" y="2243078"/>
            <a:ext cx="1901824" cy="4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Left Brace 14"/>
          <p:cNvSpPr/>
          <p:nvPr/>
        </p:nvSpPr>
        <p:spPr bwMode="auto">
          <a:xfrm rot="16200000">
            <a:off x="2145901" y="1751335"/>
            <a:ext cx="342247" cy="3068683"/>
          </a:xfrm>
          <a:prstGeom prst="leftBrace">
            <a:avLst>
              <a:gd name="adj1" fmla="val 24660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944692" y="2607330"/>
            <a:ext cx="1725153" cy="28387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TXOP </a:t>
            </a:r>
            <a:r>
              <a:rPr lang="en-US" sz="1050" dirty="0"/>
              <a:t>Duration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Requested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944691" y="2896801"/>
            <a:ext cx="1725153" cy="31127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Queue </a:t>
            </a:r>
            <a:r>
              <a:rPr lang="en-US" sz="1050" dirty="0"/>
              <a:t>Size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494394" y="2607331"/>
            <a:ext cx="450295" cy="60074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TID/SF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114800" y="2597692"/>
            <a:ext cx="450296" cy="60270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TID/SF</a:t>
            </a:r>
            <a:endParaRPr lang="en-US" sz="105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571518" y="2593673"/>
            <a:ext cx="1718731" cy="60672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Reserved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71883" y="3296263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“BS report”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25368" y="3279980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“BS polling”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30518" y="1810331"/>
            <a:ext cx="1895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QoS Control (Control ID 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8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Control: E.g., unicast Trigger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1828800"/>
          </a:xfrm>
        </p:spPr>
        <p:txBody>
          <a:bodyPr/>
          <a:lstStyle/>
          <a:p>
            <a:r>
              <a:rPr lang="en-US" sz="1800" dirty="0"/>
              <a:t>AP can add an HE Control field to indicate unicast trigger information</a:t>
            </a:r>
          </a:p>
          <a:p>
            <a:pPr lvl="1"/>
            <a:r>
              <a:rPr lang="en-US" sz="1600" dirty="0"/>
              <a:t>Subchannel allocation for a STA, compressed/uncompressed UL MAC format, etc. </a:t>
            </a:r>
          </a:p>
          <a:p>
            <a:pPr lvl="2"/>
            <a:r>
              <a:rPr lang="en-US" sz="1400" dirty="0"/>
              <a:t>Reduces overhead of a standalone MAC frame etc. </a:t>
            </a:r>
            <a:r>
              <a:rPr lang="en-US" sz="1400" dirty="0" smtClean="0"/>
              <a:t>[</a:t>
            </a:r>
            <a:r>
              <a:rPr lang="en-US" sz="1400" dirty="0"/>
              <a:t>1</a:t>
            </a:r>
            <a:r>
              <a:rPr lang="en-US" sz="1400" dirty="0" smtClean="0"/>
              <a:t>]</a:t>
            </a:r>
            <a:endParaRPr lang="en-US" sz="1400" dirty="0"/>
          </a:p>
          <a:p>
            <a:pPr lvl="3"/>
            <a:endParaRPr lang="en-US" sz="1000" dirty="0"/>
          </a:p>
          <a:p>
            <a:r>
              <a:rPr lang="en-US" sz="1800" dirty="0"/>
              <a:t>By being part of an HE A-Control carried in a DL MU PPDU</a:t>
            </a:r>
          </a:p>
          <a:p>
            <a:pPr lvl="1"/>
            <a:r>
              <a:rPr lang="en-US" sz="1600" dirty="0"/>
              <a:t>This way additional control information for the STA can be carried in the DL MU PPDU with minimal overhead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054572"/>
              </p:ext>
            </p:extLst>
          </p:nvPr>
        </p:nvGraphicFramePr>
        <p:xfrm>
          <a:off x="152400" y="1524000"/>
          <a:ext cx="3756024" cy="1005840"/>
        </p:xfrm>
        <a:graphic>
          <a:graphicData uri="http://schemas.openxmlformats.org/drawingml/2006/table">
            <a:tbl>
              <a:tblPr/>
              <a:tblGrid>
                <a:gridCol w="654367"/>
                <a:gridCol w="789305"/>
                <a:gridCol w="789305"/>
                <a:gridCol w="533717"/>
                <a:gridCol w="989330"/>
              </a:tblGrid>
              <a:tr h="223434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Octets: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0 or more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Reserved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Control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ID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EOH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Control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75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Bits: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303650" y="1563090"/>
          <a:ext cx="2097150" cy="646710"/>
        </p:xfrm>
        <a:graphic>
          <a:graphicData uri="http://schemas.openxmlformats.org/drawingml/2006/table">
            <a:tbl>
              <a:tblPr/>
              <a:tblGrid>
                <a:gridCol w="654367"/>
                <a:gridCol w="1442783"/>
              </a:tblGrid>
              <a:tr h="223434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Octets: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Variable (TBD)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Trigger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71500" y="1864220"/>
            <a:ext cx="207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Unicast Trigger (Control ID 5)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806824" y="1981200"/>
            <a:ext cx="11461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29091" y="2732718"/>
          <a:ext cx="3722275" cy="372390"/>
        </p:xfrm>
        <a:graphic>
          <a:graphicData uri="http://schemas.openxmlformats.org/drawingml/2006/table">
            <a:tbl>
              <a:tblPr/>
              <a:tblGrid>
                <a:gridCol w="654367"/>
                <a:gridCol w="1131250"/>
                <a:gridCol w="388528"/>
                <a:gridCol w="1548130"/>
              </a:tblGrid>
              <a:tr h="37239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 bwMode="auto">
          <a:xfrm flipV="1">
            <a:off x="782683" y="2209805"/>
            <a:ext cx="20683" cy="5031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1905000" y="2286000"/>
            <a:ext cx="2003424" cy="429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629401" y="3401199"/>
            <a:ext cx="1375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 A-Control field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 bwMode="auto">
          <a:xfrm rot="16200000">
            <a:off x="2145901" y="1751335"/>
            <a:ext cx="342247" cy="3068683"/>
          </a:xfrm>
          <a:prstGeom prst="leftBrace">
            <a:avLst>
              <a:gd name="adj1" fmla="val 24660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2597374"/>
            <a:ext cx="3469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contents as per-STA Info field of Trigger frame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5638800" y="2217678"/>
            <a:ext cx="1" cy="379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0955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9144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679575" y="1447800"/>
          <a:ext cx="6415088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6" name="문서" r:id="rId4" imgW="6469365" imgH="5190450" progId="Word.Document.12">
                  <p:embed/>
                </p:oleObj>
              </mc:Choice>
              <mc:Fallback>
                <p:oleObj name="문서" r:id="rId4" imgW="6469365" imgH="5190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9575" y="1447800"/>
                        <a:ext cx="6415088" cy="514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477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046676"/>
              </p:ext>
            </p:extLst>
          </p:nvPr>
        </p:nvGraphicFramePr>
        <p:xfrm>
          <a:off x="1449388" y="1033463"/>
          <a:ext cx="6448425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2" name="Document" r:id="rId4" imgW="6472247" imgH="5103055" progId="Word.Document.12">
                  <p:embed/>
                </p:oleObj>
              </mc:Choice>
              <mc:Fallback>
                <p:oleObj name="Document" r:id="rId4" imgW="6472247" imgH="51030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9388" y="1033463"/>
                        <a:ext cx="6448425" cy="507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0" y="2057400"/>
            <a:ext cx="6480544" cy="5406730"/>
            <a:chOff x="910856" y="978195"/>
            <a:chExt cx="6480544" cy="540673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9107469"/>
                </p:ext>
              </p:extLst>
            </p:nvPr>
          </p:nvGraphicFramePr>
          <p:xfrm>
            <a:off x="914400" y="1179513"/>
            <a:ext cx="6477000" cy="3849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80" name="Document" r:id="rId4" imgW="6482060" imgH="3882005" progId="Word.Document.12">
                    <p:embed/>
                  </p:oleObj>
                </mc:Choice>
                <mc:Fallback>
                  <p:oleObj name="Document" r:id="rId4" imgW="6482060" imgH="3882005" progId="Word.Document.1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1179513"/>
                          <a:ext cx="6477000" cy="3849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2984468"/>
                </p:ext>
              </p:extLst>
            </p:nvPr>
          </p:nvGraphicFramePr>
          <p:xfrm>
            <a:off x="910856" y="2514600"/>
            <a:ext cx="6480544" cy="3870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81" name="Document" r:id="rId7" imgW="6482060" imgH="3902880" progId="Word.Document.12">
                    <p:embed/>
                  </p:oleObj>
                </mc:Choice>
                <mc:Fallback>
                  <p:oleObj name="Document" r:id="rId7" imgW="6482060" imgH="3902880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10856" y="2514600"/>
                          <a:ext cx="6480544" cy="3870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14"/>
            <p:cNvGrpSpPr/>
            <p:nvPr/>
          </p:nvGrpSpPr>
          <p:grpSpPr>
            <a:xfrm>
              <a:off x="914400" y="978195"/>
              <a:ext cx="6477000" cy="393405"/>
              <a:chOff x="1143000" y="1387098"/>
              <a:chExt cx="6481762" cy="376615"/>
            </a:xfrm>
          </p:grpSpPr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7335722"/>
                  </p:ext>
                </p:extLst>
              </p:nvPr>
            </p:nvGraphicFramePr>
            <p:xfrm>
              <a:off x="1143000" y="1390650"/>
              <a:ext cx="6481762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882" name="Document" r:id="rId10" imgW="6482060" imgH="373228" progId="Word.Document.12">
                      <p:embed/>
                    </p:oleObj>
                  </mc:Choice>
                  <mc:Fallback>
                    <p:oleObj name="Document" r:id="rId10" imgW="6482060" imgH="373228" progId="Word.Document.12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1143000" y="1390650"/>
                            <a:ext cx="6481762" cy="3730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" name="Straight Connector 17"/>
              <p:cNvCxnSpPr/>
              <p:nvPr/>
            </p:nvCxnSpPr>
            <p:spPr bwMode="auto">
              <a:xfrm>
                <a:off x="1143000" y="1387098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22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315252"/>
              </p:ext>
            </p:extLst>
          </p:nvPr>
        </p:nvGraphicFramePr>
        <p:xfrm>
          <a:off x="1676400" y="1143000"/>
          <a:ext cx="6448425" cy="534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0" name="Document" r:id="rId4" imgW="6472247" imgH="5384615" progId="Word.Document.12">
                  <p:embed/>
                </p:oleObj>
              </mc:Choice>
              <mc:Fallback>
                <p:oleObj name="Document" r:id="rId4" imgW="6472247" imgH="53846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1143000"/>
                        <a:ext cx="6448425" cy="534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7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44085"/>
              </p:ext>
            </p:extLst>
          </p:nvPr>
        </p:nvGraphicFramePr>
        <p:xfrm>
          <a:off x="1213000" y="1143000"/>
          <a:ext cx="6458478" cy="1247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Document" r:id="rId4" imgW="6472247" imgH="1537946" progId="Word.Document.12">
                  <p:embed/>
                </p:oleObj>
              </mc:Choice>
              <mc:Fallback>
                <p:oleObj name="Document" r:id="rId4" imgW="6472247" imgH="15379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3000" y="1143000"/>
                        <a:ext cx="6458478" cy="1247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4451"/>
              </p:ext>
            </p:extLst>
          </p:nvPr>
        </p:nvGraphicFramePr>
        <p:xfrm>
          <a:off x="1211263" y="1603375"/>
          <a:ext cx="6448425" cy="254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Document" r:id="rId7" imgW="6472247" imgH="2561442" progId="Word.Document.12">
                  <p:embed/>
                </p:oleObj>
              </mc:Choice>
              <mc:Fallback>
                <p:oleObj name="Document" r:id="rId7" imgW="6472247" imgH="25614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1263" y="1603375"/>
                        <a:ext cx="6448425" cy="254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1204"/>
              </p:ext>
            </p:extLst>
          </p:nvPr>
        </p:nvGraphicFramePr>
        <p:xfrm>
          <a:off x="1214737" y="3962400"/>
          <a:ext cx="6446838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Document" r:id="rId10" imgW="6472247" imgH="2564686" progId="Word.Document.12">
                  <p:embed/>
                </p:oleObj>
              </mc:Choice>
              <mc:Fallback>
                <p:oleObj name="Document" r:id="rId10" imgW="6472247" imgH="2564686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737" y="3962400"/>
                        <a:ext cx="6446838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 bwMode="auto">
          <a:xfrm>
            <a:off x="1213000" y="3962400"/>
            <a:ext cx="5943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871339"/>
              </p:ext>
            </p:extLst>
          </p:nvPr>
        </p:nvGraphicFramePr>
        <p:xfrm>
          <a:off x="1068388" y="1222375"/>
          <a:ext cx="6376987" cy="510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2" name="Document" r:id="rId4" imgW="6472247" imgH="5195346" progId="Word.Document.12">
                  <p:embed/>
                </p:oleObj>
              </mc:Choice>
              <mc:Fallback>
                <p:oleObj name="Document" r:id="rId4" imgW="6472247" imgH="5195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8388" y="1222375"/>
                        <a:ext cx="6376987" cy="510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977" y="6475413"/>
            <a:ext cx="1491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et. al.</a:t>
            </a:r>
            <a:endParaRPr lang="en-US" altLang="ko-KR" dirty="0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r>
              <a:rPr lang="en-US" dirty="0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Many features that are candidates for 11ax require a wide range of control information to be exchanged between HE STAs and AP</a:t>
            </a:r>
          </a:p>
          <a:p>
            <a:pPr lvl="1"/>
            <a:r>
              <a:rPr lang="en-US" smtClean="0"/>
              <a:t>Examples include: Buffer status feedback, channel quality information feedback, resource allocation, power save feedback, power control, rx. operation mode change, etc.</a:t>
            </a:r>
          </a:p>
          <a:p>
            <a:pPr lvl="2"/>
            <a:endParaRPr lang="en-US" smtClean="0"/>
          </a:p>
          <a:p>
            <a:r>
              <a:rPr lang="en-US" smtClean="0"/>
              <a:t>All this control information needs to be signaled somewhere within exchanged frames between STAs</a:t>
            </a:r>
          </a:p>
          <a:p>
            <a:pPr lvl="2"/>
            <a:endParaRPr lang="en-US" smtClean="0"/>
          </a:p>
          <a:p>
            <a:r>
              <a:rPr lang="en-US" smtClean="0"/>
              <a:t>We propose to define an HE Aggregated (A-) Control field that:</a:t>
            </a:r>
          </a:p>
          <a:p>
            <a:pPr lvl="1"/>
            <a:r>
              <a:rPr lang="en-US" smtClean="0"/>
              <a:t>Is a universal carrier of all control information needed for different 11ax features,</a:t>
            </a:r>
          </a:p>
          <a:p>
            <a:pPr lvl="1"/>
            <a:r>
              <a:rPr lang="en-US" smtClean="0"/>
              <a:t>Is flexible and can be dynamically added to any PPDU with minimal overhead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5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 A-Control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3020"/>
            <a:ext cx="7772400" cy="3122979"/>
          </a:xfrm>
        </p:spPr>
        <p:txBody>
          <a:bodyPr/>
          <a:lstStyle/>
          <a:p>
            <a:r>
              <a:rPr lang="en-US" dirty="0" smtClean="0"/>
              <a:t>We propose to define an HE A-Control field that:</a:t>
            </a:r>
          </a:p>
          <a:p>
            <a:pPr lvl="1"/>
            <a:r>
              <a:rPr lang="en-US" dirty="0" smtClean="0"/>
              <a:t>Carries one or more HE Control fields</a:t>
            </a:r>
          </a:p>
          <a:p>
            <a:pPr lvl="2"/>
            <a:r>
              <a:rPr lang="en-US" dirty="0" smtClean="0"/>
              <a:t>Each HE Control carries control info. for different HE features [1, </a:t>
            </a:r>
            <a:r>
              <a:rPr lang="en-US" dirty="0"/>
              <a:t>2</a:t>
            </a:r>
            <a:r>
              <a:rPr lang="en-US" dirty="0" smtClean="0"/>
              <a:t>, </a:t>
            </a:r>
            <a:r>
              <a:rPr lang="en-US" dirty="0"/>
              <a:t>3</a:t>
            </a:r>
            <a:r>
              <a:rPr lang="en-US" dirty="0" smtClean="0"/>
              <a:t>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HE A-Control field can be carried in PPDUs as part of:</a:t>
            </a:r>
          </a:p>
          <a:p>
            <a:pPr lvl="1"/>
            <a:r>
              <a:rPr lang="en-US" dirty="0" smtClean="0"/>
              <a:t>QoS Data/MGMT frames in the HT Control field</a:t>
            </a:r>
          </a:p>
          <a:p>
            <a:pPr lvl="2"/>
            <a:r>
              <a:rPr lang="en-US" dirty="0" smtClean="0"/>
              <a:t>HE A-Control field is compatible with HE variant of HT Control field</a:t>
            </a:r>
          </a:p>
          <a:p>
            <a:pPr lvl="3"/>
            <a:r>
              <a:rPr lang="en-US" dirty="0" smtClean="0"/>
              <a:t>See next slide</a:t>
            </a:r>
          </a:p>
          <a:p>
            <a:pPr lvl="2"/>
            <a:r>
              <a:rPr lang="en-US" dirty="0" smtClean="0"/>
              <a:t>It will be 4 Octets in length, i.e., no change in MAC header size</a:t>
            </a:r>
          </a:p>
          <a:p>
            <a:pPr lvl="3"/>
            <a:r>
              <a:rPr lang="en-US" dirty="0" smtClean="0"/>
              <a:t>Keeps backward compatibility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et. al.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2015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363627"/>
              </p:ext>
            </p:extLst>
          </p:nvPr>
        </p:nvGraphicFramePr>
        <p:xfrm>
          <a:off x="2262504" y="1455047"/>
          <a:ext cx="3528695" cy="676967"/>
        </p:xfrm>
        <a:graphic>
          <a:graphicData uri="http://schemas.openxmlformats.org/drawingml/2006/table">
            <a:tbl>
              <a:tblPr/>
              <a:tblGrid>
                <a:gridCol w="1043305"/>
                <a:gridCol w="1043305"/>
                <a:gridCol w="373380"/>
                <a:gridCol w="106870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47">
                <a:tc>
                  <a:txBody>
                    <a:bodyPr/>
                    <a:lstStyle/>
                    <a:p>
                      <a:pPr marL="0" marR="0" lvl="0" indent="0" algn="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HE Control </a:t>
                      </a:r>
                      <a:r>
                        <a:rPr kumimoji="0" lang="en-US" altLang="zh-CN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Left Brace 7"/>
          <p:cNvSpPr/>
          <p:nvPr/>
        </p:nvSpPr>
        <p:spPr bwMode="auto">
          <a:xfrm rot="16200000">
            <a:off x="4386333" y="13815"/>
            <a:ext cx="324344" cy="4572002"/>
          </a:xfrm>
          <a:prstGeom prst="leftBrace">
            <a:avLst>
              <a:gd name="adj1" fmla="val 59761"/>
              <a:gd name="adj2" fmla="val 5191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6699" y="2517056"/>
            <a:ext cx="1375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 A-Control field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137394"/>
              </p:ext>
            </p:extLst>
          </p:nvPr>
        </p:nvGraphicFramePr>
        <p:xfrm>
          <a:off x="5791199" y="1728131"/>
          <a:ext cx="1043305" cy="402647"/>
        </p:xfrm>
        <a:graphic>
          <a:graphicData uri="http://schemas.openxmlformats.org/drawingml/2006/table">
            <a:tbl>
              <a:tblPr/>
              <a:tblGrid>
                <a:gridCol w="1043305"/>
              </a:tblGrid>
              <a:tr h="40264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Padding</a:t>
                      </a:r>
                      <a:endParaRPr kumimoji="0" lang="en-US" altLang="zh-CN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 flipH="1">
            <a:off x="6845612" y="1906810"/>
            <a:ext cx="321917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061664" y="1675978"/>
            <a:ext cx="1396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</a:t>
            </a:r>
            <a:r>
              <a:rPr lang="en-US" dirty="0" smtClean="0"/>
              <a:t>f 4 Octet boundary</a:t>
            </a:r>
          </a:p>
          <a:p>
            <a:pPr algn="ctr"/>
            <a:r>
              <a:rPr lang="en-US" dirty="0" smtClean="0"/>
              <a:t> is preferred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67134" y="1469783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0-3 Bytes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102119</TotalTime>
  <Words>1415</Words>
  <Application>Microsoft Office PowerPoint</Application>
  <PresentationFormat>On-screen Show (4:3)</PresentationFormat>
  <Paragraphs>310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802-11-Submission</vt:lpstr>
      <vt:lpstr>Document</vt:lpstr>
      <vt:lpstr>문서</vt:lpstr>
      <vt:lpstr>HE A-Control field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</vt:lpstr>
      <vt:lpstr>HE A-Control field</vt:lpstr>
      <vt:lpstr>HE A-Control field as HT Control variant</vt:lpstr>
      <vt:lpstr>HE Control field: Preview</vt:lpstr>
      <vt:lpstr>Summary</vt:lpstr>
      <vt:lpstr>Straw Poll 1</vt:lpstr>
      <vt:lpstr>References</vt:lpstr>
      <vt:lpstr>appendix</vt:lpstr>
      <vt:lpstr>HE Control: E.g., request/response for ack</vt:lpstr>
      <vt:lpstr>HE Control: E.g., buffer status poll/report</vt:lpstr>
      <vt:lpstr>HE Control: E.g., unicast Trigger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A-Control field</dc:title>
  <dc:creator>Asterjadhi, Alfred</dc:creator>
  <cp:lastModifiedBy>Asterjadhi, Alfred</cp:lastModifiedBy>
  <cp:revision>2063</cp:revision>
  <cp:lastPrinted>1998-02-10T13:28:06Z</cp:lastPrinted>
  <dcterms:created xsi:type="dcterms:W3CDTF">2007-05-21T21:00:37Z</dcterms:created>
  <dcterms:modified xsi:type="dcterms:W3CDTF">2015-09-13T21:00:13Z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338609440</vt:i4>
  </property>
  <property fmtid="{D5CDD505-2E9C-101B-9397-08002B2CF9AE}" pid="4" name="_EmailSubject">
    <vt:lpwstr>HE A-COntrol field slides</vt:lpwstr>
  </property>
  <property fmtid="{D5CDD505-2E9C-101B-9397-08002B2CF9AE}" pid="5" name="_AuthorEmail">
    <vt:lpwstr>gcherian@qti.qualcomm.com</vt:lpwstr>
  </property>
  <property fmtid="{D5CDD505-2E9C-101B-9397-08002B2CF9AE}" pid="6" name="_AuthorEmailDisplayName">
    <vt:lpwstr>Cherian, George</vt:lpwstr>
  </property>
  <property fmtid="{D5CDD505-2E9C-101B-9397-08002B2CF9AE}" pid="7" name="_PreviousAdHocReviewCycleID">
    <vt:i4>-1316678273</vt:i4>
  </property>
</Properties>
</file>