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0" r:id="rId2"/>
    <p:sldId id="379" r:id="rId3"/>
    <p:sldId id="305" r:id="rId4"/>
    <p:sldId id="310" r:id="rId5"/>
    <p:sldId id="307" r:id="rId6"/>
    <p:sldId id="309" r:id="rId7"/>
    <p:sldId id="369" r:id="rId8"/>
    <p:sldId id="380" r:id="rId9"/>
    <p:sldId id="381" r:id="rId10"/>
    <p:sldId id="382" r:id="rId11"/>
    <p:sldId id="383" r:id="rId12"/>
    <p:sldId id="384" r:id="rId13"/>
    <p:sldId id="385" r:id="rId14"/>
    <p:sldId id="386" r:id="rId15"/>
    <p:sldId id="387" r:id="rId16"/>
    <p:sldId id="388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5" autoAdjust="0"/>
    <p:restoredTop sz="92105" autoAdjust="0"/>
  </p:normalViewPr>
  <p:slideViewPr>
    <p:cSldViewPr>
      <p:cViewPr varScale="1">
        <p:scale>
          <a:sx n="85" d="100"/>
          <a:sy n="85" d="100"/>
        </p:scale>
        <p:origin x="159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46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1977" y="6475413"/>
            <a:ext cx="1491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et. al.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373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2015 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1977" y="6475413"/>
            <a:ext cx="1491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et. al.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373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2015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373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2015 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1977" y="6475413"/>
            <a:ext cx="1491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79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802.11-15/1120r0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package" Target="../embeddings/Microsoft_Word_Document4.docx"/><Relationship Id="rId7" Type="http://schemas.openxmlformats.org/officeDocument/2006/relationships/package" Target="../embeddings/Microsoft_Word_Document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Word_Document5.docx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7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package" Target="../embeddings/Microsoft_Word_Document8.docx"/><Relationship Id="rId7" Type="http://schemas.openxmlformats.org/officeDocument/2006/relationships/package" Target="../embeddings/Microsoft_Word_Document10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emf"/><Relationship Id="rId5" Type="http://schemas.openxmlformats.org/officeDocument/2006/relationships/package" Target="../embeddings/Microsoft_Word_Document9.docx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674914"/>
            <a:ext cx="7772400" cy="391886"/>
          </a:xfrm>
        </p:spPr>
        <p:txBody>
          <a:bodyPr/>
          <a:lstStyle/>
          <a:p>
            <a:r>
              <a:rPr lang="en-US" dirty="0"/>
              <a:t>Buffer Status Report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1066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14597" y="1447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343664"/>
              </p:ext>
            </p:extLst>
          </p:nvPr>
        </p:nvGraphicFramePr>
        <p:xfrm>
          <a:off x="1608704" y="1479468"/>
          <a:ext cx="7091363" cy="546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6" name="Document" r:id="rId3" imgW="6305666" imgH="4864234" progId="Word.Document.12">
                  <p:embed/>
                </p:oleObj>
              </mc:Choice>
              <mc:Fallback>
                <p:oleObj name="Document" r:id="rId3" imgW="6305666" imgH="486423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8704" y="1479468"/>
                        <a:ext cx="7091363" cy="5464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1977" y="6475413"/>
            <a:ext cx="1491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et. al.</a:t>
            </a:r>
            <a:endParaRPr lang="en-US" altLang="ko-KR" dirty="0"/>
          </a:p>
        </p:txBody>
      </p:sp>
      <p:sp>
        <p:nvSpPr>
          <p:cNvPr id="12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37308" cy="276999"/>
          </a:xfrm>
        </p:spPr>
        <p:txBody>
          <a:bodyPr/>
          <a:lstStyle/>
          <a:p>
            <a:r>
              <a:rPr lang="en-US" dirty="0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“BS report” frames: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184528"/>
            <a:ext cx="7772400" cy="1911471"/>
          </a:xfrm>
        </p:spPr>
        <p:txBody>
          <a:bodyPr/>
          <a:lstStyle/>
          <a:p>
            <a:r>
              <a:rPr lang="en-US" sz="1800" dirty="0"/>
              <a:t>STA reports BS info. in the QoS Control field of frames it transmits:</a:t>
            </a:r>
          </a:p>
          <a:p>
            <a:pPr lvl="1"/>
            <a:r>
              <a:rPr lang="en-US" sz="1600" dirty="0"/>
              <a:t>Queue Size is reported when AP is in control of UL TX parameters (e.g., </a:t>
            </a:r>
            <a:r>
              <a:rPr lang="en-US" sz="1600" dirty="0" smtClean="0"/>
              <a:t>MU)</a:t>
            </a:r>
            <a:endParaRPr lang="en-US" sz="1600" dirty="0"/>
          </a:p>
          <a:p>
            <a:pPr lvl="1"/>
            <a:r>
              <a:rPr lang="en-US" sz="1600" dirty="0"/>
              <a:t>TXOP Duration Requested when non-AP STA is in control of them (e.g., </a:t>
            </a:r>
            <a:r>
              <a:rPr lang="en-US" sz="1600" dirty="0" smtClean="0"/>
              <a:t>SU)</a:t>
            </a:r>
            <a:endParaRPr lang="en-US" sz="1600" dirty="0"/>
          </a:p>
          <a:p>
            <a:pPr lvl="4"/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et. al.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7290" y="1493167"/>
            <a:ext cx="5546147" cy="48803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7290" y="1981200"/>
            <a:ext cx="5563353" cy="171529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896497" y="2911385"/>
            <a:ext cx="962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“BS Report”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 flipV="1">
            <a:off x="7395848" y="2209800"/>
            <a:ext cx="528952" cy="838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H="1" flipV="1">
            <a:off x="7395848" y="3048000"/>
            <a:ext cx="528952" cy="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494277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BS Report mechanism: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22140"/>
            <a:ext cx="7772400" cy="3073859"/>
          </a:xfrm>
        </p:spPr>
        <p:txBody>
          <a:bodyPr/>
          <a:lstStyle/>
          <a:p>
            <a:r>
              <a:rPr lang="en-US" dirty="0" smtClean="0"/>
              <a:t>STAs implicitly report their BS information in “BS report” frames</a:t>
            </a:r>
          </a:p>
          <a:p>
            <a:pPr lvl="1"/>
            <a:r>
              <a:rPr lang="en-US" dirty="0" smtClean="0"/>
              <a:t>A “BS report” frame is any frame that contains QoS Control field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AP can explicitly solicit particular BS info. in “BS polling” frames</a:t>
            </a:r>
          </a:p>
          <a:p>
            <a:pPr lvl="1"/>
            <a:r>
              <a:rPr lang="en-US" dirty="0" smtClean="0"/>
              <a:t>The frame carrying the Trigger is proposed to act as a “BS polling” frame</a:t>
            </a:r>
          </a:p>
          <a:p>
            <a:pPr lvl="2"/>
            <a:r>
              <a:rPr lang="en-US" dirty="0" smtClean="0"/>
              <a:t>It can explicitly contain the type of BS information requested</a:t>
            </a:r>
          </a:p>
          <a:p>
            <a:pPr lvl="3"/>
            <a:r>
              <a:rPr lang="en-US" dirty="0" smtClean="0"/>
              <a:t>E.g., Per-TID versus all-TID “BS report” (eventually the TID for which the per-TID polling refers to)</a:t>
            </a:r>
          </a:p>
          <a:p>
            <a:pPr lvl="3"/>
            <a:r>
              <a:rPr lang="en-US" dirty="0" smtClean="0"/>
              <a:t>Requested granularity for the BS info (i.e., units different from default)</a:t>
            </a:r>
          </a:p>
          <a:p>
            <a:pPr lvl="4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smtClean="0"/>
              <a:t>Alfred Asterjadhi, et. al.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2015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15057" y="2207379"/>
            <a:ext cx="848723" cy="16310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QoS</a:t>
            </a:r>
            <a:r>
              <a:rPr lang="en-US" sz="1200" dirty="0" smtClean="0">
                <a:solidFill>
                  <a:schemeClr val="tx1"/>
                </a:solidFill>
              </a:rPr>
              <a:t> Data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16099" y="1963373"/>
            <a:ext cx="846641" cy="170522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QoS</a:t>
            </a:r>
            <a:r>
              <a:rPr lang="en-US" sz="1200" dirty="0" smtClean="0">
                <a:solidFill>
                  <a:schemeClr val="tx1"/>
                </a:solidFill>
              </a:rPr>
              <a:t> Data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5400000">
            <a:off x="1310816" y="1936083"/>
            <a:ext cx="628244" cy="28295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US" sz="1200" dirty="0" smtClean="0"/>
              <a:t>Trigger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1816658" y="1761420"/>
            <a:ext cx="846082" cy="16170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QoS Data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95529" y="1763092"/>
            <a:ext cx="277249" cy="628019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0682" y="1783559"/>
            <a:ext cx="872774" cy="386161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DL Data 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497241" y="2184442"/>
            <a:ext cx="878251" cy="20972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DL Data 5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91763" y="1767841"/>
            <a:ext cx="1110127" cy="41152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BA/QoS Data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391764" y="2194608"/>
            <a:ext cx="1110126" cy="21766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BA/QoS Data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914400" y="1655591"/>
            <a:ext cx="228600" cy="73552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</a:t>
            </a:r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788877" y="2407596"/>
            <a:ext cx="7772400" cy="208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Rectangle 17"/>
          <p:cNvSpPr/>
          <p:nvPr/>
        </p:nvSpPr>
        <p:spPr>
          <a:xfrm>
            <a:off x="5540328" y="1766565"/>
            <a:ext cx="250872" cy="648184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BA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endCxn id="7" idx="2"/>
          </p:cNvCxnSpPr>
          <p:nvPr/>
        </p:nvCxnSpPr>
        <p:spPr bwMode="auto">
          <a:xfrm flipH="1" flipV="1">
            <a:off x="2239419" y="2370484"/>
            <a:ext cx="1130246" cy="3342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2733308" y="2649684"/>
            <a:ext cx="14579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Buffer Status Report</a:t>
            </a:r>
            <a:endParaRPr lang="en-US" dirty="0"/>
          </a:p>
        </p:txBody>
      </p:sp>
      <p:cxnSp>
        <p:nvCxnSpPr>
          <p:cNvPr id="21" name="Straight Arrow Connector 20"/>
          <p:cNvCxnSpPr>
            <a:endCxn id="15" idx="2"/>
          </p:cNvCxnSpPr>
          <p:nvPr/>
        </p:nvCxnSpPr>
        <p:spPr bwMode="auto">
          <a:xfrm flipV="1">
            <a:off x="3566641" y="2412274"/>
            <a:ext cx="1380186" cy="2898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Rectangle 21"/>
          <p:cNvSpPr/>
          <p:nvPr/>
        </p:nvSpPr>
        <p:spPr>
          <a:xfrm rot="5400000">
            <a:off x="6148301" y="1964671"/>
            <a:ext cx="602365" cy="28295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Trigger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629400" y="1797551"/>
            <a:ext cx="600563" cy="617200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QoS Data/Null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277557" y="1792351"/>
            <a:ext cx="245625" cy="617200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Ack</a:t>
            </a:r>
          </a:p>
        </p:txBody>
      </p:sp>
      <p:cxnSp>
        <p:nvCxnSpPr>
          <p:cNvPr id="25" name="Straight Arrow Connector 24"/>
          <p:cNvCxnSpPr>
            <a:endCxn id="23" idx="2"/>
          </p:cNvCxnSpPr>
          <p:nvPr/>
        </p:nvCxnSpPr>
        <p:spPr bwMode="auto">
          <a:xfrm flipV="1">
            <a:off x="3554850" y="2414751"/>
            <a:ext cx="3374832" cy="2899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5595256" y="2493899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230767" y="2427698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716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propose to re-use the QoS Control field for reporting BS</a:t>
            </a:r>
          </a:p>
          <a:p>
            <a:pPr lvl="1"/>
            <a:r>
              <a:rPr lang="en-US" dirty="0" smtClean="0"/>
              <a:t>When carried in QoS Data/Null frame it allows per-TID “BS report”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We also propose a simple BS signaling mechanism that enables:</a:t>
            </a:r>
          </a:p>
          <a:p>
            <a:pPr lvl="1"/>
            <a:r>
              <a:rPr lang="en-US" dirty="0" smtClean="0"/>
              <a:t>AP to solicit BS information from STAs with different granularity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Future extensions are possible to enable BS reports with different granularity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smtClean="0"/>
              <a:t>Alfred Asterjadhi, et. al.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156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Do you support using the QoS Control field in QoS Data and QoS Null frames to report per-TID Buffer Status information?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smtClean="0"/>
              <a:t>Alfred Asterjadhi, et. al.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544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that an AP can poll STAs for buffer status reports using the frame carrying the trigger info?</a:t>
            </a:r>
          </a:p>
          <a:p>
            <a:pPr lvl="1"/>
            <a:r>
              <a:rPr lang="en-US" dirty="0" smtClean="0"/>
              <a:t>The poll can request for specific buffer status information with TBD granularity.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smtClean="0"/>
              <a:t>Alfred Asterjadhi, et. al.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566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7051977" y="6475413"/>
            <a:ext cx="1491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Alfred Asterjadhi,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55103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QoS Control field: Overview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/>
          <a:lstStyle/>
          <a:p>
            <a:r>
              <a:rPr lang="en-US" sz="1600" dirty="0" smtClean="0"/>
              <a:t>Current format of QoS Control field carries per-TID queue size/duration:</a:t>
            </a:r>
          </a:p>
          <a:p>
            <a:pPr lvl="1"/>
            <a:r>
              <a:rPr lang="en-US" sz="1400" dirty="0" smtClean="0"/>
              <a:t>Queue Size ranges from 0 to 64 768 Octets, with a unit of 256 Octets</a:t>
            </a:r>
          </a:p>
          <a:p>
            <a:pPr lvl="1"/>
            <a:r>
              <a:rPr lang="en-US" sz="1400" dirty="0" smtClean="0"/>
              <a:t>TXOP Duration Requested ranges from 0 to 8160 us, with a unit of 32 us</a:t>
            </a:r>
          </a:p>
          <a:p>
            <a:pPr lvl="6"/>
            <a:endParaRPr lang="en-US" sz="1200" dirty="0" smtClean="0"/>
          </a:p>
          <a:p>
            <a:r>
              <a:rPr lang="en-US" sz="1600" dirty="0" smtClean="0"/>
              <a:t>However, HE transmit rates are expected to be highly flexible:</a:t>
            </a:r>
          </a:p>
          <a:p>
            <a:pPr lvl="1"/>
            <a:r>
              <a:rPr lang="en-US" sz="1400" dirty="0" smtClean="0"/>
              <a:t>Covering a wider range (from ~416Kbps (@2.5MHz) to up to ~10?Gbps (@160MHz))</a:t>
            </a:r>
          </a:p>
          <a:p>
            <a:pPr lvl="1"/>
            <a:r>
              <a:rPr lang="en-US" sz="1400" dirty="0" smtClean="0"/>
              <a:t>Hence, these limitations in BS info. signaling will lead to inefficient allocations</a:t>
            </a:r>
          </a:p>
          <a:p>
            <a:pPr lvl="7"/>
            <a:endParaRPr lang="en-US" sz="1200" dirty="0" smtClean="0"/>
          </a:p>
          <a:p>
            <a:r>
              <a:rPr lang="en-US" sz="1600" dirty="0" smtClean="0"/>
              <a:t>E.g. 1: AP allocates low rate RU to STA that signaled 256 Bytes of UL Data</a:t>
            </a:r>
          </a:p>
          <a:p>
            <a:pPr lvl="1"/>
            <a:r>
              <a:rPr lang="en-US" sz="1400" dirty="0" smtClean="0"/>
              <a:t>But STA actually has less (e.g., 128 Bytes) UL to be delivered in the 256 Octet RU</a:t>
            </a:r>
          </a:p>
          <a:p>
            <a:pPr lvl="2"/>
            <a:r>
              <a:rPr lang="en-US" sz="1200" dirty="0" smtClean="0"/>
              <a:t>An RU of ~5ms for UL TX@416Kbps requires that all UL MU STAs transmit for 5ms!</a:t>
            </a:r>
          </a:p>
          <a:p>
            <a:pPr lvl="3"/>
            <a:r>
              <a:rPr lang="en-US" sz="1200" dirty="0" smtClean="0"/>
              <a:t>When time needed by the STA is actually half of that (50% of MU resource is wasted)</a:t>
            </a:r>
          </a:p>
          <a:p>
            <a:pPr lvl="5"/>
            <a:endParaRPr lang="en-US" sz="1200" dirty="0" smtClean="0"/>
          </a:p>
          <a:p>
            <a:r>
              <a:rPr lang="en-US" sz="1600" dirty="0" smtClean="0"/>
              <a:t>E.g., 2: AP allocates high rate RU to STA that signaled &gt;64 KB of UL Data</a:t>
            </a:r>
          </a:p>
          <a:p>
            <a:pPr lvl="1"/>
            <a:r>
              <a:rPr lang="en-US" sz="1400" dirty="0" smtClean="0"/>
              <a:t>But STA actually has more (e.g., 640 KB) UL to be delivered in the 64KB Octet RU</a:t>
            </a:r>
          </a:p>
          <a:p>
            <a:pPr lvl="2"/>
            <a:r>
              <a:rPr lang="en-US" sz="1200" dirty="0" smtClean="0"/>
              <a:t>An RU of ~1 ms for UL TX@500Mbps is enough to transmit only 10% of its UL</a:t>
            </a:r>
          </a:p>
          <a:p>
            <a:pPr lvl="3"/>
            <a:r>
              <a:rPr lang="en-US" sz="1200" dirty="0" smtClean="0"/>
              <a:t>When the STA could actually support transmitting at higher rates to deliver its UL (resource was underused)</a:t>
            </a:r>
          </a:p>
          <a:p>
            <a:r>
              <a:rPr lang="en-US" sz="1600" dirty="0" smtClean="0"/>
              <a:t>Similar observations apply to the TXOP Duration Requested subfield as well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652A146-6F07-41EF-8958-F5CF356A0B7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altLang="ko-KR" dirty="0" smtClean="0"/>
              <a:t>September 2015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1977" y="6475413"/>
            <a:ext cx="1491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60913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914400"/>
            <a:ext cx="3200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(continued):</a:t>
            </a:r>
            <a:endParaRPr lang="en-US" sz="2000" dirty="0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1679575" y="1447800"/>
          <a:ext cx="6415088" cy="514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5" name="문서" r:id="rId3" imgW="6469365" imgH="5190450" progId="Word.Document.12">
                  <p:embed/>
                </p:oleObj>
              </mc:Choice>
              <mc:Fallback>
                <p:oleObj name="문서" r:id="rId3" imgW="6469365" imgH="519045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9575" y="1447800"/>
                        <a:ext cx="6415088" cy="5141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1977" y="6475413"/>
            <a:ext cx="1491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et. al.</a:t>
            </a:r>
            <a:endParaRPr lang="en-US" altLang="ko-KR" dirty="0"/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37308" cy="276999"/>
          </a:xfrm>
        </p:spPr>
        <p:txBody>
          <a:bodyPr/>
          <a:lstStyle/>
          <a:p>
            <a:r>
              <a:rPr lang="en-US" dirty="0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5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5800" y="6477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0046676"/>
              </p:ext>
            </p:extLst>
          </p:nvPr>
        </p:nvGraphicFramePr>
        <p:xfrm>
          <a:off x="1449388" y="1033463"/>
          <a:ext cx="6448425" cy="507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61" name="Document" r:id="rId3" imgW="6472247" imgH="5103055" progId="Word.Document.12">
                  <p:embed/>
                </p:oleObj>
              </mc:Choice>
              <mc:Fallback>
                <p:oleObj name="Document" r:id="rId3" imgW="6472247" imgH="510305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9388" y="1033463"/>
                        <a:ext cx="6448425" cy="5070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1977" y="6475413"/>
            <a:ext cx="1491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et. al.</a:t>
            </a:r>
            <a:endParaRPr lang="en-US" altLang="ko-KR" dirty="0"/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37308" cy="276999"/>
          </a:xfrm>
        </p:spPr>
        <p:txBody>
          <a:bodyPr/>
          <a:lstStyle/>
          <a:p>
            <a:r>
              <a:rPr lang="en-US" dirty="0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61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657225" y="657225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pSp>
        <p:nvGrpSpPr>
          <p:cNvPr id="10" name="Group 9"/>
          <p:cNvGrpSpPr/>
          <p:nvPr/>
        </p:nvGrpSpPr>
        <p:grpSpPr>
          <a:xfrm>
            <a:off x="1143000" y="2057400"/>
            <a:ext cx="6480544" cy="5406730"/>
            <a:chOff x="910856" y="978195"/>
            <a:chExt cx="6480544" cy="5406730"/>
          </a:xfrm>
        </p:grpSpPr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89107469"/>
                </p:ext>
              </p:extLst>
            </p:nvPr>
          </p:nvGraphicFramePr>
          <p:xfrm>
            <a:off x="914400" y="1179513"/>
            <a:ext cx="6477000" cy="3849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027" name="Document" r:id="rId3" imgW="6482060" imgH="3882005" progId="Word.Document.12">
                    <p:embed/>
                  </p:oleObj>
                </mc:Choice>
                <mc:Fallback>
                  <p:oleObj name="Document" r:id="rId3" imgW="6482060" imgH="3882005" progId="Word.Document.1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4400" y="1179513"/>
                          <a:ext cx="6477000" cy="38496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42984468"/>
                </p:ext>
              </p:extLst>
            </p:nvPr>
          </p:nvGraphicFramePr>
          <p:xfrm>
            <a:off x="910856" y="2514600"/>
            <a:ext cx="6480544" cy="3870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028" name="Document" r:id="rId5" imgW="6482060" imgH="3902880" progId="Word.Document.12">
                    <p:embed/>
                  </p:oleObj>
                </mc:Choice>
                <mc:Fallback>
                  <p:oleObj name="Document" r:id="rId5" imgW="6482060" imgH="3902880" progId="Word.Document.12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910856" y="2514600"/>
                          <a:ext cx="6480544" cy="38703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5" name="Group 14"/>
            <p:cNvGrpSpPr/>
            <p:nvPr/>
          </p:nvGrpSpPr>
          <p:grpSpPr>
            <a:xfrm>
              <a:off x="914400" y="978195"/>
              <a:ext cx="6477000" cy="393405"/>
              <a:chOff x="1143000" y="1387098"/>
              <a:chExt cx="6481762" cy="376615"/>
            </a:xfrm>
          </p:grpSpPr>
          <p:graphicFrame>
            <p:nvGraphicFramePr>
              <p:cNvPr id="16" name="Object 1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37335722"/>
                  </p:ext>
                </p:extLst>
              </p:nvPr>
            </p:nvGraphicFramePr>
            <p:xfrm>
              <a:off x="1143000" y="1390650"/>
              <a:ext cx="6481762" cy="3730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4029" name="Document" r:id="rId7" imgW="6482060" imgH="373228" progId="Word.Document.12">
                      <p:embed/>
                    </p:oleObj>
                  </mc:Choice>
                  <mc:Fallback>
                    <p:oleObj name="Document" r:id="rId7" imgW="6482060" imgH="373228" progId="Word.Document.12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1143000" y="1390650"/>
                            <a:ext cx="6481762" cy="373063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18" name="Straight Connector 17"/>
              <p:cNvCxnSpPr/>
              <p:nvPr/>
            </p:nvCxnSpPr>
            <p:spPr bwMode="auto">
              <a:xfrm>
                <a:off x="1143000" y="1387098"/>
                <a:ext cx="59436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sp>
        <p:nvSpPr>
          <p:cNvPr id="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1977" y="6475413"/>
            <a:ext cx="1491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et. al.</a:t>
            </a:r>
            <a:endParaRPr lang="en-US" altLang="ko-KR" dirty="0"/>
          </a:p>
        </p:txBody>
      </p:sp>
      <p:sp>
        <p:nvSpPr>
          <p:cNvPr id="22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37308" cy="276999"/>
          </a:xfrm>
        </p:spPr>
        <p:txBody>
          <a:bodyPr/>
          <a:lstStyle/>
          <a:p>
            <a:r>
              <a:rPr lang="en-US" dirty="0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8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57225" y="657225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0315252"/>
              </p:ext>
            </p:extLst>
          </p:nvPr>
        </p:nvGraphicFramePr>
        <p:xfrm>
          <a:off x="1676400" y="1143000"/>
          <a:ext cx="6448425" cy="5345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69" name="Document" r:id="rId3" imgW="6472247" imgH="5384615" progId="Word.Document.12">
                  <p:embed/>
                </p:oleObj>
              </mc:Choice>
              <mc:Fallback>
                <p:oleObj name="Document" r:id="rId3" imgW="6472247" imgH="538461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6400" y="1143000"/>
                        <a:ext cx="6448425" cy="5345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7051977" y="6475413"/>
            <a:ext cx="1491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Alfred Asterjadhi, et. al.</a:t>
            </a:r>
            <a:endParaRPr lang="en-US" altLang="ko-KR" dirty="0"/>
          </a:p>
        </p:txBody>
      </p:sp>
      <p:sp>
        <p:nvSpPr>
          <p:cNvPr id="11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37308" cy="276999"/>
          </a:xfrm>
        </p:spPr>
        <p:txBody>
          <a:bodyPr/>
          <a:lstStyle/>
          <a:p>
            <a:r>
              <a:rPr lang="en-US" dirty="0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73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14988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57225" y="657225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44085"/>
              </p:ext>
            </p:extLst>
          </p:nvPr>
        </p:nvGraphicFramePr>
        <p:xfrm>
          <a:off x="1213000" y="1143000"/>
          <a:ext cx="6458478" cy="1247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58" name="Document" r:id="rId3" imgW="6472247" imgH="1537946" progId="Word.Document.12">
                  <p:embed/>
                </p:oleObj>
              </mc:Choice>
              <mc:Fallback>
                <p:oleObj name="Document" r:id="rId3" imgW="6472247" imgH="153794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3000" y="1143000"/>
                        <a:ext cx="6458478" cy="12477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774451"/>
              </p:ext>
            </p:extLst>
          </p:nvPr>
        </p:nvGraphicFramePr>
        <p:xfrm>
          <a:off x="1211263" y="1603375"/>
          <a:ext cx="6448425" cy="254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59" name="Document" r:id="rId5" imgW="6472247" imgH="2561442" progId="Word.Document.12">
                  <p:embed/>
                </p:oleObj>
              </mc:Choice>
              <mc:Fallback>
                <p:oleObj name="Document" r:id="rId5" imgW="6472247" imgH="256144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11263" y="1603375"/>
                        <a:ext cx="6448425" cy="254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261204"/>
              </p:ext>
            </p:extLst>
          </p:nvPr>
        </p:nvGraphicFramePr>
        <p:xfrm>
          <a:off x="1214737" y="3962400"/>
          <a:ext cx="6446838" cy="255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60" name="Document" r:id="rId7" imgW="6472247" imgH="2564686" progId="Word.Document.12">
                  <p:embed/>
                </p:oleObj>
              </mc:Choice>
              <mc:Fallback>
                <p:oleObj name="Document" r:id="rId7" imgW="6472247" imgH="2564686" progId="Word.Document.1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737" y="3962400"/>
                        <a:ext cx="6446838" cy="2554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Connector 20"/>
          <p:cNvCxnSpPr/>
          <p:nvPr/>
        </p:nvCxnSpPr>
        <p:spPr bwMode="auto">
          <a:xfrm>
            <a:off x="1213000" y="3962400"/>
            <a:ext cx="5943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5"/>
          <p:cNvSpPr txBox="1">
            <a:spLocks noChangeArrowheads="1"/>
          </p:cNvSpPr>
          <p:nvPr/>
        </p:nvSpPr>
        <p:spPr bwMode="auto">
          <a:xfrm>
            <a:off x="7051977" y="6475413"/>
            <a:ext cx="1491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Alfred Asterjadhi, et. al.</a:t>
            </a:r>
            <a:endParaRPr lang="en-US" altLang="ko-KR" dirty="0"/>
          </a:p>
        </p:txBody>
      </p:sp>
      <p:sp>
        <p:nvSpPr>
          <p:cNvPr id="14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37308" cy="276999"/>
          </a:xfrm>
        </p:spPr>
        <p:txBody>
          <a:bodyPr/>
          <a:lstStyle/>
          <a:p>
            <a:r>
              <a:rPr lang="en-US" dirty="0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61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57225" y="657225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0871339"/>
              </p:ext>
            </p:extLst>
          </p:nvPr>
        </p:nvGraphicFramePr>
        <p:xfrm>
          <a:off x="1068388" y="1222375"/>
          <a:ext cx="6376987" cy="510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1" name="Document" r:id="rId3" imgW="6472247" imgH="5195346" progId="Word.Document.12">
                  <p:embed/>
                </p:oleObj>
              </mc:Choice>
              <mc:Fallback>
                <p:oleObj name="Document" r:id="rId3" imgW="6472247" imgH="519534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8388" y="1222375"/>
                        <a:ext cx="6376987" cy="5106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1977" y="6475413"/>
            <a:ext cx="1491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et. al.</a:t>
            </a:r>
            <a:endParaRPr lang="en-US" altLang="ko-KR" dirty="0"/>
          </a:p>
        </p:txBody>
      </p:sp>
      <p:sp>
        <p:nvSpPr>
          <p:cNvPr id="11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37308" cy="276999"/>
          </a:xfrm>
        </p:spPr>
        <p:txBody>
          <a:bodyPr/>
          <a:lstStyle/>
          <a:p>
            <a:r>
              <a:rPr lang="en-US" dirty="0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72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One of the main features introduced in 11ax is UL MU operation</a:t>
            </a:r>
          </a:p>
          <a:p>
            <a:pPr lvl="1"/>
            <a:r>
              <a:rPr lang="en-US" smtClean="0"/>
              <a:t>AP allocates UL resources used by multiple STAs to transmit their data</a:t>
            </a:r>
          </a:p>
          <a:p>
            <a:pPr lvl="6"/>
            <a:endParaRPr lang="en-US" smtClean="0"/>
          </a:p>
          <a:p>
            <a:r>
              <a:rPr lang="en-US" smtClean="0"/>
              <a:t>For an efficient allocation the AP needs to know UL buffer status (BS) of its STAs. The BS knowledge allows the AP to: </a:t>
            </a:r>
          </a:p>
          <a:p>
            <a:pPr lvl="1"/>
            <a:r>
              <a:rPr lang="en-US" smtClean="0"/>
              <a:t>Allocate resources to those STAs that have something to transmit in UL</a:t>
            </a:r>
          </a:p>
          <a:p>
            <a:pPr lvl="1"/>
            <a:r>
              <a:rPr lang="en-US" smtClean="0"/>
              <a:t>Calculate correctly the UL resources needed by the STAs</a:t>
            </a:r>
          </a:p>
          <a:p>
            <a:pPr lvl="6"/>
            <a:endParaRPr lang="en-US" smtClean="0"/>
          </a:p>
          <a:p>
            <a:r>
              <a:rPr lang="en-US" smtClean="0"/>
              <a:t>We propose to specify a BS report mechanism that:</a:t>
            </a:r>
          </a:p>
          <a:p>
            <a:pPr lvl="1"/>
            <a:r>
              <a:rPr lang="en-US" smtClean="0"/>
              <a:t>Relies on QoS Control field and its enhancements for improving BS report</a:t>
            </a:r>
          </a:p>
          <a:p>
            <a:pPr lvl="1"/>
            <a:r>
              <a:rPr lang="en-US" smtClean="0"/>
              <a:t>Allows solicited or unsolicited delivery of the buffer status reports</a:t>
            </a:r>
          </a:p>
          <a:p>
            <a:pPr lvl="2"/>
            <a:r>
              <a:rPr lang="en-US" smtClean="0"/>
              <a:t>Delivery is performed using commonly expected 11ax frame exchanges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smtClean="0"/>
              <a:t>Alfred Asterjadhi, et. al.</a:t>
            </a:r>
            <a:endParaRPr lang="en-US" altLang="ko-KR" dirty="0"/>
          </a:p>
        </p:txBody>
      </p:sp>
      <p:sp>
        <p:nvSpPr>
          <p:cNvPr id="18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054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/>
          <a:lstStyle/>
          <a:p>
            <a:r>
              <a:rPr lang="en-US" dirty="0"/>
              <a:t>AP elicits for BS reports via the Trigger frame</a:t>
            </a:r>
          </a:p>
          <a:p>
            <a:pPr lvl="1"/>
            <a:r>
              <a:rPr lang="en-US" dirty="0"/>
              <a:t>The AP can indicate whether it is </a:t>
            </a:r>
            <a:r>
              <a:rPr lang="en-US" dirty="0" smtClean="0"/>
              <a:t>soliciting </a:t>
            </a:r>
            <a:r>
              <a:rPr lang="en-US" dirty="0"/>
              <a:t>BS information for:</a:t>
            </a:r>
          </a:p>
          <a:p>
            <a:pPr lvl="2"/>
            <a:r>
              <a:rPr lang="en-US" dirty="0" smtClean="0"/>
              <a:t>E.g., a </a:t>
            </a:r>
            <a:r>
              <a:rPr lang="en-US" dirty="0"/>
              <a:t>particular TID (per-TID), </a:t>
            </a:r>
            <a:r>
              <a:rPr lang="en-US" dirty="0" smtClean="0"/>
              <a:t>for </a:t>
            </a:r>
            <a:r>
              <a:rPr lang="en-US" dirty="0"/>
              <a:t>all TIDs (all-TID</a:t>
            </a:r>
            <a:r>
              <a:rPr lang="en-US" dirty="0" smtClean="0"/>
              <a:t>), with different granularity, …</a:t>
            </a:r>
            <a:endParaRPr lang="en-US" dirty="0"/>
          </a:p>
          <a:p>
            <a:pPr lvl="4"/>
            <a:endParaRPr lang="en-US" sz="1200" dirty="0"/>
          </a:p>
          <a:p>
            <a:r>
              <a:rPr lang="en-US" dirty="0"/>
              <a:t>STA delivers BS report in QoS Control of QoS Data/Null frames</a:t>
            </a:r>
          </a:p>
          <a:p>
            <a:pPr lvl="1"/>
            <a:r>
              <a:rPr lang="en-US" dirty="0" smtClean="0"/>
              <a:t>Per-TID BS </a:t>
            </a:r>
            <a:r>
              <a:rPr lang="en-US" dirty="0"/>
              <a:t>info. is contained in Queue Size/TXOP Duration Requested subfield</a:t>
            </a:r>
          </a:p>
          <a:p>
            <a:pPr lvl="2"/>
            <a:r>
              <a:rPr lang="en-US" dirty="0"/>
              <a:t>Note: This is the same signaling that is used for HCCA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Note: Delivering BS </a:t>
            </a:r>
            <a:r>
              <a:rPr lang="en-US" dirty="0" smtClean="0"/>
              <a:t>info</a:t>
            </a:r>
            <a:r>
              <a:rPr lang="en-US" dirty="0" smtClean="0"/>
              <a:t>rmation</a:t>
            </a:r>
            <a:r>
              <a:rPr lang="en-US" dirty="0" smtClean="0"/>
              <a:t> with </a:t>
            </a:r>
            <a:r>
              <a:rPr lang="en-US" dirty="0" smtClean="0"/>
              <a:t>different </a:t>
            </a:r>
            <a:r>
              <a:rPr lang="en-US" dirty="0" smtClean="0"/>
              <a:t>granularity, for </a:t>
            </a:r>
            <a:r>
              <a:rPr lang="en-US" dirty="0" smtClean="0"/>
              <a:t>the solicited and unsolicited case, is</a:t>
            </a:r>
            <a:r>
              <a:rPr lang="en-US" dirty="0" smtClean="0"/>
              <a:t> </a:t>
            </a:r>
            <a:r>
              <a:rPr lang="en-US" dirty="0" smtClean="0"/>
              <a:t>beneficial as well (see </a:t>
            </a:r>
            <a:r>
              <a:rPr lang="en-US" dirty="0" smtClean="0"/>
              <a:t>Appendix). The </a:t>
            </a:r>
            <a:r>
              <a:rPr lang="en-US" dirty="0" smtClean="0"/>
              <a:t>signaling </a:t>
            </a:r>
            <a:r>
              <a:rPr lang="en-US" dirty="0" smtClean="0"/>
              <a:t>for this case is </a:t>
            </a:r>
            <a:r>
              <a:rPr lang="en-US" dirty="0" smtClean="0"/>
              <a:t>currently TBD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et. al.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74732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102125</TotalTime>
  <Words>1004</Words>
  <Application>Microsoft Office PowerPoint</Application>
  <PresentationFormat>On-screen Show (4:3)</PresentationFormat>
  <Paragraphs>145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Times New Roman</vt:lpstr>
      <vt:lpstr>802-11-Submission</vt:lpstr>
      <vt:lpstr>Document</vt:lpstr>
      <vt:lpstr>문서</vt:lpstr>
      <vt:lpstr>Buffer Status Report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Introduction</vt:lpstr>
      <vt:lpstr>Summary of Proposal</vt:lpstr>
      <vt:lpstr>“BS report” frames: Details</vt:lpstr>
      <vt:lpstr>BS Report mechanism: Overview</vt:lpstr>
      <vt:lpstr>Summary</vt:lpstr>
      <vt:lpstr>Straw Poll 1</vt:lpstr>
      <vt:lpstr>Straw Poll 2</vt:lpstr>
      <vt:lpstr>appendix</vt:lpstr>
      <vt:lpstr>QoS Control field: Overview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Buffer Status Report</dc:title>
  <dc:creator>Asterjadhi, Alfred</dc:creator>
  <cp:lastModifiedBy>Asterjadhi, Alfred</cp:lastModifiedBy>
  <cp:revision>2073</cp:revision>
  <cp:lastPrinted>1998-02-10T13:28:06Z</cp:lastPrinted>
  <dcterms:created xsi:type="dcterms:W3CDTF">2007-05-21T21:00:37Z</dcterms:created>
  <dcterms:modified xsi:type="dcterms:W3CDTF">2015-09-13T21:33:10Z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