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05" r:id="rId2"/>
    <p:sldId id="431" r:id="rId3"/>
    <p:sldId id="433" r:id="rId4"/>
    <p:sldId id="434" r:id="rId5"/>
    <p:sldId id="443" r:id="rId6"/>
    <p:sldId id="438" r:id="rId7"/>
    <p:sldId id="439" r:id="rId8"/>
    <p:sldId id="44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66"/>
    <a:srgbClr val="F2F2F2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9" autoAdjust="0"/>
    <p:restoredTop sz="96443" autoAdjust="0"/>
  </p:normalViewPr>
  <p:slideViewPr>
    <p:cSldViewPr>
      <p:cViewPr varScale="1">
        <p:scale>
          <a:sx n="159" d="100"/>
          <a:sy n="159" d="100"/>
        </p:scale>
        <p:origin x="184" y="2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4792" y="-6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802.11-15/1119r0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802.11-15/1119r0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802.11-15/1119r0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14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79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81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606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748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802.11-15/1119r0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368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802.11-15/1119r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dirty="0" smtClean="0"/>
              <a:t>Discussions on HE SIG-A Structure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3197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425363"/>
              </p:ext>
            </p:extLst>
          </p:nvPr>
        </p:nvGraphicFramePr>
        <p:xfrm>
          <a:off x="611560" y="3573016"/>
          <a:ext cx="8136903" cy="2088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5373"/>
                <a:gridCol w="1555373"/>
                <a:gridCol w="1555373"/>
                <a:gridCol w="1555373"/>
                <a:gridCol w="1915411"/>
              </a:tblGrid>
              <a:tr h="33759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Name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Affiliations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Address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Phone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email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John (</a:t>
                      </a:r>
                      <a:r>
                        <a:rPr lang="en-US" sz="1400" dirty="0" err="1" smtClean="0"/>
                        <a:t>Ju-Hyung</a:t>
                      </a:r>
                      <a:r>
                        <a:rPr lang="en-US" sz="1400" dirty="0" smtClean="0"/>
                        <a:t>) Son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WILUS</a:t>
                      </a:r>
                      <a:endParaRPr lang="en-US" sz="14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263-2 </a:t>
                      </a:r>
                      <a:r>
                        <a:rPr lang="en-US" sz="1200" dirty="0" err="1" smtClean="0"/>
                        <a:t>Yangjae</a:t>
                      </a:r>
                      <a:r>
                        <a:rPr lang="en-US" sz="1200" dirty="0" smtClean="0"/>
                        <a:t>-dong, </a:t>
                      </a:r>
                      <a:r>
                        <a:rPr lang="en-US" sz="1200" dirty="0" err="1" smtClean="0"/>
                        <a:t>Seocho-gu</a:t>
                      </a:r>
                      <a:r>
                        <a:rPr lang="en-US" sz="1200" dirty="0" smtClean="0"/>
                        <a:t>, Seoul, Korea</a:t>
                      </a:r>
                      <a:endParaRPr lang="en-US" sz="12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+82-2-552-0110</a:t>
                      </a:r>
                      <a:endParaRPr lang="en-US" sz="14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john.son@wilusgroup.com</a:t>
                      </a:r>
                      <a:r>
                        <a:rPr lang="en-US" sz="1100" u="sng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Geonjung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greg.ko@wilusgroup.com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Minseok</a:t>
                      </a:r>
                      <a:r>
                        <a:rPr lang="en-US" sz="1400" dirty="0" smtClean="0"/>
                        <a:t> Noh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minseok.noh@wilusgroup.com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Jin Sam </a:t>
                      </a:r>
                      <a:r>
                        <a:rPr lang="en-US" sz="1400" dirty="0" err="1" smtClean="0"/>
                        <a:t>Kwak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jinsam.kwak@wilusgroup.com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339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TGax</a:t>
            </a:r>
            <a:r>
              <a:rPr lang="en-US" dirty="0" smtClean="0"/>
              <a:t> adopted HE-SIG-A structure as follows [1]</a:t>
            </a:r>
          </a:p>
          <a:p>
            <a:pPr lvl="1">
              <a:buFont typeface="Arial"/>
              <a:buChar char="•"/>
            </a:pPr>
            <a:r>
              <a:rPr lang="en-US" dirty="0"/>
              <a:t>HE-SIG-A (using a DFT period of 3.2 µs and subcarrier spacing of 312.5 kHz) is duplicated on each 20 MHz after the legacy preamble to indicate common control information. </a:t>
            </a:r>
          </a:p>
          <a:p>
            <a:pPr lvl="1">
              <a:buFont typeface="Arial"/>
              <a:buChar char="•"/>
            </a:pPr>
            <a:r>
              <a:rPr lang="en-US" dirty="0"/>
              <a:t>HE-SIG-A is present in all 11ax packets and is two OFDM symbols long when it uses MCS0	</a:t>
            </a:r>
          </a:p>
          <a:p>
            <a:pPr lvl="2">
              <a:buFont typeface="Arial"/>
              <a:buChar char="•"/>
            </a:pPr>
            <a:r>
              <a:rPr lang="en-US" dirty="0"/>
              <a:t>Information bits in HE-SIG-A are jointly encoded as in VHT-SIG-A (using 48 tones or 52 tones is TBD). </a:t>
            </a:r>
          </a:p>
          <a:p>
            <a:pPr lvl="2">
              <a:buFont typeface="Arial"/>
              <a:buChar char="•"/>
            </a:pPr>
            <a:r>
              <a:rPr lang="en-US" dirty="0"/>
              <a:t>SU packets and UL Trigger based packets do not contain HE-SIG-B symbols</a:t>
            </a:r>
            <a:r>
              <a:rPr lang="en-US" dirty="0" smtClean="0"/>
              <a:t>.</a:t>
            </a:r>
          </a:p>
          <a:p>
            <a:pPr lvl="2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In this submission, we discuss further about HE-SIG-A’s information and HE-SIG-A’s utilization of 52 tones.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18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2701747" y="1747880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 flipH="1">
            <a:off x="2691977" y="1876754"/>
            <a:ext cx="1178182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2987824" y="1702537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>
            <a:off x="3884562" y="1746151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>
            <a:off x="6300263" y="1746151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 flipH="1" flipV="1">
            <a:off x="3895429" y="1878483"/>
            <a:ext cx="2412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4453627" y="1700808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860103" y="2146375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(A-)MPDU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032443" y="2146375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3885368" y="2146375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3587932" y="2146375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4575011" y="2146375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4320275" y="2146375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15" name="Content Placeholder 2"/>
          <p:cNvSpPr txBox="1">
            <a:spLocks/>
          </p:cNvSpPr>
          <p:nvPr/>
        </p:nvSpPr>
        <p:spPr bwMode="auto">
          <a:xfrm>
            <a:off x="395536" y="3797619"/>
            <a:ext cx="8361312" cy="25798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600" dirty="0" smtClean="0"/>
              <a:t>For SU PPDU, 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HE-SIG-A include common control information and single-user specific information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For MU PPDU,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HE-SIG-A </a:t>
            </a:r>
            <a:r>
              <a:rPr lang="en-US" sz="1400" dirty="0"/>
              <a:t>indicates common control information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HE-SIG-B </a:t>
            </a:r>
            <a:r>
              <a:rPr lang="en-US" sz="1400" dirty="0" smtClean="0"/>
              <a:t>include resource allocation information and multi-user specific information</a:t>
            </a:r>
            <a:endParaRPr lang="en-US" sz="1400" dirty="0"/>
          </a:p>
          <a:p>
            <a:pPr>
              <a:buFont typeface="Arial"/>
              <a:buChar char="•"/>
            </a:pPr>
            <a:r>
              <a:rPr lang="en-US" sz="1600" dirty="0" smtClean="0"/>
              <a:t>Both HE-SIG-A and B should be decoded based on L-STF/L-LTF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Out of total 64 tones/20MHz, L-STF/L-LTF utilizes 52 tones (excluding 12 tones for guard/DC)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Then out of total 52 tones, L-SIG/HT-SIG/VHT-SIG-A utilizes 48 tones for Data (excluding 4 tones for pilot)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From 11n, 4 additional tones in guard bands are utilized for Data which increases available Data tones to 52.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2707524" y="2146375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noProof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STF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2999816" y="2146375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LTF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3297036" y="2146375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SIG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2699792" y="2753543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2717095" y="2882417"/>
            <a:ext cx="1701818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3275856" y="2708200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9" name="Line 15"/>
          <p:cNvSpPr>
            <a:spLocks noChangeShapeType="1"/>
          </p:cNvSpPr>
          <p:nvPr/>
        </p:nvSpPr>
        <p:spPr bwMode="auto">
          <a:xfrm>
            <a:off x="4466086" y="2751814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0" name="Line 16"/>
          <p:cNvSpPr>
            <a:spLocks noChangeShapeType="1"/>
          </p:cNvSpPr>
          <p:nvPr/>
        </p:nvSpPr>
        <p:spPr bwMode="auto">
          <a:xfrm>
            <a:off x="6881787" y="2751814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 flipH="1" flipV="1">
            <a:off x="4476953" y="2884146"/>
            <a:ext cx="2412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5035151" y="2706471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5441627" y="3152038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(A-)MPDU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4613967" y="3152038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4466892" y="3152038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3585977" y="3152038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7" name="Rectangle 3"/>
          <p:cNvSpPr>
            <a:spLocks noChangeArrowheads="1"/>
          </p:cNvSpPr>
          <p:nvPr/>
        </p:nvSpPr>
        <p:spPr bwMode="auto">
          <a:xfrm>
            <a:off x="5156535" y="3152038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4901799" y="3152038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3884853" y="3152038"/>
            <a:ext cx="576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70" name="Left Brace 69"/>
          <p:cNvSpPr/>
          <p:nvPr/>
        </p:nvSpPr>
        <p:spPr>
          <a:xfrm rot="16200000" flipH="1">
            <a:off x="4125513" y="2810767"/>
            <a:ext cx="108000" cy="576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3968976" y="2962504"/>
            <a:ext cx="406421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2705569" y="3152038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noProof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STF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3" name="Rectangle 5"/>
          <p:cNvSpPr>
            <a:spLocks noChangeArrowheads="1"/>
          </p:cNvSpPr>
          <p:nvPr/>
        </p:nvSpPr>
        <p:spPr bwMode="auto">
          <a:xfrm>
            <a:off x="2997861" y="3152038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LTF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3287266" y="3152038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SIG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2192923" y="2216287"/>
            <a:ext cx="501414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SU PPDU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2144531" y="3212976"/>
            <a:ext cx="501414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MU PPDU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3449436" y="2150159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*RL-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SIG</a:t>
            </a:r>
            <a:r>
              <a:rPr lang="en-US" altLang="ko-KR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</a:t>
            </a:r>
            <a:endParaRPr lang="ko-KR" altLang="en-US" sz="600" b="1" kern="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SS</a:t>
            </a:r>
            <a:endParaRPr kumimoji="0" lang="en-US" sz="6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3439666" y="3155822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*R</a:t>
            </a: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</a:t>
            </a:r>
            <a:endParaRPr kumimoji="0" lang="en-US" sz="6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03620" y="3313904"/>
            <a:ext cx="2054243" cy="258532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smtClean="0">
                <a:solidFill>
                  <a:schemeClr val="tx1"/>
                </a:solidFill>
              </a:rPr>
              <a:t>*</a:t>
            </a:r>
            <a:r>
              <a:rPr lang="en-US" altLang="ko-KR" sz="800" smtClean="0">
                <a:solidFill>
                  <a:schemeClr val="tx1"/>
                </a:solidFill>
              </a:rPr>
              <a:t>RL-SIG/SS </a:t>
            </a:r>
            <a:r>
              <a:rPr lang="en-US" altLang="ko-KR" sz="800" dirty="0" smtClean="0">
                <a:solidFill>
                  <a:schemeClr val="tx1"/>
                </a:solidFill>
              </a:rPr>
              <a:t>refers a symbol for auto-detection (details are under discussions in </a:t>
            </a:r>
            <a:r>
              <a:rPr lang="en-US" altLang="ko-KR" sz="800" dirty="0" err="1" smtClean="0">
                <a:solidFill>
                  <a:schemeClr val="tx1"/>
                </a:solidFill>
              </a:rPr>
              <a:t>TGax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55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sz="2800" dirty="0" smtClean="0"/>
              <a:t>Possible Signaling Information of HE-SIG-A/B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119635" y="3735034"/>
            <a:ext cx="2160000" cy="2664296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200" u="sng" dirty="0" smtClean="0">
                <a:solidFill>
                  <a:schemeClr val="tx1"/>
                </a:solidFill>
              </a:rPr>
              <a:t>Common Info (HE-SIG-A)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BW (2b for 20/40/80/160MHz)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GI (2b for 0.8/1.6/3.2us)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Power Save 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LTF (1b for  6.4/12.8us)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>
                <a:solidFill>
                  <a:srgbClr val="0000FF"/>
                </a:solidFill>
              </a:rPr>
              <a:t>SU/MU indicator </a:t>
            </a:r>
            <a:r>
              <a:rPr lang="en-US" sz="1100" dirty="0" smtClean="0">
                <a:solidFill>
                  <a:srgbClr val="0000FF"/>
                </a:solidFill>
              </a:rPr>
              <a:t>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BSS color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/>
              <a:t>HE-SIG-B Length (TBD</a:t>
            </a:r>
            <a:r>
              <a:rPr lang="en-US" sz="1100" dirty="0" smtClean="0"/>
              <a:t>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/>
              <a:t>HE-SIG-B MCS (TBD)</a:t>
            </a:r>
            <a:endParaRPr lang="en-US" sz="1100" dirty="0"/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others (TBD)</a:t>
            </a:r>
          </a:p>
        </p:txBody>
      </p:sp>
      <p:sp>
        <p:nvSpPr>
          <p:cNvPr id="76" name="Content Placeholder 2"/>
          <p:cNvSpPr txBox="1">
            <a:spLocks/>
          </p:cNvSpPr>
          <p:nvPr/>
        </p:nvSpPr>
        <p:spPr bwMode="auto">
          <a:xfrm>
            <a:off x="2380772" y="3735034"/>
            <a:ext cx="2160000" cy="266429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200" u="sng" dirty="0" smtClean="0"/>
              <a:t>Single User Info (HE-SIG-A)</a:t>
            </a:r>
          </a:p>
          <a:p>
            <a:pPr marL="360363" lvl="1" indent="-179388">
              <a:buFont typeface="Arial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PAID (9b), NSTS (3b), MCS (4b), STBC (1b), Coding (1~2b)</a:t>
            </a:r>
          </a:p>
          <a:p>
            <a:pPr marL="360363" lvl="1" indent="-179388">
              <a:buFont typeface="Arial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Beamformed (1b)</a:t>
            </a:r>
          </a:p>
          <a:p>
            <a:pPr marL="360363" lvl="1" indent="-179388">
              <a:buFont typeface="Arial"/>
              <a:buChar char="•"/>
            </a:pPr>
            <a:r>
              <a:rPr lang="en-US" sz="1000" dirty="0" smtClean="0"/>
              <a:t>others (TBD)</a:t>
            </a:r>
            <a:endParaRPr lang="en-US" sz="1200" dirty="0" smtClean="0"/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4641909" y="3735034"/>
            <a:ext cx="2160000" cy="2664296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200" u="sng" dirty="0" smtClean="0"/>
              <a:t>Resource Allocation Info (HE-SIG-A)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/>
              <a:t>Resource Allocation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/>
              <a:t>others (TBD)</a:t>
            </a:r>
            <a:endParaRPr lang="en-US" sz="1100" dirty="0"/>
          </a:p>
        </p:txBody>
      </p:sp>
      <p:sp>
        <p:nvSpPr>
          <p:cNvPr id="107" name="Content Placeholder 2"/>
          <p:cNvSpPr txBox="1">
            <a:spLocks/>
          </p:cNvSpPr>
          <p:nvPr/>
        </p:nvSpPr>
        <p:spPr bwMode="auto">
          <a:xfrm>
            <a:off x="297259" y="3069968"/>
            <a:ext cx="8361312" cy="575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2563" indent="-182563">
              <a:buFont typeface="Arial"/>
              <a:buChar char="•"/>
            </a:pPr>
            <a:r>
              <a:rPr lang="en-US" sz="1800" dirty="0" smtClean="0"/>
              <a:t>Based on VHT-SIG, 11ax SFD [1], and previous discussions in </a:t>
            </a:r>
            <a:r>
              <a:rPr lang="en-US" sz="1800" dirty="0" err="1" smtClean="0"/>
              <a:t>TGax</a:t>
            </a:r>
            <a:r>
              <a:rPr lang="en-US" sz="1800" dirty="0" smtClean="0"/>
              <a:t>, possible signaling information for HE Preamble can be classified as follows.</a:t>
            </a:r>
            <a:endParaRPr lang="en-US" sz="1200" dirty="0" smtClean="0"/>
          </a:p>
        </p:txBody>
      </p: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6903047" y="3735034"/>
            <a:ext cx="2160000" cy="266429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200" u="sng" dirty="0" smtClean="0"/>
              <a:t>Multi User </a:t>
            </a:r>
            <a:r>
              <a:rPr lang="en-US" sz="1200" u="sng" dirty="0"/>
              <a:t>I</a:t>
            </a:r>
            <a:r>
              <a:rPr lang="en-US" sz="1200" u="sng" dirty="0" smtClean="0"/>
              <a:t>nfo (HE-SIG-B)</a:t>
            </a:r>
          </a:p>
          <a:p>
            <a:pPr marL="360363" lvl="1" indent="-179388">
              <a:buFont typeface="Arial"/>
              <a:buChar char="•"/>
            </a:pPr>
            <a:r>
              <a:rPr lang="en-US" sz="1050" dirty="0" smtClean="0">
                <a:solidFill>
                  <a:srgbClr val="FF0000"/>
                </a:solidFill>
              </a:rPr>
              <a:t>PAID (9b) (or GID), NSTS (3b), </a:t>
            </a:r>
            <a:r>
              <a:rPr lang="en-US" sz="1050" dirty="0">
                <a:solidFill>
                  <a:srgbClr val="FF0000"/>
                </a:solidFill>
              </a:rPr>
              <a:t>MCS (4b</a:t>
            </a:r>
            <a:r>
              <a:rPr lang="en-US" sz="1050" dirty="0" smtClean="0">
                <a:solidFill>
                  <a:srgbClr val="FF0000"/>
                </a:solidFill>
              </a:rPr>
              <a:t>), Coding (1~2b)</a:t>
            </a:r>
          </a:p>
          <a:p>
            <a:pPr marL="360363" lvl="1" indent="-179388">
              <a:buFont typeface="Arial"/>
              <a:buChar char="•"/>
            </a:pPr>
            <a:r>
              <a:rPr lang="en-US" sz="1050" dirty="0" smtClean="0">
                <a:solidFill>
                  <a:srgbClr val="FF0000"/>
                </a:solidFill>
              </a:rPr>
              <a:t>Length (16b)</a:t>
            </a:r>
          </a:p>
          <a:p>
            <a:pPr marL="360363" lvl="1" indent="-179388">
              <a:buFont typeface="Arial"/>
              <a:buChar char="•"/>
            </a:pPr>
            <a:r>
              <a:rPr lang="en-US" sz="1050" dirty="0" smtClean="0"/>
              <a:t>others (TBD)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3293633" y="1968599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874715" y="1739180"/>
            <a:ext cx="1045438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000" b="1" dirty="0" smtClean="0">
                <a:solidFill>
                  <a:schemeClr val="tx1"/>
                </a:solidFill>
              </a:rPr>
              <a:t>HE-SIG-A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34368" y="1739180"/>
            <a:ext cx="1943994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HE-SIG-B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3293633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140174" y="1556792"/>
            <a:ext cx="1943994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4995680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...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5428126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[n]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4563234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1" name="Left Brace 80"/>
          <p:cNvSpPr/>
          <p:nvPr/>
        </p:nvSpPr>
        <p:spPr>
          <a:xfrm rot="16200000" flipH="1">
            <a:off x="5049974" y="717225"/>
            <a:ext cx="108000" cy="1943987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"/>
          <p:cNvSpPr>
            <a:spLocks noChangeArrowheads="1"/>
          </p:cNvSpPr>
          <p:nvPr/>
        </p:nvSpPr>
        <p:spPr bwMode="auto">
          <a:xfrm>
            <a:off x="2420228" y="196859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83" name="Rectangle 8"/>
          <p:cNvSpPr>
            <a:spLocks noChangeArrowheads="1"/>
          </p:cNvSpPr>
          <p:nvPr/>
        </p:nvSpPr>
        <p:spPr bwMode="auto">
          <a:xfrm>
            <a:off x="2418656" y="250836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84" name="Rectangle 8"/>
          <p:cNvSpPr>
            <a:spLocks noChangeArrowheads="1"/>
          </p:cNvSpPr>
          <p:nvPr/>
        </p:nvSpPr>
        <p:spPr bwMode="auto">
          <a:xfrm>
            <a:off x="2863409" y="196859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2863409" y="250836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3722142" y="196859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3722142" y="250836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88" name="Rectangle 8"/>
          <p:cNvSpPr>
            <a:spLocks noChangeArrowheads="1"/>
          </p:cNvSpPr>
          <p:nvPr/>
        </p:nvSpPr>
        <p:spPr bwMode="auto">
          <a:xfrm>
            <a:off x="5861872" y="250836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90" name="Rectangle 3"/>
          <p:cNvSpPr>
            <a:spLocks noChangeArrowheads="1"/>
          </p:cNvSpPr>
          <p:nvPr/>
        </p:nvSpPr>
        <p:spPr bwMode="auto">
          <a:xfrm>
            <a:off x="4133655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Additional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146868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4386"/>
          </a:xfrm>
        </p:spPr>
        <p:txBody>
          <a:bodyPr/>
          <a:lstStyle/>
          <a:p>
            <a:r>
              <a:rPr lang="en-US" dirty="0" smtClean="0"/>
              <a:t>Utilizing 52 tones for HE-SIG-A/B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51542"/>
            <a:ext cx="7770813" cy="330854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order to accommodate the previous signaling information in HE-SIG-A/B, it would be beneficial to utilize more unused subcarriers in HE-SIG-A/B </a:t>
            </a:r>
            <a:r>
              <a:rPr lang="en-US" sz="2000" dirty="0" err="1" smtClean="0"/>
              <a:t>upto</a:t>
            </a:r>
            <a:r>
              <a:rPr lang="en-US" sz="2000" dirty="0" smtClean="0"/>
              <a:t> 52 tones. 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Then, we need channel estimation of additional subcarriers of {±27, </a:t>
            </a:r>
            <a:r>
              <a:rPr lang="en-US" sz="2000" dirty="0"/>
              <a:t>±</a:t>
            </a:r>
            <a:r>
              <a:rPr lang="en-US" sz="2000" dirty="0" smtClean="0"/>
              <a:t>28}</a:t>
            </a:r>
            <a:r>
              <a:rPr lang="en-US" sz="2000" dirty="0"/>
              <a:t> </a:t>
            </a:r>
            <a:r>
              <a:rPr lang="en-US" sz="2000" dirty="0" smtClean="0"/>
              <a:t>before HE-SIG-A.</a:t>
            </a:r>
          </a:p>
          <a:p>
            <a:pPr>
              <a:buFont typeface="Arial" charset="0"/>
              <a:buChar char="•"/>
            </a:pPr>
            <a:endParaRPr lang="en-US" sz="20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L-SIG (and/or </a:t>
            </a:r>
            <a:r>
              <a:rPr lang="en-US" sz="2000" dirty="0" smtClean="0"/>
              <a:t>RL-SIG/SS) </a:t>
            </a:r>
            <a:r>
              <a:rPr lang="en-US" sz="2000" dirty="0" smtClean="0"/>
              <a:t>can deliver pilot sequences on </a:t>
            </a:r>
            <a:r>
              <a:rPr lang="en-US" sz="2000" dirty="0"/>
              <a:t>its {±27, ±28} </a:t>
            </a:r>
            <a:r>
              <a:rPr lang="en-US" sz="2000" dirty="0" smtClean="0"/>
              <a:t>subcarriers for channel estimation.</a:t>
            </a:r>
          </a:p>
          <a:p>
            <a:pPr>
              <a:buFont typeface="Arial" charset="0"/>
              <a:buChar char="•"/>
            </a:pPr>
            <a:endParaRPr lang="en-US" sz="2000" dirty="0"/>
          </a:p>
          <a:p>
            <a:pPr>
              <a:buFont typeface="Arial" charset="0"/>
              <a:buChar char="•"/>
            </a:pPr>
            <a:r>
              <a:rPr lang="en-US" sz="2000" dirty="0" smtClean="0"/>
              <a:t>If channel estimation on those unused subcarriers are done by pilots in L-SIG symbol, </a:t>
            </a:r>
            <a:r>
              <a:rPr lang="en-US" sz="2000" dirty="0" smtClean="0"/>
              <a:t>RL-SIG/SS </a:t>
            </a:r>
            <a:r>
              <a:rPr lang="en-US" sz="2000" dirty="0" smtClean="0"/>
              <a:t>symbol also can deliver additional information on those subcarriers.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781722" y="1882749"/>
            <a:ext cx="144000" cy="576000"/>
          </a:xfrm>
          <a:prstGeom prst="rect">
            <a:avLst/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7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187624" y="1953453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L-STF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488035" y="1953453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L-LTF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781836" y="1953453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081200" y="1882749"/>
            <a:ext cx="288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374125" y="1882749"/>
            <a:ext cx="288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07504" y="1981136"/>
            <a:ext cx="690021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11ax 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PPDU</a:t>
            </a:r>
            <a:endParaRPr kumimoji="0" lang="en-US" sz="80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2673784" y="1605693"/>
            <a:ext cx="0" cy="28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1192392" y="1605694"/>
            <a:ext cx="0" cy="39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 flipH="1" flipV="1">
            <a:off x="1186029" y="1735648"/>
            <a:ext cx="14652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1470852" y="1556792"/>
            <a:ext cx="77672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 part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2" name="Rectangle 5"/>
          <p:cNvSpPr>
            <a:spLocks noChangeArrowheads="1"/>
          </p:cNvSpPr>
          <p:nvPr/>
        </p:nvSpPr>
        <p:spPr bwMode="auto">
          <a:xfrm>
            <a:off x="6150745" y="1610707"/>
            <a:ext cx="1872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L-SIG </a:t>
            </a: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(and/or RL-SIG/SS)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13" name="Rectangle 5"/>
          <p:cNvSpPr>
            <a:spLocks noChangeArrowheads="1"/>
          </p:cNvSpPr>
          <p:nvPr/>
        </p:nvSpPr>
        <p:spPr bwMode="auto">
          <a:xfrm>
            <a:off x="4179223" y="1610707"/>
            <a:ext cx="1872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L-SIG </a:t>
            </a: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(and/or RL-SIG/SS)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14" name="Line 17"/>
          <p:cNvSpPr>
            <a:spLocks noChangeShapeType="1"/>
          </p:cNvSpPr>
          <p:nvPr/>
        </p:nvSpPr>
        <p:spPr bwMode="auto">
          <a:xfrm flipH="1" flipV="1">
            <a:off x="3131840" y="2048118"/>
            <a:ext cx="5760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15" name="Rectangle 5"/>
          <p:cNvSpPr>
            <a:spLocks noChangeArrowheads="1"/>
          </p:cNvSpPr>
          <p:nvPr/>
        </p:nvSpPr>
        <p:spPr bwMode="auto">
          <a:xfrm>
            <a:off x="6066002" y="1610707"/>
            <a:ext cx="71998" cy="431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</a:t>
            </a:r>
          </a:p>
        </p:txBody>
      </p:sp>
      <p:sp>
        <p:nvSpPr>
          <p:cNvPr id="116" name="Text Box 19"/>
          <p:cNvSpPr txBox="1">
            <a:spLocks noChangeArrowheads="1"/>
          </p:cNvSpPr>
          <p:nvPr/>
        </p:nvSpPr>
        <p:spPr bwMode="auto">
          <a:xfrm>
            <a:off x="4160788" y="2052934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-26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7" name="Text Box 19"/>
          <p:cNvSpPr txBox="1">
            <a:spLocks noChangeArrowheads="1"/>
          </p:cNvSpPr>
          <p:nvPr/>
        </p:nvSpPr>
        <p:spPr bwMode="auto">
          <a:xfrm>
            <a:off x="5945147" y="2051376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-1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8" name="Rectangle 5"/>
          <p:cNvSpPr>
            <a:spLocks noChangeArrowheads="1"/>
          </p:cNvSpPr>
          <p:nvPr/>
        </p:nvSpPr>
        <p:spPr bwMode="auto">
          <a:xfrm>
            <a:off x="3745887" y="1610707"/>
            <a:ext cx="432000" cy="431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vert270" wrap="none" anchor="t"/>
          <a:lstStyle/>
          <a:p>
            <a:pPr lvl="0"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Guard</a:t>
            </a:r>
          </a:p>
        </p:txBody>
      </p:sp>
      <p:sp>
        <p:nvSpPr>
          <p:cNvPr id="119" name="Rectangle 5"/>
          <p:cNvSpPr>
            <a:spLocks noChangeArrowheads="1"/>
          </p:cNvSpPr>
          <p:nvPr/>
        </p:nvSpPr>
        <p:spPr bwMode="auto">
          <a:xfrm>
            <a:off x="8026115" y="1610707"/>
            <a:ext cx="360000" cy="431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vert270" wrap="none" anchor="b"/>
          <a:lstStyle/>
          <a:p>
            <a:pPr lvl="0"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Guard</a:t>
            </a:r>
          </a:p>
        </p:txBody>
      </p:sp>
      <p:sp>
        <p:nvSpPr>
          <p:cNvPr id="120" name="Text Box 19"/>
          <p:cNvSpPr txBox="1">
            <a:spLocks noChangeArrowheads="1"/>
          </p:cNvSpPr>
          <p:nvPr/>
        </p:nvSpPr>
        <p:spPr bwMode="auto">
          <a:xfrm>
            <a:off x="6114964" y="2055725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1" name="Text Box 19"/>
          <p:cNvSpPr txBox="1">
            <a:spLocks noChangeArrowheads="1"/>
          </p:cNvSpPr>
          <p:nvPr/>
        </p:nvSpPr>
        <p:spPr bwMode="auto">
          <a:xfrm>
            <a:off x="7887159" y="2060076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26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2" name="Text Box 19"/>
          <p:cNvSpPr txBox="1">
            <a:spLocks noChangeArrowheads="1"/>
          </p:cNvSpPr>
          <p:nvPr/>
        </p:nvSpPr>
        <p:spPr bwMode="auto">
          <a:xfrm>
            <a:off x="3660043" y="2057287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-32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3" name="Text Box 19"/>
          <p:cNvSpPr txBox="1">
            <a:spLocks noChangeArrowheads="1"/>
          </p:cNvSpPr>
          <p:nvPr/>
        </p:nvSpPr>
        <p:spPr bwMode="auto">
          <a:xfrm>
            <a:off x="8318237" y="2055719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31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4037230" y="1612876"/>
            <a:ext cx="144000" cy="431999"/>
          </a:xfrm>
          <a:prstGeom prst="rect">
            <a:avLst/>
          </a:prstGeom>
          <a:solidFill>
            <a:srgbClr val="0070C0">
              <a:alpha val="50196"/>
            </a:srgbClr>
          </a:solidFill>
          <a:ln w="3175" cmpd="sng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Pilot ?</a:t>
            </a:r>
          </a:p>
        </p:txBody>
      </p:sp>
      <p:sp>
        <p:nvSpPr>
          <p:cNvPr id="125" name="Rectangle 5"/>
          <p:cNvSpPr>
            <a:spLocks noChangeArrowheads="1"/>
          </p:cNvSpPr>
          <p:nvPr/>
        </p:nvSpPr>
        <p:spPr bwMode="auto">
          <a:xfrm>
            <a:off x="8022160" y="1614202"/>
            <a:ext cx="144000" cy="431999"/>
          </a:xfrm>
          <a:prstGeom prst="rect">
            <a:avLst/>
          </a:prstGeom>
          <a:solidFill>
            <a:srgbClr val="0070C0">
              <a:alpha val="50196"/>
            </a:srgbClr>
          </a:solidFill>
          <a:ln w="3175" cmpd="sng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Pilot ?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26" name="Text Box 19"/>
          <p:cNvSpPr txBox="1">
            <a:spLocks noChangeArrowheads="1"/>
          </p:cNvSpPr>
          <p:nvPr/>
        </p:nvSpPr>
        <p:spPr bwMode="auto">
          <a:xfrm>
            <a:off x="8582033" y="2066715"/>
            <a:ext cx="47546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sz="7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frequency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7" name="Text Box 19"/>
          <p:cNvSpPr txBox="1">
            <a:spLocks noChangeArrowheads="1"/>
          </p:cNvSpPr>
          <p:nvPr/>
        </p:nvSpPr>
        <p:spPr bwMode="auto">
          <a:xfrm>
            <a:off x="3893901" y="2054979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-29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8" name="Text Box 19"/>
          <p:cNvSpPr txBox="1">
            <a:spLocks noChangeArrowheads="1"/>
          </p:cNvSpPr>
          <p:nvPr/>
        </p:nvSpPr>
        <p:spPr bwMode="auto">
          <a:xfrm>
            <a:off x="8140413" y="2061636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29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6152071" y="2286099"/>
            <a:ext cx="2016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HE-SIG-A</a:t>
            </a:r>
            <a:r>
              <a:rPr lang="en-US" altLang="ko-KR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/B</a:t>
            </a:r>
            <a:endParaRPr lang="en-US" sz="800" b="1" kern="0" dirty="0" smtClean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0" name="Line 17"/>
          <p:cNvSpPr>
            <a:spLocks noChangeShapeType="1"/>
          </p:cNvSpPr>
          <p:nvPr/>
        </p:nvSpPr>
        <p:spPr bwMode="auto">
          <a:xfrm flipH="1" flipV="1">
            <a:off x="3133166" y="2723510"/>
            <a:ext cx="5760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6067328" y="2286099"/>
            <a:ext cx="71998" cy="4319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 cmpd="sng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</a:p>
        </p:txBody>
      </p:sp>
      <p:sp>
        <p:nvSpPr>
          <p:cNvPr id="132" name="Text Box 19"/>
          <p:cNvSpPr txBox="1">
            <a:spLocks noChangeArrowheads="1"/>
          </p:cNvSpPr>
          <p:nvPr/>
        </p:nvSpPr>
        <p:spPr bwMode="auto">
          <a:xfrm>
            <a:off x="4001694" y="2728326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-28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3" name="Text Box 19"/>
          <p:cNvSpPr txBox="1">
            <a:spLocks noChangeArrowheads="1"/>
          </p:cNvSpPr>
          <p:nvPr/>
        </p:nvSpPr>
        <p:spPr bwMode="auto">
          <a:xfrm>
            <a:off x="5946473" y="2726768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70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-1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4" name="Rectangle 5"/>
          <p:cNvSpPr>
            <a:spLocks noChangeArrowheads="1"/>
          </p:cNvSpPr>
          <p:nvPr/>
        </p:nvSpPr>
        <p:spPr bwMode="auto">
          <a:xfrm>
            <a:off x="3747213" y="2286099"/>
            <a:ext cx="290622" cy="4319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 cmpd="sng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Guard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8164689" y="2286099"/>
            <a:ext cx="222752" cy="4319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 cmpd="sng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Guard</a:t>
            </a:r>
          </a:p>
        </p:txBody>
      </p:sp>
      <p:sp>
        <p:nvSpPr>
          <p:cNvPr id="136" name="Text Box 19"/>
          <p:cNvSpPr txBox="1">
            <a:spLocks noChangeArrowheads="1"/>
          </p:cNvSpPr>
          <p:nvPr/>
        </p:nvSpPr>
        <p:spPr bwMode="auto">
          <a:xfrm>
            <a:off x="6116290" y="2731117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70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1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7" name="Text Box 19"/>
          <p:cNvSpPr txBox="1">
            <a:spLocks noChangeArrowheads="1"/>
          </p:cNvSpPr>
          <p:nvPr/>
        </p:nvSpPr>
        <p:spPr bwMode="auto">
          <a:xfrm>
            <a:off x="8048905" y="2735468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70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28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8" name="Text Box 19"/>
          <p:cNvSpPr txBox="1">
            <a:spLocks noChangeArrowheads="1"/>
          </p:cNvSpPr>
          <p:nvPr/>
        </p:nvSpPr>
        <p:spPr bwMode="auto">
          <a:xfrm>
            <a:off x="3661369" y="2732679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-32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9" name="Text Box 19"/>
          <p:cNvSpPr txBox="1">
            <a:spLocks noChangeArrowheads="1"/>
          </p:cNvSpPr>
          <p:nvPr/>
        </p:nvSpPr>
        <p:spPr bwMode="auto">
          <a:xfrm>
            <a:off x="8319563" y="2731111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700" dirty="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31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4041205" y="2286099"/>
            <a:ext cx="2016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HE-SIG-A/B</a:t>
            </a:r>
            <a:endParaRPr lang="en-US" sz="800" b="1" kern="0" dirty="0" smtClean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1" name="Text Box 19"/>
          <p:cNvSpPr txBox="1">
            <a:spLocks noChangeArrowheads="1"/>
          </p:cNvSpPr>
          <p:nvPr/>
        </p:nvSpPr>
        <p:spPr bwMode="auto">
          <a:xfrm>
            <a:off x="8583359" y="2733671"/>
            <a:ext cx="475461" cy="12459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frequency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4" name="Rectangle 6"/>
          <p:cNvSpPr>
            <a:spLocks noChangeArrowheads="1"/>
          </p:cNvSpPr>
          <p:nvPr/>
        </p:nvSpPr>
        <p:spPr bwMode="auto">
          <a:xfrm>
            <a:off x="2671933" y="1885836"/>
            <a:ext cx="288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50" b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...</a:t>
            </a:r>
            <a:endParaRPr lang="en-US" sz="105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1934122" y="1881392"/>
            <a:ext cx="144000" cy="576000"/>
          </a:xfrm>
          <a:prstGeom prst="rect">
            <a:avLst/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7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1934236" y="1952096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RL-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/SS</a:t>
            </a:r>
            <a:endParaRPr lang="en-US" sz="700" b="1" kern="0" dirty="0" smtClean="0">
              <a:solidFill>
                <a:srgbClr val="FF0000"/>
              </a:solidFill>
              <a:latin typeface="Arial" charset="0"/>
              <a:ea typeface="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2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5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We discussed possible design options for HE-SIG-A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Information splitting between HE-SIG-A and B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HE-SIG-A to have Common Control Info and SU specific Info for HE SU PPDU</a:t>
            </a:r>
          </a:p>
          <a:p>
            <a:pPr lvl="2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HE-SIG-A’s utilization of 52 tones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HE-SIG-A to utilize 52 data tones after additional channel estimation of unused </a:t>
            </a:r>
            <a:r>
              <a:rPr lang="en-US" dirty="0"/>
              <a:t>subcarriers {±27, ±28} </a:t>
            </a:r>
            <a:r>
              <a:rPr lang="en-US" dirty="0" smtClean="0"/>
              <a:t>from pilots in L-SIG (and/or </a:t>
            </a:r>
            <a:r>
              <a:rPr lang="en-US" dirty="0" smtClean="0"/>
              <a:t>RL-SIG/SS)</a:t>
            </a:r>
            <a:r>
              <a:rPr lang="en-US" sz="1600" dirty="0" smtClean="0"/>
              <a:t>.</a:t>
            </a:r>
            <a:endParaRPr lang="en-US" sz="1600" dirty="0"/>
          </a:p>
          <a:p>
            <a:pPr lvl="2">
              <a:buFont typeface="Arial"/>
              <a:buChar char="•"/>
            </a:pPr>
            <a:endParaRPr lang="en-US" dirty="0" smtClean="0"/>
          </a:p>
          <a:p>
            <a:pPr lvl="2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0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modify the following text in 11ax SFD </a:t>
            </a:r>
            <a:r>
              <a:rPr lang="en-US" dirty="0"/>
              <a:t>?</a:t>
            </a:r>
          </a:p>
          <a:p>
            <a:pPr lvl="1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3.3 </a:t>
            </a:r>
            <a:r>
              <a:rPr lang="en-US" dirty="0"/>
              <a:t>HE-SIG-A is present in all 11ax packets and is two OFDM symbols long when it uses MCS0	</a:t>
            </a:r>
          </a:p>
          <a:p>
            <a:pPr lvl="2">
              <a:buFont typeface="Arial"/>
              <a:buChar char="•"/>
            </a:pPr>
            <a:r>
              <a:rPr lang="en-US" dirty="0"/>
              <a:t>Information bits in HE-SIG-A are jointly encoded as in VHT-SIG-A </a:t>
            </a:r>
            <a:r>
              <a:rPr lang="en-US" strike="sngStrike" dirty="0" smtClean="0"/>
              <a:t>(</a:t>
            </a:r>
            <a:r>
              <a:rPr lang="en-US" dirty="0" smtClean="0"/>
              <a:t>using </a:t>
            </a:r>
            <a:r>
              <a:rPr lang="en-US" strike="sngStrike" dirty="0"/>
              <a:t>48 tones or </a:t>
            </a:r>
            <a:r>
              <a:rPr lang="en-US" dirty="0"/>
              <a:t>52 tones</a:t>
            </a:r>
            <a:r>
              <a:rPr lang="en-US" strike="sngStrike" dirty="0"/>
              <a:t> is </a:t>
            </a:r>
            <a:r>
              <a:rPr lang="en-US" strike="sngStrike" dirty="0" smtClean="0"/>
              <a:t>TBD)</a:t>
            </a:r>
            <a:r>
              <a:rPr lang="en-US" dirty="0"/>
              <a:t> </a:t>
            </a:r>
            <a:r>
              <a:rPr lang="en-US" dirty="0" smtClean="0"/>
              <a:t>with additional pilots on subcarriers </a:t>
            </a:r>
            <a:r>
              <a:rPr lang="en-US" dirty="0"/>
              <a:t>{±27, ±28</a:t>
            </a:r>
            <a:r>
              <a:rPr lang="en-US" dirty="0" smtClean="0"/>
              <a:t>} before HE-SIG-A.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83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r>
              <a:rPr lang="en-GB" sz="1800" b="0" dirty="0" smtClean="0"/>
              <a:t>[1] 11-15/0132r7 Spec framework</a:t>
            </a:r>
          </a:p>
          <a:p>
            <a:endParaRPr lang="en-GB" sz="1800" b="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857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44247</TotalTime>
  <Words>894</Words>
  <Application>Microsoft Macintosh PowerPoint</Application>
  <PresentationFormat>On-screen Show (4:3)</PresentationFormat>
  <Paragraphs>257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 Unicode MS</vt:lpstr>
      <vt:lpstr>Calibri</vt:lpstr>
      <vt:lpstr>MS Gothic</vt:lpstr>
      <vt:lpstr>ＭＳ Ｐゴシック</vt:lpstr>
      <vt:lpstr>Times New Roman</vt:lpstr>
      <vt:lpstr>Wingdings</vt:lpstr>
      <vt:lpstr>맑은 고딕</vt:lpstr>
      <vt:lpstr>Arial</vt:lpstr>
      <vt:lpstr>Office Theme</vt:lpstr>
      <vt:lpstr>Discussions on HE SIG-A Structure</vt:lpstr>
      <vt:lpstr>Introduction</vt:lpstr>
      <vt:lpstr>HE-SIG-A Structure</vt:lpstr>
      <vt:lpstr>Possible Signaling Information of HE-SIG-A/B</vt:lpstr>
      <vt:lpstr>Utilizing 52 tones for HE-SIG-A/B</vt:lpstr>
      <vt:lpstr>Conclusions</vt:lpstr>
      <vt:lpstr>Straw poll - 1</vt:lpstr>
      <vt:lpstr>References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JuHyung SON</cp:lastModifiedBy>
  <cp:revision>1515</cp:revision>
  <cp:lastPrinted>2015-09-09T06:20:49Z</cp:lastPrinted>
  <dcterms:created xsi:type="dcterms:W3CDTF">2014-04-14T10:59:07Z</dcterms:created>
  <dcterms:modified xsi:type="dcterms:W3CDTF">2015-09-14T03:18:31Z</dcterms:modified>
</cp:coreProperties>
</file>