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9" r:id="rId2"/>
    <p:sldId id="270" r:id="rId3"/>
    <p:sldId id="257" r:id="rId4"/>
    <p:sldId id="283" r:id="rId5"/>
    <p:sldId id="284" r:id="rId6"/>
    <p:sldId id="285" r:id="rId7"/>
    <p:sldId id="286" r:id="rId8"/>
    <p:sldId id="287" r:id="rId9"/>
    <p:sldId id="289" r:id="rId10"/>
    <p:sldId id="290" r:id="rId11"/>
    <p:sldId id="291" r:id="rId12"/>
    <p:sldId id="267" r:id="rId13"/>
    <p:sldId id="292" r:id="rId14"/>
    <p:sldId id="293" r:id="rId15"/>
    <p:sldId id="294" r:id="rId16"/>
    <p:sldId id="295" r:id="rId17"/>
    <p:sldId id="272" r:id="rId1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0975" autoAdjust="0"/>
  </p:normalViewPr>
  <p:slideViewPr>
    <p:cSldViewPr>
      <p:cViewPr varScale="1">
        <p:scale>
          <a:sx n="79" d="100"/>
          <a:sy n="79" d="100"/>
        </p:scale>
        <p:origin x="108" y="900"/>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201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DDF5C-01AE-4AB9-B339-52FF3677FAF2}" type="datetimeFigureOut">
              <a:rPr lang="ko-KR" altLang="en-US" smtClean="0"/>
              <a:t>2015-09-15</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10</a:t>
            </a:fld>
            <a:endParaRPr lang="ko-KR" altLang="en-US"/>
          </a:p>
        </p:txBody>
      </p:sp>
    </p:spTree>
    <p:extLst>
      <p:ext uri="{BB962C8B-B14F-4D97-AF65-F5344CB8AC3E}">
        <p14:creationId xmlns:p14="http://schemas.microsoft.com/office/powerpoint/2010/main" val="1115448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11</a:t>
            </a:fld>
            <a:endParaRPr lang="ko-KR" altLang="en-US"/>
          </a:p>
        </p:txBody>
      </p:sp>
    </p:spTree>
    <p:extLst>
      <p:ext uri="{BB962C8B-B14F-4D97-AF65-F5344CB8AC3E}">
        <p14:creationId xmlns:p14="http://schemas.microsoft.com/office/powerpoint/2010/main" val="4283935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12</a:t>
            </a:fld>
            <a:endParaRPr lang="ko-KR" altLang="en-US"/>
          </a:p>
        </p:txBody>
      </p:sp>
    </p:spTree>
    <p:extLst>
      <p:ext uri="{BB962C8B-B14F-4D97-AF65-F5344CB8AC3E}">
        <p14:creationId xmlns:p14="http://schemas.microsoft.com/office/powerpoint/2010/main" val="2418722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13</a:t>
            </a:fld>
            <a:endParaRPr lang="ko-KR" altLang="en-US"/>
          </a:p>
        </p:txBody>
      </p:sp>
    </p:spTree>
    <p:extLst>
      <p:ext uri="{BB962C8B-B14F-4D97-AF65-F5344CB8AC3E}">
        <p14:creationId xmlns:p14="http://schemas.microsoft.com/office/powerpoint/2010/main" val="3136722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14</a:t>
            </a:fld>
            <a:endParaRPr lang="ko-KR" altLang="en-US"/>
          </a:p>
        </p:txBody>
      </p:sp>
    </p:spTree>
    <p:extLst>
      <p:ext uri="{BB962C8B-B14F-4D97-AF65-F5344CB8AC3E}">
        <p14:creationId xmlns:p14="http://schemas.microsoft.com/office/powerpoint/2010/main" val="3059643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15</a:t>
            </a:fld>
            <a:endParaRPr lang="ko-KR" altLang="en-US"/>
          </a:p>
        </p:txBody>
      </p:sp>
    </p:spTree>
    <p:extLst>
      <p:ext uri="{BB962C8B-B14F-4D97-AF65-F5344CB8AC3E}">
        <p14:creationId xmlns:p14="http://schemas.microsoft.com/office/powerpoint/2010/main" val="3461288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16</a:t>
            </a:fld>
            <a:endParaRPr lang="ko-KR" altLang="en-US"/>
          </a:p>
        </p:txBody>
      </p:sp>
    </p:spTree>
    <p:extLst>
      <p:ext uri="{BB962C8B-B14F-4D97-AF65-F5344CB8AC3E}">
        <p14:creationId xmlns:p14="http://schemas.microsoft.com/office/powerpoint/2010/main" val="1034877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17</a:t>
            </a:fld>
            <a:endParaRPr lang="ko-KR" altLang="en-US"/>
          </a:p>
        </p:txBody>
      </p:sp>
    </p:spTree>
    <p:extLst>
      <p:ext uri="{BB962C8B-B14F-4D97-AF65-F5344CB8AC3E}">
        <p14:creationId xmlns:p14="http://schemas.microsoft.com/office/powerpoint/2010/main" val="99671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559488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24763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4</a:t>
            </a:fld>
            <a:endParaRPr lang="ko-KR" altLang="en-US"/>
          </a:p>
        </p:txBody>
      </p:sp>
    </p:spTree>
    <p:extLst>
      <p:ext uri="{BB962C8B-B14F-4D97-AF65-F5344CB8AC3E}">
        <p14:creationId xmlns:p14="http://schemas.microsoft.com/office/powerpoint/2010/main" val="213101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5</a:t>
            </a:fld>
            <a:endParaRPr lang="ko-KR" altLang="en-US"/>
          </a:p>
        </p:txBody>
      </p:sp>
    </p:spTree>
    <p:extLst>
      <p:ext uri="{BB962C8B-B14F-4D97-AF65-F5344CB8AC3E}">
        <p14:creationId xmlns:p14="http://schemas.microsoft.com/office/powerpoint/2010/main" val="3022856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6</a:t>
            </a:fld>
            <a:endParaRPr lang="ko-KR" altLang="en-US"/>
          </a:p>
        </p:txBody>
      </p:sp>
    </p:spTree>
    <p:extLst>
      <p:ext uri="{BB962C8B-B14F-4D97-AF65-F5344CB8AC3E}">
        <p14:creationId xmlns:p14="http://schemas.microsoft.com/office/powerpoint/2010/main" val="3224889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7</a:t>
            </a:fld>
            <a:endParaRPr lang="ko-KR" altLang="en-US"/>
          </a:p>
        </p:txBody>
      </p:sp>
    </p:spTree>
    <p:extLst>
      <p:ext uri="{BB962C8B-B14F-4D97-AF65-F5344CB8AC3E}">
        <p14:creationId xmlns:p14="http://schemas.microsoft.com/office/powerpoint/2010/main" val="3494999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8</a:t>
            </a:fld>
            <a:endParaRPr lang="ko-KR" altLang="en-US"/>
          </a:p>
        </p:txBody>
      </p:sp>
    </p:spTree>
    <p:extLst>
      <p:ext uri="{BB962C8B-B14F-4D97-AF65-F5344CB8AC3E}">
        <p14:creationId xmlns:p14="http://schemas.microsoft.com/office/powerpoint/2010/main" val="3747742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9</a:t>
            </a:fld>
            <a:endParaRPr lang="ko-KR" altLang="en-US"/>
          </a:p>
        </p:txBody>
      </p:sp>
    </p:spTree>
    <p:extLst>
      <p:ext uri="{BB962C8B-B14F-4D97-AF65-F5344CB8AC3E}">
        <p14:creationId xmlns:p14="http://schemas.microsoft.com/office/powerpoint/2010/main" val="2018815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2015-09-15</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smtClean="0"/>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802.11-15/1116r1</a:t>
            </a:r>
          </a:p>
        </p:txBody>
      </p:sp>
      <p:sp>
        <p:nvSpPr>
          <p:cNvPr id="19" name="직사각형 18"/>
          <p:cNvSpPr/>
          <p:nvPr userDrawn="1"/>
        </p:nvSpPr>
        <p:spPr>
          <a:xfrm>
            <a:off x="603396" y="290708"/>
            <a:ext cx="1764266"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September 2015</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Visio____2.vsdx"/><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package" Target="../embeddings/Microsoft_Visio____3.vsdx"/><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Visio____1.vsdx"/><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kern="0" noProof="0" dirty="0" smtClean="0">
                <a:solidFill>
                  <a:schemeClr val="tx1"/>
                </a:solidFill>
                <a:latin typeface="Times New Roman"/>
                <a:ea typeface="MS Gothic"/>
              </a:rPr>
              <a:t>Trigger Frame Channel Access</a:t>
            </a:r>
            <a:endParaRPr kumimoji="0" lang="en-GB" sz="3200" b="1" i="0" u="none" strike="noStrike" kern="0" cap="none" spc="0" normalizeH="0" baseline="0" noProof="0" dirty="0">
              <a:ln>
                <a:noFill/>
              </a:ln>
              <a:solidFill>
                <a:schemeClr val="tx1"/>
              </a:solidFill>
              <a:effectLst/>
              <a:uLnTx/>
              <a:uFillTx/>
              <a:latin typeface="Times New Roman"/>
              <a:ea typeface="MS Gothic"/>
            </a:endParaRP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2015-09-15</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1225706692"/>
              </p:ext>
            </p:extLst>
          </p:nvPr>
        </p:nvGraphicFramePr>
        <p:xfrm>
          <a:off x="517525" y="2822575"/>
          <a:ext cx="7831138" cy="2843213"/>
        </p:xfrm>
        <a:graphic>
          <a:graphicData uri="http://schemas.openxmlformats.org/presentationml/2006/ole">
            <mc:AlternateContent xmlns:mc="http://schemas.openxmlformats.org/markup-compatibility/2006">
              <mc:Choice xmlns:v="urn:schemas-microsoft-com:vml" Requires="v">
                <p:oleObj spid="_x0000_s5218" name="Document" r:id="rId5" imgW="8250056" imgH="2999081" progId="Word.Document.8">
                  <p:embed/>
                </p:oleObj>
              </mc:Choice>
              <mc:Fallback>
                <p:oleObj name="Document" r:id="rId5" imgW="8250056" imgH="2999081" progId="Word.Document.8">
                  <p:embed/>
                  <p:pic>
                    <p:nvPicPr>
                      <p:cNvPr id="0" name=""/>
                      <p:cNvPicPr>
                        <a:picLocks noChangeAspect="1" noChangeArrowheads="1"/>
                      </p:cNvPicPr>
                      <p:nvPr/>
                    </p:nvPicPr>
                    <p:blipFill>
                      <a:blip r:embed="rId6"/>
                      <a:srcRect/>
                      <a:stretch>
                        <a:fillRect/>
                      </a:stretch>
                    </p:blipFill>
                    <p:spPr bwMode="auto">
                      <a:xfrm>
                        <a:off x="517525" y="2822575"/>
                        <a:ext cx="7831138" cy="2843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501565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Discussion on Trigger Frame</a:t>
            </a:r>
            <a:br>
              <a:rPr lang="en-US" altLang="ko-KR" dirty="0" smtClean="0"/>
            </a:br>
            <a:r>
              <a:rPr lang="en-US" altLang="ko-KR" dirty="0" smtClean="0"/>
              <a:t>Channel Access</a:t>
            </a:r>
            <a:endParaRPr lang="ko-KR" altLang="en-US" dirty="0"/>
          </a:p>
        </p:txBody>
      </p:sp>
      <p:sp>
        <p:nvSpPr>
          <p:cNvPr id="18" name="내용 개체 틀 2"/>
          <p:cNvSpPr>
            <a:spLocks noGrp="1"/>
          </p:cNvSpPr>
          <p:nvPr>
            <p:ph idx="1"/>
          </p:nvPr>
        </p:nvSpPr>
        <p:spPr>
          <a:xfrm>
            <a:off x="457200" y="4509120"/>
            <a:ext cx="8229600" cy="2160240"/>
          </a:xfrm>
        </p:spPr>
        <p:txBody>
          <a:bodyPr/>
          <a:lstStyle/>
          <a:p>
            <a:r>
              <a:rPr lang="en-US" altLang="ko-KR" dirty="0" smtClean="0"/>
              <a:t>Trigger Frame Failure</a:t>
            </a:r>
          </a:p>
          <a:p>
            <a:pPr lvl="1"/>
            <a:r>
              <a:rPr lang="en-US" altLang="ko-KR" dirty="0" smtClean="0"/>
              <a:t>If trigger frame is not retransmission frame or its retransmission count is fixed to 0, every trigger Frame might access channel with initial size of contention window[3]</a:t>
            </a:r>
          </a:p>
          <a:p>
            <a:pPr lvl="1"/>
            <a:endParaRPr lang="en-US" altLang="ko-KR"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7" name="개체 6"/>
          <p:cNvGraphicFramePr>
            <a:graphicFrameLocks noChangeAspect="1"/>
          </p:cNvGraphicFramePr>
          <p:nvPr>
            <p:extLst>
              <p:ext uri="{D42A27DB-BD31-4B8C-83A1-F6EECF244321}">
                <p14:modId xmlns:p14="http://schemas.microsoft.com/office/powerpoint/2010/main" val="3101669696"/>
              </p:ext>
            </p:extLst>
          </p:nvPr>
        </p:nvGraphicFramePr>
        <p:xfrm>
          <a:off x="1151731" y="1628800"/>
          <a:ext cx="5724525" cy="3286125"/>
        </p:xfrm>
        <a:graphic>
          <a:graphicData uri="http://schemas.openxmlformats.org/presentationml/2006/ole">
            <mc:AlternateContent xmlns:mc="http://schemas.openxmlformats.org/markup-compatibility/2006">
              <mc:Choice xmlns:v="urn:schemas-microsoft-com:vml" Requires="v">
                <p:oleObj spid="_x0000_s19499" name="Visio" r:id="rId5" imgW="6762669" imgH="3876813" progId="Visio.Drawing.15">
                  <p:embed/>
                </p:oleObj>
              </mc:Choice>
              <mc:Fallback>
                <p:oleObj name="Visio" r:id="rId5" imgW="6762669" imgH="3876813" progId="Visio.Drawing.15">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1731" y="1628800"/>
                        <a:ext cx="5724525" cy="3286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05123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Discussion on Trigger Frame</a:t>
            </a:r>
            <a:br>
              <a:rPr lang="en-US" altLang="ko-KR" dirty="0" smtClean="0"/>
            </a:br>
            <a:r>
              <a:rPr lang="en-US" altLang="ko-KR" dirty="0" smtClean="0"/>
              <a:t>Channel Access</a:t>
            </a:r>
            <a:endParaRPr lang="ko-KR" altLang="en-US" dirty="0"/>
          </a:p>
        </p:txBody>
      </p:sp>
      <p:sp>
        <p:nvSpPr>
          <p:cNvPr id="18" name="내용 개체 틀 2"/>
          <p:cNvSpPr>
            <a:spLocks noGrp="1"/>
          </p:cNvSpPr>
          <p:nvPr>
            <p:ph idx="1"/>
          </p:nvPr>
        </p:nvSpPr>
        <p:spPr>
          <a:xfrm>
            <a:off x="457200" y="4497139"/>
            <a:ext cx="8229600" cy="1916831"/>
          </a:xfrm>
        </p:spPr>
        <p:txBody>
          <a:bodyPr/>
          <a:lstStyle/>
          <a:p>
            <a:r>
              <a:rPr lang="en-US" altLang="ko-KR" dirty="0" smtClean="0"/>
              <a:t>Trigger Frame Failure</a:t>
            </a:r>
          </a:p>
          <a:p>
            <a:pPr lvl="1"/>
            <a:r>
              <a:rPr lang="en-US" altLang="ko-KR" dirty="0" smtClean="0"/>
              <a:t>No CW doubling may cause congestion and </a:t>
            </a:r>
            <a:r>
              <a:rPr lang="en-US" altLang="ko-KR" dirty="0"/>
              <a:t>fairness problem</a:t>
            </a:r>
            <a:endParaRPr lang="en-US" altLang="ko-KR" dirty="0" smtClean="0"/>
          </a:p>
          <a:p>
            <a:pPr lvl="1"/>
            <a:r>
              <a:rPr lang="en-US" altLang="ko-KR" dirty="0" smtClean="0"/>
              <a:t>To solve these problems, doubled CW could be applied after trigger frame failure</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Rectangle 2"/>
          <p:cNvSpPr>
            <a:spLocks noChangeArrowheads="1"/>
          </p:cNvSpPr>
          <p:nvPr/>
        </p:nvSpPr>
        <p:spPr bwMode="auto">
          <a:xfrm>
            <a:off x="457200" y="19168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Rectangle 5"/>
          <p:cNvSpPr>
            <a:spLocks noChangeArrowheads="1"/>
          </p:cNvSpPr>
          <p:nvPr/>
        </p:nvSpPr>
        <p:spPr bwMode="auto">
          <a:xfrm>
            <a:off x="1547664" y="1628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2" name="개체 11"/>
          <p:cNvGraphicFramePr>
            <a:graphicFrameLocks noChangeAspect="1"/>
          </p:cNvGraphicFramePr>
          <p:nvPr>
            <p:extLst>
              <p:ext uri="{D42A27DB-BD31-4B8C-83A1-F6EECF244321}">
                <p14:modId xmlns:p14="http://schemas.microsoft.com/office/powerpoint/2010/main" val="3414154122"/>
              </p:ext>
            </p:extLst>
          </p:nvPr>
        </p:nvGraphicFramePr>
        <p:xfrm>
          <a:off x="107504" y="1632430"/>
          <a:ext cx="8342096" cy="3164722"/>
        </p:xfrm>
        <a:graphic>
          <a:graphicData uri="http://schemas.openxmlformats.org/presentationml/2006/ole">
            <mc:AlternateContent xmlns:mc="http://schemas.openxmlformats.org/markup-compatibility/2006">
              <mc:Choice xmlns:v="urn:schemas-microsoft-com:vml" Requires="v">
                <p:oleObj spid="_x0000_s20528" name="Visio" r:id="rId5" imgW="10229931" imgH="3876813" progId="Visio.Drawing.15">
                  <p:embed/>
                </p:oleObj>
              </mc:Choice>
              <mc:Fallback>
                <p:oleObj name="Visio" r:id="rId5" imgW="10229931" imgH="3876813" progId="Visio.Drawing.15">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1632430"/>
                        <a:ext cx="8342096" cy="3164722"/>
                      </a:xfrm>
                      <a:prstGeom prst="rect">
                        <a:avLst/>
                      </a:prstGeom>
                      <a:noFill/>
                    </p:spPr>
                  </p:pic>
                </p:oleObj>
              </mc:Fallback>
            </mc:AlternateContent>
          </a:graphicData>
        </a:graphic>
      </p:graphicFrame>
    </p:spTree>
    <p:extLst>
      <p:ext uri="{BB962C8B-B14F-4D97-AF65-F5344CB8AC3E}">
        <p14:creationId xmlns:p14="http://schemas.microsoft.com/office/powerpoint/2010/main" val="1248845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p>
        </p:txBody>
      </p:sp>
      <p:sp>
        <p:nvSpPr>
          <p:cNvPr id="3" name="내용 개체 틀 2"/>
          <p:cNvSpPr>
            <a:spLocks noGrp="1"/>
          </p:cNvSpPr>
          <p:nvPr>
            <p:ph idx="1"/>
          </p:nvPr>
        </p:nvSpPr>
        <p:spPr/>
        <p:txBody>
          <a:bodyPr/>
          <a:lstStyle/>
          <a:p>
            <a:r>
              <a:rPr lang="en-US" altLang="ko-KR" dirty="0" smtClean="0"/>
              <a:t>DL-OFDMA could reuse virtual contention channel access</a:t>
            </a:r>
          </a:p>
          <a:p>
            <a:r>
              <a:rPr lang="en-US" altLang="ko-KR" dirty="0" smtClean="0"/>
              <a:t>AC Feedback is not easy way to using Trigger Frame Channel Access</a:t>
            </a:r>
          </a:p>
          <a:p>
            <a:pPr lvl="1"/>
            <a:r>
              <a:rPr lang="en-US" altLang="ko-KR" dirty="0" smtClean="0"/>
              <a:t>Need feedback overhead and it limits use of MU UL transmission</a:t>
            </a:r>
          </a:p>
          <a:p>
            <a:pPr lvl="1"/>
            <a:r>
              <a:rPr lang="en-US" altLang="ko-KR" dirty="0" smtClean="0"/>
              <a:t>Justifying Access Category for Trigger Frame is more simple and effective way</a:t>
            </a:r>
          </a:p>
          <a:p>
            <a:r>
              <a:rPr lang="en-US" altLang="ko-KR" dirty="0" smtClean="0"/>
              <a:t>Trigger Frame does not need to be retransmitted</a:t>
            </a:r>
          </a:p>
          <a:p>
            <a:pPr lvl="1"/>
            <a:r>
              <a:rPr lang="en-US" altLang="ko-KR" dirty="0" smtClean="0"/>
              <a:t>Scheduling validity may not be guaranteed due to large delay</a:t>
            </a:r>
          </a:p>
          <a:p>
            <a:pPr lvl="1"/>
            <a:r>
              <a:rPr lang="en-US" altLang="ko-KR" dirty="0" smtClean="0"/>
              <a:t>Instead of retransmission, trigger frame with same scheduling information could be transmitted after failure of trigger Frame</a:t>
            </a:r>
          </a:p>
          <a:p>
            <a:pPr lvl="1"/>
            <a:r>
              <a:rPr lang="en-US" altLang="ko-KR" dirty="0" smtClean="0"/>
              <a:t>Congestion and Fairness Problems could be solved by doubling CW after trigger frame failure</a:t>
            </a:r>
          </a:p>
        </p:txBody>
      </p:sp>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6"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586198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1</a:t>
            </a:r>
            <a:endParaRPr lang="ko-KR" altLang="en-US" dirty="0"/>
          </a:p>
        </p:txBody>
      </p:sp>
      <p:sp>
        <p:nvSpPr>
          <p:cNvPr id="3" name="내용 개체 틀 2"/>
          <p:cNvSpPr>
            <a:spLocks noGrp="1"/>
          </p:cNvSpPr>
          <p:nvPr>
            <p:ph idx="1"/>
          </p:nvPr>
        </p:nvSpPr>
        <p:spPr/>
        <p:txBody>
          <a:bodyPr/>
          <a:lstStyle/>
          <a:p>
            <a:r>
              <a:rPr lang="en-US" altLang="ko-KR" dirty="0"/>
              <a:t>Do you agree to add to the TG Specification Frame work document?</a:t>
            </a:r>
          </a:p>
          <a:p>
            <a:pPr lvl="1"/>
            <a:r>
              <a:rPr lang="en-US" altLang="ko-KR" dirty="0"/>
              <a:t>4.1. DL-OFDMA shall reuse sharing an EDCA TXOP mechanism of DL MU-MIMO. </a:t>
            </a:r>
          </a:p>
          <a:p>
            <a:pPr lvl="2"/>
            <a:r>
              <a:rPr lang="en-US" altLang="ko-KR" dirty="0"/>
              <a:t>Y</a:t>
            </a:r>
          </a:p>
          <a:p>
            <a:pPr lvl="2"/>
            <a:r>
              <a:rPr lang="en-US" altLang="ko-KR" dirty="0"/>
              <a:t>N</a:t>
            </a:r>
          </a:p>
          <a:p>
            <a:pPr lvl="2"/>
            <a:r>
              <a:rPr lang="en-US" altLang="ko-KR" dirty="0"/>
              <a:t>A</a:t>
            </a:r>
          </a:p>
        </p:txBody>
      </p:sp>
    </p:spTree>
    <p:extLst>
      <p:ext uri="{BB962C8B-B14F-4D97-AF65-F5344CB8AC3E}">
        <p14:creationId xmlns:p14="http://schemas.microsoft.com/office/powerpoint/2010/main" val="3337393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2</a:t>
            </a:r>
            <a:endParaRPr lang="ko-KR" altLang="en-US" dirty="0"/>
          </a:p>
        </p:txBody>
      </p:sp>
      <p:sp>
        <p:nvSpPr>
          <p:cNvPr id="3" name="내용 개체 틀 2"/>
          <p:cNvSpPr>
            <a:spLocks noGrp="1"/>
          </p:cNvSpPr>
          <p:nvPr>
            <p:ph idx="1"/>
          </p:nvPr>
        </p:nvSpPr>
        <p:spPr/>
        <p:txBody>
          <a:bodyPr/>
          <a:lstStyle/>
          <a:p>
            <a:r>
              <a:rPr lang="en-US" altLang="ko-KR" dirty="0"/>
              <a:t>Do you agree to add to the TG Specification Frame work document?</a:t>
            </a:r>
          </a:p>
          <a:p>
            <a:pPr lvl="1"/>
            <a:r>
              <a:rPr lang="en-US" altLang="ko-KR" dirty="0" smtClean="0"/>
              <a:t>4.1. Spec shall define new EDCA parameter values(TBD) of trigger </a:t>
            </a:r>
            <a:r>
              <a:rPr lang="en-US" altLang="ko-KR" dirty="0"/>
              <a:t>f</a:t>
            </a:r>
            <a:r>
              <a:rPr lang="en-US" altLang="ko-KR" dirty="0" smtClean="0"/>
              <a:t>rame.</a:t>
            </a:r>
          </a:p>
          <a:p>
            <a:pPr lvl="2"/>
            <a:r>
              <a:rPr lang="en-US" altLang="ko-KR" dirty="0" smtClean="0"/>
              <a:t>Y</a:t>
            </a:r>
          </a:p>
          <a:p>
            <a:pPr lvl="2"/>
            <a:r>
              <a:rPr lang="en-US" altLang="ko-KR" dirty="0" smtClean="0"/>
              <a:t>N</a:t>
            </a:r>
          </a:p>
          <a:p>
            <a:pPr lvl="2"/>
            <a:r>
              <a:rPr lang="en-US" altLang="ko-KR" dirty="0" smtClean="0"/>
              <a:t>A</a:t>
            </a:r>
          </a:p>
        </p:txBody>
      </p:sp>
    </p:spTree>
    <p:extLst>
      <p:ext uri="{BB962C8B-B14F-4D97-AF65-F5344CB8AC3E}">
        <p14:creationId xmlns:p14="http://schemas.microsoft.com/office/powerpoint/2010/main" val="402669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3</a:t>
            </a:r>
            <a:endParaRPr lang="ko-KR" altLang="en-US" dirty="0"/>
          </a:p>
        </p:txBody>
      </p:sp>
      <p:sp>
        <p:nvSpPr>
          <p:cNvPr id="3" name="내용 개체 틀 2"/>
          <p:cNvSpPr>
            <a:spLocks noGrp="1"/>
          </p:cNvSpPr>
          <p:nvPr>
            <p:ph idx="1"/>
          </p:nvPr>
        </p:nvSpPr>
        <p:spPr/>
        <p:txBody>
          <a:bodyPr/>
          <a:lstStyle/>
          <a:p>
            <a:r>
              <a:rPr lang="en-US" altLang="ko-KR" dirty="0"/>
              <a:t>Do you agree to add to the TG Specification Frame work document?</a:t>
            </a:r>
          </a:p>
          <a:p>
            <a:pPr lvl="1"/>
            <a:r>
              <a:rPr lang="en-US" altLang="ko-KR" dirty="0" smtClean="0"/>
              <a:t>4.1. Spec shall define a trigger frame as a control frame without retransmission. </a:t>
            </a:r>
          </a:p>
          <a:p>
            <a:pPr lvl="2"/>
            <a:r>
              <a:rPr lang="en-US" altLang="ko-KR" dirty="0" smtClean="0"/>
              <a:t>Y</a:t>
            </a:r>
          </a:p>
          <a:p>
            <a:pPr lvl="2"/>
            <a:r>
              <a:rPr lang="en-US" altLang="ko-KR" dirty="0" smtClean="0"/>
              <a:t>N</a:t>
            </a:r>
          </a:p>
          <a:p>
            <a:pPr lvl="2"/>
            <a:r>
              <a:rPr lang="en-US" altLang="ko-KR" dirty="0" smtClean="0"/>
              <a:t>A</a:t>
            </a:r>
          </a:p>
        </p:txBody>
      </p:sp>
    </p:spTree>
    <p:extLst>
      <p:ext uri="{BB962C8B-B14F-4D97-AF65-F5344CB8AC3E}">
        <p14:creationId xmlns:p14="http://schemas.microsoft.com/office/powerpoint/2010/main" val="600369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4</a:t>
            </a:r>
            <a:endParaRPr lang="ko-KR" altLang="en-US" dirty="0"/>
          </a:p>
        </p:txBody>
      </p:sp>
      <p:sp>
        <p:nvSpPr>
          <p:cNvPr id="3" name="내용 개체 틀 2"/>
          <p:cNvSpPr>
            <a:spLocks noGrp="1"/>
          </p:cNvSpPr>
          <p:nvPr>
            <p:ph idx="1"/>
          </p:nvPr>
        </p:nvSpPr>
        <p:spPr/>
        <p:txBody>
          <a:bodyPr/>
          <a:lstStyle/>
          <a:p>
            <a:r>
              <a:rPr lang="en-US" altLang="ko-KR" dirty="0" smtClean="0"/>
              <a:t>Do </a:t>
            </a:r>
            <a:r>
              <a:rPr lang="en-US" altLang="ko-KR" dirty="0"/>
              <a:t>you agree </a:t>
            </a:r>
            <a:r>
              <a:rPr lang="en-US" altLang="ko-KR" dirty="0" smtClean="0"/>
              <a:t>with that in case of trigger </a:t>
            </a:r>
            <a:r>
              <a:rPr lang="en-US" altLang="ko-KR" dirty="0"/>
              <a:t>f</a:t>
            </a:r>
            <a:r>
              <a:rPr lang="en-US" altLang="ko-KR" dirty="0" smtClean="0"/>
              <a:t>rame failure, next frame transmission shall use doubled CW? </a:t>
            </a:r>
          </a:p>
          <a:p>
            <a:pPr lvl="2"/>
            <a:r>
              <a:rPr lang="en-US" altLang="ko-KR" dirty="0" smtClean="0"/>
              <a:t>Y</a:t>
            </a:r>
          </a:p>
          <a:p>
            <a:pPr lvl="2"/>
            <a:r>
              <a:rPr lang="en-US" altLang="ko-KR" dirty="0" smtClean="0"/>
              <a:t>N</a:t>
            </a:r>
          </a:p>
          <a:p>
            <a:pPr lvl="2"/>
            <a:r>
              <a:rPr lang="en-US" altLang="ko-KR" dirty="0" smtClean="0"/>
              <a:t>A</a:t>
            </a:r>
          </a:p>
        </p:txBody>
      </p:sp>
    </p:spTree>
    <p:extLst>
      <p:ext uri="{BB962C8B-B14F-4D97-AF65-F5344CB8AC3E}">
        <p14:creationId xmlns:p14="http://schemas.microsoft.com/office/powerpoint/2010/main" val="4290831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a:t>
            </a:r>
            <a:r>
              <a:rPr lang="en-US" altLang="ko-KR" sz="2000" dirty="0" smtClean="0"/>
              <a:t>] 15/0132r7 “Spec Framework” </a:t>
            </a:r>
          </a:p>
          <a:p>
            <a:pPr marL="0" indent="0">
              <a:buNone/>
            </a:pPr>
            <a:r>
              <a:rPr lang="en-US" altLang="ko-KR" sz="2000" dirty="0" smtClean="0"/>
              <a:t>[</a:t>
            </a:r>
            <a:r>
              <a:rPr lang="en-US" altLang="ko-KR" sz="2000" dirty="0"/>
              <a:t>2</a:t>
            </a:r>
            <a:r>
              <a:rPr lang="en-US" altLang="ko-KR" sz="2000" dirty="0" smtClean="0"/>
              <a:t>] 10/1123r0 </a:t>
            </a:r>
            <a:r>
              <a:rPr lang="en-US" altLang="ko-KR" sz="2000" dirty="0"/>
              <a:t>“TXOP Sharing for DL MU-MIMO </a:t>
            </a:r>
            <a:r>
              <a:rPr lang="en-US" altLang="ko-KR" sz="2000" dirty="0" smtClean="0"/>
              <a:t>Support”</a:t>
            </a:r>
            <a:endParaRPr lang="en-US" altLang="ko-KR" sz="2000" dirty="0"/>
          </a:p>
          <a:p>
            <a:pPr marL="0" indent="0">
              <a:buNone/>
            </a:pPr>
            <a:r>
              <a:rPr lang="en-US" altLang="ko-KR" sz="2000" dirty="0"/>
              <a:t>[3</a:t>
            </a:r>
            <a:r>
              <a:rPr lang="en-US" altLang="ko-KR" sz="2000" dirty="0" smtClean="0"/>
              <a:t>] </a:t>
            </a:r>
            <a:r>
              <a:rPr lang="en-US" altLang="ko-KR" sz="2000" dirty="0"/>
              <a:t>15/0878r0 “Issues on Trigger Frame </a:t>
            </a:r>
            <a:r>
              <a:rPr lang="en-US" altLang="ko-KR" sz="2000" dirty="0" smtClean="0"/>
              <a:t>Retransmission”</a:t>
            </a:r>
            <a:endParaRPr lang="en-US" altLang="ko-KR" sz="2000" dirty="0"/>
          </a:p>
        </p:txBody>
      </p:sp>
    </p:spTree>
    <p:extLst>
      <p:ext uri="{BB962C8B-B14F-4D97-AF65-F5344CB8AC3E}">
        <p14:creationId xmlns:p14="http://schemas.microsoft.com/office/powerpoint/2010/main" val="1738948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a:bodyPr>
              <a:lstStyle/>
              <a:p>
                <a:r>
                  <a:rPr lang="en-US" altLang="ko-KR" dirty="0" smtClean="0"/>
                  <a:t>Trigger Frame is UL TXOP initiator and it is transmitted by AP STA[1]</a:t>
                </a:r>
              </a:p>
              <a:p>
                <a:r>
                  <a:rPr lang="en-US" altLang="ko-KR" dirty="0" smtClean="0"/>
                  <a:t>This is the case of transmitting TXOP initiator without its data transmission</a:t>
                </a:r>
              </a:p>
              <a:p>
                <a:pPr lvl="1"/>
                <a:r>
                  <a:rPr lang="en-US" altLang="ko-KR" dirty="0" smtClean="0"/>
                  <a:t>Transmitting TXOP initiator to receive data</a:t>
                </a:r>
              </a:p>
              <a:p>
                <a:pPr lvl="1"/>
                <a:r>
                  <a:rPr lang="en-US" altLang="ko-KR" dirty="0" smtClean="0"/>
                  <a:t>TXOP holder STA </a:t>
                </a:r>
                <a14:m>
                  <m:oMath xmlns:m="http://schemas.openxmlformats.org/officeDocument/2006/math">
                    <m:r>
                      <a:rPr lang="en-US" altLang="ko-KR" i="1">
                        <a:latin typeface="Cambria Math"/>
                        <a:ea typeface="Cambria Math"/>
                      </a:rPr>
                      <m:t>≠</m:t>
                    </m:r>
                  </m:oMath>
                </a14:m>
                <a:r>
                  <a:rPr lang="en-US" altLang="ko-KR" dirty="0" smtClean="0"/>
                  <a:t> Data </a:t>
                </a:r>
                <a:r>
                  <a:rPr lang="en-US" altLang="ko-KR" dirty="0" err="1" smtClean="0"/>
                  <a:t>Tx</a:t>
                </a:r>
                <a:r>
                  <a:rPr lang="en-US" altLang="ko-KR" dirty="0" smtClean="0"/>
                  <a:t> STA</a:t>
                </a:r>
              </a:p>
              <a:p>
                <a:pPr lvl="1"/>
                <a:r>
                  <a:rPr lang="en-US" altLang="ko-KR" dirty="0" smtClean="0"/>
                  <a:t>Other TXOP initiators like RTS Frame are transmitted by its Data </a:t>
                </a:r>
                <a:r>
                  <a:rPr lang="en-US" altLang="ko-KR" dirty="0" err="1" smtClean="0"/>
                  <a:t>Tx</a:t>
                </a:r>
                <a:r>
                  <a:rPr lang="en-US" altLang="ko-KR" dirty="0" smtClean="0"/>
                  <a:t> STA</a:t>
                </a:r>
              </a:p>
              <a:p>
                <a:r>
                  <a:rPr lang="en-US" altLang="ko-KR" dirty="0" smtClean="0"/>
                  <a:t>Need to consider channel access method of Trigger Frame due to these different property</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963" t="-1077"/>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1584603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Review – SU simple transmission</a:t>
            </a:r>
            <a:endParaRPr lang="ko-KR" altLang="en-US" dirty="0"/>
          </a:p>
        </p:txBody>
      </p:sp>
      <p:sp>
        <p:nvSpPr>
          <p:cNvPr id="18" name="내용 개체 틀 2"/>
          <p:cNvSpPr>
            <a:spLocks noGrp="1"/>
          </p:cNvSpPr>
          <p:nvPr>
            <p:ph idx="1"/>
          </p:nvPr>
        </p:nvSpPr>
        <p:spPr>
          <a:xfrm>
            <a:off x="457200" y="4127669"/>
            <a:ext cx="8229600" cy="2344543"/>
          </a:xfrm>
        </p:spPr>
        <p:txBody>
          <a:bodyPr/>
          <a:lstStyle/>
          <a:p>
            <a:r>
              <a:rPr lang="en-US" altLang="ko-KR" dirty="0" smtClean="0"/>
              <a:t>Channel Access with EDCA Parameters for data transmission</a:t>
            </a:r>
          </a:p>
          <a:p>
            <a:r>
              <a:rPr lang="en-US" altLang="ko-KR" dirty="0" smtClean="0"/>
              <a:t>In this case, TXOP Initiator is </a:t>
            </a:r>
            <a:r>
              <a:rPr lang="en-US" altLang="ko-KR" dirty="0" err="1" smtClean="0"/>
              <a:t>Tx</a:t>
            </a:r>
            <a:r>
              <a:rPr lang="en-US" altLang="ko-KR" dirty="0" smtClean="0"/>
              <a:t> Data</a:t>
            </a:r>
          </a:p>
          <a:p>
            <a:r>
              <a:rPr lang="en-US" altLang="ko-KR" dirty="0" smtClean="0"/>
              <a:t>EDCA parameters of Data frame follows Access Category of Data frame</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4" name="그림 3"/>
          <p:cNvPicPr>
            <a:picLocks noChangeAspect="1"/>
          </p:cNvPicPr>
          <p:nvPr/>
        </p:nvPicPr>
        <p:blipFill>
          <a:blip r:embed="rId3"/>
          <a:stretch>
            <a:fillRect/>
          </a:stretch>
        </p:blipFill>
        <p:spPr>
          <a:xfrm>
            <a:off x="1403648" y="1776364"/>
            <a:ext cx="4927950" cy="2338629"/>
          </a:xfrm>
          <a:prstGeom prst="rect">
            <a:avLst/>
          </a:prstGeom>
        </p:spPr>
      </p:pic>
    </p:spTree>
    <p:extLst>
      <p:ext uri="{BB962C8B-B14F-4D97-AF65-F5344CB8AC3E}">
        <p14:creationId xmlns:p14="http://schemas.microsoft.com/office/powerpoint/2010/main" val="3160172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Review – SU RTS/CTS transmission</a:t>
            </a:r>
            <a:endParaRPr lang="ko-KR" altLang="en-US" dirty="0"/>
          </a:p>
        </p:txBody>
      </p:sp>
      <mc:AlternateContent xmlns:mc="http://schemas.openxmlformats.org/markup-compatibility/2006" xmlns:a14="http://schemas.microsoft.com/office/drawing/2010/main">
        <mc:Choice Requires="a14">
          <p:sp>
            <p:nvSpPr>
              <p:cNvPr id="18" name="내용 개체 틀 2"/>
              <p:cNvSpPr>
                <a:spLocks noGrp="1"/>
              </p:cNvSpPr>
              <p:nvPr>
                <p:ph idx="1"/>
              </p:nvPr>
            </p:nvSpPr>
            <p:spPr>
              <a:xfrm>
                <a:off x="457200" y="4127669"/>
                <a:ext cx="8229600" cy="2344543"/>
              </a:xfrm>
            </p:spPr>
            <p:txBody>
              <a:bodyPr/>
              <a:lstStyle/>
              <a:p>
                <a:r>
                  <a:rPr lang="en-US" altLang="ko-KR" dirty="0" smtClean="0"/>
                  <a:t>Data frame does not use EDCA, RTS does.</a:t>
                </a:r>
              </a:p>
              <a:p>
                <a:r>
                  <a:rPr lang="en-US" altLang="ko-KR" dirty="0" smtClean="0"/>
                  <a:t>TXOP Initiator </a:t>
                </a:r>
                <a14:m>
                  <m:oMath xmlns:m="http://schemas.openxmlformats.org/officeDocument/2006/math">
                    <m:r>
                      <a:rPr lang="en-US" altLang="ko-KR" i="1">
                        <a:latin typeface="Cambria Math"/>
                        <a:ea typeface="Cambria Math"/>
                      </a:rPr>
                      <m:t>≠</m:t>
                    </m:r>
                  </m:oMath>
                </a14:m>
                <a:r>
                  <a:rPr lang="en-US" altLang="ko-KR" dirty="0" smtClean="0"/>
                  <a:t> </a:t>
                </a:r>
                <a:r>
                  <a:rPr lang="en-US" altLang="ko-KR" dirty="0" err="1" smtClean="0"/>
                  <a:t>Tx</a:t>
                </a:r>
                <a:r>
                  <a:rPr lang="en-US" altLang="ko-KR" dirty="0" smtClean="0"/>
                  <a:t> Data</a:t>
                </a:r>
              </a:p>
              <a:p>
                <a:r>
                  <a:rPr lang="en-US" altLang="ko-KR" dirty="0" smtClean="0"/>
                  <a:t>TXOP holder = Data </a:t>
                </a:r>
                <a:r>
                  <a:rPr lang="en-US" altLang="ko-KR" dirty="0" err="1" smtClean="0"/>
                  <a:t>Tx</a:t>
                </a:r>
                <a:r>
                  <a:rPr lang="en-US" altLang="ko-KR" dirty="0" smtClean="0"/>
                  <a:t> STA</a:t>
                </a:r>
              </a:p>
              <a:p>
                <a:r>
                  <a:rPr lang="en-US" altLang="ko-KR" dirty="0" smtClean="0"/>
                  <a:t>EDCA parameters of RTS follows Access Category of Data frame</a:t>
                </a:r>
              </a:p>
            </p:txBody>
          </p:sp>
        </mc:Choice>
        <mc:Fallback xmlns="">
          <p:sp>
            <p:nvSpPr>
              <p:cNvPr id="18" name="내용 개체 틀 2"/>
              <p:cNvSpPr>
                <a:spLocks noGrp="1" noRot="1" noChangeAspect="1" noMove="1" noResize="1" noEditPoints="1" noAdjustHandles="1" noChangeArrowheads="1" noChangeShapeType="1" noTextEdit="1"/>
              </p:cNvSpPr>
              <p:nvPr>
                <p:ph idx="1"/>
              </p:nvPr>
            </p:nvSpPr>
            <p:spPr>
              <a:xfrm>
                <a:off x="457200" y="4127669"/>
                <a:ext cx="8229600" cy="2344543"/>
              </a:xfrm>
              <a:blipFill rotWithShape="0">
                <a:blip r:embed="rId3"/>
                <a:stretch>
                  <a:fillRect l="-963" t="-2078" r="-1185"/>
                </a:stretch>
              </a:blipFill>
            </p:spPr>
            <p:txBody>
              <a:bodyPr/>
              <a:lstStyle/>
              <a:p>
                <a:r>
                  <a:rPr lang="ko-KR" altLang="en-US">
                    <a:noFill/>
                  </a:rPr>
                  <a:t> </a:t>
                </a:r>
              </a:p>
            </p:txBody>
          </p:sp>
        </mc:Fallback>
      </mc:AlternateContent>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5" name="그림 4"/>
          <p:cNvPicPr>
            <a:picLocks noChangeAspect="1"/>
          </p:cNvPicPr>
          <p:nvPr/>
        </p:nvPicPr>
        <p:blipFill>
          <a:blip r:embed="rId4"/>
          <a:stretch>
            <a:fillRect/>
          </a:stretch>
        </p:blipFill>
        <p:spPr>
          <a:xfrm>
            <a:off x="827584" y="1763705"/>
            <a:ext cx="6355575" cy="2021168"/>
          </a:xfrm>
          <a:prstGeom prst="rect">
            <a:avLst/>
          </a:prstGeom>
        </p:spPr>
      </p:pic>
    </p:spTree>
    <p:extLst>
      <p:ext uri="{BB962C8B-B14F-4D97-AF65-F5344CB8AC3E}">
        <p14:creationId xmlns:p14="http://schemas.microsoft.com/office/powerpoint/2010/main" val="217591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Review – </a:t>
            </a:r>
            <a:r>
              <a:rPr lang="en-US" altLang="ko-KR" dirty="0" smtClean="0"/>
              <a:t>DL MU-MIMO transmission[2]</a:t>
            </a:r>
            <a:endParaRPr lang="ko-KR" altLang="en-US" dirty="0"/>
          </a:p>
        </p:txBody>
      </p:sp>
      <p:sp>
        <p:nvSpPr>
          <p:cNvPr id="18" name="내용 개체 틀 2"/>
          <p:cNvSpPr>
            <a:spLocks noGrp="1"/>
          </p:cNvSpPr>
          <p:nvPr>
            <p:ph idx="1"/>
          </p:nvPr>
        </p:nvSpPr>
        <p:spPr>
          <a:xfrm>
            <a:off x="457200" y="4655261"/>
            <a:ext cx="8229600" cy="1816951"/>
          </a:xfrm>
        </p:spPr>
        <p:txBody>
          <a:bodyPr/>
          <a:lstStyle/>
          <a:p>
            <a:r>
              <a:rPr lang="en-US" altLang="ko-KR" dirty="0" smtClean="0"/>
              <a:t>TXOP Initiator = </a:t>
            </a:r>
            <a:r>
              <a:rPr lang="en-US" altLang="ko-KR" dirty="0" err="1" smtClean="0"/>
              <a:t>Tx</a:t>
            </a:r>
            <a:r>
              <a:rPr lang="en-US" altLang="ko-KR" dirty="0" smtClean="0"/>
              <a:t> Data</a:t>
            </a:r>
          </a:p>
          <a:p>
            <a:r>
              <a:rPr lang="en-US" altLang="ko-KR" dirty="0" smtClean="0"/>
              <a:t>Multiple AC could exist on DL Data</a:t>
            </a:r>
          </a:p>
          <a:p>
            <a:r>
              <a:rPr lang="en-US" altLang="ko-KR" dirty="0" smtClean="0"/>
              <a:t>Choose Primary AC by virtual contention</a:t>
            </a:r>
          </a:p>
          <a:p>
            <a:r>
              <a:rPr lang="en-US" altLang="ko-KR" dirty="0" smtClean="0"/>
              <a:t>DL OFDMA could reuse this scheme</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74" name="개체 173"/>
          <p:cNvGraphicFramePr>
            <a:graphicFrameLocks noChangeAspect="1"/>
          </p:cNvGraphicFramePr>
          <p:nvPr>
            <p:extLst>
              <p:ext uri="{D42A27DB-BD31-4B8C-83A1-F6EECF244321}">
                <p14:modId xmlns:p14="http://schemas.microsoft.com/office/powerpoint/2010/main" val="737538588"/>
              </p:ext>
            </p:extLst>
          </p:nvPr>
        </p:nvGraphicFramePr>
        <p:xfrm>
          <a:off x="323528" y="1412776"/>
          <a:ext cx="8496944" cy="3223466"/>
        </p:xfrm>
        <a:graphic>
          <a:graphicData uri="http://schemas.openxmlformats.org/presentationml/2006/ole">
            <mc:AlternateContent xmlns:mc="http://schemas.openxmlformats.org/markup-compatibility/2006">
              <mc:Choice xmlns:v="urn:schemas-microsoft-com:vml" Requires="v">
                <p:oleObj spid="_x0000_s18635" name="Visio" r:id="rId5" imgW="9772731" imgH="3705072" progId="Visio.Drawing.15">
                  <p:embed/>
                </p:oleObj>
              </mc:Choice>
              <mc:Fallback>
                <p:oleObj name="Visio" r:id="rId5" imgW="9772731" imgH="3705072" progId="Visio.Drawing.15">
                  <p:embed/>
                  <p:pic>
                    <p:nvPicPr>
                      <p:cNvPr id="0" name="Object 16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1412776"/>
                        <a:ext cx="8496944" cy="3223466"/>
                      </a:xfrm>
                      <a:prstGeom prst="rect">
                        <a:avLst/>
                      </a:prstGeom>
                      <a:noFill/>
                    </p:spPr>
                  </p:pic>
                </p:oleObj>
              </mc:Fallback>
            </mc:AlternateContent>
          </a:graphicData>
        </a:graphic>
      </p:graphicFrame>
    </p:spTree>
    <p:extLst>
      <p:ext uri="{BB962C8B-B14F-4D97-AF65-F5344CB8AC3E}">
        <p14:creationId xmlns:p14="http://schemas.microsoft.com/office/powerpoint/2010/main" val="171151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Trigger Frame Based Channel Access</a:t>
            </a:r>
            <a:endParaRPr lang="ko-KR" altLang="en-US" dirty="0"/>
          </a:p>
        </p:txBody>
      </p:sp>
      <mc:AlternateContent xmlns:mc="http://schemas.openxmlformats.org/markup-compatibility/2006" xmlns:a14="http://schemas.microsoft.com/office/drawing/2010/main">
        <mc:Choice Requires="a14">
          <p:sp>
            <p:nvSpPr>
              <p:cNvPr id="18" name="내용 개체 틀 2"/>
              <p:cNvSpPr>
                <a:spLocks noGrp="1"/>
              </p:cNvSpPr>
              <p:nvPr>
                <p:ph idx="1"/>
              </p:nvPr>
            </p:nvSpPr>
            <p:spPr>
              <a:xfrm>
                <a:off x="457200" y="4160798"/>
                <a:ext cx="8229600" cy="2173237"/>
              </a:xfrm>
            </p:spPr>
            <p:txBody>
              <a:bodyPr/>
              <a:lstStyle/>
              <a:p>
                <a:r>
                  <a:rPr lang="en-US" altLang="ko-KR" dirty="0" smtClean="0"/>
                  <a:t>MU UL begins with Trigger Frame transmitted by AP</a:t>
                </a:r>
              </a:p>
              <a:p>
                <a:r>
                  <a:rPr lang="en-US" altLang="ko-KR" dirty="0" smtClean="0"/>
                  <a:t>TXOP </a:t>
                </a:r>
                <a:r>
                  <a:rPr lang="en-US" altLang="ko-KR" dirty="0"/>
                  <a:t>Initiator </a:t>
                </a:r>
                <a14:m>
                  <m:oMath xmlns:m="http://schemas.openxmlformats.org/officeDocument/2006/math">
                    <m:r>
                      <a:rPr lang="en-US" altLang="ko-KR" i="1">
                        <a:latin typeface="Cambria Math"/>
                        <a:ea typeface="Cambria Math"/>
                      </a:rPr>
                      <m:t>≠</m:t>
                    </m:r>
                  </m:oMath>
                </a14:m>
                <a:r>
                  <a:rPr lang="en-US" altLang="ko-KR" dirty="0"/>
                  <a:t> </a:t>
                </a:r>
                <a:r>
                  <a:rPr lang="en-US" altLang="ko-KR" dirty="0" err="1"/>
                  <a:t>Tx</a:t>
                </a:r>
                <a:r>
                  <a:rPr lang="en-US" altLang="ko-KR" dirty="0"/>
                  <a:t> </a:t>
                </a:r>
                <a:r>
                  <a:rPr lang="en-US" altLang="ko-KR" dirty="0" smtClean="0"/>
                  <a:t>Data</a:t>
                </a:r>
              </a:p>
              <a:p>
                <a:r>
                  <a:rPr lang="en-US" altLang="ko-KR" dirty="0"/>
                  <a:t>TXOP holder </a:t>
                </a:r>
                <a14:m>
                  <m:oMath xmlns:m="http://schemas.openxmlformats.org/officeDocument/2006/math">
                    <m:r>
                      <a:rPr lang="en-US" altLang="ko-KR" i="1">
                        <a:latin typeface="Cambria Math"/>
                        <a:ea typeface="Cambria Math"/>
                      </a:rPr>
                      <m:t>≠</m:t>
                    </m:r>
                  </m:oMath>
                </a14:m>
                <a:r>
                  <a:rPr lang="en-US" altLang="ko-KR" dirty="0" smtClean="0"/>
                  <a:t> </a:t>
                </a:r>
                <a:r>
                  <a:rPr lang="en-US" altLang="ko-KR" dirty="0"/>
                  <a:t>Data </a:t>
                </a:r>
                <a:r>
                  <a:rPr lang="en-US" altLang="ko-KR" dirty="0" err="1"/>
                  <a:t>Tx</a:t>
                </a:r>
                <a:r>
                  <a:rPr lang="en-US" altLang="ko-KR" dirty="0"/>
                  <a:t> </a:t>
                </a:r>
                <a:r>
                  <a:rPr lang="en-US" altLang="ko-KR" dirty="0" smtClean="0"/>
                  <a:t>STA</a:t>
                </a:r>
                <a:endParaRPr lang="en-US" altLang="ko-KR" dirty="0"/>
              </a:p>
              <a:p>
                <a:r>
                  <a:rPr lang="en-US" altLang="ko-KR" dirty="0" smtClean="0"/>
                  <a:t>Multiple AC could exist on UL Data and it might be difficult to know</a:t>
                </a:r>
              </a:p>
            </p:txBody>
          </p:sp>
        </mc:Choice>
        <mc:Fallback xmlns="">
          <p:sp>
            <p:nvSpPr>
              <p:cNvPr id="18" name="내용 개체 틀 2"/>
              <p:cNvSpPr>
                <a:spLocks noGrp="1" noRot="1" noChangeAspect="1" noMove="1" noResize="1" noEditPoints="1" noAdjustHandles="1" noChangeArrowheads="1" noChangeShapeType="1" noTextEdit="1"/>
              </p:cNvSpPr>
              <p:nvPr>
                <p:ph idx="1"/>
              </p:nvPr>
            </p:nvSpPr>
            <p:spPr>
              <a:xfrm>
                <a:off x="457200" y="4160798"/>
                <a:ext cx="8229600" cy="2173237"/>
              </a:xfrm>
              <a:blipFill rotWithShape="0">
                <a:blip r:embed="rId3"/>
                <a:stretch>
                  <a:fillRect l="-963" t="-2247" b="-5056"/>
                </a:stretch>
              </a:blipFill>
            </p:spPr>
            <p:txBody>
              <a:bodyPr/>
              <a:lstStyle/>
              <a:p>
                <a:r>
                  <a:rPr lang="ko-KR" altLang="en-US">
                    <a:noFill/>
                  </a:rPr>
                  <a:t> </a:t>
                </a:r>
              </a:p>
            </p:txBody>
          </p:sp>
        </mc:Fallback>
      </mc:AlternateContent>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pSp>
        <p:nvGrpSpPr>
          <p:cNvPr id="6" name="Group 4"/>
          <p:cNvGrpSpPr>
            <a:grpSpLocks noChangeAspect="1"/>
          </p:cNvGrpSpPr>
          <p:nvPr/>
        </p:nvGrpSpPr>
        <p:grpSpPr bwMode="auto">
          <a:xfrm>
            <a:off x="1187624" y="1611255"/>
            <a:ext cx="6365875" cy="2560638"/>
            <a:chOff x="875" y="890"/>
            <a:chExt cx="4010" cy="1613"/>
          </a:xfrm>
        </p:grpSpPr>
        <p:sp>
          <p:nvSpPr>
            <p:cNvPr id="7" name="AutoShape 3"/>
            <p:cNvSpPr>
              <a:spLocks noChangeAspect="1" noChangeArrowheads="1" noTextEdit="1"/>
            </p:cNvSpPr>
            <p:nvPr/>
          </p:nvSpPr>
          <p:spPr bwMode="auto">
            <a:xfrm>
              <a:off x="875" y="890"/>
              <a:ext cx="4010" cy="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8" name="Line 5"/>
            <p:cNvSpPr>
              <a:spLocks noChangeShapeType="1"/>
            </p:cNvSpPr>
            <p:nvPr/>
          </p:nvSpPr>
          <p:spPr bwMode="auto">
            <a:xfrm flipH="1">
              <a:off x="1661" y="2095"/>
              <a:ext cx="3197" cy="0"/>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9" name="Line 6"/>
            <p:cNvSpPr>
              <a:spLocks noChangeShapeType="1"/>
            </p:cNvSpPr>
            <p:nvPr/>
          </p:nvSpPr>
          <p:spPr bwMode="auto">
            <a:xfrm flipH="1">
              <a:off x="1661" y="1030"/>
              <a:ext cx="3197" cy="0"/>
            </a:xfrm>
            <a:prstGeom prst="line">
              <a:avLst/>
            </a:prstGeom>
            <a:noFill/>
            <a:ln w="285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 name="Freeform 7"/>
            <p:cNvSpPr>
              <a:spLocks/>
            </p:cNvSpPr>
            <p:nvPr/>
          </p:nvSpPr>
          <p:spPr bwMode="auto">
            <a:xfrm>
              <a:off x="2054" y="1030"/>
              <a:ext cx="167" cy="237"/>
            </a:xfrm>
            <a:custGeom>
              <a:avLst/>
              <a:gdLst>
                <a:gd name="T0" fmla="*/ 0 w 167"/>
                <a:gd name="T1" fmla="*/ 0 h 237"/>
                <a:gd name="T2" fmla="*/ 111 w 167"/>
                <a:gd name="T3" fmla="*/ 0 h 237"/>
                <a:gd name="T4" fmla="*/ 167 w 167"/>
                <a:gd name="T5" fmla="*/ 237 h 237"/>
                <a:gd name="T6" fmla="*/ 55 w 167"/>
                <a:gd name="T7" fmla="*/ 237 h 237"/>
                <a:gd name="T8" fmla="*/ 0 w 167"/>
                <a:gd name="T9" fmla="*/ 0 h 237"/>
              </a:gdLst>
              <a:ahLst/>
              <a:cxnLst>
                <a:cxn ang="0">
                  <a:pos x="T0" y="T1"/>
                </a:cxn>
                <a:cxn ang="0">
                  <a:pos x="T2" y="T3"/>
                </a:cxn>
                <a:cxn ang="0">
                  <a:pos x="T4" y="T5"/>
                </a:cxn>
                <a:cxn ang="0">
                  <a:pos x="T6" y="T7"/>
                </a:cxn>
                <a:cxn ang="0">
                  <a:pos x="T8" y="T9"/>
                </a:cxn>
              </a:cxnLst>
              <a:rect l="0" t="0" r="r" b="b"/>
              <a:pathLst>
                <a:path w="167" h="237">
                  <a:moveTo>
                    <a:pt x="0" y="0"/>
                  </a:moveTo>
                  <a:lnTo>
                    <a:pt x="111" y="0"/>
                  </a:lnTo>
                  <a:lnTo>
                    <a:pt x="167" y="237"/>
                  </a:lnTo>
                  <a:lnTo>
                    <a:pt x="55" y="23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1" name="Freeform 8"/>
            <p:cNvSpPr>
              <a:spLocks/>
            </p:cNvSpPr>
            <p:nvPr/>
          </p:nvSpPr>
          <p:spPr bwMode="auto">
            <a:xfrm>
              <a:off x="2054" y="1030"/>
              <a:ext cx="167" cy="237"/>
            </a:xfrm>
            <a:custGeom>
              <a:avLst/>
              <a:gdLst>
                <a:gd name="T0" fmla="*/ 0 w 167"/>
                <a:gd name="T1" fmla="*/ 0 h 237"/>
                <a:gd name="T2" fmla="*/ 111 w 167"/>
                <a:gd name="T3" fmla="*/ 0 h 237"/>
                <a:gd name="T4" fmla="*/ 167 w 167"/>
                <a:gd name="T5" fmla="*/ 237 h 237"/>
                <a:gd name="T6" fmla="*/ 55 w 167"/>
                <a:gd name="T7" fmla="*/ 237 h 237"/>
                <a:gd name="T8" fmla="*/ 0 w 167"/>
                <a:gd name="T9" fmla="*/ 0 h 237"/>
              </a:gdLst>
              <a:ahLst/>
              <a:cxnLst>
                <a:cxn ang="0">
                  <a:pos x="T0" y="T1"/>
                </a:cxn>
                <a:cxn ang="0">
                  <a:pos x="T2" y="T3"/>
                </a:cxn>
                <a:cxn ang="0">
                  <a:pos x="T4" y="T5"/>
                </a:cxn>
                <a:cxn ang="0">
                  <a:pos x="T6" y="T7"/>
                </a:cxn>
                <a:cxn ang="0">
                  <a:pos x="T8" y="T9"/>
                </a:cxn>
              </a:cxnLst>
              <a:rect l="0" t="0" r="r" b="b"/>
              <a:pathLst>
                <a:path w="167" h="237">
                  <a:moveTo>
                    <a:pt x="0" y="0"/>
                  </a:moveTo>
                  <a:lnTo>
                    <a:pt x="111" y="0"/>
                  </a:lnTo>
                  <a:lnTo>
                    <a:pt x="167" y="237"/>
                  </a:lnTo>
                  <a:lnTo>
                    <a:pt x="55" y="237"/>
                  </a:lnTo>
                  <a:lnTo>
                    <a:pt x="0" y="0"/>
                  </a:ln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Freeform 9"/>
            <p:cNvSpPr>
              <a:spLocks/>
            </p:cNvSpPr>
            <p:nvPr/>
          </p:nvSpPr>
          <p:spPr bwMode="auto">
            <a:xfrm>
              <a:off x="1943" y="1030"/>
              <a:ext cx="166" cy="237"/>
            </a:xfrm>
            <a:custGeom>
              <a:avLst/>
              <a:gdLst>
                <a:gd name="T0" fmla="*/ 0 w 166"/>
                <a:gd name="T1" fmla="*/ 0 h 237"/>
                <a:gd name="T2" fmla="*/ 111 w 166"/>
                <a:gd name="T3" fmla="*/ 0 h 237"/>
                <a:gd name="T4" fmla="*/ 166 w 166"/>
                <a:gd name="T5" fmla="*/ 237 h 237"/>
                <a:gd name="T6" fmla="*/ 55 w 166"/>
                <a:gd name="T7" fmla="*/ 237 h 237"/>
                <a:gd name="T8" fmla="*/ 0 w 166"/>
                <a:gd name="T9" fmla="*/ 0 h 237"/>
              </a:gdLst>
              <a:ahLst/>
              <a:cxnLst>
                <a:cxn ang="0">
                  <a:pos x="T0" y="T1"/>
                </a:cxn>
                <a:cxn ang="0">
                  <a:pos x="T2" y="T3"/>
                </a:cxn>
                <a:cxn ang="0">
                  <a:pos x="T4" y="T5"/>
                </a:cxn>
                <a:cxn ang="0">
                  <a:pos x="T6" y="T7"/>
                </a:cxn>
                <a:cxn ang="0">
                  <a:pos x="T8" y="T9"/>
                </a:cxn>
              </a:cxnLst>
              <a:rect l="0" t="0" r="r" b="b"/>
              <a:pathLst>
                <a:path w="166" h="237">
                  <a:moveTo>
                    <a:pt x="0" y="0"/>
                  </a:moveTo>
                  <a:lnTo>
                    <a:pt x="111" y="0"/>
                  </a:lnTo>
                  <a:lnTo>
                    <a:pt x="166" y="237"/>
                  </a:lnTo>
                  <a:lnTo>
                    <a:pt x="55" y="23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3" name="Freeform 10"/>
            <p:cNvSpPr>
              <a:spLocks/>
            </p:cNvSpPr>
            <p:nvPr/>
          </p:nvSpPr>
          <p:spPr bwMode="auto">
            <a:xfrm>
              <a:off x="1943" y="1030"/>
              <a:ext cx="166" cy="237"/>
            </a:xfrm>
            <a:custGeom>
              <a:avLst/>
              <a:gdLst>
                <a:gd name="T0" fmla="*/ 0 w 166"/>
                <a:gd name="T1" fmla="*/ 0 h 237"/>
                <a:gd name="T2" fmla="*/ 111 w 166"/>
                <a:gd name="T3" fmla="*/ 0 h 237"/>
                <a:gd name="T4" fmla="*/ 166 w 166"/>
                <a:gd name="T5" fmla="*/ 237 h 237"/>
                <a:gd name="T6" fmla="*/ 55 w 166"/>
                <a:gd name="T7" fmla="*/ 237 h 237"/>
                <a:gd name="T8" fmla="*/ 0 w 166"/>
                <a:gd name="T9" fmla="*/ 0 h 237"/>
              </a:gdLst>
              <a:ahLst/>
              <a:cxnLst>
                <a:cxn ang="0">
                  <a:pos x="T0" y="T1"/>
                </a:cxn>
                <a:cxn ang="0">
                  <a:pos x="T2" y="T3"/>
                </a:cxn>
                <a:cxn ang="0">
                  <a:pos x="T4" y="T5"/>
                </a:cxn>
                <a:cxn ang="0">
                  <a:pos x="T6" y="T7"/>
                </a:cxn>
                <a:cxn ang="0">
                  <a:pos x="T8" y="T9"/>
                </a:cxn>
              </a:cxnLst>
              <a:rect l="0" t="0" r="r" b="b"/>
              <a:pathLst>
                <a:path w="166" h="237">
                  <a:moveTo>
                    <a:pt x="0" y="0"/>
                  </a:moveTo>
                  <a:lnTo>
                    <a:pt x="111" y="0"/>
                  </a:lnTo>
                  <a:lnTo>
                    <a:pt x="166" y="237"/>
                  </a:lnTo>
                  <a:lnTo>
                    <a:pt x="55" y="237"/>
                  </a:lnTo>
                  <a:lnTo>
                    <a:pt x="0" y="0"/>
                  </a:ln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4" name="Rectangle 11"/>
            <p:cNvSpPr>
              <a:spLocks noChangeArrowheads="1"/>
            </p:cNvSpPr>
            <p:nvPr/>
          </p:nvSpPr>
          <p:spPr bwMode="auto">
            <a:xfrm>
              <a:off x="2845" y="1858"/>
              <a:ext cx="947" cy="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15" name="Rectangle 12"/>
            <p:cNvSpPr>
              <a:spLocks noChangeArrowheads="1"/>
            </p:cNvSpPr>
            <p:nvPr/>
          </p:nvSpPr>
          <p:spPr bwMode="auto">
            <a:xfrm>
              <a:off x="2845" y="1858"/>
              <a:ext cx="947" cy="237"/>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6" name="Rectangle 13"/>
            <p:cNvSpPr>
              <a:spLocks noChangeArrowheads="1"/>
            </p:cNvSpPr>
            <p:nvPr/>
          </p:nvSpPr>
          <p:spPr bwMode="auto">
            <a:xfrm>
              <a:off x="2962" y="1898"/>
              <a:ext cx="26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STA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7" name="Rectangle 14"/>
            <p:cNvSpPr>
              <a:spLocks noChangeArrowheads="1"/>
            </p:cNvSpPr>
            <p:nvPr/>
          </p:nvSpPr>
          <p:spPr bwMode="auto">
            <a:xfrm>
              <a:off x="3175" y="1898"/>
              <a:ext cx="144"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3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9" name="Rectangle 15"/>
            <p:cNvSpPr>
              <a:spLocks noChangeArrowheads="1"/>
            </p:cNvSpPr>
            <p:nvPr/>
          </p:nvSpPr>
          <p:spPr bwMode="auto">
            <a:xfrm>
              <a:off x="3262" y="1898"/>
              <a:ext cx="48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UL PPDU</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1" name="Rectangle 16"/>
            <p:cNvSpPr>
              <a:spLocks noChangeArrowheads="1"/>
            </p:cNvSpPr>
            <p:nvPr/>
          </p:nvSpPr>
          <p:spPr bwMode="auto">
            <a:xfrm>
              <a:off x="2845" y="1622"/>
              <a:ext cx="947" cy="2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2" name="Rectangle 17"/>
            <p:cNvSpPr>
              <a:spLocks noChangeArrowheads="1"/>
            </p:cNvSpPr>
            <p:nvPr/>
          </p:nvSpPr>
          <p:spPr bwMode="auto">
            <a:xfrm>
              <a:off x="2845" y="1622"/>
              <a:ext cx="947" cy="236"/>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23" name="Rectangle 18"/>
            <p:cNvSpPr>
              <a:spLocks noChangeArrowheads="1"/>
            </p:cNvSpPr>
            <p:nvPr/>
          </p:nvSpPr>
          <p:spPr bwMode="auto">
            <a:xfrm>
              <a:off x="2962" y="1666"/>
              <a:ext cx="26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STA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4" name="Rectangle 19"/>
            <p:cNvSpPr>
              <a:spLocks noChangeArrowheads="1"/>
            </p:cNvSpPr>
            <p:nvPr/>
          </p:nvSpPr>
          <p:spPr bwMode="auto">
            <a:xfrm>
              <a:off x="3175" y="1666"/>
              <a:ext cx="144"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2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3262" y="1666"/>
              <a:ext cx="48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UL PPDU</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2845" y="1385"/>
              <a:ext cx="947" cy="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27" name="Rectangle 22"/>
            <p:cNvSpPr>
              <a:spLocks noChangeArrowheads="1"/>
            </p:cNvSpPr>
            <p:nvPr/>
          </p:nvSpPr>
          <p:spPr bwMode="auto">
            <a:xfrm>
              <a:off x="2845" y="1385"/>
              <a:ext cx="947" cy="237"/>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28" name="Rectangle 23"/>
            <p:cNvSpPr>
              <a:spLocks noChangeArrowheads="1"/>
            </p:cNvSpPr>
            <p:nvPr/>
          </p:nvSpPr>
          <p:spPr bwMode="auto">
            <a:xfrm>
              <a:off x="2962" y="1429"/>
              <a:ext cx="26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STA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29" name="Rectangle 24"/>
            <p:cNvSpPr>
              <a:spLocks noChangeArrowheads="1"/>
            </p:cNvSpPr>
            <p:nvPr/>
          </p:nvSpPr>
          <p:spPr bwMode="auto">
            <a:xfrm>
              <a:off x="3175" y="1429"/>
              <a:ext cx="144"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1 </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3262" y="1429"/>
              <a:ext cx="483"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dirty="0" smtClean="0">
                  <a:ln>
                    <a:noFill/>
                  </a:ln>
                  <a:solidFill>
                    <a:srgbClr val="000000"/>
                  </a:solidFill>
                  <a:effectLst/>
                  <a:latin typeface="맑은 고딕" panose="020B0503020000020004" pitchFamily="50" charset="-127"/>
                  <a:ea typeface="맑은 고딕" panose="020B0503020000020004" pitchFamily="50" charset="-127"/>
                </a:rPr>
                <a:t>UL PPDU</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6"/>
            <p:cNvSpPr>
              <a:spLocks noChangeArrowheads="1"/>
            </p:cNvSpPr>
            <p:nvPr/>
          </p:nvSpPr>
          <p:spPr bwMode="auto">
            <a:xfrm>
              <a:off x="4029" y="1030"/>
              <a:ext cx="310" cy="7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2" name="Rectangle 27"/>
            <p:cNvSpPr>
              <a:spLocks noChangeArrowheads="1"/>
            </p:cNvSpPr>
            <p:nvPr/>
          </p:nvSpPr>
          <p:spPr bwMode="auto">
            <a:xfrm>
              <a:off x="4029" y="1030"/>
              <a:ext cx="310" cy="710"/>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3" name="Rectangle 28"/>
            <p:cNvSpPr>
              <a:spLocks noChangeArrowheads="1"/>
            </p:cNvSpPr>
            <p:nvPr/>
          </p:nvSpPr>
          <p:spPr bwMode="auto">
            <a:xfrm>
              <a:off x="4077" y="1321"/>
              <a:ext cx="12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0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M</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4152" y="1321"/>
              <a:ext cx="8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0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4190" y="1321"/>
              <a:ext cx="15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0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BA</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6" name="Rectangle 31"/>
            <p:cNvSpPr>
              <a:spLocks noChangeArrowheads="1"/>
            </p:cNvSpPr>
            <p:nvPr/>
          </p:nvSpPr>
          <p:spPr bwMode="auto">
            <a:xfrm>
              <a:off x="2205" y="1030"/>
              <a:ext cx="403" cy="7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37" name="Rectangle 32"/>
            <p:cNvSpPr>
              <a:spLocks noChangeArrowheads="1"/>
            </p:cNvSpPr>
            <p:nvPr/>
          </p:nvSpPr>
          <p:spPr bwMode="auto">
            <a:xfrm>
              <a:off x="2205" y="1030"/>
              <a:ext cx="403" cy="710"/>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8" name="Rectangle 33"/>
            <p:cNvSpPr>
              <a:spLocks noChangeArrowheads="1"/>
            </p:cNvSpPr>
            <p:nvPr/>
          </p:nvSpPr>
          <p:spPr bwMode="auto">
            <a:xfrm>
              <a:off x="2272" y="1271"/>
              <a:ext cx="32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0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Trigger</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9" name="Rectangle 34"/>
            <p:cNvSpPr>
              <a:spLocks noChangeArrowheads="1"/>
            </p:cNvSpPr>
            <p:nvPr/>
          </p:nvSpPr>
          <p:spPr bwMode="auto">
            <a:xfrm>
              <a:off x="2291" y="1371"/>
              <a:ext cx="2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000" b="0" i="0" u="none" strike="noStrike" cap="none" normalizeH="0" baseline="0" smtClean="0">
                  <a:ln>
                    <a:noFill/>
                  </a:ln>
                  <a:solidFill>
                    <a:srgbClr val="000000"/>
                  </a:solidFill>
                  <a:effectLst/>
                  <a:latin typeface="맑은 고딕" panose="020B0503020000020004" pitchFamily="50" charset="-127"/>
                  <a:ea typeface="맑은 고딕" panose="020B0503020000020004" pitchFamily="50" charset="-127"/>
                </a:rPr>
                <a:t>Frame</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0" name="Rectangle 35"/>
            <p:cNvSpPr>
              <a:spLocks noChangeArrowheads="1"/>
            </p:cNvSpPr>
            <p:nvPr/>
          </p:nvSpPr>
          <p:spPr bwMode="auto">
            <a:xfrm>
              <a:off x="1458" y="965"/>
              <a:ext cx="18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Times New Roman" panose="02020603050405020304" pitchFamily="18" charset="0"/>
                </a:rPr>
                <a:t>AP</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1" name="Rectangle 36"/>
            <p:cNvSpPr>
              <a:spLocks noChangeArrowheads="1"/>
            </p:cNvSpPr>
            <p:nvPr/>
          </p:nvSpPr>
          <p:spPr bwMode="auto">
            <a:xfrm>
              <a:off x="1408" y="2029"/>
              <a:ext cx="2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Times New Roman" panose="02020603050405020304" pitchFamily="18" charset="0"/>
                </a:rPr>
                <a:t>STAs</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2" name="Line 37"/>
            <p:cNvSpPr>
              <a:spLocks noChangeShapeType="1"/>
            </p:cNvSpPr>
            <p:nvPr/>
          </p:nvSpPr>
          <p:spPr bwMode="auto">
            <a:xfrm flipH="1" flipV="1">
              <a:off x="1850" y="1449"/>
              <a:ext cx="138" cy="845"/>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3" name="Freeform 38"/>
            <p:cNvSpPr>
              <a:spLocks/>
            </p:cNvSpPr>
            <p:nvPr/>
          </p:nvSpPr>
          <p:spPr bwMode="auto">
            <a:xfrm>
              <a:off x="1824" y="1375"/>
              <a:ext cx="54" cy="85"/>
            </a:xfrm>
            <a:custGeom>
              <a:avLst/>
              <a:gdLst>
                <a:gd name="T0" fmla="*/ 0 w 54"/>
                <a:gd name="T1" fmla="*/ 85 h 85"/>
                <a:gd name="T2" fmla="*/ 14 w 54"/>
                <a:gd name="T3" fmla="*/ 0 h 85"/>
                <a:gd name="T4" fmla="*/ 54 w 54"/>
                <a:gd name="T5" fmla="*/ 76 h 85"/>
                <a:gd name="T6" fmla="*/ 0 w 54"/>
                <a:gd name="T7" fmla="*/ 85 h 85"/>
              </a:gdLst>
              <a:ahLst/>
              <a:cxnLst>
                <a:cxn ang="0">
                  <a:pos x="T0" y="T1"/>
                </a:cxn>
                <a:cxn ang="0">
                  <a:pos x="T2" y="T3"/>
                </a:cxn>
                <a:cxn ang="0">
                  <a:pos x="T4" y="T5"/>
                </a:cxn>
                <a:cxn ang="0">
                  <a:pos x="T6" y="T7"/>
                </a:cxn>
              </a:cxnLst>
              <a:rect l="0" t="0" r="r" b="b"/>
              <a:pathLst>
                <a:path w="54" h="85">
                  <a:moveTo>
                    <a:pt x="0" y="85"/>
                  </a:moveTo>
                  <a:lnTo>
                    <a:pt x="14" y="0"/>
                  </a:lnTo>
                  <a:lnTo>
                    <a:pt x="54" y="76"/>
                  </a:lnTo>
                  <a:lnTo>
                    <a:pt x="0" y="8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44" name="Line 39"/>
            <p:cNvSpPr>
              <a:spLocks noChangeShapeType="1"/>
            </p:cNvSpPr>
            <p:nvPr/>
          </p:nvSpPr>
          <p:spPr bwMode="auto">
            <a:xfrm>
              <a:off x="1779" y="1132"/>
              <a:ext cx="165"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5" name="Freeform 40"/>
            <p:cNvSpPr>
              <a:spLocks/>
            </p:cNvSpPr>
            <p:nvPr/>
          </p:nvSpPr>
          <p:spPr bwMode="auto">
            <a:xfrm>
              <a:off x="1779" y="1109"/>
              <a:ext cx="23" cy="47"/>
            </a:xfrm>
            <a:custGeom>
              <a:avLst/>
              <a:gdLst>
                <a:gd name="T0" fmla="*/ 23 w 23"/>
                <a:gd name="T1" fmla="*/ 0 h 47"/>
                <a:gd name="T2" fmla="*/ 0 w 23"/>
                <a:gd name="T3" fmla="*/ 23 h 47"/>
                <a:gd name="T4" fmla="*/ 23 w 23"/>
                <a:gd name="T5" fmla="*/ 47 h 47"/>
              </a:gdLst>
              <a:ahLst/>
              <a:cxnLst>
                <a:cxn ang="0">
                  <a:pos x="T0" y="T1"/>
                </a:cxn>
                <a:cxn ang="0">
                  <a:pos x="T2" y="T3"/>
                </a:cxn>
                <a:cxn ang="0">
                  <a:pos x="T4" y="T5"/>
                </a:cxn>
              </a:cxnLst>
              <a:rect l="0" t="0" r="r" b="b"/>
              <a:pathLst>
                <a:path w="23" h="47">
                  <a:moveTo>
                    <a:pt x="23" y="0"/>
                  </a:moveTo>
                  <a:lnTo>
                    <a:pt x="0" y="23"/>
                  </a:lnTo>
                  <a:lnTo>
                    <a:pt x="23" y="47"/>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6" name="Freeform 41"/>
            <p:cNvSpPr>
              <a:spLocks/>
            </p:cNvSpPr>
            <p:nvPr/>
          </p:nvSpPr>
          <p:spPr bwMode="auto">
            <a:xfrm>
              <a:off x="1921" y="1109"/>
              <a:ext cx="23" cy="47"/>
            </a:xfrm>
            <a:custGeom>
              <a:avLst/>
              <a:gdLst>
                <a:gd name="T0" fmla="*/ 0 w 23"/>
                <a:gd name="T1" fmla="*/ 47 h 47"/>
                <a:gd name="T2" fmla="*/ 23 w 23"/>
                <a:gd name="T3" fmla="*/ 23 h 47"/>
                <a:gd name="T4" fmla="*/ 0 w 23"/>
                <a:gd name="T5" fmla="*/ 0 h 47"/>
              </a:gdLst>
              <a:ahLst/>
              <a:cxnLst>
                <a:cxn ang="0">
                  <a:pos x="T0" y="T1"/>
                </a:cxn>
                <a:cxn ang="0">
                  <a:pos x="T2" y="T3"/>
                </a:cxn>
                <a:cxn ang="0">
                  <a:pos x="T4" y="T5"/>
                </a:cxn>
              </a:cxnLst>
              <a:rect l="0" t="0" r="r" b="b"/>
              <a:pathLst>
                <a:path w="23" h="47">
                  <a:moveTo>
                    <a:pt x="0" y="47"/>
                  </a:moveTo>
                  <a:lnTo>
                    <a:pt x="23" y="2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7" name="Line 42"/>
            <p:cNvSpPr>
              <a:spLocks noChangeShapeType="1"/>
            </p:cNvSpPr>
            <p:nvPr/>
          </p:nvSpPr>
          <p:spPr bwMode="auto">
            <a:xfrm flipV="1">
              <a:off x="1945" y="1029"/>
              <a:ext cx="0" cy="21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8" name="Line 43"/>
            <p:cNvSpPr>
              <a:spLocks noChangeShapeType="1"/>
            </p:cNvSpPr>
            <p:nvPr/>
          </p:nvSpPr>
          <p:spPr bwMode="auto">
            <a:xfrm flipV="1">
              <a:off x="1779" y="1030"/>
              <a:ext cx="0" cy="214"/>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9" name="Rectangle 44"/>
            <p:cNvSpPr>
              <a:spLocks noChangeArrowheads="1"/>
            </p:cNvSpPr>
            <p:nvPr/>
          </p:nvSpPr>
          <p:spPr bwMode="auto">
            <a:xfrm>
              <a:off x="1752" y="1234"/>
              <a:ext cx="27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Times New Roman" panose="02020603050405020304" pitchFamily="18" charset="0"/>
                </a:rPr>
                <a:t>AIFS</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0" name="Line 45"/>
            <p:cNvSpPr>
              <a:spLocks noChangeShapeType="1"/>
            </p:cNvSpPr>
            <p:nvPr/>
          </p:nvSpPr>
          <p:spPr bwMode="auto">
            <a:xfrm flipH="1" flipV="1">
              <a:off x="2080" y="1342"/>
              <a:ext cx="71" cy="945"/>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1" name="Freeform 46"/>
            <p:cNvSpPr>
              <a:spLocks/>
            </p:cNvSpPr>
            <p:nvPr/>
          </p:nvSpPr>
          <p:spPr bwMode="auto">
            <a:xfrm>
              <a:off x="2054" y="1267"/>
              <a:ext cx="54" cy="83"/>
            </a:xfrm>
            <a:custGeom>
              <a:avLst/>
              <a:gdLst>
                <a:gd name="T0" fmla="*/ 0 w 54"/>
                <a:gd name="T1" fmla="*/ 83 h 83"/>
                <a:gd name="T2" fmla="*/ 21 w 54"/>
                <a:gd name="T3" fmla="*/ 0 h 83"/>
                <a:gd name="T4" fmla="*/ 54 w 54"/>
                <a:gd name="T5" fmla="*/ 79 h 83"/>
                <a:gd name="T6" fmla="*/ 0 w 54"/>
                <a:gd name="T7" fmla="*/ 83 h 83"/>
              </a:gdLst>
              <a:ahLst/>
              <a:cxnLst>
                <a:cxn ang="0">
                  <a:pos x="T0" y="T1"/>
                </a:cxn>
                <a:cxn ang="0">
                  <a:pos x="T2" y="T3"/>
                </a:cxn>
                <a:cxn ang="0">
                  <a:pos x="T4" y="T5"/>
                </a:cxn>
                <a:cxn ang="0">
                  <a:pos x="T6" y="T7"/>
                </a:cxn>
              </a:cxnLst>
              <a:rect l="0" t="0" r="r" b="b"/>
              <a:pathLst>
                <a:path w="54" h="83">
                  <a:moveTo>
                    <a:pt x="0" y="83"/>
                  </a:moveTo>
                  <a:lnTo>
                    <a:pt x="21" y="0"/>
                  </a:lnTo>
                  <a:lnTo>
                    <a:pt x="54" y="79"/>
                  </a:lnTo>
                  <a:lnTo>
                    <a:pt x="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52" name="Rectangle 47"/>
            <p:cNvSpPr>
              <a:spLocks noChangeArrowheads="1"/>
            </p:cNvSpPr>
            <p:nvPr/>
          </p:nvSpPr>
          <p:spPr bwMode="auto">
            <a:xfrm>
              <a:off x="1383" y="2348"/>
              <a:ext cx="237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dirty="0" smtClean="0">
                  <a:ln>
                    <a:noFill/>
                  </a:ln>
                  <a:solidFill>
                    <a:srgbClr val="000000"/>
                  </a:solidFill>
                  <a:effectLst/>
                  <a:latin typeface="Times New Roman" panose="02020603050405020304" pitchFamily="18" charset="0"/>
                </a:rPr>
                <a:t>Which EDCA parameters trigger Frame need to follow</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48"/>
            <p:cNvSpPr>
              <a:spLocks noChangeArrowheads="1"/>
            </p:cNvSpPr>
            <p:nvPr/>
          </p:nvSpPr>
          <p:spPr bwMode="auto">
            <a:xfrm>
              <a:off x="3588" y="2348"/>
              <a:ext cx="9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300" b="0" i="0" u="none" strike="noStrike" cap="none" normalizeH="0" baseline="0" smtClean="0">
                  <a:ln>
                    <a:noFill/>
                  </a:ln>
                  <a:solidFill>
                    <a:srgbClr val="000000"/>
                  </a:solidFill>
                  <a:effectLst/>
                  <a:latin typeface="Times New Roman" panose="02020603050405020304" pitchFamily="18"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737808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Trigger Frame Based Channel Access</a:t>
            </a:r>
            <a:endParaRPr lang="ko-KR" altLang="en-US" dirty="0"/>
          </a:p>
        </p:txBody>
      </p:sp>
      <p:sp>
        <p:nvSpPr>
          <p:cNvPr id="18" name="내용 개체 틀 2"/>
          <p:cNvSpPr>
            <a:spLocks noGrp="1"/>
          </p:cNvSpPr>
          <p:nvPr>
            <p:ph idx="1"/>
          </p:nvPr>
        </p:nvSpPr>
        <p:spPr>
          <a:xfrm>
            <a:off x="457200" y="1988840"/>
            <a:ext cx="8229600" cy="4345195"/>
          </a:xfrm>
        </p:spPr>
        <p:txBody>
          <a:bodyPr/>
          <a:lstStyle/>
          <a:p>
            <a:r>
              <a:rPr lang="en-US" altLang="ko-KR" dirty="0" smtClean="0"/>
              <a:t>Sol 1 – AC feedback before Trigger Frame Transmission</a:t>
            </a:r>
          </a:p>
          <a:p>
            <a:pPr lvl="1"/>
            <a:r>
              <a:rPr lang="en-US" altLang="ko-KR" dirty="0" smtClean="0"/>
              <a:t>Access Category of UL Data need to be reported perfectly</a:t>
            </a:r>
          </a:p>
          <a:p>
            <a:pPr lvl="1"/>
            <a:r>
              <a:rPr lang="en-US" altLang="ko-KR" dirty="0" smtClean="0"/>
              <a:t>Using virtual contention method like MU DL case</a:t>
            </a:r>
          </a:p>
          <a:p>
            <a:pPr lvl="1"/>
            <a:r>
              <a:rPr lang="en-US" altLang="ko-KR" dirty="0" smtClean="0"/>
              <a:t>Pros</a:t>
            </a:r>
          </a:p>
          <a:p>
            <a:pPr lvl="2"/>
            <a:r>
              <a:rPr lang="en-US" altLang="ko-KR" dirty="0" smtClean="0"/>
              <a:t>EDCA Parameters of UL Data could be applied for Trigger Frame Channel Access</a:t>
            </a:r>
          </a:p>
          <a:p>
            <a:pPr lvl="1"/>
            <a:r>
              <a:rPr lang="en-US" altLang="ko-KR" dirty="0" smtClean="0"/>
              <a:t>Cons</a:t>
            </a:r>
          </a:p>
          <a:p>
            <a:pPr lvl="2"/>
            <a:r>
              <a:rPr lang="en-US" altLang="ko-KR" dirty="0" smtClean="0"/>
              <a:t>Perfect feedback need to be preceded</a:t>
            </a:r>
          </a:p>
          <a:p>
            <a:pPr lvl="2"/>
            <a:r>
              <a:rPr lang="en-US" altLang="ko-KR" dirty="0" smtClean="0"/>
              <a:t>1-bit UL Data presence feedback is not sufficient</a:t>
            </a:r>
          </a:p>
          <a:p>
            <a:pPr lvl="2"/>
            <a:r>
              <a:rPr lang="en-US" altLang="ko-KR" dirty="0" smtClean="0"/>
              <a:t>Random Access Trigger Frame(TF-R) cannot justify its EDCA parameter</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887794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Trigger Frame Based Channel Access</a:t>
            </a:r>
            <a:endParaRPr lang="ko-KR" altLang="en-US" dirty="0"/>
          </a:p>
        </p:txBody>
      </p:sp>
      <p:sp>
        <p:nvSpPr>
          <p:cNvPr id="18" name="내용 개체 틀 2"/>
          <p:cNvSpPr>
            <a:spLocks noGrp="1"/>
          </p:cNvSpPr>
          <p:nvPr>
            <p:ph idx="1"/>
          </p:nvPr>
        </p:nvSpPr>
        <p:spPr>
          <a:xfrm>
            <a:off x="457200" y="1988840"/>
            <a:ext cx="8229600" cy="4345195"/>
          </a:xfrm>
        </p:spPr>
        <p:txBody>
          <a:bodyPr/>
          <a:lstStyle/>
          <a:p>
            <a:r>
              <a:rPr lang="en-US" altLang="ko-KR" dirty="0" smtClean="0"/>
              <a:t>Sol 2 – New Access Category for Trigger Frame</a:t>
            </a:r>
          </a:p>
          <a:p>
            <a:pPr lvl="1"/>
            <a:r>
              <a:rPr lang="en-US" altLang="ko-KR" dirty="0" smtClean="0"/>
              <a:t>Setting New EDCA parameters for Trigger Frame of MU-UL</a:t>
            </a:r>
          </a:p>
          <a:p>
            <a:pPr lvl="1"/>
            <a:r>
              <a:rPr lang="en-US" altLang="ko-KR" dirty="0" smtClean="0"/>
              <a:t>Regardless of UL Data contents, Trigger Frame Access Category would be applied for Trigger Frame Channel Access</a:t>
            </a:r>
          </a:p>
          <a:p>
            <a:pPr lvl="1"/>
            <a:r>
              <a:rPr lang="en-US" altLang="ko-KR" dirty="0" smtClean="0"/>
              <a:t>Not only constant EDCA parameters, but also variable EDCA parameters could be considered</a:t>
            </a:r>
          </a:p>
          <a:p>
            <a:pPr lvl="2"/>
            <a:r>
              <a:rPr lang="en-US" altLang="ko-KR" dirty="0" smtClean="0"/>
              <a:t>Related to channel bandwidth, number of users, etc.</a:t>
            </a:r>
            <a:endParaRPr lang="en-US" altLang="ko-KR" dirty="0"/>
          </a:p>
          <a:p>
            <a:pPr lvl="1"/>
            <a:r>
              <a:rPr lang="en-US" altLang="ko-KR" dirty="0" smtClean="0"/>
              <a:t>Pros</a:t>
            </a:r>
          </a:p>
          <a:p>
            <a:pPr lvl="2"/>
            <a:r>
              <a:rPr lang="en-US" altLang="ko-KR" dirty="0" smtClean="0"/>
              <a:t>Simply </a:t>
            </a:r>
            <a:r>
              <a:rPr lang="en-US" altLang="ko-KR" dirty="0"/>
              <a:t>implemented, AC feedback procedure is not needed</a:t>
            </a:r>
          </a:p>
          <a:p>
            <a:pPr lvl="1"/>
            <a:r>
              <a:rPr lang="en-US" altLang="ko-KR" dirty="0" smtClean="0"/>
              <a:t>Cons</a:t>
            </a:r>
          </a:p>
          <a:p>
            <a:pPr lvl="2"/>
            <a:r>
              <a:rPr lang="en-US" altLang="ko-KR" dirty="0" smtClean="0"/>
              <a:t>Cannot </a:t>
            </a:r>
            <a:r>
              <a:rPr lang="en-US" altLang="ko-KR" dirty="0"/>
              <a:t>reflect access category of UL Data</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931928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Discussion on Trigger Frame</a:t>
            </a:r>
            <a:br>
              <a:rPr lang="en-US" altLang="ko-KR" dirty="0" smtClean="0"/>
            </a:br>
            <a:r>
              <a:rPr lang="en-US" altLang="ko-KR" dirty="0" smtClean="0"/>
              <a:t>Channel Access</a:t>
            </a:r>
            <a:endParaRPr lang="ko-KR" altLang="en-US" dirty="0"/>
          </a:p>
        </p:txBody>
      </p:sp>
      <p:sp>
        <p:nvSpPr>
          <p:cNvPr id="18" name="내용 개체 틀 2"/>
          <p:cNvSpPr>
            <a:spLocks noGrp="1"/>
          </p:cNvSpPr>
          <p:nvPr>
            <p:ph idx="1"/>
          </p:nvPr>
        </p:nvSpPr>
        <p:spPr>
          <a:xfrm>
            <a:off x="457200" y="1988840"/>
            <a:ext cx="8229600" cy="4345195"/>
          </a:xfrm>
        </p:spPr>
        <p:txBody>
          <a:bodyPr/>
          <a:lstStyle/>
          <a:p>
            <a:r>
              <a:rPr lang="en-US" altLang="ko-KR" dirty="0" smtClean="0"/>
              <a:t>Trigger Frame Failure</a:t>
            </a:r>
          </a:p>
          <a:p>
            <a:pPr lvl="1"/>
            <a:r>
              <a:rPr lang="en-US" altLang="ko-KR" dirty="0" smtClean="0"/>
              <a:t>Trigger Frame failure could be justified by following UL PPDU(s)</a:t>
            </a:r>
          </a:p>
          <a:p>
            <a:pPr lvl="2"/>
            <a:r>
              <a:rPr lang="en-GB" altLang="ko-KR" dirty="0"/>
              <a:t>An UL OFDMA MPDU/A-MPDU is the acknowledgement of the trigger frame. When the AP receives MPDU correctly from at least one STA indicated by trigger frame, the frame exchange initiated by the trigger frame is successful</a:t>
            </a:r>
            <a:r>
              <a:rPr lang="en-GB" altLang="ko-KR" dirty="0" smtClean="0"/>
              <a:t>.[1]</a:t>
            </a:r>
            <a:endParaRPr lang="en-US" altLang="ko-KR" dirty="0" smtClean="0"/>
          </a:p>
          <a:p>
            <a:pPr lvl="1"/>
            <a:r>
              <a:rPr lang="en-US" altLang="ko-KR" dirty="0" smtClean="0"/>
              <a:t>If Trigger Frame failed to access channel, its exponential back-off procedure need to be considered again</a:t>
            </a:r>
          </a:p>
          <a:p>
            <a:pPr lvl="1"/>
            <a:r>
              <a:rPr lang="en-US" altLang="ko-KR" dirty="0"/>
              <a:t>If trigger frame need to be retransmitted, exponential back-off would be adopted until maximum retransmission count in conventional </a:t>
            </a:r>
            <a:r>
              <a:rPr lang="en-US" altLang="ko-KR" dirty="0" smtClean="0"/>
              <a:t>802.11</a:t>
            </a:r>
          </a:p>
          <a:p>
            <a:pPr lvl="1"/>
            <a:r>
              <a:rPr lang="en-US" altLang="ko-KR" dirty="0" smtClean="0"/>
              <a:t>There are no need to retransmit Trigger Frame due to its validity of scheduling</a:t>
            </a:r>
          </a:p>
          <a:p>
            <a:pPr lvl="2"/>
            <a:r>
              <a:rPr lang="en-US" altLang="ko-KR" dirty="0" smtClean="0"/>
              <a:t>Making new Trigger Frame is more effective</a:t>
            </a:r>
            <a:endParaRPr lang="en-US" altLang="ko-KR"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2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813454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11423</TotalTime>
  <Words>848</Words>
  <Application>Microsoft Office PowerPoint</Application>
  <PresentationFormat>화면 슬라이드 쇼(4:3)</PresentationFormat>
  <Paragraphs>136</Paragraphs>
  <Slides>17</Slides>
  <Notes>17</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2</vt:i4>
      </vt:variant>
      <vt:variant>
        <vt:lpstr>슬라이드 제목</vt:lpstr>
      </vt:variant>
      <vt:variant>
        <vt:i4>17</vt:i4>
      </vt:variant>
    </vt:vector>
  </HeadingPairs>
  <TitlesOfParts>
    <vt:vector size="25" baseType="lpstr">
      <vt:lpstr>MS Gothic</vt:lpstr>
      <vt:lpstr>맑은 고딕</vt:lpstr>
      <vt:lpstr>Arial</vt:lpstr>
      <vt:lpstr>Cambria Math</vt:lpstr>
      <vt:lpstr>Times New Roman</vt:lpstr>
      <vt:lpstr>2_Office 테마</vt:lpstr>
      <vt:lpstr>Document</vt:lpstr>
      <vt:lpstr>Visio</vt:lpstr>
      <vt:lpstr>PowerPoint 프레젠테이션</vt:lpstr>
      <vt:lpstr>Introduction</vt:lpstr>
      <vt:lpstr>Review – SU simple transmission</vt:lpstr>
      <vt:lpstr>Review – SU RTS/CTS transmission</vt:lpstr>
      <vt:lpstr>Review – DL MU-MIMO transmission[2]</vt:lpstr>
      <vt:lpstr>Trigger Frame Based Channel Access</vt:lpstr>
      <vt:lpstr>Trigger Frame Based Channel Access</vt:lpstr>
      <vt:lpstr>Trigger Frame Based Channel Access</vt:lpstr>
      <vt:lpstr>Further Discussion on Trigger Frame Channel Access</vt:lpstr>
      <vt:lpstr>Further Discussion on Trigger Frame Channel Access</vt:lpstr>
      <vt:lpstr>Further Discussion on Trigger Frame Channel Access</vt:lpstr>
      <vt:lpstr>Conclusion</vt:lpstr>
      <vt:lpstr>StrawPoll 1</vt:lpstr>
      <vt:lpstr>StrawPoll 2</vt:lpstr>
      <vt:lpstr>StrawPoll 3</vt:lpstr>
      <vt:lpstr>StrawPoll 4</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5월 기고 스토리라인</dc:title>
  <dc:creator>JinsooAhn</dc:creator>
  <cp:lastModifiedBy>JinsooAhn</cp:lastModifiedBy>
  <cp:revision>133</cp:revision>
  <dcterms:created xsi:type="dcterms:W3CDTF">2015-04-24T00:57:35Z</dcterms:created>
  <dcterms:modified xsi:type="dcterms:W3CDTF">2015-09-15T02:11:22Z</dcterms:modified>
</cp:coreProperties>
</file>