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55" r:id="rId4"/>
    <p:sldId id="349" r:id="rId5"/>
    <p:sldId id="354" r:id="rId6"/>
    <p:sldId id="348" r:id="rId7"/>
    <p:sldId id="351" r:id="rId8"/>
    <p:sldId id="352" r:id="rId9"/>
    <p:sldId id="340" r:id="rId10"/>
    <p:sldId id="338" r:id="rId11"/>
    <p:sldId id="339" r:id="rId12"/>
    <p:sldId id="347" r:id="rId13"/>
    <p:sldId id="337" r:id="rId14"/>
    <p:sldId id="323" r:id="rId15"/>
    <p:sldId id="303" r:id="rId16"/>
    <p:sldId id="342" r:id="rId17"/>
    <p:sldId id="345" r:id="rId18"/>
    <p:sldId id="346" r:id="rId19"/>
    <p:sldId id="344" r:id="rId20"/>
    <p:sldId id="33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99FF"/>
    <a:srgbClr val="99C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Airtime Analysis of EDCA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2015-09-14</a:t>
            </a:r>
            <a:endParaRPr lang="en-GB" sz="2000" b="0" dirty="0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48695"/>
              </p:ext>
            </p:extLst>
          </p:nvPr>
        </p:nvGraphicFramePr>
        <p:xfrm>
          <a:off x="569913" y="2281238"/>
          <a:ext cx="7777162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281238"/>
                        <a:ext cx="7777162" cy="225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486400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8166499" y="3505200"/>
            <a:ext cx="61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Ratio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43072" y="5961888"/>
            <a:ext cx="109728" cy="109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833646"/>
            <a:ext cx="295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= ratio to optimum RTS threshold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66" y="5440680"/>
            <a:ext cx="423613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561793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53927"/>
            <a:ext cx="7397496" cy="465873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146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410200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8166499" y="3505200"/>
            <a:ext cx="61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Ratio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43072" y="5961888"/>
            <a:ext cx="109728" cy="109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833646"/>
            <a:ext cx="295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= ratio to optimum RTS threshold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66" y="5440680"/>
            <a:ext cx="423613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Conclusions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There is appreciable medium access overhead even at low numbers of contending STAs, with and without 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 225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low contending numbers in BE traffic with RTS, extending to beyond 300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high numbers of contending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Baseline of  200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s:</a:t>
            </a:r>
            <a:r>
              <a:rPr lang="en-US" b="0" dirty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43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AIFS + ≥ 22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Backoff + 128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RTS-CTS = 193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s, even before considering CCA High and extra 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 200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12 competing STAs in BE traffic without RTS (for 400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A-MPDU—roughly proportional to A-MPDU size)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Significant fraction of A-MPDU airtime when that is below optimum RTS threshold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Though not simulated here, overhead not much less for VO or VI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9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lower AIFS; backoff and +IFS slightly lower but low for BE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References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. 11/15-0341r2, “Empirical Measurements of Channel Degradation Under Load”, C. Lukaszewski, L. Li (Aruba Networks), March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“Designing Very High Density Best Practices and Test Results”, C. Lukaszewski (Aruba Networks), Wireless LAN Professionals Conference (WLPC) Dallas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G. Bianchi, “Performance analysis of the IEEE 802.11 distributed coordination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function”, IEEE Journal on Selected Areas in Communications, vol. 18 no. 3, March 2000, pp. 535-547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[4] M.X. Gong, E. 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erahia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R. Stacey, R. Want, S. Mao, “A CSMA/CA MAC Protocol for Multi-User MIMO Wireless LANs”, Proc. IEEE GLOBECOM, Dec. 2010, pp. 1-6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[5] IEEE doc. 11/15-0059r1, “Uplink RTS/CTS Control”, S. Schelstraete (</a:t>
            </a:r>
            <a:r>
              <a:rPr lang="en-US" sz="1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Quantenna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), et al., January 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[6] IEEE doc.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11/15-1115r1,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“High Efficiency in Accessing the Medium”, S. Coffey, D.Z. Liu (Realtek),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(I) RTS on, 1-20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41489"/>
              </p:ext>
            </p:extLst>
          </p:nvPr>
        </p:nvGraphicFramePr>
        <p:xfrm>
          <a:off x="1524000" y="1524000"/>
          <a:ext cx="6172200" cy="484538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RTS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1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(II) RTS off, 1-20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03800"/>
              </p:ext>
            </p:extLst>
          </p:nvPr>
        </p:nvGraphicFramePr>
        <p:xfrm>
          <a:off x="2133600" y="1524000"/>
          <a:ext cx="5181600" cy="486062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7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(III) RTS on, 10-200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28686"/>
              </p:ext>
            </p:extLst>
          </p:nvPr>
        </p:nvGraphicFramePr>
        <p:xfrm>
          <a:off x="1524000" y="1524000"/>
          <a:ext cx="6172200" cy="484538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RTS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8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(IV) RTS off, 10-200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695129"/>
              </p:ext>
            </p:extLst>
          </p:nvPr>
        </p:nvGraphicFramePr>
        <p:xfrm>
          <a:off x="2133600" y="1524000"/>
          <a:ext cx="5181600" cy="486062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539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7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 smtClean="0">
                <a:latin typeface="Calibri" pitchFamily="34" charset="0"/>
              </a:rPr>
              <a:t>This presentation examines (some aspects of) EDCA medium access overhead, including the contributions of the different components of overhead and the relationships between them.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 smtClean="0">
                <a:latin typeface="Calibri" pitchFamily="34" charset="0"/>
              </a:rPr>
              <a:t>The analysis is motivated by a separate proposal [6] of an enhanced EDCA-based mode that greatly reduces medium access overhead. </a:t>
            </a:r>
            <a:endParaRPr lang="en-GB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(V) Comments on RTS on v. RTS off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For fixed number of competing devices, there is an optimum threshold </a:t>
            </a:r>
            <a:r>
              <a:rPr lang="en-US" b="0" i="1" dirty="0" smtClean="0">
                <a:solidFill>
                  <a:srgbClr val="6699FF"/>
                </a:solidFill>
                <a:latin typeface="Calibri" panose="020F0502020204030204" pitchFamily="34" charset="0"/>
              </a:rPr>
              <a:t>duration 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for use of RTS/CTS </a:t>
            </a:r>
            <a:r>
              <a:rPr lang="en-US" b="0" dirty="0" smtClean="0">
                <a:latin typeface="Calibri" panose="020F0502020204030204" pitchFamily="34" charset="0"/>
              </a:rPr>
              <a:t>that maximizes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Base standard permits defining an RTS Threshold </a:t>
            </a:r>
            <a:r>
              <a:rPr lang="en-US" sz="1800" i="1" dirty="0" smtClean="0">
                <a:solidFill>
                  <a:srgbClr val="6699FF"/>
                </a:solidFill>
                <a:latin typeface="Calibri" panose="020F0502020204030204" pitchFamily="34" charset="0"/>
              </a:rPr>
              <a:t>length </a:t>
            </a:r>
            <a:r>
              <a:rPr lang="en-US" sz="1800" dirty="0" smtClean="0">
                <a:latin typeface="Calibri" panose="020F0502020204030204" pitchFamily="34" charset="0"/>
              </a:rPr>
              <a:t>in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Adding threshold duration was considered in 2007 (LB 97) but rejected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RTS Threshold length is dynamically settable per STA so capability </a:t>
            </a:r>
            <a:r>
              <a:rPr lang="en-US" sz="1800" dirty="0">
                <a:latin typeface="Calibri" panose="020F0502020204030204" pitchFamily="34" charset="0"/>
              </a:rPr>
              <a:t>i</a:t>
            </a:r>
            <a:r>
              <a:rPr lang="en-US" sz="1800" dirty="0" smtClean="0">
                <a:latin typeface="Calibri" panose="020F0502020204030204" pitchFamily="34" charset="0"/>
              </a:rPr>
              <a:t>s equivalent (even if more clumsy than it needs to be)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Cf. 11ax SFD item enabling AP to distribute threshold length / duration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Optimum threshold duration decreases with increasing contention and with increasing control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Optimum threshold duration – T </a:t>
            </a:r>
            <a:r>
              <a:rPr lang="en-US" sz="1800" baseline="-25000" dirty="0" smtClean="0">
                <a:latin typeface="Calibri" panose="020F0502020204030204" pitchFamily="34" charset="0"/>
              </a:rPr>
              <a:t>RTS</a:t>
            </a:r>
            <a:r>
              <a:rPr lang="en-US" sz="1800" dirty="0" smtClean="0">
                <a:latin typeface="Calibri" panose="020F0502020204030204" pitchFamily="34" charset="0"/>
              </a:rPr>
              <a:t>  </a:t>
            </a:r>
            <a:r>
              <a:rPr lang="en-US" sz="1800" dirty="0" smtClean="0">
                <a:latin typeface="Calibri" panose="020F0502020204030204" pitchFamily="34" charset="0"/>
                <a:sym typeface="Symbol" panose="05050102010706020507" pitchFamily="18" charset="2"/>
              </a:rPr>
              <a:t>  1 / CCA High </a:t>
            </a:r>
            <a:r>
              <a:rPr lang="en-US" sz="1800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9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02982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10537" y="2743200"/>
            <a:ext cx="42037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</a:p>
          <a:p>
            <a:pPr algn="r"/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59436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  <a:endParaRPr lang="en-US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24800" y="2743200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6138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STAs (here and throughout) include all those competing for the medium; not simply one BSS</a:t>
            </a:r>
            <a:endParaRPr lang="en-US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069068"/>
            <a:ext cx="3066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Cf. Box 3 calibration; all uplink</a:t>
            </a:r>
            <a:endParaRPr lang="en-US" sz="1800" i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686800" y="4876800"/>
            <a:ext cx="2743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87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4" y="4599432"/>
            <a:ext cx="1826163" cy="1381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79804"/>
            <a:ext cx="1580152" cy="122059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81400" y="2057400"/>
            <a:ext cx="4495800" cy="3968353"/>
            <a:chOff x="3886200" y="2209800"/>
            <a:chExt cx="4114800" cy="3968353"/>
          </a:xfrm>
        </p:grpSpPr>
        <p:sp>
          <p:nvSpPr>
            <p:cNvPr id="8" name="TextBox 7"/>
            <p:cNvSpPr txBox="1"/>
            <p:nvPr/>
          </p:nvSpPr>
          <p:spPr>
            <a:xfrm>
              <a:off x="3886201" y="2209800"/>
              <a:ext cx="41147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Backoff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backoff counter decrements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STA and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3505200"/>
              <a:ext cx="3733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CCA High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busy medium due to collision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86200" y="4854714"/>
              <a:ext cx="41147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+IFS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medium idle time in which the STA’s backoff counter does not decrement, and is not in the first AIFS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STA and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>
                <a:latin typeface="Calibri" panose="020F0502020204030204" pitchFamily="34" charset="0"/>
              </a:rPr>
              <a:t>Key—I</a:t>
            </a:r>
            <a:endParaRPr lang="en-US" sz="2800" kern="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19272"/>
            <a:ext cx="74171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184" y="1444752"/>
            <a:ext cx="6303645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>
                <a:latin typeface="Calibri" panose="020F0502020204030204" pitchFamily="34" charset="0"/>
              </a:rPr>
              <a:t>Key—II</a:t>
            </a:r>
            <a:endParaRPr lang="en-US" sz="2800" kern="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956816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Successful </a:t>
            </a:r>
            <a:r>
              <a:rPr lang="en-US" sz="1400" dirty="0" err="1" smtClean="0">
                <a:solidFill>
                  <a:srgbClr val="333399"/>
                </a:solidFill>
                <a:latin typeface="Calibri" panose="020F0502020204030204" pitchFamily="34" charset="0"/>
              </a:rPr>
              <a:t>Tx</a:t>
            </a:r>
            <a:r>
              <a:rPr lang="en-US" sz="14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 by any STA; collisions of other STAs</a:t>
            </a:r>
            <a:endParaRPr lang="en-US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5586" y="57912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5892" y="578815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726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3667542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359152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362200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. . .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3667542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6138446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No hidden nodes; measurements taken over interval [5s, 10s]</a:t>
            </a:r>
            <a:endParaRPr lang="en-US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133600"/>
            <a:ext cx="4427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The main goal of this presentation is to show that both quantities are usually significant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15361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 [6]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Relationships between components</a:t>
            </a:r>
            <a:endParaRPr lang="en-US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81200"/>
                <a:ext cx="8839200" cy="4113213"/>
              </a:xfrm>
            </p:spPr>
            <p:txBody>
              <a:bodyPr/>
              <a:lstStyle/>
              <a:p>
                <a:pPr marL="0" indent="0" algn="ctr"/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Backoff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 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= 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0" dirty="0">
                    <a:latin typeface="Calibri" panose="020F0502020204030204" pitchFamily="34" charset="0"/>
                  </a:rPr>
                  <a:t>Backoff</a:t>
                </a:r>
                <a:r>
                  <a:rPr lang="en-US" sz="1200" b="0" dirty="0">
                    <a:latin typeface="Calibri" panose="020F0502020204030204" pitchFamily="34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</a:rPr>
                  <a:t>NO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</a:rPr>
                  <a:t>RTS</a:t>
                </a:r>
              </a:p>
              <a:p>
                <a:pPr marL="0" indent="0" algn="ctr"/>
                <a:endParaRPr lang="en-US" sz="1600" b="0" dirty="0">
                  <a:latin typeface="Calibri" panose="020F0502020204030204" pitchFamily="34" charset="0"/>
                </a:endParaRPr>
              </a:p>
              <a:p>
                <a:pPr marL="0" indent="0" algn="ctr"/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“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+IFS” </a:t>
                </a:r>
                <a:r>
                  <a:rPr lang="en-US" b="0" baseline="-25000" dirty="0">
                    <a:latin typeface="Calibri" panose="020F0502020204030204" pitchFamily="34" charset="0"/>
                  </a:rPr>
                  <a:t>RTS</a:t>
                </a:r>
                <a:r>
                  <a:rPr lang="en-US" b="0" dirty="0">
                    <a:latin typeface="Calibri" panose="020F0502020204030204" pitchFamily="34" charset="0"/>
                  </a:rPr>
                  <a:t>  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= 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“+IFS”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NO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</a:p>
              <a:p>
                <a:pPr marL="0" indent="0" algn="ctr"/>
                <a:endParaRPr lang="en-US" b="0" baseline="-2500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den>
                    </m:f>
                  </m:oMath>
                </a14:m>
                <a:r>
                  <a:rPr lang="en-US" sz="26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sz="2600" b="0" dirty="0">
                    <a:latin typeface="FigurineCB TimeSP" panose="02020500000000000000" pitchFamily="18" charset="0"/>
                  </a:rPr>
                  <a:t> = </a:t>
                </a:r>
                <a:r>
                  <a:rPr lang="en-US" sz="26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NO</m:t>
                        </m:r>
                        <m: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AMPDU</m:t>
                        </m:r>
                      </m:den>
                    </m:f>
                  </m:oMath>
                </a14:m>
                <a:endParaRPr lang="en-US" sz="2600" b="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endParaRPr lang="en-US" b="0" baseline="-2500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sz="6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  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“+IFS”  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 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CCA High  </a:t>
                </a:r>
                <a:r>
                  <a:rPr lang="en-US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AIFS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den>
                    </m:f>
                  </m:oMath>
                </a14:m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endParaRPr lang="en-US" sz="1600" b="0" dirty="0" smtClean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Threshold 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AMPDU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 </a:t>
                </a:r>
                <a:r>
                  <a:rPr lang="en-US" b="0" dirty="0">
                    <a:latin typeface="FigurineCB TimeSP" panose="02020500000000000000" pitchFamily="18" charset="0"/>
                  </a:rPr>
                  <a:t>=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den>
                    </m:f>
                  </m:oMath>
                </a14:m>
                <a:r>
                  <a:rPr lang="en-US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 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(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CTS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2 </a:t>
                </a:r>
                <a:r>
                  <a:rPr lang="en-US" sz="2200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2200" b="0" dirty="0" err="1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aSIFSTime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81200"/>
                <a:ext cx="8839200" cy="4113213"/>
              </a:xfrm>
              <a:blipFill rotWithShape="0">
                <a:blip r:embed="rId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2002572"/>
            <a:ext cx="914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(1)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(2)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16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(3)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20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(4)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2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(5)</a:t>
            </a:r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8689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46944</TotalTime>
  <Words>1794</Words>
  <Application>Microsoft Office PowerPoint</Application>
  <PresentationFormat>On-screen Show (4:3)</PresentationFormat>
  <Paragraphs>909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FigurineCB TimeSP</vt:lpstr>
      <vt:lpstr>Symbol</vt:lpstr>
      <vt:lpstr>Times New Roman</vt:lpstr>
      <vt:lpstr>Wingdings</vt:lpstr>
      <vt:lpstr>802-11-Submission</vt:lpstr>
      <vt:lpstr>Document</vt:lpstr>
      <vt:lpstr>Airtime Analysis of EDCA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Relationships between components</vt:lpstr>
      <vt:lpstr>PowerPoint Presentation</vt:lpstr>
      <vt:lpstr>PowerPoint Presentation</vt:lpstr>
      <vt:lpstr>PowerPoint Presentation</vt:lpstr>
      <vt:lpstr>PowerPoint Presentation</vt:lpstr>
      <vt:lpstr>Conclusions</vt:lpstr>
      <vt:lpstr>References</vt:lpstr>
      <vt:lpstr>APPENDIX</vt:lpstr>
      <vt:lpstr>(I) RTS on, 1-20 STAs</vt:lpstr>
      <vt:lpstr>(II) RTS off, 1-20 STAs</vt:lpstr>
      <vt:lpstr>(III) RTS on, 10-200 STAs</vt:lpstr>
      <vt:lpstr>(IV) RTS off, 10-200 STAs</vt:lpstr>
      <vt:lpstr>(V) Comments on RTS on v. RTS off</vt:lpstr>
    </vt:vector>
  </TitlesOfParts>
  <Company>Realtek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Airtime analysis for EDCA</dc:title>
  <dc:creator>Sean Coffey;DZ Liu</dc:creator>
  <cp:lastModifiedBy>Sean Coffey</cp:lastModifiedBy>
  <cp:revision>269</cp:revision>
  <cp:lastPrinted>1601-01-01T00:00:00Z</cp:lastPrinted>
  <dcterms:created xsi:type="dcterms:W3CDTF">2014-07-14T14:49:11Z</dcterms:created>
  <dcterms:modified xsi:type="dcterms:W3CDTF">2015-09-14T04:28:45Z</dcterms:modified>
</cp:coreProperties>
</file>