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1" r:id="rId6"/>
    <p:sldId id="263" r:id="rId7"/>
    <p:sldId id="265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99" autoAdjust="0"/>
    <p:restoredTop sz="94660"/>
  </p:normalViewPr>
  <p:slideViewPr>
    <p:cSldViewPr snapToGrid="0">
      <p:cViewPr varScale="1">
        <p:scale>
          <a:sx n="95" d="100"/>
          <a:sy n="95" d="100"/>
        </p:scale>
        <p:origin x="864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80DFF5-4D98-4714-B3F1-DB2F0C58CE49}" type="datetimeFigureOut">
              <a:rPr lang="en-US" smtClean="0"/>
              <a:t>9/13/2015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F6A8DA-D87B-4ECA-B68A-3ACF5F19A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4585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F50DF3-DC73-4413-A0D4-E7438B8C590B}" type="datetimeFigureOut">
              <a:rPr lang="en-US" smtClean="0"/>
              <a:t>9/13/2015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B32C06-9D6F-4173-99F8-7215B62BC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84858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B32C06-9D6F-4173-99F8-7215B62BC3E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4155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5649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209351" y="6475414"/>
            <a:ext cx="801502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C1789BC7-C074-42CC-ADF8-5107DF6BD1C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07170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409726" y="6475414"/>
            <a:ext cx="492474" cy="169277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smtClean="0">
                <a:solidFill>
                  <a:srgbClr val="000000"/>
                </a:solidFill>
              </a:rPr>
              <a:t>Slide </a:t>
            </a:r>
            <a:fld id="{7614916F-BBEF-4684-B6F5-1E636F42BA02}" type="slidenum">
              <a:rPr lang="en-US" sz="900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900">
              <a:solidFill>
                <a:srgbClr val="000000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09840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011886" y="401851"/>
            <a:ext cx="2433615" cy="207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342900" lvl="4" algn="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350" b="1" dirty="0">
                <a:solidFill>
                  <a:srgbClr val="000000"/>
                </a:solidFill>
                <a:cs typeface="Arial" charset="0"/>
              </a:rPr>
              <a:t>doc.: </a:t>
            </a:r>
            <a:r>
              <a:rPr lang="en-US" sz="1350" b="1">
                <a:solidFill>
                  <a:srgbClr val="000000"/>
                </a:solidFill>
                <a:cs typeface="Arial" charset="0"/>
              </a:rPr>
              <a:t>IEEE </a:t>
            </a:r>
            <a:r>
              <a:rPr lang="en-US" sz="1350" b="1" smtClean="0">
                <a:solidFill>
                  <a:srgbClr val="000000"/>
                </a:solidFill>
                <a:cs typeface="Arial" charset="0"/>
              </a:rPr>
              <a:t>802.11-15/1111r0</a:t>
            </a:r>
            <a:endParaRPr lang="en-US" sz="1350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9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596901" y="6415617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9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Placeholder 6"/>
          <p:cNvSpPr txBox="1">
            <a:spLocks/>
          </p:cNvSpPr>
          <p:nvPr userDrawn="1"/>
        </p:nvSpPr>
        <p:spPr>
          <a:xfrm>
            <a:off x="6534482" y="6390744"/>
            <a:ext cx="2513588" cy="355070"/>
          </a:xfrm>
          <a:prstGeom prst="rect">
            <a:avLst/>
          </a:prstGeom>
        </p:spPr>
        <p:txBody>
          <a:bodyPr/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7213" indent="-214313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500">
                <a:solidFill>
                  <a:schemeClr val="tx1"/>
                </a:solidFill>
                <a:latin typeface="+mn-lt"/>
              </a:defRPr>
            </a:lvl2pPr>
            <a:lvl3pPr marL="814388" indent="-1714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071563" indent="-1714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+mn-lt"/>
              </a:defRPr>
            </a:lvl4pPr>
            <a:lvl5pPr marL="1328738" indent="-1714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5pPr>
            <a:lvl6pPr marL="1671638" indent="-1714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6pPr>
            <a:lvl7pPr marL="2014538" indent="-1714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7pPr>
            <a:lvl8pPr marL="2357438" indent="-1714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8pPr>
            <a:lvl9pPr marL="2700338" indent="-1714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200" kern="0" dirty="0" smtClean="0"/>
              <a:t>Amin </a:t>
            </a:r>
            <a:r>
              <a:rPr lang="en-US" sz="1200" kern="0" dirty="0" err="1" smtClean="0"/>
              <a:t>Jafarian</a:t>
            </a:r>
            <a:r>
              <a:rPr lang="en-US" sz="1200" kern="0" dirty="0" smtClean="0"/>
              <a:t>, </a:t>
            </a:r>
            <a:r>
              <a:rPr lang="en-US" sz="1300" kern="0" dirty="0" err="1" smtClean="0"/>
              <a:t>Newracom</a:t>
            </a:r>
            <a:endParaRPr lang="en-US" sz="1300" kern="0" dirty="0"/>
          </a:p>
        </p:txBody>
      </p:sp>
      <p:sp>
        <p:nvSpPr>
          <p:cNvPr id="5" name="Rectangle 4"/>
          <p:cNvSpPr/>
          <p:nvPr userDrawn="1"/>
        </p:nvSpPr>
        <p:spPr>
          <a:xfrm>
            <a:off x="4217486" y="6415617"/>
            <a:ext cx="4539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3AA7E6B9-6F40-4A94-A0E3-EE3CF6080F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361368" y="383116"/>
            <a:ext cx="1530933" cy="207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342900" lvl="4" algn="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350" b="1" dirty="0" smtClean="0">
                <a:solidFill>
                  <a:srgbClr val="000000"/>
                </a:solidFill>
                <a:cs typeface="Arial" charset="0"/>
              </a:rPr>
              <a:t>September 2015</a:t>
            </a:r>
            <a:endParaRPr lang="en-US" sz="1350" b="1" dirty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7706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5pPr>
      <a:lvl6pPr marL="3429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6pPr>
      <a:lvl7pPr marL="6858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7pPr>
      <a:lvl8pPr marL="10287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8pPr>
      <a:lvl9pPr marL="13716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Char char="•"/>
        <a:defRPr sz="1800" b="1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Char char="–"/>
        <a:defRPr sz="1500">
          <a:solidFill>
            <a:schemeClr val="tx1"/>
          </a:solidFill>
          <a:latin typeface="+mn-lt"/>
        </a:defRPr>
      </a:lvl2pPr>
      <a:lvl3pPr marL="814388" indent="-17145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071563" indent="-171450" algn="l" rtl="0" eaLnBrk="0" fontAlgn="base" hangingPunct="0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+mn-lt"/>
        </a:defRPr>
      </a:lvl4pPr>
      <a:lvl5pPr marL="1328738" indent="-171450" algn="l" rtl="0" eaLnBrk="0" fontAlgn="base" hangingPunct="0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5pPr>
      <a:lvl6pPr marL="1671638" indent="-171450" algn="l" rtl="0" eaLnBrk="0" fontAlgn="base" hangingPunct="0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6pPr>
      <a:lvl7pPr marL="2014538" indent="-171450" algn="l" rtl="0" eaLnBrk="0" fontAlgn="base" hangingPunct="0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7pPr>
      <a:lvl8pPr marL="2357438" indent="-171450" algn="l" rtl="0" eaLnBrk="0" fontAlgn="base" hangingPunct="0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8pPr>
      <a:lvl9pPr marL="2700338" indent="-171450" algn="l" rtl="0" eaLnBrk="0" fontAlgn="base" hangingPunct="0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784706"/>
            <a:ext cx="8233913" cy="1470025"/>
          </a:xfrm>
        </p:spPr>
        <p:txBody>
          <a:bodyPr/>
          <a:lstStyle/>
          <a:p>
            <a:r>
              <a:rPr lang="en-US" sz="3200"/>
              <a:t>SIG-B Resource unit allocation coding</a:t>
            </a:r>
            <a:endParaRPr lang="en-US" sz="3200" dirty="0">
              <a:latin typeface="Calibri" panose="020F0502020204030204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2312132"/>
              </p:ext>
            </p:extLst>
          </p:nvPr>
        </p:nvGraphicFramePr>
        <p:xfrm>
          <a:off x="560718" y="2310444"/>
          <a:ext cx="8097508" cy="3353680"/>
        </p:xfrm>
        <a:graphic>
          <a:graphicData uri="http://schemas.openxmlformats.org/drawingml/2006/table">
            <a:tbl>
              <a:tblPr/>
              <a:tblGrid>
                <a:gridCol w="1427108"/>
                <a:gridCol w="1510748"/>
                <a:gridCol w="1201935"/>
                <a:gridCol w="1609919"/>
                <a:gridCol w="2347798"/>
              </a:tblGrid>
              <a:tr h="25917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Name</a:t>
                      </a: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Affiliations</a:t>
                      </a: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Address</a:t>
                      </a: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Phone</a:t>
                      </a: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email</a:t>
                      </a: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980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Calibri" panose="020F0502020204030204" pitchFamily="34" charset="0"/>
                        </a:rPr>
                        <a:t>Amin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Calibri" panose="020F0502020204030204" pitchFamily="34" charset="0"/>
                        </a:rPr>
                        <a:t>Jafarian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Newracom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amin.jafarian@newracom.com</a:t>
                      </a: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44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Reza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Hedayat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36" marR="91436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36" marR="91436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1436" marR="91436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1436" marR="91436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36" marR="91436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4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Minho Cheong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36" marR="91436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36" marR="91436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1436" marR="91436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1436" marR="91436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36" marR="91436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3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Young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Hoon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 Kwon</a:t>
                      </a: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02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Daewon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 Lee</a:t>
                      </a: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Arial" panose="020B0604020202020204" pitchFamily="34" charset="0"/>
                      </a:endParaRP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Arial" panose="020B0604020202020204" pitchFamily="34" charset="0"/>
                      </a:endParaRP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0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Vida Ferdowsi</a:t>
                      </a: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Arial" panose="020B0604020202020204" pitchFamily="34" charset="0"/>
                      </a:endParaRP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Arial" panose="020B0604020202020204" pitchFamily="34" charset="0"/>
                      </a:endParaRP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0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Yongho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Seok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Arial" panose="020B0604020202020204" pitchFamily="34" charset="0"/>
                      </a:endParaRP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Arial" panose="020B0604020202020204" pitchFamily="34" charset="0"/>
                      </a:endParaRP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7074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UL-MU MIMO scheduling, the bandwidth allocation should be done in SIG-B field of the triggering frame</a:t>
            </a:r>
          </a:p>
          <a:p>
            <a:endParaRPr lang="en-US" dirty="0" smtClean="0"/>
          </a:p>
          <a:p>
            <a:r>
              <a:rPr lang="en-US" dirty="0" smtClean="0"/>
              <a:t>In general, there are many sub-bandwidths to be allocated</a:t>
            </a:r>
          </a:p>
          <a:p>
            <a:endParaRPr lang="en-US" dirty="0" smtClean="0"/>
          </a:p>
          <a:p>
            <a:r>
              <a:rPr lang="en-US" dirty="0" smtClean="0"/>
              <a:t>We need to make sure this field to stays reasonably short when there are multiple STAs allocated</a:t>
            </a:r>
          </a:p>
          <a:p>
            <a:endParaRPr lang="en-US" dirty="0" smtClean="0"/>
          </a:p>
          <a:p>
            <a:r>
              <a:rPr lang="en-US" dirty="0" smtClean="0"/>
              <a:t>In this presentation </a:t>
            </a:r>
            <a:r>
              <a:rPr lang="en-US" smtClean="0"/>
              <a:t>we go over general concepts of two </a:t>
            </a:r>
            <a:r>
              <a:rPr lang="en-US" dirty="0" smtClean="0"/>
              <a:t>schemes and compare their performances. For simplicity, we call them with the following short names:</a:t>
            </a:r>
          </a:p>
          <a:p>
            <a:pPr lvl="1"/>
            <a:r>
              <a:rPr lang="en-US" dirty="0" smtClean="0"/>
              <a:t>Fixed length</a:t>
            </a:r>
          </a:p>
          <a:p>
            <a:pPr lvl="2"/>
            <a:r>
              <a:rPr lang="en-US" sz="1200" dirty="0" smtClean="0"/>
              <a:t>The length of the allocation is constant and is not a function of number of STAs or the allocated BWs </a:t>
            </a:r>
          </a:p>
          <a:p>
            <a:pPr lvl="1"/>
            <a:r>
              <a:rPr lang="en-US" smtClean="0"/>
              <a:t>Flexible length</a:t>
            </a:r>
            <a:endParaRPr lang="en-US" dirty="0" smtClean="0"/>
          </a:p>
          <a:p>
            <a:pPr lvl="2"/>
            <a:r>
              <a:rPr lang="en-US" sz="1200" dirty="0" smtClean="0"/>
              <a:t>The length of the allocation is not constant and changes based on the number of STAs and the allocated BWs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7772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Fixed length allocation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For each 8MHz sub band of 20MHz, there are total of 1 (no STA) + 7 (1 STA) + </a:t>
            </a:r>
            <a:r>
              <a:rPr lang="en-US" smtClean="0"/>
              <a:t>11 </a:t>
            </a:r>
            <a:r>
              <a:rPr lang="en-US" smtClean="0"/>
              <a:t>(2 STAs) + </a:t>
            </a:r>
            <a:r>
              <a:rPr lang="en-US" smtClean="0"/>
              <a:t>6 </a:t>
            </a:r>
            <a:r>
              <a:rPr lang="en-US" smtClean="0"/>
              <a:t>(3 STAs) + 1 (4 STAs) = </a:t>
            </a:r>
            <a:r>
              <a:rPr lang="en-US" smtClean="0"/>
              <a:t>26 </a:t>
            </a:r>
            <a:r>
              <a:rPr lang="en-US" smtClean="0"/>
              <a:t>ways that can be compressed in 5 bits, this means for 20MHz BW, we need 5+1+5=11 bits and for 40MHz, we need 2*11=22 bits to convey all the possible sub-band allocations</a:t>
            </a:r>
          </a:p>
          <a:p>
            <a:endParaRPr lang="en-US"/>
          </a:p>
          <a:p>
            <a:r>
              <a:rPr lang="en-US" smtClean="0"/>
              <a:t>Pros:</a:t>
            </a:r>
          </a:p>
          <a:p>
            <a:pPr lvl="1"/>
            <a:r>
              <a:rPr lang="en-US" smtClean="0"/>
              <a:t>Length of SIG-B depends only on the BW of the allocation and not number of STAs or the locations of the allocation</a:t>
            </a:r>
          </a:p>
          <a:p>
            <a:endParaRPr lang="en-US"/>
          </a:p>
          <a:p>
            <a:r>
              <a:rPr lang="en-US" smtClean="0"/>
              <a:t>Cons:</a:t>
            </a:r>
          </a:p>
          <a:p>
            <a:pPr lvl="1"/>
            <a:r>
              <a:rPr lang="en-US" smtClean="0"/>
              <a:t>It can be very long </a:t>
            </a:r>
          </a:p>
          <a:p>
            <a:pPr lvl="2"/>
            <a:r>
              <a:rPr lang="en-US" sz="1400"/>
              <a:t>V</a:t>
            </a:r>
            <a:r>
              <a:rPr lang="en-US" sz="1400" smtClean="0"/>
              <a:t>ariable length can result in shorter SIG-B in many scenario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436461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Flexible length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84" y="1954411"/>
            <a:ext cx="4685034" cy="4114800"/>
          </a:xfrm>
        </p:spPr>
        <p:txBody>
          <a:bodyPr/>
          <a:lstStyle/>
          <a:p>
            <a:r>
              <a:rPr lang="en-US" smtClean="0"/>
              <a:t>Its not as easy to put some figure in Flexible length encoding. It highly depends on the encoding scheme</a:t>
            </a:r>
          </a:p>
          <a:p>
            <a:endParaRPr lang="en-US" smtClean="0"/>
          </a:p>
          <a:p>
            <a:r>
              <a:rPr lang="en-US" smtClean="0"/>
              <a:t>We took a simple encoding algorithm to show some comparison of the schemes. We call it Tree encoding:</a:t>
            </a:r>
          </a:p>
          <a:p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410074" y="4330745"/>
            <a:ext cx="4170625" cy="1004779"/>
            <a:chOff x="4394787" y="3175588"/>
            <a:chExt cx="5560833" cy="1339705"/>
          </a:xfrm>
        </p:grpSpPr>
        <p:sp>
          <p:nvSpPr>
            <p:cNvPr id="5" name="Rectangle 4"/>
            <p:cNvSpPr/>
            <p:nvPr/>
          </p:nvSpPr>
          <p:spPr>
            <a:xfrm>
              <a:off x="4394787" y="3175588"/>
              <a:ext cx="2466757" cy="1339703"/>
            </a:xfrm>
            <a:prstGeom prst="rect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STA2</a:t>
              </a:r>
            </a:p>
          </p:txBody>
        </p:sp>
        <p:sp>
          <p:nvSpPr>
            <p:cNvPr id="6" name="Rectangle 5"/>
            <p:cNvSpPr/>
            <p:nvPr/>
          </p:nvSpPr>
          <p:spPr>
            <a:xfrm>
              <a:off x="6861544" y="3175590"/>
              <a:ext cx="616689" cy="1339703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STA1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7478233" y="3175590"/>
              <a:ext cx="616689" cy="1339703"/>
            </a:xfrm>
            <a:prstGeom prst="rect">
              <a:avLst/>
            </a:prstGeom>
            <a:solidFill>
              <a:srgbClr val="C00000"/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STA3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8094922" y="3175589"/>
              <a:ext cx="616689" cy="1339703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No STA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8722241" y="3175589"/>
              <a:ext cx="1233379" cy="1339703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/>
                <a:t>STA4</a:t>
              </a: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639940" y="5392553"/>
            <a:ext cx="380097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sz="4050" dirty="0"/>
              <a:t>1 1 1 00 11 10 00</a:t>
            </a:r>
          </a:p>
          <a:p>
            <a:endParaRPr lang="en-US" sz="1350" dirty="0"/>
          </a:p>
        </p:txBody>
      </p:sp>
      <p:grpSp>
        <p:nvGrpSpPr>
          <p:cNvPr id="11" name="Group 10"/>
          <p:cNvGrpSpPr/>
          <p:nvPr/>
        </p:nvGrpSpPr>
        <p:grpSpPr>
          <a:xfrm>
            <a:off x="5024727" y="2589641"/>
            <a:ext cx="3776138" cy="3102566"/>
            <a:chOff x="8134710" y="1625691"/>
            <a:chExt cx="2104843" cy="2587925"/>
          </a:xfrm>
        </p:grpSpPr>
        <p:cxnSp>
          <p:nvCxnSpPr>
            <p:cNvPr id="12" name="Straight Connector 11"/>
            <p:cNvCxnSpPr/>
            <p:nvPr/>
          </p:nvCxnSpPr>
          <p:spPr>
            <a:xfrm flipH="1">
              <a:off x="8583284" y="1625691"/>
              <a:ext cx="491705" cy="84538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9083616" y="1625691"/>
              <a:ext cx="534837" cy="80225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9074989" y="1625691"/>
              <a:ext cx="0" cy="84538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H="1">
              <a:off x="8298612" y="2471080"/>
              <a:ext cx="284673" cy="86264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8591911" y="2471080"/>
              <a:ext cx="319176" cy="8453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H="1">
              <a:off x="9342406" y="2433669"/>
              <a:ext cx="284673" cy="86264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9635705" y="2433669"/>
              <a:ext cx="319176" cy="8453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8134710" y="3316468"/>
              <a:ext cx="163903" cy="89714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8307238" y="3316468"/>
              <a:ext cx="276046" cy="87989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8738559" y="3316468"/>
              <a:ext cx="163903" cy="89714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8911087" y="3316468"/>
              <a:ext cx="155274" cy="85973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9273394" y="3296310"/>
              <a:ext cx="60388" cy="89714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9342406" y="3296310"/>
              <a:ext cx="276046" cy="87989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flipH="1">
              <a:off x="9790979" y="3296310"/>
              <a:ext cx="163903" cy="89714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9963507" y="3296310"/>
              <a:ext cx="276046" cy="87989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TextBox 26"/>
          <p:cNvSpPr txBox="1"/>
          <p:nvPr/>
        </p:nvSpPr>
        <p:spPr>
          <a:xfrm>
            <a:off x="4813767" y="5692208"/>
            <a:ext cx="465192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25" b="1" dirty="0"/>
              <a:t>2MHz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585528" y="5692208"/>
            <a:ext cx="465192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25" b="1" dirty="0"/>
              <a:t>2MHz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935774" y="5692208"/>
            <a:ext cx="465192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25" b="1" dirty="0"/>
              <a:t>2MHz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516123" y="5692208"/>
            <a:ext cx="465192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25" b="1" dirty="0"/>
              <a:t>2MHz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907096" y="5688725"/>
            <a:ext cx="465192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25" b="1" dirty="0"/>
              <a:t>2MHz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562787" y="5669107"/>
            <a:ext cx="465192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25" b="1" dirty="0"/>
              <a:t>2MHz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872304" y="5688725"/>
            <a:ext cx="465192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25" b="1" dirty="0"/>
              <a:t>2MHz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8609452" y="5688725"/>
            <a:ext cx="465192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25" b="1" dirty="0"/>
              <a:t>2MHz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152201" y="4520237"/>
            <a:ext cx="465192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25" b="1" dirty="0"/>
              <a:t>4MHz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8112238" y="4484039"/>
            <a:ext cx="465192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25" b="1" dirty="0"/>
              <a:t>4MHz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674777" y="3509171"/>
            <a:ext cx="465192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25" b="1" dirty="0"/>
              <a:t>8MHz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7002535" y="4520237"/>
            <a:ext cx="465192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25" b="1" dirty="0"/>
              <a:t>4MHz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6334634" y="4638019"/>
            <a:ext cx="465192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25" b="1" dirty="0"/>
              <a:t>4MHz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7525147" y="3440988"/>
            <a:ext cx="465192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25" b="1" dirty="0"/>
              <a:t>8MHz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6531621" y="3584012"/>
            <a:ext cx="465192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25" b="1" dirty="0"/>
              <a:t>2MHz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531621" y="2399572"/>
            <a:ext cx="518091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25" b="1" dirty="0"/>
              <a:t>20MHz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652552" y="3364061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accent2">
                    <a:lumMod val="75000"/>
                  </a:schemeClr>
                </a:solidFill>
              </a:rPr>
              <a:t>STA2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508085" y="3705379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accent2">
                    <a:lumMod val="75000"/>
                  </a:schemeClr>
                </a:solidFill>
              </a:rPr>
              <a:t>STA1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6900982" y="5778659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accent2">
                    <a:lumMod val="75000"/>
                  </a:schemeClr>
                </a:solidFill>
              </a:rPr>
              <a:t>STA3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8104233" y="4609165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accent2">
                    <a:lumMod val="75000"/>
                  </a:schemeClr>
                </a:solidFill>
              </a:rPr>
              <a:t>STA4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6131260" y="2907833"/>
            <a:ext cx="271228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5419078" y="4023785"/>
            <a:ext cx="271228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6033136" y="3995634"/>
            <a:ext cx="271228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6598477" y="3025199"/>
            <a:ext cx="271228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7078230" y="2858781"/>
            <a:ext cx="271228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7325846" y="3947417"/>
            <a:ext cx="271228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7916132" y="3932354"/>
            <a:ext cx="271228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6996050" y="5083320"/>
            <a:ext cx="271228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7397114" y="5084383"/>
            <a:ext cx="271228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8000353" y="5072759"/>
            <a:ext cx="20256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b="1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8507484" y="5072759"/>
            <a:ext cx="271228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>
                <a:solidFill>
                  <a:srgbClr val="FF0000"/>
                </a:solidFill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12997749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000" dirty="0"/>
              <a:t>Comparing the fixed length </a:t>
            </a:r>
            <a:r>
              <a:rPr lang="en-US" sz="3000"/>
              <a:t>and </a:t>
            </a:r>
            <a:r>
              <a:rPr lang="en-US" sz="3000" smtClean="0"/>
              <a:t>flexible</a:t>
            </a:r>
            <a:br>
              <a:rPr lang="en-US" sz="3000" smtClean="0"/>
            </a:br>
            <a:r>
              <a:rPr lang="en-US" sz="3000" smtClean="0"/>
              <a:t>min/max length</a:t>
            </a:r>
            <a:endParaRPr lang="en-US" sz="3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1505495"/>
              </p:ext>
            </p:extLst>
          </p:nvPr>
        </p:nvGraphicFramePr>
        <p:xfrm>
          <a:off x="1386235" y="3365054"/>
          <a:ext cx="6371530" cy="222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7217"/>
                <a:gridCol w="1477217"/>
                <a:gridCol w="1536467"/>
                <a:gridCol w="1880629"/>
              </a:tblGrid>
              <a:tr h="5559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4 STA, 40MHZ</a:t>
                      </a:r>
                      <a:endParaRPr lang="en-US" sz="1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4 STA, 80MHz</a:t>
                      </a:r>
                      <a:endParaRPr lang="en-US" sz="1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4 STA, 160MHz</a:t>
                      </a:r>
                      <a:endParaRPr lang="en-US" sz="1000" dirty="0"/>
                    </a:p>
                  </a:txBody>
                  <a:tcPr marL="68580" marR="68580" marT="34290" marB="34290"/>
                </a:tc>
              </a:tr>
              <a:tr h="555980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Fixed Length (bits)</a:t>
                      </a:r>
                      <a:endParaRPr lang="en-US" sz="1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2+5*4=22</a:t>
                      </a:r>
                      <a:endParaRPr lang="en-US" sz="1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4+5*8=44</a:t>
                      </a:r>
                      <a:endParaRPr lang="en-US" sz="1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8+5*16=88</a:t>
                      </a:r>
                      <a:endParaRPr lang="en-US" sz="1000" dirty="0"/>
                    </a:p>
                  </a:txBody>
                  <a:tcPr marL="68580" marR="68580" marT="34290" marB="34290"/>
                </a:tc>
              </a:tr>
              <a:tr h="555980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Flexible Length maximum (bits)</a:t>
                      </a:r>
                      <a:endParaRPr lang="en-US" sz="1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2+6+4*4=24</a:t>
                      </a:r>
                      <a:endParaRPr lang="en-US" sz="1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4+6+4*6=34</a:t>
                      </a:r>
                      <a:endParaRPr lang="en-US" sz="1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8+6+4*8=46</a:t>
                      </a:r>
                      <a:endParaRPr lang="en-US" sz="1000" dirty="0"/>
                    </a:p>
                  </a:txBody>
                  <a:tcPr marL="68580" marR="68580" marT="34290" marB="34290"/>
                </a:tc>
              </a:tr>
              <a:tr h="555980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Flexible Length minimum (bits)</a:t>
                      </a:r>
                      <a:endParaRPr lang="en-US" sz="1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1+4+6=11</a:t>
                      </a:r>
                      <a:endParaRPr lang="en-US" sz="1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11+2=13</a:t>
                      </a:r>
                      <a:endParaRPr lang="en-US" sz="1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13+2=15</a:t>
                      </a:r>
                      <a:endParaRPr lang="en-US" sz="1000" dirty="0"/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290918" y="2864224"/>
            <a:ext cx="61421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Here is the comparison, when there are 4 STAs in the allocation: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468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Average Flexible length Comparison</a:t>
            </a:r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428444"/>
              </p:ext>
            </p:extLst>
          </p:nvPr>
        </p:nvGraphicFramePr>
        <p:xfrm>
          <a:off x="1874523" y="1774342"/>
          <a:ext cx="5349242" cy="4445604"/>
        </p:xfrm>
        <a:graphic>
          <a:graphicData uri="http://schemas.openxmlformats.org/drawingml/2006/table">
            <a:tbl>
              <a:tblPr firstRow="1" firstCol="1" bandRow="1">
                <a:tableStyleId>{3C2FFA5D-87B4-456A-9821-1D502468CF0F}</a:tableStyleId>
              </a:tblPr>
              <a:tblGrid>
                <a:gridCol w="1008530"/>
                <a:gridCol w="1169731"/>
                <a:gridCol w="692759"/>
                <a:gridCol w="778462"/>
                <a:gridCol w="749894"/>
                <a:gridCol w="949866"/>
              </a:tblGrid>
              <a:tr h="40132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dirty="0">
                          <a:effectLst/>
                        </a:rPr>
                        <a:t>Number of STAs</a:t>
                      </a:r>
                      <a:endParaRPr lang="en-US" sz="1100" b="1" dirty="0">
                        <a:effectLst/>
                      </a:endParaRP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dirty="0">
                          <a:effectLst/>
                        </a:rPr>
                        <a:t>Compress Method</a:t>
                      </a:r>
                      <a:endParaRPr lang="en-US" sz="1100" b="1" dirty="0">
                        <a:effectLst/>
                      </a:endParaRP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smtClean="0">
                          <a:effectLst/>
                        </a:rPr>
                        <a:t>20Mhz</a:t>
                      </a:r>
                      <a:endParaRPr lang="en-US" sz="1100" b="1" dirty="0">
                        <a:effectLst/>
                      </a:endParaRP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smtClean="0">
                          <a:effectLst/>
                        </a:rPr>
                        <a:t>40Mhz</a:t>
                      </a:r>
                      <a:endParaRPr lang="en-US" sz="1100" b="1" dirty="0">
                        <a:effectLst/>
                      </a:endParaRP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smtClean="0">
                          <a:effectLst/>
                        </a:rPr>
                        <a:t>80Mhz</a:t>
                      </a:r>
                      <a:endParaRPr lang="en-US" sz="1100" b="1">
                        <a:effectLst/>
                      </a:endParaRP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smtClean="0">
                          <a:effectLst/>
                        </a:rPr>
                        <a:t>160Mhz</a:t>
                      </a:r>
                      <a:endParaRPr lang="en-US" sz="1100" b="1" dirty="0">
                        <a:effectLst/>
                      </a:endParaRPr>
                    </a:p>
                  </a:txBody>
                  <a:tcPr marL="15541" marR="15541" marT="15541" marB="15541" anchor="ctr"/>
                </a:tc>
              </a:tr>
              <a:tr h="2246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1</a:t>
                      </a:r>
                      <a:endParaRPr lang="en-US" sz="1100" b="1">
                        <a:effectLst/>
                      </a:endParaRP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dirty="0">
                          <a:effectLst/>
                        </a:rPr>
                        <a:t>Fixed</a:t>
                      </a:r>
                      <a:endParaRPr lang="en-US" sz="1100" b="1" dirty="0">
                        <a:effectLst/>
                      </a:endParaRP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10.00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20.00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40.00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80.00</a:t>
                      </a:r>
                    </a:p>
                  </a:txBody>
                  <a:tcPr marL="15541" marR="15541" marT="15541" marB="15541" anchor="ctr"/>
                </a:tc>
              </a:tr>
              <a:tr h="22468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Flexible</a:t>
                      </a:r>
                      <a:endParaRPr lang="en-US" sz="1100" b="1">
                        <a:effectLst/>
                      </a:endParaRP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solidFill>
                            <a:srgbClr val="FF0000"/>
                          </a:solidFill>
                          <a:effectLst/>
                        </a:rPr>
                        <a:t>5.47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solidFill>
                            <a:srgbClr val="FF0000"/>
                          </a:solidFill>
                          <a:effectLst/>
                        </a:rPr>
                        <a:t>7.29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solidFill>
                            <a:srgbClr val="FF0000"/>
                          </a:solidFill>
                          <a:effectLst/>
                        </a:rPr>
                        <a:t>9.17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solidFill>
                            <a:srgbClr val="FF0000"/>
                          </a:solidFill>
                          <a:effectLst/>
                        </a:rPr>
                        <a:t>11.10</a:t>
                      </a:r>
                    </a:p>
                  </a:txBody>
                  <a:tcPr marL="15541" marR="15541" marT="15541" marB="15541" anchor="ctr"/>
                </a:tc>
              </a:tr>
              <a:tr h="2246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2</a:t>
                      </a:r>
                      <a:endParaRPr lang="en-US" sz="1100" b="1">
                        <a:effectLst/>
                      </a:endParaRP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Fixed</a:t>
                      </a:r>
                      <a:endParaRPr lang="en-US" sz="1100" b="1">
                        <a:effectLst/>
                      </a:endParaRP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10.00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dirty="0">
                          <a:effectLst/>
                        </a:rPr>
                        <a:t>20.00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40.00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80.00</a:t>
                      </a:r>
                    </a:p>
                  </a:txBody>
                  <a:tcPr marL="15541" marR="15541" marT="15541" marB="15541" anchor="ctr"/>
                </a:tc>
              </a:tr>
              <a:tr h="22468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Flexible</a:t>
                      </a:r>
                      <a:endParaRPr lang="en-US" sz="1100" b="1">
                        <a:effectLst/>
                      </a:endParaRP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solidFill>
                            <a:srgbClr val="FF0000"/>
                          </a:solidFill>
                          <a:effectLst/>
                        </a:rPr>
                        <a:t>8.87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solidFill>
                            <a:srgbClr val="FF0000"/>
                          </a:solidFill>
                          <a:effectLst/>
                        </a:rPr>
                        <a:t>12.14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solidFill>
                            <a:srgbClr val="FF0000"/>
                          </a:solidFill>
                          <a:effectLst/>
                        </a:rPr>
                        <a:t>15.52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solidFill>
                            <a:srgbClr val="FF0000"/>
                          </a:solidFill>
                          <a:effectLst/>
                        </a:rPr>
                        <a:t>19.05</a:t>
                      </a:r>
                    </a:p>
                  </a:txBody>
                  <a:tcPr marL="15541" marR="15541" marT="15541" marB="15541" anchor="ctr"/>
                </a:tc>
              </a:tr>
              <a:tr h="2246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dirty="0">
                          <a:effectLst/>
                        </a:rPr>
                        <a:t>3</a:t>
                      </a:r>
                      <a:endParaRPr lang="en-US" sz="1100" b="1" dirty="0">
                        <a:effectLst/>
                      </a:endParaRP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Fixed</a:t>
                      </a:r>
                      <a:endParaRPr lang="en-US" sz="1100" b="1">
                        <a:effectLst/>
                      </a:endParaRP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10.00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20.00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40.00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80.00</a:t>
                      </a:r>
                    </a:p>
                  </a:txBody>
                  <a:tcPr marL="15541" marR="15541" marT="15541" marB="15541" anchor="ctr"/>
                </a:tc>
              </a:tr>
              <a:tr h="22468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Flexible</a:t>
                      </a:r>
                      <a:endParaRPr lang="en-US" sz="1100" b="1">
                        <a:effectLst/>
                      </a:endParaRP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11.11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solidFill>
                            <a:srgbClr val="FF0000"/>
                          </a:solidFill>
                          <a:effectLst/>
                        </a:rPr>
                        <a:t>15.90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solidFill>
                            <a:srgbClr val="FF0000"/>
                          </a:solidFill>
                          <a:effectLst/>
                        </a:rPr>
                        <a:t>20.80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solidFill>
                            <a:srgbClr val="FF0000"/>
                          </a:solidFill>
                          <a:effectLst/>
                        </a:rPr>
                        <a:t>25.89</a:t>
                      </a:r>
                    </a:p>
                  </a:txBody>
                  <a:tcPr marL="15541" marR="15541" marT="15541" marB="15541" anchor="ctr"/>
                </a:tc>
              </a:tr>
              <a:tr h="2246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4</a:t>
                      </a:r>
                      <a:endParaRPr lang="en-US" sz="1100" b="1">
                        <a:effectLst/>
                      </a:endParaRP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Fixed</a:t>
                      </a:r>
                      <a:endParaRPr lang="en-US" sz="1100" b="1">
                        <a:effectLst/>
                      </a:endParaRP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10.00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20.00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40.00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dirty="0">
                          <a:effectLst/>
                        </a:rPr>
                        <a:t>80.00</a:t>
                      </a:r>
                    </a:p>
                  </a:txBody>
                  <a:tcPr marL="15541" marR="15541" marT="15541" marB="15541" anchor="ctr"/>
                </a:tc>
              </a:tr>
              <a:tr h="22468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Flexible</a:t>
                      </a:r>
                      <a:endParaRPr lang="en-US" sz="1100" b="1">
                        <a:effectLst/>
                      </a:endParaRP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12.59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dirty="0">
                          <a:solidFill>
                            <a:srgbClr val="FF0000"/>
                          </a:solidFill>
                          <a:effectLst/>
                        </a:rPr>
                        <a:t>18.98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dirty="0">
                          <a:solidFill>
                            <a:srgbClr val="FF0000"/>
                          </a:solidFill>
                          <a:effectLst/>
                        </a:rPr>
                        <a:t>25.38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dirty="0">
                          <a:solidFill>
                            <a:srgbClr val="FF0000"/>
                          </a:solidFill>
                          <a:effectLst/>
                        </a:rPr>
                        <a:t>32.01</a:t>
                      </a:r>
                    </a:p>
                  </a:txBody>
                  <a:tcPr marL="15541" marR="15541" marT="15541" marB="15541" anchor="ctr"/>
                </a:tc>
              </a:tr>
              <a:tr h="2246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5</a:t>
                      </a:r>
                      <a:endParaRPr lang="en-US" sz="1100" b="1">
                        <a:effectLst/>
                      </a:endParaRP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Fixed</a:t>
                      </a:r>
                      <a:endParaRPr lang="en-US" sz="1100" b="1">
                        <a:effectLst/>
                      </a:endParaRP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dirty="0">
                          <a:effectLst/>
                        </a:rPr>
                        <a:t>10.00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dirty="0">
                          <a:effectLst/>
                        </a:rPr>
                        <a:t>20.00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40.00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80.00</a:t>
                      </a:r>
                    </a:p>
                  </a:txBody>
                  <a:tcPr marL="15541" marR="15541" marT="15541" marB="15541" anchor="ctr"/>
                </a:tc>
              </a:tr>
              <a:tr h="22468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Flexible</a:t>
                      </a:r>
                      <a:endParaRPr lang="en-US" sz="1100" b="1">
                        <a:effectLst/>
                      </a:endParaRP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13.45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21.52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solidFill>
                            <a:srgbClr val="FF0000"/>
                          </a:solidFill>
                          <a:effectLst/>
                        </a:rPr>
                        <a:t>29.43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solidFill>
                            <a:srgbClr val="FF0000"/>
                          </a:solidFill>
                          <a:effectLst/>
                        </a:rPr>
                        <a:t>37.57</a:t>
                      </a:r>
                    </a:p>
                  </a:txBody>
                  <a:tcPr marL="15541" marR="15541" marT="15541" marB="15541" anchor="ctr"/>
                </a:tc>
              </a:tr>
              <a:tr h="2246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6</a:t>
                      </a:r>
                      <a:endParaRPr lang="en-US" sz="1100" b="1">
                        <a:effectLst/>
                      </a:endParaRP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Fixed</a:t>
                      </a:r>
                      <a:endParaRPr lang="en-US" sz="1100" b="1">
                        <a:effectLst/>
                      </a:endParaRP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10.00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20.00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40.00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80.00</a:t>
                      </a:r>
                    </a:p>
                  </a:txBody>
                  <a:tcPr marL="15541" marR="15541" marT="15541" marB="15541" anchor="ctr"/>
                </a:tc>
              </a:tr>
              <a:tr h="22468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Flexible</a:t>
                      </a:r>
                      <a:endParaRPr lang="en-US" sz="1100" b="1">
                        <a:effectLst/>
                      </a:endParaRP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13.86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23.61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solidFill>
                            <a:srgbClr val="FF0000"/>
                          </a:solidFill>
                          <a:effectLst/>
                        </a:rPr>
                        <a:t>33.05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solidFill>
                            <a:srgbClr val="FF0000"/>
                          </a:solidFill>
                          <a:effectLst/>
                        </a:rPr>
                        <a:t>42.70</a:t>
                      </a:r>
                    </a:p>
                  </a:txBody>
                  <a:tcPr marL="15541" marR="15541" marT="15541" marB="15541" anchor="ctr"/>
                </a:tc>
              </a:tr>
              <a:tr h="2246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7</a:t>
                      </a:r>
                      <a:endParaRPr lang="en-US" sz="1100" b="1">
                        <a:effectLst/>
                      </a:endParaRP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Fixed</a:t>
                      </a:r>
                      <a:endParaRPr lang="en-US" sz="1100" b="1">
                        <a:effectLst/>
                      </a:endParaRP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10.00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20.00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40.00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80.00</a:t>
                      </a:r>
                    </a:p>
                  </a:txBody>
                  <a:tcPr marL="15541" marR="15541" marT="15541" marB="15541" anchor="ctr"/>
                </a:tc>
              </a:tr>
              <a:tr h="22468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Flexible</a:t>
                      </a:r>
                      <a:endParaRPr lang="en-US" sz="1100" b="1">
                        <a:effectLst/>
                      </a:endParaRP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14.00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25.30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solidFill>
                            <a:srgbClr val="FF0000"/>
                          </a:solidFill>
                          <a:effectLst/>
                        </a:rPr>
                        <a:t>36.32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solidFill>
                            <a:srgbClr val="FF0000"/>
                          </a:solidFill>
                          <a:effectLst/>
                        </a:rPr>
                        <a:t>47.47</a:t>
                      </a:r>
                    </a:p>
                  </a:txBody>
                  <a:tcPr marL="15541" marR="15541" marT="15541" marB="15541" anchor="ctr"/>
                </a:tc>
              </a:tr>
              <a:tr h="2246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8</a:t>
                      </a:r>
                      <a:endParaRPr lang="en-US" sz="1100" b="1">
                        <a:effectLst/>
                      </a:endParaRP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Fixed</a:t>
                      </a:r>
                      <a:endParaRPr lang="en-US" sz="1100" b="1">
                        <a:effectLst/>
                      </a:endParaRP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dirty="0">
                          <a:effectLst/>
                        </a:rPr>
                        <a:t>10.00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20.00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40.00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dirty="0">
                          <a:effectLst/>
                        </a:rPr>
                        <a:t>80.00</a:t>
                      </a:r>
                    </a:p>
                  </a:txBody>
                  <a:tcPr marL="15541" marR="15541" marT="15541" marB="15541" anchor="ctr"/>
                </a:tc>
              </a:tr>
              <a:tr h="22468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dirty="0">
                          <a:effectLst/>
                        </a:rPr>
                        <a:t>Flexible</a:t>
                      </a:r>
                      <a:endParaRPr lang="en-US" sz="1100" b="1" dirty="0">
                        <a:effectLst/>
                      </a:endParaRP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14.00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26.66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solidFill>
                            <a:srgbClr val="FF0000"/>
                          </a:solidFill>
                          <a:effectLst/>
                        </a:rPr>
                        <a:t>39.27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solidFill>
                            <a:srgbClr val="FF0000"/>
                          </a:solidFill>
                          <a:effectLst/>
                        </a:rPr>
                        <a:t>51.93</a:t>
                      </a:r>
                    </a:p>
                  </a:txBody>
                  <a:tcPr marL="15541" marR="15541" marT="15541" marB="15541" anchor="ctr"/>
                </a:tc>
              </a:tr>
              <a:tr h="2246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9</a:t>
                      </a:r>
                      <a:endParaRPr lang="en-US" sz="1100" b="1">
                        <a:effectLst/>
                      </a:endParaRP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Fixed</a:t>
                      </a:r>
                      <a:endParaRPr lang="en-US" sz="1100" b="1">
                        <a:effectLst/>
                      </a:endParaRP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0.00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20.00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40.00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80.00</a:t>
                      </a:r>
                    </a:p>
                  </a:txBody>
                  <a:tcPr marL="15541" marR="15541" marT="15541" marB="15541" anchor="ctr"/>
                </a:tc>
              </a:tr>
              <a:tr h="22468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dirty="0">
                          <a:effectLst/>
                        </a:rPr>
                        <a:t>Flexible</a:t>
                      </a:r>
                      <a:endParaRPr lang="en-US" sz="1100" b="1" dirty="0">
                        <a:effectLst/>
                      </a:endParaRP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dirty="0">
                          <a:effectLst/>
                        </a:rPr>
                        <a:t>0.00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27.72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41.96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dirty="0">
                          <a:solidFill>
                            <a:srgbClr val="FF0000"/>
                          </a:solidFill>
                          <a:effectLst/>
                        </a:rPr>
                        <a:t>56.12</a:t>
                      </a:r>
                    </a:p>
                  </a:txBody>
                  <a:tcPr marL="15541" marR="15541" marT="15541" marB="15541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12318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Flexible Length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Note: In the Average scenario, we consider all cases, many of those may not be out of interest. Looking into only practical cases, the average length for flexible case is even less</a:t>
            </a:r>
          </a:p>
          <a:p>
            <a:endParaRPr lang="en-US"/>
          </a:p>
          <a:p>
            <a:r>
              <a:rPr lang="en-US" smtClean="0"/>
              <a:t>Pros</a:t>
            </a:r>
            <a:r>
              <a:rPr lang="en-US" smtClean="0"/>
              <a:t>:</a:t>
            </a:r>
          </a:p>
          <a:p>
            <a:pPr lvl="1"/>
            <a:r>
              <a:rPr lang="en-US" smtClean="0"/>
              <a:t>It reduces the length of SIG-B in many scenarios</a:t>
            </a:r>
          </a:p>
          <a:p>
            <a:endParaRPr lang="en-US"/>
          </a:p>
          <a:p>
            <a:r>
              <a:rPr lang="en-US" smtClean="0"/>
              <a:t>Cons:</a:t>
            </a:r>
          </a:p>
          <a:p>
            <a:pPr lvl="1"/>
            <a:r>
              <a:rPr lang="en-US" smtClean="0"/>
              <a:t>Its length depens on:</a:t>
            </a:r>
          </a:p>
          <a:p>
            <a:pPr lvl="2"/>
            <a:r>
              <a:rPr lang="en-US" sz="1400" smtClean="0"/>
              <a:t>Number of STAs in the allocation</a:t>
            </a:r>
          </a:p>
          <a:p>
            <a:pPr lvl="2"/>
            <a:r>
              <a:rPr lang="en-US" sz="1400" smtClean="0"/>
              <a:t>BW and location of STAs </a:t>
            </a:r>
          </a:p>
          <a:p>
            <a:pPr lvl="1"/>
            <a:endParaRPr lang="en-US" sz="1100"/>
          </a:p>
          <a:p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42021085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Summary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</a:t>
            </a:r>
            <a:r>
              <a:rPr lang="en-US" smtClean="0"/>
              <a:t>wo ways of encoding BW allocation inside the SIG-B is presented</a:t>
            </a:r>
          </a:p>
          <a:p>
            <a:pPr lvl="1"/>
            <a:r>
              <a:rPr lang="en-US" smtClean="0"/>
              <a:t>Fixed length and flexible length</a:t>
            </a:r>
          </a:p>
          <a:p>
            <a:endParaRPr lang="en-US" smtClean="0"/>
          </a:p>
          <a:p>
            <a:r>
              <a:rPr lang="en-US" smtClean="0"/>
              <a:t>We provide one specific flexible length coding (tree encoding) and compare min/max and average performance of that with the fixed length encoding</a:t>
            </a:r>
            <a:endParaRPr lang="en-US"/>
          </a:p>
          <a:p>
            <a:endParaRPr lang="en-US" smtClean="0"/>
          </a:p>
          <a:p>
            <a:r>
              <a:rPr lang="en-US" smtClean="0"/>
              <a:t>In general, the flexible length performs much better than the fixed length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85140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73942</TotalTime>
  <Words>645</Words>
  <Application>Microsoft Office PowerPoint</Application>
  <PresentationFormat>On-screen Show (4:3)</PresentationFormat>
  <Paragraphs>218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Malgun Gothic</vt:lpstr>
      <vt:lpstr>宋体</vt:lpstr>
      <vt:lpstr>Arial</vt:lpstr>
      <vt:lpstr>Calibri</vt:lpstr>
      <vt:lpstr>Times New Roman</vt:lpstr>
      <vt:lpstr>802-11-Submission</vt:lpstr>
      <vt:lpstr>SIG-B Resource unit allocation coding</vt:lpstr>
      <vt:lpstr>Motivation</vt:lpstr>
      <vt:lpstr>Fixed length allocation</vt:lpstr>
      <vt:lpstr>Flexible length</vt:lpstr>
      <vt:lpstr>Comparing the fixed length and flexible min/max length</vt:lpstr>
      <vt:lpstr>Average Flexible length Comparison</vt:lpstr>
      <vt:lpstr>Flexible Length</vt:lpstr>
      <vt:lpstr>Summary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new view to assess current CCA protocol</dc:title>
  <dc:creator>amin</dc:creator>
  <cp:lastModifiedBy>amin jafarian</cp:lastModifiedBy>
  <cp:revision>329</cp:revision>
  <dcterms:created xsi:type="dcterms:W3CDTF">2014-12-29T23:09:07Z</dcterms:created>
  <dcterms:modified xsi:type="dcterms:W3CDTF">2015-09-14T02:39:28Z</dcterms:modified>
</cp:coreProperties>
</file>