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9"/>
  </p:notesMasterIdLst>
  <p:handoutMasterIdLst>
    <p:handoutMasterId r:id="rId30"/>
  </p:handoutMasterIdLst>
  <p:sldIdLst>
    <p:sldId id="256" r:id="rId2"/>
    <p:sldId id="291" r:id="rId3"/>
    <p:sldId id="290" r:id="rId4"/>
    <p:sldId id="292" r:id="rId5"/>
    <p:sldId id="295" r:id="rId6"/>
    <p:sldId id="298" r:id="rId7"/>
    <p:sldId id="300" r:id="rId8"/>
    <p:sldId id="301" r:id="rId9"/>
    <p:sldId id="296" r:id="rId10"/>
    <p:sldId id="297" r:id="rId11"/>
    <p:sldId id="289" r:id="rId12"/>
    <p:sldId id="285" r:id="rId13"/>
    <p:sldId id="286" r:id="rId14"/>
    <p:sldId id="281" r:id="rId15"/>
    <p:sldId id="257" r:id="rId16"/>
    <p:sldId id="260" r:id="rId17"/>
    <p:sldId id="278" r:id="rId18"/>
    <p:sldId id="277" r:id="rId19"/>
    <p:sldId id="268" r:id="rId20"/>
    <p:sldId id="269" r:id="rId21"/>
    <p:sldId id="270" r:id="rId22"/>
    <p:sldId id="271" r:id="rId23"/>
    <p:sldId id="279" r:id="rId24"/>
    <p:sldId id="280" r:id="rId25"/>
    <p:sldId id="264" r:id="rId26"/>
    <p:sldId id="265" r:id="rId27"/>
    <p:sldId id="27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5" d="100"/>
          <a:sy n="95" d="100"/>
        </p:scale>
        <p:origin x="892"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80DFF5-4D98-4714-B3F1-DB2F0C58CE49}" type="datetimeFigureOut">
              <a:rPr lang="en-US" smtClean="0"/>
              <a:t>9/13/2015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4F6A8DA-D87B-4ECA-B68A-3ACF5F19AC96}" type="slidenum">
              <a:rPr lang="en-US" smtClean="0"/>
              <a:t>‹#›</a:t>
            </a:fld>
            <a:endParaRPr lang="en-US"/>
          </a:p>
        </p:txBody>
      </p:sp>
    </p:spTree>
    <p:extLst>
      <p:ext uri="{BB962C8B-B14F-4D97-AF65-F5344CB8AC3E}">
        <p14:creationId xmlns:p14="http://schemas.microsoft.com/office/powerpoint/2010/main" val="2209458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F50DF3-DC73-4413-A0D4-E7438B8C590B}" type="datetimeFigureOut">
              <a:rPr lang="en-US" smtClean="0"/>
              <a:t>9/13/2015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B32C06-9D6F-4173-99F8-7215B62BC3EF}" type="slidenum">
              <a:rPr lang="en-US" smtClean="0"/>
              <a:t>‹#›</a:t>
            </a:fld>
            <a:endParaRPr lang="en-US"/>
          </a:p>
        </p:txBody>
      </p:sp>
    </p:spTree>
    <p:extLst>
      <p:ext uri="{BB962C8B-B14F-4D97-AF65-F5344CB8AC3E}">
        <p14:creationId xmlns:p14="http://schemas.microsoft.com/office/powerpoint/2010/main" val="87784858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B32C06-9D6F-4173-99F8-7215B62BC3EF}" type="slidenum">
              <a:rPr lang="en-US" smtClean="0"/>
              <a:t>1</a:t>
            </a:fld>
            <a:endParaRPr lang="en-US"/>
          </a:p>
        </p:txBody>
      </p:sp>
    </p:spTree>
    <p:extLst>
      <p:ext uri="{BB962C8B-B14F-4D97-AF65-F5344CB8AC3E}">
        <p14:creationId xmlns:p14="http://schemas.microsoft.com/office/powerpoint/2010/main" val="1495415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B32C06-9D6F-4173-99F8-7215B62BC3EF}" type="slidenum">
              <a:rPr lang="en-US" smtClean="0"/>
              <a:t>15</a:t>
            </a:fld>
            <a:endParaRPr lang="en-US"/>
          </a:p>
        </p:txBody>
      </p:sp>
    </p:spTree>
    <p:extLst>
      <p:ext uri="{BB962C8B-B14F-4D97-AF65-F5344CB8AC3E}">
        <p14:creationId xmlns:p14="http://schemas.microsoft.com/office/powerpoint/2010/main" val="1262942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2405649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xfrm>
            <a:off x="4209351" y="6475414"/>
            <a:ext cx="801502" cy="276999"/>
          </a:xfrm>
          <a:prstGeom prst="rect">
            <a:avLst/>
          </a:prstGeom>
          <a:ln/>
        </p:spPr>
        <p:txBody>
          <a:bodyPr/>
          <a:lstStyle>
            <a:lvl1pPr>
              <a:defRPr/>
            </a:lvl1pPr>
          </a:lstStyle>
          <a:p>
            <a:pPr>
              <a:defRPr/>
            </a:pPr>
            <a:r>
              <a:rPr lang="en-US">
                <a:solidFill>
                  <a:srgbClr val="000000"/>
                </a:solidFill>
              </a:rPr>
              <a:t>Slide </a:t>
            </a:r>
            <a:fld id="{C1789BC7-C074-42CC-ADF8-5107DF6BD1C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307170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4409726" y="6475414"/>
            <a:ext cx="492474" cy="169277"/>
          </a:xfrm>
          <a:prstGeom prst="rect">
            <a:avLst/>
          </a:prstGeom>
        </p:spPr>
        <p:txBody>
          <a:bodyPr/>
          <a:lstStyle/>
          <a:p>
            <a:pPr fontAlgn="base">
              <a:spcBef>
                <a:spcPct val="0"/>
              </a:spcBef>
              <a:spcAft>
                <a:spcPct val="0"/>
              </a:spcAft>
              <a:defRPr/>
            </a:pPr>
            <a:r>
              <a:rPr lang="en-US" sz="900" smtClean="0">
                <a:solidFill>
                  <a:srgbClr val="000000"/>
                </a:solidFill>
              </a:rPr>
              <a:t>Slide </a:t>
            </a:r>
            <a:fld id="{7614916F-BBEF-4684-B6F5-1E636F42BA02}" type="slidenum">
              <a:rPr lang="en-US" sz="900" smtClean="0">
                <a:solidFill>
                  <a:srgbClr val="000000"/>
                </a:solidFill>
              </a:rPr>
              <a:pPr fontAlgn="base">
                <a:spcBef>
                  <a:spcPct val="0"/>
                </a:spcBef>
                <a:spcAft>
                  <a:spcPct val="0"/>
                </a:spcAft>
                <a:defRPr/>
              </a:pPr>
              <a:t>‹#›</a:t>
            </a:fld>
            <a:endParaRPr lang="en-US" sz="900">
              <a:solidFill>
                <a:srgbClr val="000000"/>
              </a:solidFill>
            </a:endParaRPr>
          </a:p>
        </p:txBody>
      </p:sp>
      <p:sp>
        <p:nvSpPr>
          <p:cNvPr id="5" name="Title 4"/>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89098406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Rectangle 7"/>
          <p:cNvSpPr>
            <a:spLocks noChangeArrowheads="1"/>
          </p:cNvSpPr>
          <p:nvPr/>
        </p:nvSpPr>
        <p:spPr bwMode="auto">
          <a:xfrm>
            <a:off x="6002332" y="401851"/>
            <a:ext cx="2443169" cy="207749"/>
          </a:xfrm>
          <a:prstGeom prst="rect">
            <a:avLst/>
          </a:prstGeom>
          <a:noFill/>
          <a:ln w="9525">
            <a:noFill/>
            <a:miter lim="800000"/>
            <a:headEnd/>
            <a:tailEnd/>
          </a:ln>
          <a:effectLst/>
        </p:spPr>
        <p:txBody>
          <a:bodyPr wrap="none" lIns="0" tIns="0" rIns="0" bIns="0" anchor="b">
            <a:spAutoFit/>
          </a:bodyPr>
          <a:lstStyle/>
          <a:p>
            <a:pPr marL="342900" lvl="4" algn="r" eaLnBrk="0" fontAlgn="base" hangingPunct="0">
              <a:spcBef>
                <a:spcPct val="0"/>
              </a:spcBef>
              <a:spcAft>
                <a:spcPct val="0"/>
              </a:spcAft>
              <a:defRPr/>
            </a:pPr>
            <a:r>
              <a:rPr lang="en-US" sz="1350" b="1" dirty="0">
                <a:solidFill>
                  <a:srgbClr val="000000"/>
                </a:solidFill>
                <a:cs typeface="Arial" charset="0"/>
              </a:rPr>
              <a:t>doc.: </a:t>
            </a:r>
            <a:r>
              <a:rPr lang="en-US" sz="1350" b="1">
                <a:solidFill>
                  <a:srgbClr val="000000"/>
                </a:solidFill>
                <a:cs typeface="Arial" charset="0"/>
              </a:rPr>
              <a:t>IEEE </a:t>
            </a:r>
            <a:r>
              <a:rPr lang="en-US" sz="1350" b="1" smtClean="0">
                <a:solidFill>
                  <a:srgbClr val="000000"/>
                </a:solidFill>
                <a:cs typeface="Arial" charset="0"/>
              </a:rPr>
              <a:t>802.11-15/1110r0</a:t>
            </a:r>
            <a:endParaRPr lang="en-US" sz="1350" b="1" dirty="0">
              <a:solidFill>
                <a:srgbClr val="000000"/>
              </a:solidFill>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dirty="0">
              <a:solidFill>
                <a:srgbClr val="000000"/>
              </a:solidFill>
              <a:cs typeface="Arial" charset="0"/>
            </a:endParaRPr>
          </a:p>
        </p:txBody>
      </p:sp>
      <p:sp>
        <p:nvSpPr>
          <p:cNvPr id="1034" name="Line 10"/>
          <p:cNvSpPr>
            <a:spLocks noChangeShapeType="1"/>
          </p:cNvSpPr>
          <p:nvPr/>
        </p:nvSpPr>
        <p:spPr bwMode="auto">
          <a:xfrm>
            <a:off x="596901" y="6415617"/>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dirty="0">
              <a:solidFill>
                <a:srgbClr val="000000"/>
              </a:solidFill>
              <a:cs typeface="Arial" charset="0"/>
            </a:endParaRPr>
          </a:p>
        </p:txBody>
      </p:sp>
      <p:sp>
        <p:nvSpPr>
          <p:cNvPr id="11" name="Text Placeholder 6"/>
          <p:cNvSpPr txBox="1">
            <a:spLocks/>
          </p:cNvSpPr>
          <p:nvPr userDrawn="1"/>
        </p:nvSpPr>
        <p:spPr>
          <a:xfrm>
            <a:off x="6534482" y="6390744"/>
            <a:ext cx="2513588" cy="355070"/>
          </a:xfrm>
          <a:prstGeom prst="rect">
            <a:avLst/>
          </a:prstGeom>
        </p:spPr>
        <p:txBody>
          <a:bodyPr/>
          <a:lstStyle>
            <a:lvl1pPr marL="0" indent="0" algn="l" rtl="0" eaLnBrk="0" fontAlgn="base" hangingPunct="0">
              <a:spcBef>
                <a:spcPct val="20000"/>
              </a:spcBef>
              <a:spcAft>
                <a:spcPct val="0"/>
              </a:spcAft>
              <a:buNone/>
              <a:defRPr sz="1800" b="1">
                <a:solidFill>
                  <a:schemeClr val="tx1"/>
                </a:solidFill>
                <a:latin typeface="+mn-lt"/>
                <a:ea typeface="+mn-ea"/>
                <a:cs typeface="+mn-cs"/>
              </a:defRPr>
            </a:lvl1pPr>
            <a:lvl2pPr marL="557213" indent="-214313" algn="l" rtl="0" eaLnBrk="0" fontAlgn="base" hangingPunct="0">
              <a:spcBef>
                <a:spcPct val="20000"/>
              </a:spcBef>
              <a:spcAft>
                <a:spcPct val="0"/>
              </a:spcAft>
              <a:buChar char="–"/>
              <a:defRPr sz="1500">
                <a:solidFill>
                  <a:schemeClr val="tx1"/>
                </a:solidFill>
                <a:latin typeface="+mn-lt"/>
              </a:defRPr>
            </a:lvl2pPr>
            <a:lvl3pPr marL="814388" indent="-171450" algn="l" rtl="0" eaLnBrk="0" fontAlgn="base" hangingPunct="0">
              <a:spcBef>
                <a:spcPct val="20000"/>
              </a:spcBef>
              <a:spcAft>
                <a:spcPct val="0"/>
              </a:spcAft>
              <a:buChar char="•"/>
              <a:defRPr>
                <a:solidFill>
                  <a:schemeClr val="tx1"/>
                </a:solidFill>
                <a:latin typeface="+mn-lt"/>
              </a:defRPr>
            </a:lvl3pPr>
            <a:lvl4pPr marL="1071563" indent="-171450" algn="l" rtl="0" eaLnBrk="0" fontAlgn="base" hangingPunct="0">
              <a:spcBef>
                <a:spcPct val="20000"/>
              </a:spcBef>
              <a:spcAft>
                <a:spcPct val="0"/>
              </a:spcAft>
              <a:buChar char="–"/>
              <a:defRPr sz="1200">
                <a:solidFill>
                  <a:schemeClr val="tx1"/>
                </a:solidFill>
                <a:latin typeface="+mn-lt"/>
              </a:defRPr>
            </a:lvl4pPr>
            <a:lvl5pPr marL="1328738" indent="-171450" algn="l" rtl="0" eaLnBrk="0" fontAlgn="base" hangingPunct="0">
              <a:spcBef>
                <a:spcPct val="20000"/>
              </a:spcBef>
              <a:spcAft>
                <a:spcPct val="0"/>
              </a:spcAft>
              <a:buChar char="•"/>
              <a:defRPr sz="1200">
                <a:solidFill>
                  <a:schemeClr val="tx1"/>
                </a:solidFill>
                <a:latin typeface="+mn-lt"/>
              </a:defRPr>
            </a:lvl5pPr>
            <a:lvl6pPr marL="1671638" indent="-171450" algn="l" rtl="0" eaLnBrk="0" fontAlgn="base" hangingPunct="0">
              <a:spcBef>
                <a:spcPct val="20000"/>
              </a:spcBef>
              <a:spcAft>
                <a:spcPct val="0"/>
              </a:spcAft>
              <a:buChar char="•"/>
              <a:defRPr sz="1200">
                <a:solidFill>
                  <a:schemeClr val="tx1"/>
                </a:solidFill>
                <a:latin typeface="+mn-lt"/>
              </a:defRPr>
            </a:lvl6pPr>
            <a:lvl7pPr marL="2014538" indent="-171450" algn="l" rtl="0" eaLnBrk="0" fontAlgn="base" hangingPunct="0">
              <a:spcBef>
                <a:spcPct val="20000"/>
              </a:spcBef>
              <a:spcAft>
                <a:spcPct val="0"/>
              </a:spcAft>
              <a:buChar char="•"/>
              <a:defRPr sz="1200">
                <a:solidFill>
                  <a:schemeClr val="tx1"/>
                </a:solidFill>
                <a:latin typeface="+mn-lt"/>
              </a:defRPr>
            </a:lvl7pPr>
            <a:lvl8pPr marL="2357438" indent="-171450" algn="l" rtl="0" eaLnBrk="0" fontAlgn="base" hangingPunct="0">
              <a:spcBef>
                <a:spcPct val="20000"/>
              </a:spcBef>
              <a:spcAft>
                <a:spcPct val="0"/>
              </a:spcAft>
              <a:buChar char="•"/>
              <a:defRPr sz="1200">
                <a:solidFill>
                  <a:schemeClr val="tx1"/>
                </a:solidFill>
                <a:latin typeface="+mn-lt"/>
              </a:defRPr>
            </a:lvl8pPr>
            <a:lvl9pPr marL="2700338" indent="-171450" algn="l" rtl="0" eaLnBrk="0" fontAlgn="base" hangingPunct="0">
              <a:spcBef>
                <a:spcPct val="20000"/>
              </a:spcBef>
              <a:spcAft>
                <a:spcPct val="0"/>
              </a:spcAft>
              <a:buChar char="•"/>
              <a:defRPr sz="1200">
                <a:solidFill>
                  <a:schemeClr val="tx1"/>
                </a:solidFill>
                <a:latin typeface="+mn-lt"/>
              </a:defRPr>
            </a:lvl9pPr>
          </a:lstStyle>
          <a:p>
            <a:r>
              <a:rPr lang="en-US" sz="1200" kern="0" dirty="0" smtClean="0"/>
              <a:t>Amin </a:t>
            </a:r>
            <a:r>
              <a:rPr lang="en-US" sz="1200" kern="0" dirty="0" err="1" smtClean="0"/>
              <a:t>Jafarian</a:t>
            </a:r>
            <a:r>
              <a:rPr lang="en-US" sz="1200" kern="0" dirty="0" smtClean="0"/>
              <a:t>, </a:t>
            </a:r>
            <a:r>
              <a:rPr lang="en-US" sz="1300" kern="0" dirty="0" err="1" smtClean="0"/>
              <a:t>Newracom</a:t>
            </a:r>
            <a:endParaRPr lang="en-US" sz="1300" kern="0" dirty="0"/>
          </a:p>
        </p:txBody>
      </p:sp>
      <p:sp>
        <p:nvSpPr>
          <p:cNvPr id="5" name="Rectangle 4"/>
          <p:cNvSpPr/>
          <p:nvPr userDrawn="1"/>
        </p:nvSpPr>
        <p:spPr>
          <a:xfrm>
            <a:off x="4217486" y="6415617"/>
            <a:ext cx="453970" cy="369332"/>
          </a:xfrm>
          <a:prstGeom prst="rect">
            <a:avLst/>
          </a:prstGeom>
        </p:spPr>
        <p:txBody>
          <a:bodyPr wrap="none">
            <a:spAutoFit/>
          </a:bodyPr>
          <a:lstStyle/>
          <a:p>
            <a:fld id="{3AA7E6B9-6F40-4A94-A0E3-EE3CF6080FE6}" type="slidenum">
              <a:rPr lang="en-US" smtClean="0"/>
              <a:pPr/>
              <a:t>‹#›</a:t>
            </a:fld>
            <a:endParaRPr lang="en-US" dirty="0"/>
          </a:p>
        </p:txBody>
      </p:sp>
      <p:sp>
        <p:nvSpPr>
          <p:cNvPr id="12" name="Rectangle 7"/>
          <p:cNvSpPr>
            <a:spLocks noChangeArrowheads="1"/>
          </p:cNvSpPr>
          <p:nvPr userDrawn="1"/>
        </p:nvSpPr>
        <p:spPr bwMode="auto">
          <a:xfrm>
            <a:off x="361368" y="383116"/>
            <a:ext cx="1530933" cy="207749"/>
          </a:xfrm>
          <a:prstGeom prst="rect">
            <a:avLst/>
          </a:prstGeom>
          <a:noFill/>
          <a:ln w="9525">
            <a:noFill/>
            <a:miter lim="800000"/>
            <a:headEnd/>
            <a:tailEnd/>
          </a:ln>
          <a:effectLst/>
        </p:spPr>
        <p:txBody>
          <a:bodyPr wrap="none" lIns="0" tIns="0" rIns="0" bIns="0" anchor="b">
            <a:spAutoFit/>
          </a:bodyPr>
          <a:lstStyle/>
          <a:p>
            <a:pPr marL="342900" lvl="4" algn="r" eaLnBrk="0" fontAlgn="base" hangingPunct="0">
              <a:spcBef>
                <a:spcPct val="0"/>
              </a:spcBef>
              <a:spcAft>
                <a:spcPct val="0"/>
              </a:spcAft>
              <a:defRPr/>
            </a:pPr>
            <a:r>
              <a:rPr lang="en-US" sz="1350" b="1" dirty="0" smtClean="0">
                <a:solidFill>
                  <a:srgbClr val="000000"/>
                </a:solidFill>
                <a:cs typeface="Arial" charset="0"/>
              </a:rPr>
              <a:t>September 2015</a:t>
            </a:r>
            <a:endParaRPr lang="en-US" sz="1350" b="1" dirty="0">
              <a:solidFill>
                <a:srgbClr val="000000"/>
              </a:solidFill>
              <a:cs typeface="Arial" charset="0"/>
            </a:endParaRPr>
          </a:p>
        </p:txBody>
      </p:sp>
    </p:spTree>
    <p:extLst>
      <p:ext uri="{BB962C8B-B14F-4D97-AF65-F5344CB8AC3E}">
        <p14:creationId xmlns:p14="http://schemas.microsoft.com/office/powerpoint/2010/main" val="10577066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iming>
    <p:tnLst>
      <p:par>
        <p:cTn id="1" dur="indefinite" restart="never" nodeType="tmRoot"/>
      </p:par>
    </p:tnLst>
  </p:timing>
  <p:hf sldNum="0" hdr="0" ftr="0"/>
  <p:txStyles>
    <p:titleStyle>
      <a:lvl1pPr algn="ctr" rtl="0" eaLnBrk="0" fontAlgn="base" hangingPunct="0">
        <a:spcBef>
          <a:spcPct val="0"/>
        </a:spcBef>
        <a:spcAft>
          <a:spcPct val="0"/>
        </a:spcAft>
        <a:defRPr sz="2400" b="1">
          <a:solidFill>
            <a:schemeClr val="tx2"/>
          </a:solidFill>
          <a:latin typeface="+mj-lt"/>
          <a:ea typeface="+mj-ea"/>
          <a:cs typeface="+mj-cs"/>
        </a:defRPr>
      </a:lvl1pPr>
      <a:lvl2pPr algn="ctr" rtl="0" eaLnBrk="0" fontAlgn="base" hangingPunct="0">
        <a:spcBef>
          <a:spcPct val="0"/>
        </a:spcBef>
        <a:spcAft>
          <a:spcPct val="0"/>
        </a:spcAft>
        <a:defRPr sz="2400" b="1">
          <a:solidFill>
            <a:schemeClr val="tx2"/>
          </a:solidFill>
          <a:latin typeface="Times New Roman" pitchFamily="18" charset="0"/>
        </a:defRPr>
      </a:lvl2pPr>
      <a:lvl3pPr algn="ctr" rtl="0" eaLnBrk="0" fontAlgn="base" hangingPunct="0">
        <a:spcBef>
          <a:spcPct val="0"/>
        </a:spcBef>
        <a:spcAft>
          <a:spcPct val="0"/>
        </a:spcAft>
        <a:defRPr sz="2400" b="1">
          <a:solidFill>
            <a:schemeClr val="tx2"/>
          </a:solidFill>
          <a:latin typeface="Times New Roman" pitchFamily="18" charset="0"/>
        </a:defRPr>
      </a:lvl3pPr>
      <a:lvl4pPr algn="ctr" rtl="0" eaLnBrk="0" fontAlgn="base" hangingPunct="0">
        <a:spcBef>
          <a:spcPct val="0"/>
        </a:spcBef>
        <a:spcAft>
          <a:spcPct val="0"/>
        </a:spcAft>
        <a:defRPr sz="2400" b="1">
          <a:solidFill>
            <a:schemeClr val="tx2"/>
          </a:solidFill>
          <a:latin typeface="Times New Roman" pitchFamily="18" charset="0"/>
        </a:defRPr>
      </a:lvl4pPr>
      <a:lvl5pPr algn="ctr" rtl="0" eaLnBrk="0" fontAlgn="base" hangingPunct="0">
        <a:spcBef>
          <a:spcPct val="0"/>
        </a:spcBef>
        <a:spcAft>
          <a:spcPct val="0"/>
        </a:spcAft>
        <a:defRPr sz="2400" b="1">
          <a:solidFill>
            <a:schemeClr val="tx2"/>
          </a:solidFill>
          <a:latin typeface="Times New Roman" pitchFamily="18" charset="0"/>
        </a:defRPr>
      </a:lvl5pPr>
      <a:lvl6pPr marL="342900" algn="ctr" rtl="0" eaLnBrk="0" fontAlgn="base" hangingPunct="0">
        <a:spcBef>
          <a:spcPct val="0"/>
        </a:spcBef>
        <a:spcAft>
          <a:spcPct val="0"/>
        </a:spcAft>
        <a:defRPr sz="2400" b="1">
          <a:solidFill>
            <a:schemeClr val="tx2"/>
          </a:solidFill>
          <a:latin typeface="Times New Roman" pitchFamily="18" charset="0"/>
        </a:defRPr>
      </a:lvl6pPr>
      <a:lvl7pPr marL="685800" algn="ctr" rtl="0" eaLnBrk="0" fontAlgn="base" hangingPunct="0">
        <a:spcBef>
          <a:spcPct val="0"/>
        </a:spcBef>
        <a:spcAft>
          <a:spcPct val="0"/>
        </a:spcAft>
        <a:defRPr sz="2400" b="1">
          <a:solidFill>
            <a:schemeClr val="tx2"/>
          </a:solidFill>
          <a:latin typeface="Times New Roman" pitchFamily="18" charset="0"/>
        </a:defRPr>
      </a:lvl7pPr>
      <a:lvl8pPr marL="1028700" algn="ctr" rtl="0" eaLnBrk="0" fontAlgn="base" hangingPunct="0">
        <a:spcBef>
          <a:spcPct val="0"/>
        </a:spcBef>
        <a:spcAft>
          <a:spcPct val="0"/>
        </a:spcAft>
        <a:defRPr sz="2400" b="1">
          <a:solidFill>
            <a:schemeClr val="tx2"/>
          </a:solidFill>
          <a:latin typeface="Times New Roman" pitchFamily="18" charset="0"/>
        </a:defRPr>
      </a:lvl8pPr>
      <a:lvl9pPr marL="1371600" algn="ctr" rtl="0" eaLnBrk="0" fontAlgn="base" hangingPunct="0">
        <a:spcBef>
          <a:spcPct val="0"/>
        </a:spcBef>
        <a:spcAft>
          <a:spcPct val="0"/>
        </a:spcAft>
        <a:defRPr sz="2400" b="1">
          <a:solidFill>
            <a:schemeClr val="tx2"/>
          </a:solidFill>
          <a:latin typeface="Times New Roman" pitchFamily="18" charset="0"/>
        </a:defRPr>
      </a:lvl9pPr>
    </p:titleStyle>
    <p:bodyStyle>
      <a:lvl1pPr marL="257175" indent="-257175" algn="l" rtl="0" eaLnBrk="0" fontAlgn="base" hangingPunct="0">
        <a:spcBef>
          <a:spcPct val="20000"/>
        </a:spcBef>
        <a:spcAft>
          <a:spcPct val="0"/>
        </a:spcAft>
        <a:buChar char="•"/>
        <a:defRPr sz="1800" b="1">
          <a:solidFill>
            <a:schemeClr val="tx1"/>
          </a:solidFill>
          <a:latin typeface="+mn-lt"/>
          <a:ea typeface="+mn-ea"/>
          <a:cs typeface="+mn-cs"/>
        </a:defRPr>
      </a:lvl1pPr>
      <a:lvl2pPr marL="557213" indent="-214313" algn="l" rtl="0" eaLnBrk="0" fontAlgn="base" hangingPunct="0">
        <a:spcBef>
          <a:spcPct val="20000"/>
        </a:spcBef>
        <a:spcAft>
          <a:spcPct val="0"/>
        </a:spcAft>
        <a:buChar char="–"/>
        <a:defRPr sz="1500">
          <a:solidFill>
            <a:schemeClr val="tx1"/>
          </a:solidFill>
          <a:latin typeface="+mn-lt"/>
        </a:defRPr>
      </a:lvl2pPr>
      <a:lvl3pPr marL="814388" indent="-171450" algn="l" rtl="0" eaLnBrk="0" fontAlgn="base" hangingPunct="0">
        <a:spcBef>
          <a:spcPct val="20000"/>
        </a:spcBef>
        <a:spcAft>
          <a:spcPct val="0"/>
        </a:spcAft>
        <a:buChar char="•"/>
        <a:defRPr>
          <a:solidFill>
            <a:schemeClr val="tx1"/>
          </a:solidFill>
          <a:latin typeface="+mn-lt"/>
        </a:defRPr>
      </a:lvl3pPr>
      <a:lvl4pPr marL="1071563" indent="-171450" algn="l" rtl="0" eaLnBrk="0" fontAlgn="base" hangingPunct="0">
        <a:spcBef>
          <a:spcPct val="20000"/>
        </a:spcBef>
        <a:spcAft>
          <a:spcPct val="0"/>
        </a:spcAft>
        <a:buChar char="–"/>
        <a:defRPr sz="1200">
          <a:solidFill>
            <a:schemeClr val="tx1"/>
          </a:solidFill>
          <a:latin typeface="+mn-lt"/>
        </a:defRPr>
      </a:lvl4pPr>
      <a:lvl5pPr marL="1328738" indent="-171450" algn="l" rtl="0" eaLnBrk="0" fontAlgn="base" hangingPunct="0">
        <a:spcBef>
          <a:spcPct val="20000"/>
        </a:spcBef>
        <a:spcAft>
          <a:spcPct val="0"/>
        </a:spcAft>
        <a:buChar char="•"/>
        <a:defRPr sz="1200">
          <a:solidFill>
            <a:schemeClr val="tx1"/>
          </a:solidFill>
          <a:latin typeface="+mn-lt"/>
        </a:defRPr>
      </a:lvl5pPr>
      <a:lvl6pPr marL="1671638" indent="-171450" algn="l" rtl="0" eaLnBrk="0" fontAlgn="base" hangingPunct="0">
        <a:spcBef>
          <a:spcPct val="20000"/>
        </a:spcBef>
        <a:spcAft>
          <a:spcPct val="0"/>
        </a:spcAft>
        <a:buChar char="•"/>
        <a:defRPr sz="1200">
          <a:solidFill>
            <a:schemeClr val="tx1"/>
          </a:solidFill>
          <a:latin typeface="+mn-lt"/>
        </a:defRPr>
      </a:lvl6pPr>
      <a:lvl7pPr marL="2014538" indent="-171450" algn="l" rtl="0" eaLnBrk="0" fontAlgn="base" hangingPunct="0">
        <a:spcBef>
          <a:spcPct val="20000"/>
        </a:spcBef>
        <a:spcAft>
          <a:spcPct val="0"/>
        </a:spcAft>
        <a:buChar char="•"/>
        <a:defRPr sz="1200">
          <a:solidFill>
            <a:schemeClr val="tx1"/>
          </a:solidFill>
          <a:latin typeface="+mn-lt"/>
        </a:defRPr>
      </a:lvl7pPr>
      <a:lvl8pPr marL="2357438" indent="-171450" algn="l" rtl="0" eaLnBrk="0" fontAlgn="base" hangingPunct="0">
        <a:spcBef>
          <a:spcPct val="20000"/>
        </a:spcBef>
        <a:spcAft>
          <a:spcPct val="0"/>
        </a:spcAft>
        <a:buChar char="•"/>
        <a:defRPr sz="1200">
          <a:solidFill>
            <a:schemeClr val="tx1"/>
          </a:solidFill>
          <a:latin typeface="+mn-lt"/>
        </a:defRPr>
      </a:lvl8pPr>
      <a:lvl9pPr marL="2700338" indent="-171450" algn="l" rtl="0" eaLnBrk="0" fontAlgn="base" hangingPunct="0">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784706"/>
            <a:ext cx="8233913" cy="1470025"/>
          </a:xfrm>
        </p:spPr>
        <p:txBody>
          <a:bodyPr/>
          <a:lstStyle/>
          <a:p>
            <a:r>
              <a:rPr lang="en-US" sz="3200" smtClean="0">
                <a:latin typeface="Calibri" panose="020F0502020204030204" pitchFamily="34" charset="0"/>
              </a:rPr>
              <a:t>BSS-TXOP</a:t>
            </a:r>
            <a:endParaRPr lang="en-US" sz="3200" dirty="0">
              <a:latin typeface="Calibri" panose="020F050202020403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572312132"/>
              </p:ext>
            </p:extLst>
          </p:nvPr>
        </p:nvGraphicFramePr>
        <p:xfrm>
          <a:off x="560718" y="2310444"/>
          <a:ext cx="8097508" cy="3353680"/>
        </p:xfrm>
        <a:graphic>
          <a:graphicData uri="http://schemas.openxmlformats.org/drawingml/2006/table">
            <a:tbl>
              <a:tblPr/>
              <a:tblGrid>
                <a:gridCol w="1427108"/>
                <a:gridCol w="1510748"/>
                <a:gridCol w="1201935"/>
                <a:gridCol w="1609919"/>
                <a:gridCol w="2347798"/>
              </a:tblGrid>
              <a:tr h="259176">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9804">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Calibri" panose="020F0502020204030204" pitchFamily="34" charset="0"/>
                        </a:rPr>
                        <a:t>Amin </a:t>
                      </a: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Calibri" panose="020F0502020204030204" pitchFamily="34" charset="0"/>
                        </a:rPr>
                        <a:t>Jafarian</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amin.jafarian@newracom.com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444">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Reza </a:t>
                      </a: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Hedayat</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444">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Minho Cheong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31">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 </a:t>
                      </a: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Hoon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Kwon</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just"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endParaRPr>
                    </a:p>
                  </a:txBody>
                  <a:tcPr marL="52026" marR="5202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endParaRPr>
                    </a:p>
                  </a:txBody>
                  <a:tcPr marL="52026" marR="5202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just"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endParaRPr>
                    </a:p>
                  </a:txBody>
                  <a:tcPr marL="52026" marR="5202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021">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Daewon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Lee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just"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Calibri" panose="020F0502020204030204" pitchFamily="34" charset="0"/>
                          <a:cs typeface="Calibri" panose="020F0502020204030204" pitchFamily="34" charset="0"/>
                        </a:defRPr>
                      </a:lvl1pPr>
                      <a:lvl2pPr marL="742950" indent="-285750" eaLnBrk="0" hangingPunct="0">
                        <a:spcBef>
                          <a:spcPct val="20000"/>
                        </a:spcBef>
                        <a:defRPr>
                          <a:solidFill>
                            <a:schemeClr val="tx1"/>
                          </a:solidFill>
                          <a:latin typeface="Calibri" panose="020F0502020204030204" pitchFamily="34" charset="0"/>
                          <a:cs typeface="Calibri" panose="020F0502020204030204" pitchFamily="34" charset="0"/>
                        </a:defRPr>
                      </a:lvl2pPr>
                      <a:lvl3pPr marL="1143000" indent="-228600" eaLnBrk="0" hangingPunct="0">
                        <a:spcBef>
                          <a:spcPct val="20000"/>
                        </a:spcBef>
                        <a:defRPr sz="1600">
                          <a:solidFill>
                            <a:schemeClr val="tx1"/>
                          </a:solidFill>
                          <a:latin typeface="Calibri" panose="020F0502020204030204" pitchFamily="34" charset="0"/>
                          <a:cs typeface="Calibri" panose="020F0502020204030204" pitchFamily="34" charset="0"/>
                        </a:defRPr>
                      </a:lvl3pPr>
                      <a:lvl4pPr marL="16002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4pPr>
                      <a:lvl5pPr marL="2057400" indent="-228600" eaLnBrk="0" hangingPunct="0">
                        <a:spcBef>
                          <a:spcPct val="20000"/>
                        </a:spcBef>
                        <a:defRPr sz="1400">
                          <a:solidFill>
                            <a:schemeClr val="tx1"/>
                          </a:solidFill>
                          <a:latin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0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0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a: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Seok</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Arial" panose="020B0604020202020204" pitchFamily="34" charset="0"/>
                      </a:endParaRPr>
                    </a:p>
                  </a:txBody>
                  <a:tcPr marL="52028" marR="5202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3970748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pPr marL="0" indent="0">
              <a:buNone/>
            </a:pPr>
            <a:r>
              <a:rPr lang="en-US" smtClean="0"/>
              <a:t>Do </a:t>
            </a:r>
            <a:r>
              <a:rPr lang="en-US" dirty="0" smtClean="0"/>
              <a:t>you agree with the definition of </a:t>
            </a:r>
            <a:r>
              <a:rPr lang="en-US" smtClean="0"/>
              <a:t>BSS-TXOP </a:t>
            </a:r>
            <a:r>
              <a:rPr lang="en-US" smtClean="0"/>
              <a:t>that can be used to set the NAV for the BSS STAs only. </a:t>
            </a:r>
            <a:endParaRPr lang="en-US" dirty="0" smtClean="0"/>
          </a:p>
          <a:p>
            <a:pPr marL="642938" lvl="1" indent="-342900"/>
            <a:r>
              <a:rPr lang="en-US" dirty="0"/>
              <a:t>Y/N/A</a:t>
            </a:r>
            <a:r>
              <a:rPr lang="en-US"/>
              <a:t>: </a:t>
            </a:r>
            <a:endParaRPr lang="en-US" dirty="0"/>
          </a:p>
        </p:txBody>
      </p:sp>
    </p:spTree>
    <p:extLst>
      <p:ext uri="{BB962C8B-B14F-4D97-AF65-F5344CB8AC3E}">
        <p14:creationId xmlns:p14="http://schemas.microsoft.com/office/powerpoint/2010/main" val="2313302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Back Up slides </a:t>
            </a:r>
            <a:r>
              <a:rPr lang="en-US" dirty="0"/>
              <a:t/>
            </a:r>
            <a:br>
              <a:rPr lang="en-US" dirty="0"/>
            </a:br>
            <a:r>
              <a:rPr lang="en-US" dirty="0" smtClean="0"/>
              <a:t>From 318r1 and 588r0</a:t>
            </a:r>
            <a:endParaRPr lang="en-US" dirty="0"/>
          </a:p>
        </p:txBody>
      </p:sp>
    </p:spTree>
    <p:extLst>
      <p:ext uri="{BB962C8B-B14F-4D97-AF65-F5344CB8AC3E}">
        <p14:creationId xmlns:p14="http://schemas.microsoft.com/office/powerpoint/2010/main" val="37922896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CCA Performance analysis</a:t>
            </a:r>
            <a:endParaRPr lang="en-US" dirty="0"/>
          </a:p>
        </p:txBody>
      </p:sp>
      <p:sp>
        <p:nvSpPr>
          <p:cNvPr id="3" name="Content Placeholder 2"/>
          <p:cNvSpPr>
            <a:spLocks noGrp="1"/>
          </p:cNvSpPr>
          <p:nvPr>
            <p:ph idx="1"/>
          </p:nvPr>
        </p:nvSpPr>
        <p:spPr>
          <a:xfrm>
            <a:off x="574992" y="1797889"/>
            <a:ext cx="4669765" cy="4388674"/>
          </a:xfrm>
        </p:spPr>
        <p:txBody>
          <a:bodyPr>
            <a:normAutofit lnSpcReduction="10000"/>
          </a:bodyPr>
          <a:lstStyle/>
          <a:p>
            <a:r>
              <a:rPr lang="en-US" dirty="0" smtClean="0"/>
              <a:t>In the last meeting, we showed a new performance analysis for CCA:</a:t>
            </a:r>
          </a:p>
          <a:p>
            <a:pPr lvl="1"/>
            <a:r>
              <a:rPr lang="en-US" dirty="0" smtClean="0"/>
              <a:t>Measures the probability that a new pair of STA could communicate while the CCA did not allow it</a:t>
            </a:r>
          </a:p>
          <a:p>
            <a:pPr lvl="1"/>
            <a:r>
              <a:rPr lang="en-US" dirty="0" smtClean="0"/>
              <a:t>Note: The lower the number, the better the performance of the CCA is</a:t>
            </a:r>
          </a:p>
          <a:p>
            <a:endParaRPr lang="en-US" dirty="0"/>
          </a:p>
          <a:p>
            <a:r>
              <a:rPr lang="en-US" dirty="0" smtClean="0"/>
              <a:t>We also showed two different type of curves:</a:t>
            </a:r>
          </a:p>
          <a:p>
            <a:pPr marL="685800" lvl="1" indent="-342900">
              <a:buFont typeface="+mj-lt"/>
              <a:buAutoNum type="arabicPeriod"/>
            </a:pPr>
            <a:r>
              <a:rPr lang="en-US" dirty="0" smtClean="0"/>
              <a:t>Secondary pair is allowed to exist even if it perturbs the primary transmission (as long as the MCS0 is attainable at the primary pair)</a:t>
            </a:r>
          </a:p>
          <a:p>
            <a:pPr marL="685800" lvl="1" indent="-342900">
              <a:buFont typeface="+mj-lt"/>
              <a:buAutoNum type="arabicPeriod"/>
            </a:pPr>
            <a:r>
              <a:rPr lang="en-US" dirty="0" smtClean="0"/>
              <a:t>Secondary pair is not allowed to has any effect on the primary transmission</a:t>
            </a:r>
          </a:p>
          <a:p>
            <a:pPr marL="385762" indent="-342900"/>
            <a:r>
              <a:rPr lang="en-US" dirty="0" smtClean="0"/>
              <a:t>We concluded that this probability is low enough if we increase the CCA threshold to -72dbm</a:t>
            </a:r>
          </a:p>
          <a:p>
            <a:pPr marL="342900" lvl="1" indent="0">
              <a:buNone/>
            </a:pPr>
            <a:endParaRPr lang="en-US" dirty="0"/>
          </a:p>
        </p:txBody>
      </p:sp>
      <p:grpSp>
        <p:nvGrpSpPr>
          <p:cNvPr id="12" name="Group 11"/>
          <p:cNvGrpSpPr/>
          <p:nvPr/>
        </p:nvGrpSpPr>
        <p:grpSpPr>
          <a:xfrm>
            <a:off x="5270005" y="640511"/>
            <a:ext cx="3498496" cy="5760206"/>
            <a:chOff x="5270005" y="640511"/>
            <a:chExt cx="3498496" cy="5760206"/>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5920" y="3482228"/>
              <a:ext cx="3312581" cy="2739249"/>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45761" y="760492"/>
              <a:ext cx="3315350" cy="2741539"/>
            </a:xfrm>
            <a:prstGeom prst="rect">
              <a:avLst/>
            </a:prstGeom>
          </p:spPr>
        </p:pic>
        <p:sp>
          <p:nvSpPr>
            <p:cNvPr id="7" name="TextBox 6"/>
            <p:cNvSpPr txBox="1"/>
            <p:nvPr/>
          </p:nvSpPr>
          <p:spPr>
            <a:xfrm>
              <a:off x="6085145" y="2225670"/>
              <a:ext cx="300082" cy="369332"/>
            </a:xfrm>
            <a:prstGeom prst="rect">
              <a:avLst/>
            </a:prstGeom>
            <a:noFill/>
          </p:spPr>
          <p:txBody>
            <a:bodyPr wrap="none" rtlCol="0">
              <a:spAutoFit/>
            </a:bodyPr>
            <a:lstStyle/>
            <a:p>
              <a:r>
                <a:rPr lang="en-US" b="1" dirty="0" smtClean="0">
                  <a:ln w="22225">
                    <a:solidFill>
                      <a:schemeClr val="accent2"/>
                    </a:solidFill>
                    <a:prstDash val="solid"/>
                  </a:ln>
                  <a:solidFill>
                    <a:schemeClr val="accent2">
                      <a:lumMod val="40000"/>
                      <a:lumOff val="60000"/>
                    </a:schemeClr>
                  </a:solidFill>
                </a:rPr>
                <a:t>1</a:t>
              </a:r>
              <a:endParaRPr lang="en-US" b="1" dirty="0">
                <a:ln w="22225">
                  <a:solidFill>
                    <a:schemeClr val="accent2"/>
                  </a:solidFill>
                  <a:prstDash val="solid"/>
                </a:ln>
                <a:solidFill>
                  <a:schemeClr val="accent2">
                    <a:lumMod val="40000"/>
                    <a:lumOff val="60000"/>
                  </a:schemeClr>
                </a:solidFill>
              </a:endParaRPr>
            </a:p>
          </p:txBody>
        </p:sp>
        <p:sp>
          <p:nvSpPr>
            <p:cNvPr id="8" name="TextBox 7"/>
            <p:cNvSpPr txBox="1"/>
            <p:nvPr/>
          </p:nvSpPr>
          <p:spPr>
            <a:xfrm>
              <a:off x="6143180" y="4338297"/>
              <a:ext cx="300082" cy="369332"/>
            </a:xfrm>
            <a:prstGeom prst="rect">
              <a:avLst/>
            </a:prstGeom>
            <a:noFill/>
          </p:spPr>
          <p:txBody>
            <a:bodyPr wrap="none" rtlCol="0">
              <a:spAutoFit/>
            </a:bodyPr>
            <a:lstStyle/>
            <a:p>
              <a:r>
                <a:rPr lang="en-US" b="1" dirty="0">
                  <a:ln w="22225">
                    <a:solidFill>
                      <a:schemeClr val="accent2"/>
                    </a:solidFill>
                    <a:prstDash val="solid"/>
                  </a:ln>
                  <a:solidFill>
                    <a:schemeClr val="accent2">
                      <a:lumMod val="40000"/>
                      <a:lumOff val="60000"/>
                    </a:schemeClr>
                  </a:solidFill>
                </a:rPr>
                <a:t>2</a:t>
              </a:r>
            </a:p>
          </p:txBody>
        </p:sp>
        <p:sp>
          <p:nvSpPr>
            <p:cNvPr id="9" name="TextBox 8"/>
            <p:cNvSpPr txBox="1"/>
            <p:nvPr/>
          </p:nvSpPr>
          <p:spPr>
            <a:xfrm>
              <a:off x="5689602" y="6146801"/>
              <a:ext cx="2634054" cy="253916"/>
            </a:xfrm>
            <a:prstGeom prst="rect">
              <a:avLst/>
            </a:prstGeom>
            <a:noFill/>
          </p:spPr>
          <p:txBody>
            <a:bodyPr wrap="none" rtlCol="0">
              <a:spAutoFit/>
            </a:bodyPr>
            <a:lstStyle/>
            <a:p>
              <a:r>
                <a:rPr lang="en-US" sz="1050" dirty="0" smtClean="0">
                  <a:latin typeface="Calibri" panose="020F0502020204030204" pitchFamily="34" charset="0"/>
                </a:rPr>
                <a:t>Normalized distance between primary nodes</a:t>
              </a:r>
              <a:endParaRPr lang="en-US" sz="1050" dirty="0">
                <a:latin typeface="Calibri" panose="020F0502020204030204" pitchFamily="34" charset="0"/>
              </a:endParaRPr>
            </a:p>
          </p:txBody>
        </p:sp>
        <p:sp>
          <p:nvSpPr>
            <p:cNvPr id="10" name="TextBox 9"/>
            <p:cNvSpPr txBox="1"/>
            <p:nvPr/>
          </p:nvSpPr>
          <p:spPr>
            <a:xfrm rot="16200000">
              <a:off x="4010205" y="1900311"/>
              <a:ext cx="2773516" cy="253916"/>
            </a:xfrm>
            <a:prstGeom prst="rect">
              <a:avLst/>
            </a:prstGeom>
            <a:noFill/>
          </p:spPr>
          <p:txBody>
            <a:bodyPr wrap="none" rtlCol="0">
              <a:spAutoFit/>
            </a:bodyPr>
            <a:lstStyle/>
            <a:p>
              <a:r>
                <a:rPr lang="en-US" sz="1050" dirty="0" smtClean="0">
                  <a:latin typeface="Calibri" panose="020F0502020204030204" pitchFamily="34" charset="0"/>
                </a:rPr>
                <a:t>Percentage of spatial reuse that CCA prevented</a:t>
              </a:r>
              <a:endParaRPr lang="en-US" sz="1050" dirty="0">
                <a:latin typeface="Calibri" panose="020F0502020204030204" pitchFamily="34" charset="0"/>
              </a:endParaRPr>
            </a:p>
          </p:txBody>
        </p:sp>
        <p:sp>
          <p:nvSpPr>
            <p:cNvPr id="11" name="TextBox 10"/>
            <p:cNvSpPr txBox="1"/>
            <p:nvPr/>
          </p:nvSpPr>
          <p:spPr>
            <a:xfrm rot="16200000">
              <a:off x="4010205" y="4745111"/>
              <a:ext cx="2773516" cy="253916"/>
            </a:xfrm>
            <a:prstGeom prst="rect">
              <a:avLst/>
            </a:prstGeom>
            <a:noFill/>
          </p:spPr>
          <p:txBody>
            <a:bodyPr wrap="none" rtlCol="0">
              <a:spAutoFit/>
            </a:bodyPr>
            <a:lstStyle/>
            <a:p>
              <a:r>
                <a:rPr lang="en-US" sz="1050" dirty="0" smtClean="0">
                  <a:latin typeface="Calibri" panose="020F0502020204030204" pitchFamily="34" charset="0"/>
                </a:rPr>
                <a:t>Percentage of spatial reuse that CCA prevented</a:t>
              </a:r>
              <a:endParaRPr lang="en-US" sz="1050" dirty="0">
                <a:latin typeface="Calibri" panose="020F0502020204030204" pitchFamily="34" charset="0"/>
              </a:endParaRPr>
            </a:p>
          </p:txBody>
        </p:sp>
      </p:grpSp>
    </p:spTree>
    <p:extLst>
      <p:ext uri="{BB962C8B-B14F-4D97-AF65-F5344CB8AC3E}">
        <p14:creationId xmlns:p14="http://schemas.microsoft.com/office/powerpoint/2010/main" val="734298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a:t>
            </a:r>
            <a:r>
              <a:rPr lang="en-US" dirty="0"/>
              <a:t>there are multiple </a:t>
            </a:r>
            <a:r>
              <a:rPr lang="en-US" dirty="0" smtClean="0"/>
              <a:t>Secondary STAs?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In a crowded network it is very likely that there are multiple BSS around the BSS that sets the CCA</a:t>
            </a:r>
          </a:p>
          <a:p>
            <a:endParaRPr lang="en-US" dirty="0" smtClean="0"/>
          </a:p>
          <a:p>
            <a:r>
              <a:rPr lang="en-US" dirty="0" smtClean="0"/>
              <a:t>In each BSS, there are multiple STAs that the BSS AP could potentially communicate with during the CCA</a:t>
            </a:r>
          </a:p>
          <a:p>
            <a:endParaRPr lang="en-US" dirty="0" smtClean="0"/>
          </a:p>
          <a:p>
            <a:r>
              <a:rPr lang="en-US" dirty="0" smtClean="0"/>
              <a:t>What </a:t>
            </a:r>
            <a:r>
              <a:rPr lang="en-US" dirty="0"/>
              <a:t>is the probability that at least one </a:t>
            </a:r>
            <a:r>
              <a:rPr lang="en-US" dirty="0" smtClean="0"/>
              <a:t>AP among all the neighbor BSS could communicates with at least one </a:t>
            </a:r>
            <a:r>
              <a:rPr lang="en-US" dirty="0"/>
              <a:t>of its </a:t>
            </a:r>
            <a:r>
              <a:rPr lang="en-US" dirty="0" smtClean="0"/>
              <a:t>STAs, but the CCA did not permit?</a:t>
            </a:r>
          </a:p>
          <a:p>
            <a:pPr lvl="1"/>
            <a:r>
              <a:rPr lang="en-US" dirty="0" smtClean="0"/>
              <a:t>We will simulate this for two CCA levels as before</a:t>
            </a:r>
            <a:endParaRPr lang="en-US" dirty="0"/>
          </a:p>
        </p:txBody>
      </p:sp>
    </p:spTree>
    <p:extLst>
      <p:ext uri="{BB962C8B-B14F-4D97-AF65-F5344CB8AC3E}">
        <p14:creationId xmlns:p14="http://schemas.microsoft.com/office/powerpoint/2010/main" val="34335865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79318"/>
          </a:xfrm>
        </p:spPr>
        <p:txBody>
          <a:bodyPr/>
          <a:lstStyle/>
          <a:p>
            <a:r>
              <a:rPr lang="en-US" dirty="0" smtClean="0"/>
              <a:t>4 BSS each with 5 or 10 STAs</a:t>
            </a:r>
            <a:endParaRPr lang="en-US" dirty="0"/>
          </a:p>
        </p:txBody>
      </p:sp>
      <p:sp>
        <p:nvSpPr>
          <p:cNvPr id="3" name="TextBox 2"/>
          <p:cNvSpPr txBox="1"/>
          <p:nvPr/>
        </p:nvSpPr>
        <p:spPr>
          <a:xfrm>
            <a:off x="685801" y="1825214"/>
            <a:ext cx="3053080" cy="3842550"/>
          </a:xfrm>
          <a:prstGeom prst="rect">
            <a:avLst/>
          </a:prstGeom>
          <a:noFill/>
        </p:spPr>
        <p:txBody>
          <a:bodyPr wrap="square" rtlCol="0">
            <a:spAutoFit/>
          </a:bodyPr>
          <a:lstStyle/>
          <a:p>
            <a:pPr marL="342900" indent="-342900">
              <a:buFont typeface="+mj-lt"/>
              <a:buAutoNum type="arabicPeriod"/>
            </a:pPr>
            <a:r>
              <a:rPr lang="en-US" sz="1600" dirty="0" smtClean="0">
                <a:solidFill>
                  <a:srgbClr val="00B050"/>
                </a:solidFill>
              </a:rPr>
              <a:t>Green curve: </a:t>
            </a:r>
            <a:r>
              <a:rPr lang="en-US" sz="1600" dirty="0" smtClean="0"/>
              <a:t>x% of the time, there could be another secondary pair among OBSS that might have perturbed the primary transmission, (given that both could coexist together with at least MCS0), but the CCA did not allow</a:t>
            </a:r>
          </a:p>
          <a:p>
            <a:pPr marL="342900" indent="-342900">
              <a:buFont typeface="+mj-lt"/>
              <a:buAutoNum type="arabicPeriod"/>
            </a:pPr>
            <a:r>
              <a:rPr lang="en-US" sz="1600" dirty="0" smtClean="0">
                <a:solidFill>
                  <a:srgbClr val="FF0000"/>
                </a:solidFill>
              </a:rPr>
              <a:t>Red Curve: </a:t>
            </a:r>
            <a:r>
              <a:rPr lang="en-US" sz="1600" dirty="0" smtClean="0"/>
              <a:t>x</a:t>
            </a:r>
            <a:r>
              <a:rPr lang="en-US" sz="1600" dirty="0"/>
              <a:t>% of the time, there could be another secondary </a:t>
            </a:r>
            <a:r>
              <a:rPr lang="en-US" sz="1600" dirty="0" smtClean="0"/>
              <a:t>pair among OBSS without  effecting the primary transmission</a:t>
            </a:r>
            <a:r>
              <a:rPr lang="en-US" sz="1600" dirty="0"/>
              <a:t> </a:t>
            </a:r>
            <a:r>
              <a:rPr lang="en-US" sz="1600" dirty="0" smtClean="0"/>
              <a:t>at all, </a:t>
            </a:r>
            <a:r>
              <a:rPr lang="en-US" sz="1600" dirty="0"/>
              <a:t>but the CCA did not allow</a:t>
            </a:r>
          </a:p>
          <a:p>
            <a:pPr marL="342900" indent="-342900">
              <a:buFont typeface="+mj-lt"/>
              <a:buAutoNum type="arabicPeriod"/>
            </a:pPr>
            <a:endParaRPr lang="en-US" sz="1600" dirty="0"/>
          </a:p>
        </p:txBody>
      </p:sp>
      <p:grpSp>
        <p:nvGrpSpPr>
          <p:cNvPr id="4" name="Group 3"/>
          <p:cNvGrpSpPr/>
          <p:nvPr/>
        </p:nvGrpSpPr>
        <p:grpSpPr>
          <a:xfrm>
            <a:off x="3830320" y="1465118"/>
            <a:ext cx="5275321" cy="4690326"/>
            <a:chOff x="3830320" y="1465118"/>
            <a:chExt cx="5275321" cy="4690326"/>
          </a:xfrm>
        </p:grpSpPr>
        <p:pic>
          <p:nvPicPr>
            <p:cNvPr id="281" name="Picture 28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0320" y="1465118"/>
              <a:ext cx="5275321" cy="4690326"/>
            </a:xfrm>
            <a:prstGeom prst="rect">
              <a:avLst/>
            </a:prstGeom>
          </p:spPr>
        </p:pic>
        <p:sp>
          <p:nvSpPr>
            <p:cNvPr id="7" name="TextBox 6"/>
            <p:cNvSpPr txBox="1"/>
            <p:nvPr/>
          </p:nvSpPr>
          <p:spPr>
            <a:xfrm>
              <a:off x="5059682" y="5750561"/>
              <a:ext cx="2981457"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nodes</a:t>
              </a:r>
              <a:endParaRPr lang="en-US" sz="1200" dirty="0">
                <a:latin typeface="Calibri" panose="020F0502020204030204" pitchFamily="34" charset="0"/>
              </a:endParaRPr>
            </a:p>
          </p:txBody>
        </p:sp>
        <p:sp>
          <p:nvSpPr>
            <p:cNvPr id="8" name="TextBox 7"/>
            <p:cNvSpPr txBox="1"/>
            <p:nvPr/>
          </p:nvSpPr>
          <p:spPr>
            <a:xfrm rot="16200000">
              <a:off x="2644775" y="3586016"/>
              <a:ext cx="3192221"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prevented</a:t>
              </a:r>
              <a:endParaRPr lang="en-US" sz="1200" dirty="0">
                <a:latin typeface="Calibri" panose="020F0502020204030204" pitchFamily="34" charset="0"/>
              </a:endParaRPr>
            </a:p>
          </p:txBody>
        </p:sp>
      </p:grpSp>
    </p:spTree>
    <p:extLst>
      <p:ext uri="{BB962C8B-B14F-4D97-AF65-F5344CB8AC3E}">
        <p14:creationId xmlns:p14="http://schemas.microsoft.com/office/powerpoint/2010/main" val="39458022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Evaluate CCA protocol</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Conventional way to evaluate CCA protocols</a:t>
            </a:r>
          </a:p>
          <a:p>
            <a:pPr marL="685800" lvl="1" indent="-342900">
              <a:buFont typeface="+mj-lt"/>
              <a:buAutoNum type="arabicPeriod"/>
            </a:pPr>
            <a:r>
              <a:rPr lang="en-US" dirty="0" smtClean="0"/>
              <a:t> Consider a few specific scenarios</a:t>
            </a:r>
          </a:p>
          <a:p>
            <a:pPr lvl="2"/>
            <a:r>
              <a:rPr lang="en-US" b="1" u="sng" dirty="0" smtClean="0"/>
              <a:t>Fix location of STAs/APs in each scenario</a:t>
            </a:r>
          </a:p>
          <a:p>
            <a:pPr marL="685800" lvl="1" indent="-342900">
              <a:buFont typeface="+mj-lt"/>
              <a:buAutoNum type="arabicPeriod"/>
            </a:pPr>
            <a:r>
              <a:rPr lang="en-US" dirty="0" smtClean="0"/>
              <a:t>Compute the </a:t>
            </a:r>
            <a:r>
              <a:rPr lang="en-US" b="1" u="sng" dirty="0" smtClean="0"/>
              <a:t>average medium efficiency gain/loss </a:t>
            </a:r>
            <a:r>
              <a:rPr lang="en-US" dirty="0" smtClean="0"/>
              <a:t>due to the proposed CCA </a:t>
            </a:r>
            <a:r>
              <a:rPr lang="en-US" b="1" u="sng" dirty="0" smtClean="0"/>
              <a:t>per scenario </a:t>
            </a:r>
            <a:r>
              <a:rPr lang="en-US" dirty="0" smtClean="0"/>
              <a:t>and compare it with the </a:t>
            </a:r>
            <a:r>
              <a:rPr lang="en-US" b="1" u="sng" dirty="0" smtClean="0"/>
              <a:t>baseline</a:t>
            </a:r>
            <a:r>
              <a:rPr lang="en-US" dirty="0" smtClean="0"/>
              <a:t> CCA.</a:t>
            </a:r>
          </a:p>
          <a:p>
            <a:pPr lvl="1"/>
            <a:endParaRPr lang="en-US" dirty="0" smtClean="0"/>
          </a:p>
          <a:p>
            <a:r>
              <a:rPr lang="en-US" dirty="0" smtClean="0"/>
              <a:t>Potential Issues:</a:t>
            </a:r>
          </a:p>
          <a:p>
            <a:pPr marL="1071563" lvl="2" indent="-385763">
              <a:buFont typeface="+mj-lt"/>
              <a:buAutoNum type="arabicPeriod"/>
            </a:pPr>
            <a:r>
              <a:rPr lang="en-US" dirty="0" smtClean="0"/>
              <a:t>In each Scenario, the evaluation results can be </a:t>
            </a:r>
            <a:r>
              <a:rPr lang="en-US" b="1" u="sng" dirty="0" smtClean="0"/>
              <a:t>extremely STA locations dependent</a:t>
            </a:r>
          </a:p>
          <a:p>
            <a:pPr lvl="3"/>
            <a:r>
              <a:rPr lang="en-US" dirty="0" smtClean="0"/>
              <a:t>There might be many more locations that the proposed CCA does not provide any gain</a:t>
            </a:r>
          </a:p>
          <a:p>
            <a:pPr lvl="3"/>
            <a:r>
              <a:rPr lang="en-US" dirty="0" smtClean="0"/>
              <a:t>There might be many locations that the gain is higher</a:t>
            </a:r>
          </a:p>
          <a:p>
            <a:pPr marL="1071563" lvl="2" indent="-385763">
              <a:buFont typeface="+mj-lt"/>
              <a:buAutoNum type="arabicPeriod"/>
            </a:pPr>
            <a:r>
              <a:rPr lang="en-US" dirty="0" smtClean="0"/>
              <a:t>What is a good definition for </a:t>
            </a:r>
            <a:r>
              <a:rPr lang="en-US" b="1" u="sng" dirty="0" smtClean="0"/>
              <a:t>gain</a:t>
            </a:r>
            <a:r>
              <a:rPr lang="en-US" dirty="0" smtClean="0"/>
              <a:t> can be debatable and the result can totally change depends on definition of the gain</a:t>
            </a:r>
          </a:p>
          <a:p>
            <a:pPr lvl="3"/>
            <a:r>
              <a:rPr lang="en-US" dirty="0"/>
              <a:t>W</a:t>
            </a:r>
            <a:r>
              <a:rPr lang="en-US" dirty="0" smtClean="0"/>
              <a:t>eighted sum-rate (</a:t>
            </a:r>
            <a:r>
              <a:rPr lang="en-US" b="1" u="sng" dirty="0" smtClean="0"/>
              <a:t>not fair</a:t>
            </a:r>
            <a:r>
              <a:rPr lang="en-US" dirty="0" smtClean="0"/>
              <a:t> to the CCA originator)</a:t>
            </a:r>
          </a:p>
          <a:p>
            <a:pPr lvl="3"/>
            <a:r>
              <a:rPr lang="en-US" dirty="0" smtClean="0"/>
              <a:t>Maximum achievable rate (</a:t>
            </a:r>
            <a:r>
              <a:rPr lang="en-US" b="1" u="sng" dirty="0" smtClean="0"/>
              <a:t>not fair</a:t>
            </a:r>
            <a:r>
              <a:rPr lang="en-US" dirty="0" smtClean="0"/>
              <a:t> to the CCA originator)</a:t>
            </a:r>
          </a:p>
          <a:p>
            <a:pPr lvl="1"/>
            <a:endParaRPr lang="en-US" dirty="0" smtClean="0"/>
          </a:p>
          <a:p>
            <a:pPr marL="385763" indent="-385763">
              <a:buFont typeface="+mj-lt"/>
              <a:buAutoNum type="arabicPeriod"/>
            </a:pPr>
            <a:endParaRPr lang="en-US" dirty="0" smtClean="0"/>
          </a:p>
        </p:txBody>
      </p:sp>
    </p:spTree>
    <p:extLst>
      <p:ext uri="{BB962C8B-B14F-4D97-AF65-F5344CB8AC3E}">
        <p14:creationId xmlns:p14="http://schemas.microsoft.com/office/powerpoint/2010/main" val="2884282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Evaluation Criteria</a:t>
            </a:r>
            <a:endParaRPr lang="en-US" dirty="0"/>
          </a:p>
        </p:txBody>
      </p:sp>
      <p:sp>
        <p:nvSpPr>
          <p:cNvPr id="3" name="Content Placeholder 2"/>
          <p:cNvSpPr>
            <a:spLocks noGrp="1"/>
          </p:cNvSpPr>
          <p:nvPr>
            <p:ph idx="1"/>
          </p:nvPr>
        </p:nvSpPr>
        <p:spPr>
          <a:xfrm>
            <a:off x="685800" y="1981200"/>
            <a:ext cx="7772400" cy="4212566"/>
          </a:xfrm>
        </p:spPr>
        <p:txBody>
          <a:bodyPr>
            <a:normAutofit fontScale="70000" lnSpcReduction="20000"/>
          </a:bodyPr>
          <a:lstStyle/>
          <a:p>
            <a:pPr marL="0" indent="0">
              <a:buNone/>
            </a:pPr>
            <a:r>
              <a:rPr lang="en-US" dirty="0" smtClean="0"/>
              <a:t>To address the previous issues, we propose the following way to evaluate CCA:</a:t>
            </a:r>
          </a:p>
          <a:p>
            <a:pPr marL="0" indent="0">
              <a:buNone/>
            </a:pPr>
            <a:endParaRPr lang="en-US" sz="1500" dirty="0"/>
          </a:p>
          <a:p>
            <a:pPr marL="342900" indent="-342900">
              <a:buFont typeface="+mj-lt"/>
              <a:buAutoNum type="arabicPeriod"/>
            </a:pPr>
            <a:r>
              <a:rPr lang="en-US" dirty="0" smtClean="0"/>
              <a:t>For an specific scenario, and the proposed CCA, consider </a:t>
            </a:r>
            <a:r>
              <a:rPr lang="en-US" b="1" u="sng" dirty="0" smtClean="0"/>
              <a:t>many joint locations</a:t>
            </a:r>
            <a:r>
              <a:rPr lang="en-US" dirty="0" smtClean="0"/>
              <a:t> for all the STAs in the network</a:t>
            </a:r>
          </a:p>
          <a:p>
            <a:pPr marL="342900" indent="-342900">
              <a:buFont typeface="+mj-lt"/>
              <a:buAutoNum type="arabicPeriod"/>
            </a:pPr>
            <a:endParaRPr lang="en-US" dirty="0" smtClean="0"/>
          </a:p>
          <a:p>
            <a:pPr marL="342900" indent="-342900">
              <a:buFont typeface="+mj-lt"/>
              <a:buAutoNum type="arabicPeriod"/>
            </a:pPr>
            <a:r>
              <a:rPr lang="en-US" dirty="0" smtClean="0"/>
              <a:t>For each of the locations, compute the event if a </a:t>
            </a:r>
            <a:r>
              <a:rPr lang="en-US" b="1" u="sng" dirty="0" smtClean="0"/>
              <a:t>simultaneous transmission was possible</a:t>
            </a:r>
            <a:r>
              <a:rPr lang="en-US" dirty="0" smtClean="0"/>
              <a:t> but the </a:t>
            </a:r>
            <a:r>
              <a:rPr lang="en-US" b="1" dirty="0" smtClean="0"/>
              <a:t>proposed CCA did not allow</a:t>
            </a:r>
          </a:p>
          <a:p>
            <a:pPr marL="0" indent="0">
              <a:buNone/>
            </a:pPr>
            <a:r>
              <a:rPr lang="en-US" b="1" dirty="0" smtClean="0"/>
              <a:t> </a:t>
            </a:r>
          </a:p>
          <a:p>
            <a:pPr marL="385763" indent="-385763">
              <a:buFont typeface="+mj-lt"/>
              <a:buAutoNum type="arabicPeriod" startAt="3"/>
            </a:pPr>
            <a:r>
              <a:rPr lang="en-US" dirty="0" smtClean="0"/>
              <a:t>Compute the </a:t>
            </a:r>
            <a:r>
              <a:rPr lang="en-US" b="1" dirty="0" smtClean="0"/>
              <a:t>percentage</a:t>
            </a:r>
            <a:r>
              <a:rPr lang="en-US" dirty="0" smtClean="0"/>
              <a:t> number of joint locations (average cases) that </a:t>
            </a:r>
            <a:r>
              <a:rPr lang="en-US" b="1" dirty="0" smtClean="0"/>
              <a:t>#2 was satisfied</a:t>
            </a:r>
          </a:p>
          <a:p>
            <a:pPr marL="685800" lvl="1" indent="-342900">
              <a:buFont typeface="+mj-lt"/>
              <a:buAutoNum type="arabicPeriod"/>
            </a:pPr>
            <a:r>
              <a:rPr lang="en-US" dirty="0" smtClean="0"/>
              <a:t>The </a:t>
            </a:r>
            <a:r>
              <a:rPr lang="en-US" b="1" dirty="0" smtClean="0"/>
              <a:t>lower</a:t>
            </a:r>
            <a:r>
              <a:rPr lang="en-US" dirty="0" smtClean="0"/>
              <a:t> the number is, the </a:t>
            </a:r>
            <a:r>
              <a:rPr lang="en-US" b="1" dirty="0" smtClean="0"/>
              <a:t>better</a:t>
            </a:r>
            <a:r>
              <a:rPr lang="en-US" dirty="0" smtClean="0"/>
              <a:t> the proposed CCA performed</a:t>
            </a:r>
          </a:p>
          <a:p>
            <a:pPr marL="685800" lvl="1" indent="-342900">
              <a:buFont typeface="+mj-lt"/>
              <a:buAutoNum type="arabicPeriod"/>
            </a:pPr>
            <a:r>
              <a:rPr lang="en-US" dirty="0" smtClean="0"/>
              <a:t>The same thing can be done for the </a:t>
            </a:r>
            <a:r>
              <a:rPr lang="en-US" b="1" dirty="0" smtClean="0"/>
              <a:t>current CCA </a:t>
            </a:r>
            <a:r>
              <a:rPr lang="en-US" dirty="0" smtClean="0"/>
              <a:t>regime and we can compare the result to see how much gain the proposal provided</a:t>
            </a:r>
          </a:p>
          <a:p>
            <a:pPr marL="0" indent="0">
              <a:buNone/>
            </a:pPr>
            <a:endParaRPr lang="en-US" b="1" dirty="0" smtClean="0"/>
          </a:p>
          <a:p>
            <a:pPr marL="0" indent="0">
              <a:buNone/>
            </a:pPr>
            <a:r>
              <a:rPr lang="en-US" dirty="0" smtClean="0"/>
              <a:t>The </a:t>
            </a:r>
            <a:r>
              <a:rPr lang="en-US" b="1" dirty="0" smtClean="0"/>
              <a:t>simultaneous transmission </a:t>
            </a:r>
            <a:r>
              <a:rPr lang="en-US" dirty="0" smtClean="0"/>
              <a:t>could have no additional conditions:</a:t>
            </a:r>
          </a:p>
          <a:p>
            <a:pPr marL="342900" lvl="1" indent="0">
              <a:buNone/>
            </a:pPr>
            <a:r>
              <a:rPr lang="en-US" b="1" dirty="0" smtClean="0"/>
              <a:t>Gain definition 1</a:t>
            </a:r>
            <a:r>
              <a:rPr lang="en-US" dirty="0" smtClean="0"/>
              <a:t>: both transmissions were possible by at least the lowest MCS</a:t>
            </a:r>
          </a:p>
          <a:p>
            <a:pPr lvl="1"/>
            <a:r>
              <a:rPr lang="en-US" dirty="0" smtClean="0"/>
              <a:t>Note that this provides an </a:t>
            </a:r>
            <a:r>
              <a:rPr lang="en-US" b="1" dirty="0" smtClean="0"/>
              <a:t>upper </a:t>
            </a:r>
            <a:r>
              <a:rPr lang="en-US" b="1" dirty="0"/>
              <a:t>bound on the performance of the CCA</a:t>
            </a:r>
            <a:r>
              <a:rPr lang="en-US" b="1" dirty="0" smtClean="0"/>
              <a:t>. </a:t>
            </a:r>
            <a:r>
              <a:rPr lang="en-US" dirty="0" smtClean="0"/>
              <a:t>But it is </a:t>
            </a:r>
            <a:r>
              <a:rPr lang="en-US" b="1" dirty="0" smtClean="0"/>
              <a:t>not fair</a:t>
            </a:r>
            <a:r>
              <a:rPr lang="en-US" dirty="0" smtClean="0"/>
              <a:t> for the CCA originator</a:t>
            </a:r>
          </a:p>
          <a:p>
            <a:pPr marL="342900" lvl="1" indent="0">
              <a:buNone/>
            </a:pPr>
            <a:endParaRPr lang="en-US" dirty="0" smtClean="0"/>
          </a:p>
          <a:p>
            <a:pPr marL="0" indent="0">
              <a:buNone/>
            </a:pPr>
            <a:r>
              <a:rPr lang="en-US" dirty="0" smtClean="0"/>
              <a:t>Or under the condition that the secondary transmission </a:t>
            </a:r>
            <a:r>
              <a:rPr lang="en-US" b="1" dirty="0" smtClean="0"/>
              <a:t>does not hurt the CCA </a:t>
            </a:r>
            <a:r>
              <a:rPr lang="en-US" b="1" smtClean="0"/>
              <a:t>originator’s transmission</a:t>
            </a:r>
            <a:r>
              <a:rPr lang="en-US" smtClean="0"/>
              <a:t>s</a:t>
            </a:r>
            <a:endParaRPr lang="en-US" dirty="0" smtClean="0"/>
          </a:p>
          <a:p>
            <a:pPr marL="342900" lvl="1" indent="0">
              <a:buNone/>
            </a:pPr>
            <a:r>
              <a:rPr lang="en-US" b="1" dirty="0" smtClean="0"/>
              <a:t>Gain definition 2: </a:t>
            </a:r>
            <a:r>
              <a:rPr lang="en-US" dirty="0" smtClean="0"/>
              <a:t>the secondary transmission was possible with at least the lowest MCS while </a:t>
            </a:r>
            <a:r>
              <a:rPr lang="en-US" b="1" dirty="0" smtClean="0"/>
              <a:t>the original transmission does not change its MCS level</a:t>
            </a:r>
          </a:p>
          <a:p>
            <a:pPr lvl="1"/>
            <a:r>
              <a:rPr lang="en-US" dirty="0" smtClean="0"/>
              <a:t>Note 1: that this is </a:t>
            </a:r>
            <a:r>
              <a:rPr lang="en-US" b="1" dirty="0" smtClean="0"/>
              <a:t>the best performance </a:t>
            </a:r>
            <a:r>
              <a:rPr lang="en-US" dirty="0" smtClean="0"/>
              <a:t>that one can expect from a CCA regime and what we believe is the </a:t>
            </a:r>
            <a:r>
              <a:rPr lang="en-US" b="1" dirty="0" smtClean="0"/>
              <a:t>correct definition </a:t>
            </a:r>
            <a:r>
              <a:rPr lang="en-US" dirty="0" smtClean="0"/>
              <a:t>of medium efficiency and fairness in this scenario.</a:t>
            </a:r>
          </a:p>
          <a:p>
            <a:pPr lvl="1"/>
            <a:r>
              <a:rPr lang="en-US" dirty="0" smtClean="0"/>
              <a:t>Note 2: while we believe it is very difficult to propose a CCA regime to accomplish this, in our examples, by providing some side information to the transmitters, we will put a figure on this gain.</a:t>
            </a:r>
          </a:p>
        </p:txBody>
      </p:sp>
    </p:spTree>
    <p:extLst>
      <p:ext uri="{BB962C8B-B14F-4D97-AF65-F5344CB8AC3E}">
        <p14:creationId xmlns:p14="http://schemas.microsoft.com/office/powerpoint/2010/main" val="26710390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two approaches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While </a:t>
            </a:r>
            <a:r>
              <a:rPr lang="en-US" b="1" dirty="0" smtClean="0"/>
              <a:t>conventional approach</a:t>
            </a:r>
            <a:r>
              <a:rPr lang="en-US" dirty="0" smtClean="0"/>
              <a:t> can provide us with the </a:t>
            </a:r>
            <a:r>
              <a:rPr lang="en-US" b="1" dirty="0" smtClean="0"/>
              <a:t>maximum and minimum gain</a:t>
            </a:r>
            <a:r>
              <a:rPr lang="en-US" dirty="0" smtClean="0"/>
              <a:t> in an specific CCA regime, the new approach will provide a figure of </a:t>
            </a:r>
            <a:r>
              <a:rPr lang="en-US" b="1" u="sng" dirty="0" smtClean="0"/>
              <a:t>how the CCA regime works in an average deployment</a:t>
            </a:r>
            <a:r>
              <a:rPr lang="en-US" dirty="0" smtClean="0"/>
              <a:t>. Note that most of the users will not “optimize” the location of their APs and most of the STAs are moving around, so and average gain (</a:t>
            </a:r>
            <a:r>
              <a:rPr lang="en-US" i="1" dirty="0" smtClean="0"/>
              <a:t>average over the joint possible locations of all the STAs</a:t>
            </a:r>
            <a:r>
              <a:rPr lang="en-US" dirty="0" smtClean="0"/>
              <a:t>) should be a better metric to measure proposed CCA performance.</a:t>
            </a:r>
          </a:p>
          <a:p>
            <a:endParaRPr lang="en-US" dirty="0"/>
          </a:p>
          <a:p>
            <a:pPr marL="0" indent="0">
              <a:buNone/>
            </a:pPr>
            <a:endParaRPr lang="en-US" dirty="0" smtClean="0"/>
          </a:p>
          <a:p>
            <a:r>
              <a:rPr lang="en-US" dirty="0" smtClean="0"/>
              <a:t>We propose to Compute the percentage number of joint locations that two simultaneous transmission (</a:t>
            </a:r>
            <a:r>
              <a:rPr lang="en-US" i="1" dirty="0" smtClean="0"/>
              <a:t>by either allowing hurting or not allowing hurting the original transmitter</a:t>
            </a:r>
            <a:r>
              <a:rPr lang="en-US" dirty="0" smtClean="0"/>
              <a:t>) was possible but not allowed under the proposed CCA.</a:t>
            </a:r>
          </a:p>
          <a:p>
            <a:pPr lvl="1"/>
            <a:r>
              <a:rPr lang="en-US" dirty="0" smtClean="0"/>
              <a:t>This allows us to find a </a:t>
            </a:r>
            <a:r>
              <a:rPr lang="en-US" b="1" dirty="0"/>
              <a:t>lower and upper bound on the performance </a:t>
            </a:r>
            <a:r>
              <a:rPr lang="en-US" b="1" dirty="0" smtClean="0"/>
              <a:t>of CCA </a:t>
            </a:r>
            <a:r>
              <a:rPr lang="en-US" dirty="0" smtClean="0"/>
              <a:t>regime instead </a:t>
            </a:r>
            <a:r>
              <a:rPr lang="en-US" dirty="0"/>
              <a:t>of focusing on </a:t>
            </a:r>
            <a:r>
              <a:rPr lang="en-US" b="1" dirty="0"/>
              <a:t>an specific efficiency </a:t>
            </a:r>
            <a:r>
              <a:rPr lang="en-US" b="1" dirty="0" smtClean="0"/>
              <a:t>metric.</a:t>
            </a:r>
            <a:endParaRPr lang="en-US" dirty="0" smtClean="0"/>
          </a:p>
          <a:p>
            <a:pPr marL="385763" indent="-385763">
              <a:buFont typeface="+mj-lt"/>
              <a:buAutoNum type="arabicPeriod"/>
            </a:pPr>
            <a:endParaRPr lang="en-US" dirty="0"/>
          </a:p>
          <a:p>
            <a:pPr marL="0" indent="0">
              <a:buNone/>
            </a:pPr>
            <a:r>
              <a:rPr lang="en-US" dirty="0"/>
              <a:t> </a:t>
            </a:r>
            <a:endParaRPr lang="en-US" dirty="0" smtClean="0"/>
          </a:p>
        </p:txBody>
      </p:sp>
    </p:spTree>
    <p:extLst>
      <p:ext uri="{BB962C8B-B14F-4D97-AF65-F5344CB8AC3E}">
        <p14:creationId xmlns:p14="http://schemas.microsoft.com/office/powerpoint/2010/main" val="19907322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Scenario</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 We will show a few example of two different CCA regimes under a very simple scenario and assumptions:</a:t>
            </a:r>
          </a:p>
          <a:p>
            <a:pPr lvl="1"/>
            <a:r>
              <a:rPr lang="en-US" dirty="0" smtClean="0"/>
              <a:t>We consider a very simple outdoor scenario, no shadowing, no multipath</a:t>
            </a:r>
          </a:p>
          <a:p>
            <a:pPr lvl="1"/>
            <a:endParaRPr lang="en-US" dirty="0" smtClean="0"/>
          </a:p>
          <a:p>
            <a:pPr lvl="1"/>
            <a:r>
              <a:rPr lang="en-US" dirty="0" smtClean="0"/>
              <a:t>Two BSS:</a:t>
            </a:r>
          </a:p>
          <a:p>
            <a:pPr lvl="2"/>
            <a:r>
              <a:rPr lang="en-US" b="1" dirty="0" smtClean="0"/>
              <a:t>Primary</a:t>
            </a:r>
            <a:r>
              <a:rPr lang="en-US" dirty="0" smtClean="0"/>
              <a:t>: This is the CCA originator, we assume the STA started the NAV is the AP in the primary BSS but the same idea goes through if it is a non-AP STA</a:t>
            </a:r>
          </a:p>
          <a:p>
            <a:pPr lvl="2"/>
            <a:r>
              <a:rPr lang="en-US" b="1" dirty="0" smtClean="0"/>
              <a:t>Secondary</a:t>
            </a:r>
            <a:r>
              <a:rPr lang="en-US" dirty="0" smtClean="0"/>
              <a:t>: This is the BSS close to the primary CCA</a:t>
            </a:r>
          </a:p>
          <a:p>
            <a:pPr lvl="3"/>
            <a:r>
              <a:rPr lang="en-US" dirty="0" smtClean="0"/>
              <a:t>The transmitter of the secondary BSS is located in the area that is blocked by the existing CCA rules (received power at the transmitter of secondary is greater than the proposed CCA threshold)</a:t>
            </a:r>
          </a:p>
          <a:p>
            <a:pPr lvl="3"/>
            <a:r>
              <a:rPr lang="en-US" dirty="0" smtClean="0"/>
              <a:t>  We will calculate the percentage of scenarios (locations) under which there could be a secondary transmission</a:t>
            </a:r>
          </a:p>
          <a:p>
            <a:pPr lvl="3"/>
            <a:endParaRPr lang="en-US" dirty="0" smtClean="0"/>
          </a:p>
          <a:p>
            <a:pPr lvl="1"/>
            <a:r>
              <a:rPr lang="en-US" dirty="0" smtClean="0"/>
              <a:t>Because of symmetry we will </a:t>
            </a:r>
            <a:r>
              <a:rPr lang="en-US" b="1" dirty="0" smtClean="0"/>
              <a:t>fix the location of primary pair </a:t>
            </a:r>
            <a:r>
              <a:rPr lang="en-US" dirty="0" smtClean="0"/>
              <a:t>and change the secondary pair locations</a:t>
            </a:r>
          </a:p>
          <a:p>
            <a:pPr lvl="2"/>
            <a:r>
              <a:rPr lang="en-US" dirty="0" smtClean="0"/>
              <a:t>We find the </a:t>
            </a:r>
            <a:r>
              <a:rPr lang="en-US" b="1" dirty="0" smtClean="0"/>
              <a:t>percentage</a:t>
            </a:r>
            <a:r>
              <a:rPr lang="en-US" dirty="0" smtClean="0"/>
              <a:t> of locations that the secondary transmission could exist but it is not allowed </a:t>
            </a:r>
            <a:r>
              <a:rPr lang="en-US" b="1" dirty="0" smtClean="0"/>
              <a:t>as a function of normalized distance of Primary TX and RX (normalized such that the maximum distance for MCS0 being 1)</a:t>
            </a:r>
            <a:r>
              <a:rPr lang="en-US" dirty="0" smtClean="0"/>
              <a:t>. </a:t>
            </a:r>
            <a:endParaRPr lang="en-US" b="1" dirty="0"/>
          </a:p>
          <a:p>
            <a:pPr lvl="1"/>
            <a:endParaRPr lang="en-US" dirty="0" smtClean="0"/>
          </a:p>
          <a:p>
            <a:pPr lvl="1"/>
            <a:r>
              <a:rPr lang="en-US" dirty="0" smtClean="0"/>
              <a:t>We modify the TX powers at each STA and plot the result for each set of TX power.</a:t>
            </a:r>
          </a:p>
          <a:p>
            <a:pPr lvl="1"/>
            <a:endParaRPr lang="en-US" dirty="0"/>
          </a:p>
          <a:p>
            <a:pPr lvl="1"/>
            <a:r>
              <a:rPr lang="en-US" dirty="0" smtClean="0"/>
              <a:t>For MCS calculations, we used a simple mapping of received SINR to MCS at each receiver. We considered RX </a:t>
            </a:r>
            <a:r>
              <a:rPr lang="en-US" dirty="0"/>
              <a:t>sensitivity =-</a:t>
            </a:r>
            <a:r>
              <a:rPr lang="en-US" dirty="0" smtClean="0"/>
              <a:t>88dbm, and the minimum </a:t>
            </a:r>
            <a:r>
              <a:rPr lang="en-US" dirty="0"/>
              <a:t>SINR=4db </a:t>
            </a:r>
            <a:r>
              <a:rPr lang="en-US" dirty="0" smtClean="0"/>
              <a:t>that maps </a:t>
            </a:r>
            <a:r>
              <a:rPr lang="en-US" dirty="0"/>
              <a:t>to </a:t>
            </a:r>
            <a:r>
              <a:rPr lang="en-US" dirty="0" smtClean="0"/>
              <a:t>MCS0.</a:t>
            </a:r>
          </a:p>
          <a:p>
            <a:pPr lvl="1"/>
            <a:endParaRPr lang="en-US" dirty="0"/>
          </a:p>
          <a:p>
            <a:pPr lvl="1"/>
            <a:r>
              <a:rPr lang="en-US" dirty="0"/>
              <a:t>Data Packet </a:t>
            </a:r>
            <a:r>
              <a:rPr lang="en-US" dirty="0" smtClean="0"/>
              <a:t>Assumptions: Primary </a:t>
            </a:r>
            <a:r>
              <a:rPr lang="en-US" dirty="0"/>
              <a:t>Transmitter has a very long packet in the air (more than the duration needed for the secondary packet to be transmitted</a:t>
            </a:r>
            <a:r>
              <a:rPr lang="en-US" dirty="0" smtClean="0"/>
              <a:t>)</a:t>
            </a:r>
            <a:endParaRPr lang="en-US" dirty="0"/>
          </a:p>
        </p:txBody>
      </p:sp>
    </p:spTree>
    <p:extLst>
      <p:ext uri="{BB962C8B-B14F-4D97-AF65-F5344CB8AC3E}">
        <p14:creationId xmlns:p14="http://schemas.microsoft.com/office/powerpoint/2010/main" val="32838149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Step1: Fixed the Location of Primary Pairs at distance r (start with very small r)</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2624" y="1970928"/>
            <a:ext cx="5365704" cy="3564731"/>
          </a:xfrm>
          <a:prstGeom prst="rect">
            <a:avLst/>
          </a:prstGeom>
        </p:spPr>
      </p:pic>
      <p:sp>
        <p:nvSpPr>
          <p:cNvPr id="4" name="TextBox 3"/>
          <p:cNvSpPr txBox="1"/>
          <p:nvPr/>
        </p:nvSpPr>
        <p:spPr>
          <a:xfrm>
            <a:off x="2955852" y="3564096"/>
            <a:ext cx="707065" cy="507831"/>
          </a:xfrm>
          <a:prstGeom prst="rect">
            <a:avLst/>
          </a:prstGeom>
          <a:noFill/>
        </p:spPr>
        <p:txBody>
          <a:bodyPr wrap="square" rtlCol="0">
            <a:spAutoFit/>
          </a:bodyPr>
          <a:lstStyle/>
          <a:p>
            <a:r>
              <a:rPr lang="en-US" sz="900" dirty="0">
                <a:solidFill>
                  <a:schemeClr val="accent2">
                    <a:lumMod val="75000"/>
                  </a:schemeClr>
                </a:solidFill>
              </a:rPr>
              <a:t>Location of Primary Receiver</a:t>
            </a:r>
          </a:p>
        </p:txBody>
      </p:sp>
      <p:sp>
        <p:nvSpPr>
          <p:cNvPr id="6" name="TextBox 5"/>
          <p:cNvSpPr txBox="1"/>
          <p:nvPr/>
        </p:nvSpPr>
        <p:spPr>
          <a:xfrm>
            <a:off x="3864936" y="3753293"/>
            <a:ext cx="707065" cy="646331"/>
          </a:xfrm>
          <a:prstGeom prst="rect">
            <a:avLst/>
          </a:prstGeom>
          <a:noFill/>
        </p:spPr>
        <p:txBody>
          <a:bodyPr wrap="square" rtlCol="0">
            <a:spAutoFit/>
          </a:bodyPr>
          <a:lstStyle/>
          <a:p>
            <a:r>
              <a:rPr lang="en-US" sz="900" dirty="0">
                <a:solidFill>
                  <a:schemeClr val="accent2">
                    <a:lumMod val="75000"/>
                  </a:schemeClr>
                </a:solidFill>
              </a:rPr>
              <a:t>Location of Primary Transmitter</a:t>
            </a:r>
          </a:p>
        </p:txBody>
      </p:sp>
      <p:sp>
        <p:nvSpPr>
          <p:cNvPr id="7" name="TextBox 6"/>
          <p:cNvSpPr txBox="1"/>
          <p:nvPr/>
        </p:nvSpPr>
        <p:spPr>
          <a:xfrm>
            <a:off x="1491216" y="2004408"/>
            <a:ext cx="707065" cy="784830"/>
          </a:xfrm>
          <a:prstGeom prst="rect">
            <a:avLst/>
          </a:prstGeom>
          <a:noFill/>
        </p:spPr>
        <p:txBody>
          <a:bodyPr wrap="square" rtlCol="0">
            <a:spAutoFit/>
          </a:bodyPr>
          <a:lstStyle/>
          <a:p>
            <a:r>
              <a:rPr lang="en-US" sz="900" dirty="0">
                <a:solidFill>
                  <a:schemeClr val="accent2">
                    <a:lumMod val="75000"/>
                  </a:schemeClr>
                </a:solidFill>
              </a:rPr>
              <a:t>Primary Receiver RX sensitivity Range </a:t>
            </a:r>
          </a:p>
        </p:txBody>
      </p:sp>
      <p:sp>
        <p:nvSpPr>
          <p:cNvPr id="8" name="TextBox 7"/>
          <p:cNvSpPr txBox="1"/>
          <p:nvPr/>
        </p:nvSpPr>
        <p:spPr>
          <a:xfrm>
            <a:off x="5528929" y="4727684"/>
            <a:ext cx="1254643" cy="784830"/>
          </a:xfrm>
          <a:prstGeom prst="rect">
            <a:avLst/>
          </a:prstGeom>
          <a:noFill/>
        </p:spPr>
        <p:txBody>
          <a:bodyPr wrap="square" rtlCol="0">
            <a:spAutoFit/>
          </a:bodyPr>
          <a:lstStyle/>
          <a:p>
            <a:r>
              <a:rPr lang="en-US" sz="900" dirty="0">
                <a:solidFill>
                  <a:schemeClr val="accent2">
                    <a:lumMod val="75000"/>
                  </a:schemeClr>
                </a:solidFill>
              </a:rPr>
              <a:t>Primary Transmitter Range for </a:t>
            </a:r>
          </a:p>
          <a:p>
            <a:r>
              <a:rPr lang="en-US" sz="900" dirty="0">
                <a:solidFill>
                  <a:schemeClr val="accent2">
                    <a:lumMod val="75000"/>
                  </a:schemeClr>
                </a:solidFill>
              </a:rPr>
              <a:t>TX power=15dbm</a:t>
            </a:r>
          </a:p>
          <a:p>
            <a:r>
              <a:rPr lang="en-US" sz="900" dirty="0">
                <a:solidFill>
                  <a:schemeClr val="accent2">
                    <a:lumMod val="75000"/>
                  </a:schemeClr>
                </a:solidFill>
              </a:rPr>
              <a:t>RX sensitivity=-88 </a:t>
            </a:r>
            <a:r>
              <a:rPr lang="en-US" sz="900" dirty="0" err="1">
                <a:solidFill>
                  <a:schemeClr val="accent2">
                    <a:lumMod val="75000"/>
                  </a:schemeClr>
                </a:solidFill>
              </a:rPr>
              <a:t>dbm</a:t>
            </a:r>
            <a:endParaRPr lang="en-US" sz="900" dirty="0">
              <a:solidFill>
                <a:schemeClr val="accent2">
                  <a:lumMod val="75000"/>
                </a:schemeClr>
              </a:solidFill>
            </a:endParaRPr>
          </a:p>
        </p:txBody>
      </p:sp>
    </p:spTree>
    <p:extLst>
      <p:ext uri="{BB962C8B-B14F-4D97-AF65-F5344CB8AC3E}">
        <p14:creationId xmlns:p14="http://schemas.microsoft.com/office/powerpoint/2010/main" val="1635050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CCA performance analysis summary</a:t>
            </a:r>
            <a:endParaRPr lang="en-US" dirty="0"/>
          </a:p>
        </p:txBody>
      </p:sp>
      <p:sp>
        <p:nvSpPr>
          <p:cNvPr id="3" name="Content Placeholder 2"/>
          <p:cNvSpPr>
            <a:spLocks noGrp="1"/>
          </p:cNvSpPr>
          <p:nvPr>
            <p:ph idx="1"/>
          </p:nvPr>
        </p:nvSpPr>
        <p:spPr/>
        <p:txBody>
          <a:bodyPr/>
          <a:lstStyle/>
          <a:p>
            <a:r>
              <a:rPr lang="en-US" dirty="0" smtClean="0"/>
              <a:t>Summary of the last couple of meetings:</a:t>
            </a:r>
          </a:p>
          <a:p>
            <a:pPr lvl="1"/>
            <a:r>
              <a:rPr lang="en-US" dirty="0" smtClean="0"/>
              <a:t>We showed that </a:t>
            </a:r>
          </a:p>
          <a:p>
            <a:pPr marL="985838" lvl="2" indent="-342900">
              <a:buFont typeface="+mj-lt"/>
              <a:buAutoNum type="arabicPeriod"/>
            </a:pPr>
            <a:r>
              <a:rPr lang="en-US" dirty="0"/>
              <a:t>R</a:t>
            </a:r>
            <a:r>
              <a:rPr lang="en-US" dirty="0" smtClean="0"/>
              <a:t>educing the CCA threshold does not really solve the medium reuse issue when the network is crowded</a:t>
            </a:r>
          </a:p>
          <a:p>
            <a:pPr marL="985838" lvl="2" indent="-342900">
              <a:buFont typeface="+mj-lt"/>
              <a:buAutoNum type="arabicPeriod"/>
            </a:pPr>
            <a:endParaRPr lang="en-US" dirty="0"/>
          </a:p>
          <a:p>
            <a:pPr marL="985838" lvl="2" indent="-342900">
              <a:buFont typeface="+mj-lt"/>
              <a:buAutoNum type="arabicPeriod"/>
            </a:pPr>
            <a:r>
              <a:rPr lang="en-US" dirty="0" smtClean="0"/>
              <a:t>There is a lot of medium reuse opportunity for other neighbor STAs even without effecting primary MCS</a:t>
            </a:r>
          </a:p>
          <a:p>
            <a:pPr marL="985838" lvl="2" indent="-342900">
              <a:buFont typeface="+mj-lt"/>
              <a:buAutoNum type="arabicPeriod"/>
            </a:pPr>
            <a:endParaRPr lang="en-US" dirty="0"/>
          </a:p>
          <a:p>
            <a:pPr marL="985838" lvl="2" indent="-342900">
              <a:buFont typeface="+mj-lt"/>
              <a:buAutoNum type="arabicPeriod"/>
            </a:pPr>
            <a:r>
              <a:rPr lang="en-US" dirty="0" smtClean="0"/>
              <a:t>The medium reuse opportunity increases even more if the network gets more crowded</a:t>
            </a:r>
          </a:p>
        </p:txBody>
      </p:sp>
    </p:spTree>
    <p:extLst>
      <p:ext uri="{BB962C8B-B14F-4D97-AF65-F5344CB8AC3E}">
        <p14:creationId xmlns:p14="http://schemas.microsoft.com/office/powerpoint/2010/main" val="720266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CCA Coverage</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9461" y="2034723"/>
            <a:ext cx="5408234" cy="3564731"/>
          </a:xfrm>
          <a:prstGeom prst="rect">
            <a:avLst/>
          </a:prstGeom>
        </p:spPr>
      </p:pic>
      <p:sp>
        <p:nvSpPr>
          <p:cNvPr id="5" name="TextBox 4"/>
          <p:cNvSpPr txBox="1"/>
          <p:nvPr/>
        </p:nvSpPr>
        <p:spPr>
          <a:xfrm>
            <a:off x="4859079" y="4120117"/>
            <a:ext cx="866553" cy="507831"/>
          </a:xfrm>
          <a:prstGeom prst="rect">
            <a:avLst/>
          </a:prstGeom>
          <a:noFill/>
        </p:spPr>
        <p:txBody>
          <a:bodyPr wrap="square" rtlCol="0">
            <a:spAutoFit/>
          </a:bodyPr>
          <a:lstStyle/>
          <a:p>
            <a:r>
              <a:rPr lang="en-US" sz="900" dirty="0">
                <a:solidFill>
                  <a:schemeClr val="accent2">
                    <a:lumMod val="75000"/>
                  </a:schemeClr>
                </a:solidFill>
              </a:rPr>
              <a:t>CCA coverage of the ongoing transmission</a:t>
            </a:r>
          </a:p>
        </p:txBody>
      </p:sp>
    </p:spTree>
    <p:extLst>
      <p:ext uri="{BB962C8B-B14F-4D97-AF65-F5344CB8AC3E}">
        <p14:creationId xmlns:p14="http://schemas.microsoft.com/office/powerpoint/2010/main" val="33359585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 Through Secondary TX and RX</a:t>
            </a: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8651" y="2125266"/>
            <a:ext cx="5626556" cy="3564731"/>
          </a:xfrm>
          <a:prstGeom prst="rect">
            <a:avLst/>
          </a:prstGeom>
        </p:spPr>
      </p:pic>
      <p:sp>
        <p:nvSpPr>
          <p:cNvPr id="5" name="TextBox 4"/>
          <p:cNvSpPr txBox="1"/>
          <p:nvPr/>
        </p:nvSpPr>
        <p:spPr>
          <a:xfrm>
            <a:off x="4164579" y="3787533"/>
            <a:ext cx="1220812" cy="784830"/>
          </a:xfrm>
          <a:prstGeom prst="rect">
            <a:avLst/>
          </a:prstGeom>
          <a:noFill/>
        </p:spPr>
        <p:txBody>
          <a:bodyPr wrap="square" rtlCol="0">
            <a:spAutoFit/>
          </a:bodyPr>
          <a:lstStyle/>
          <a:p>
            <a:r>
              <a:rPr lang="en-US" sz="900" dirty="0">
                <a:solidFill>
                  <a:schemeClr val="accent2">
                    <a:lumMod val="75000"/>
                  </a:schemeClr>
                </a:solidFill>
              </a:rPr>
              <a:t>Location of  secondary Transmitter</a:t>
            </a:r>
          </a:p>
          <a:p>
            <a:r>
              <a:rPr lang="en-US" sz="900" dirty="0">
                <a:solidFill>
                  <a:schemeClr val="accent2">
                    <a:lumMod val="75000"/>
                  </a:schemeClr>
                </a:solidFill>
              </a:rPr>
              <a:t>NOTE: it is within CCA threshold of ongoing </a:t>
            </a:r>
            <a:r>
              <a:rPr lang="en-US" sz="900" dirty="0" err="1">
                <a:solidFill>
                  <a:schemeClr val="accent2">
                    <a:lumMod val="75000"/>
                  </a:schemeClr>
                </a:solidFill>
              </a:rPr>
              <a:t>tranmission</a:t>
            </a:r>
            <a:endParaRPr lang="en-US" sz="900" dirty="0">
              <a:solidFill>
                <a:schemeClr val="accent2">
                  <a:lumMod val="75000"/>
                </a:schemeClr>
              </a:solidFill>
            </a:endParaRPr>
          </a:p>
        </p:txBody>
      </p:sp>
      <p:sp>
        <p:nvSpPr>
          <p:cNvPr id="6" name="TextBox 5"/>
          <p:cNvSpPr txBox="1"/>
          <p:nvPr/>
        </p:nvSpPr>
        <p:spPr>
          <a:xfrm>
            <a:off x="5555511" y="3377349"/>
            <a:ext cx="1254643" cy="784830"/>
          </a:xfrm>
          <a:prstGeom prst="rect">
            <a:avLst/>
          </a:prstGeom>
          <a:noFill/>
        </p:spPr>
        <p:txBody>
          <a:bodyPr wrap="square" rtlCol="0">
            <a:spAutoFit/>
          </a:bodyPr>
          <a:lstStyle/>
          <a:p>
            <a:r>
              <a:rPr lang="en-US" sz="900" dirty="0">
                <a:solidFill>
                  <a:schemeClr val="accent2">
                    <a:lumMod val="75000"/>
                  </a:schemeClr>
                </a:solidFill>
              </a:rPr>
              <a:t>Secondary Transmitter Range for </a:t>
            </a:r>
          </a:p>
          <a:p>
            <a:r>
              <a:rPr lang="en-US" sz="900" dirty="0">
                <a:solidFill>
                  <a:schemeClr val="accent2">
                    <a:lumMod val="75000"/>
                  </a:schemeClr>
                </a:solidFill>
              </a:rPr>
              <a:t>TX power=15dbm</a:t>
            </a:r>
          </a:p>
          <a:p>
            <a:r>
              <a:rPr lang="en-US" sz="900" dirty="0">
                <a:solidFill>
                  <a:schemeClr val="accent2">
                    <a:lumMod val="75000"/>
                  </a:schemeClr>
                </a:solidFill>
              </a:rPr>
              <a:t>RX sensitivity=-85 </a:t>
            </a:r>
            <a:r>
              <a:rPr lang="en-US" sz="900" dirty="0" err="1">
                <a:solidFill>
                  <a:schemeClr val="accent2">
                    <a:lumMod val="75000"/>
                  </a:schemeClr>
                </a:solidFill>
              </a:rPr>
              <a:t>dbm</a:t>
            </a:r>
            <a:endParaRPr lang="en-US" sz="900" dirty="0">
              <a:solidFill>
                <a:schemeClr val="accent2">
                  <a:lumMod val="75000"/>
                </a:schemeClr>
              </a:solidFill>
            </a:endParaRPr>
          </a:p>
        </p:txBody>
      </p:sp>
    </p:spTree>
    <p:extLst>
      <p:ext uri="{BB962C8B-B14F-4D97-AF65-F5344CB8AC3E}">
        <p14:creationId xmlns:p14="http://schemas.microsoft.com/office/powerpoint/2010/main" val="21409878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dirty="0"/>
              <a:t>Step 3: Compute if two simultaneous transmission is possible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0604" y="2125267"/>
            <a:ext cx="6416749" cy="3564731"/>
          </a:xfrm>
          <a:prstGeom prst="rect">
            <a:avLst/>
          </a:prstGeom>
        </p:spPr>
      </p:pic>
      <p:sp>
        <p:nvSpPr>
          <p:cNvPr id="5" name="TextBox 4"/>
          <p:cNvSpPr txBox="1"/>
          <p:nvPr/>
        </p:nvSpPr>
        <p:spPr>
          <a:xfrm>
            <a:off x="5589342" y="4010817"/>
            <a:ext cx="1220812" cy="784830"/>
          </a:xfrm>
          <a:prstGeom prst="rect">
            <a:avLst/>
          </a:prstGeom>
          <a:noFill/>
        </p:spPr>
        <p:txBody>
          <a:bodyPr wrap="square" rtlCol="0">
            <a:spAutoFit/>
          </a:bodyPr>
          <a:lstStyle/>
          <a:p>
            <a:r>
              <a:rPr lang="en-US" sz="900" dirty="0">
                <a:solidFill>
                  <a:schemeClr val="accent2">
                    <a:lumMod val="75000"/>
                  </a:schemeClr>
                </a:solidFill>
              </a:rPr>
              <a:t>Location of  secondary receiver</a:t>
            </a:r>
          </a:p>
          <a:p>
            <a:r>
              <a:rPr lang="en-US" sz="900" dirty="0">
                <a:solidFill>
                  <a:schemeClr val="accent2">
                    <a:lumMod val="75000"/>
                  </a:schemeClr>
                </a:solidFill>
              </a:rPr>
              <a:t>NOTE: it is within the RX range of secondary transmitter</a:t>
            </a:r>
          </a:p>
        </p:txBody>
      </p:sp>
      <p:sp>
        <p:nvSpPr>
          <p:cNvPr id="6" name="TextBox 5"/>
          <p:cNvSpPr txBox="1"/>
          <p:nvPr/>
        </p:nvSpPr>
        <p:spPr>
          <a:xfrm>
            <a:off x="6980274" y="3600632"/>
            <a:ext cx="1254643" cy="784830"/>
          </a:xfrm>
          <a:prstGeom prst="rect">
            <a:avLst/>
          </a:prstGeom>
          <a:noFill/>
        </p:spPr>
        <p:txBody>
          <a:bodyPr wrap="square" rtlCol="0">
            <a:spAutoFit/>
          </a:bodyPr>
          <a:lstStyle/>
          <a:p>
            <a:r>
              <a:rPr lang="en-US" sz="900" dirty="0">
                <a:solidFill>
                  <a:schemeClr val="accent2">
                    <a:lumMod val="75000"/>
                  </a:schemeClr>
                </a:solidFill>
              </a:rPr>
              <a:t>Secondary Receiver Range for </a:t>
            </a:r>
          </a:p>
          <a:p>
            <a:r>
              <a:rPr lang="en-US" sz="900" dirty="0">
                <a:solidFill>
                  <a:schemeClr val="accent2">
                    <a:lumMod val="75000"/>
                  </a:schemeClr>
                </a:solidFill>
              </a:rPr>
              <a:t>TX power=15dbm</a:t>
            </a:r>
          </a:p>
          <a:p>
            <a:r>
              <a:rPr lang="en-US" sz="900" dirty="0">
                <a:solidFill>
                  <a:schemeClr val="accent2">
                    <a:lumMod val="75000"/>
                  </a:schemeClr>
                </a:solidFill>
              </a:rPr>
              <a:t>RX sensitivity=-85 </a:t>
            </a:r>
            <a:r>
              <a:rPr lang="en-US" sz="900" dirty="0" err="1">
                <a:solidFill>
                  <a:schemeClr val="accent2">
                    <a:lumMod val="75000"/>
                  </a:schemeClr>
                </a:solidFill>
              </a:rPr>
              <a:t>dbm</a:t>
            </a:r>
            <a:endParaRPr lang="en-US" sz="900" dirty="0">
              <a:solidFill>
                <a:schemeClr val="accent2">
                  <a:lumMod val="75000"/>
                </a:schemeClr>
              </a:solidFill>
            </a:endParaRPr>
          </a:p>
        </p:txBody>
      </p:sp>
    </p:spTree>
    <p:extLst>
      <p:ext uri="{BB962C8B-B14F-4D97-AF65-F5344CB8AC3E}">
        <p14:creationId xmlns:p14="http://schemas.microsoft.com/office/powerpoint/2010/main" val="21684302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Steps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Step 4: Repeat step 2 and 3 many times</a:t>
            </a:r>
          </a:p>
          <a:p>
            <a:pPr lvl="1"/>
            <a:r>
              <a:rPr lang="en-US" dirty="0" smtClean="0"/>
              <a:t>At the end find the percentage of cases that two simultaneous transmission was possible</a:t>
            </a:r>
          </a:p>
          <a:p>
            <a:endParaRPr lang="en-US" dirty="0" smtClean="0"/>
          </a:p>
          <a:p>
            <a:pPr marL="0" indent="0">
              <a:buNone/>
            </a:pPr>
            <a:r>
              <a:rPr lang="en-US" dirty="0" smtClean="0"/>
              <a:t>Step 5: Change the normalized distance of primary pair to </a:t>
            </a:r>
            <a:r>
              <a:rPr lang="en-US" dirty="0" err="1" smtClean="0"/>
              <a:t>r+delta</a:t>
            </a:r>
            <a:endParaRPr lang="en-US" dirty="0" smtClean="0"/>
          </a:p>
          <a:p>
            <a:pPr lvl="1"/>
            <a:r>
              <a:rPr lang="en-US" dirty="0" smtClean="0"/>
              <a:t>Redo the computations</a:t>
            </a:r>
          </a:p>
          <a:p>
            <a:endParaRPr lang="en-US" dirty="0" smtClean="0"/>
          </a:p>
          <a:p>
            <a:pPr marL="0" indent="0">
              <a:buNone/>
            </a:pPr>
            <a:r>
              <a:rPr lang="en-US" dirty="0" smtClean="0"/>
              <a:t>Step 6: Plot the percentage of cases with respect to distance r</a:t>
            </a:r>
            <a:endParaRPr lang="en-US" dirty="0"/>
          </a:p>
        </p:txBody>
      </p:sp>
    </p:spTree>
    <p:extLst>
      <p:ext uri="{BB962C8B-B14F-4D97-AF65-F5344CB8AC3E}">
        <p14:creationId xmlns:p14="http://schemas.microsoft.com/office/powerpoint/2010/main" val="33476981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CCA Regimes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Four CCA regimes </a:t>
            </a:r>
            <a:r>
              <a:rPr lang="en-US" dirty="0" smtClean="0"/>
              <a:t>are considered:</a:t>
            </a:r>
          </a:p>
          <a:p>
            <a:pPr marL="0" indent="0">
              <a:buNone/>
            </a:pPr>
            <a:endParaRPr lang="en-US" dirty="0" smtClean="0"/>
          </a:p>
          <a:p>
            <a:r>
              <a:rPr lang="en-US" dirty="0" smtClean="0"/>
              <a:t>CCA threshold -72dbm</a:t>
            </a:r>
          </a:p>
          <a:p>
            <a:pPr marL="685800" lvl="1" indent="-342900">
              <a:buFont typeface="+mj-lt"/>
              <a:buAutoNum type="arabicPeriod"/>
            </a:pPr>
            <a:r>
              <a:rPr lang="en-US" b="1" dirty="0" smtClean="0"/>
              <a:t>Fixed power: </a:t>
            </a:r>
            <a:r>
              <a:rPr lang="en-US" dirty="0" smtClean="0"/>
              <a:t>Secondary STAs </a:t>
            </a:r>
            <a:r>
              <a:rPr lang="en-US" b="1" dirty="0" smtClean="0"/>
              <a:t>are not allowed to change their TX power</a:t>
            </a:r>
          </a:p>
          <a:p>
            <a:pPr marL="685800" lvl="1" indent="-342900">
              <a:buFont typeface="+mj-lt"/>
              <a:buAutoNum type="arabicPeriod"/>
            </a:pPr>
            <a:endParaRPr lang="en-US" b="1" dirty="0" smtClean="0"/>
          </a:p>
          <a:p>
            <a:pPr marL="685800" lvl="1" indent="-342900">
              <a:buFont typeface="+mj-lt"/>
              <a:buAutoNum type="arabicPeriod"/>
            </a:pPr>
            <a:r>
              <a:rPr lang="en-US" b="1" dirty="0" smtClean="0"/>
              <a:t>Dynamic Power: </a:t>
            </a:r>
            <a:r>
              <a:rPr lang="en-US" dirty="0" smtClean="0"/>
              <a:t>Secondary STAs are provided with the channel knowledge so that they can compute the </a:t>
            </a:r>
            <a:r>
              <a:rPr lang="en-US" b="1" dirty="0" smtClean="0"/>
              <a:t>optimal transmit power </a:t>
            </a:r>
            <a:r>
              <a:rPr lang="en-US" dirty="0" smtClean="0"/>
              <a:t>that enables them to communicate </a:t>
            </a:r>
            <a:r>
              <a:rPr lang="en-US" b="1" dirty="0" smtClean="0"/>
              <a:t>without causing much interference to the primary pair if possible at all</a:t>
            </a:r>
          </a:p>
          <a:p>
            <a:pPr lvl="2"/>
            <a:r>
              <a:rPr lang="en-US" dirty="0" smtClean="0"/>
              <a:t>Note that this provides </a:t>
            </a:r>
            <a:r>
              <a:rPr lang="en-US" u="sng" dirty="0" smtClean="0"/>
              <a:t>the best possible performance one can expect from dynamic CCA</a:t>
            </a:r>
            <a:r>
              <a:rPr lang="en-US" dirty="0" smtClean="0"/>
              <a:t>. The goal of this presentation is no to address how this information is provided. It is more along the direction of how much this best information can improve CCA regime </a:t>
            </a:r>
          </a:p>
          <a:p>
            <a:pPr marL="685800" lvl="1" indent="-342900">
              <a:buFont typeface="+mj-lt"/>
              <a:buAutoNum type="arabicPeriod"/>
            </a:pPr>
            <a:endParaRPr lang="en-US" b="1" dirty="0" smtClean="0"/>
          </a:p>
          <a:p>
            <a:r>
              <a:rPr lang="en-US" dirty="0" smtClean="0"/>
              <a:t>CCA threshold -82dbm</a:t>
            </a:r>
          </a:p>
          <a:p>
            <a:pPr marL="685800" lvl="1" indent="-342900">
              <a:buFont typeface="+mj-lt"/>
              <a:buAutoNum type="arabicPeriod" startAt="3"/>
            </a:pPr>
            <a:r>
              <a:rPr lang="en-US" b="1" dirty="0" smtClean="0"/>
              <a:t>Fixed Power</a:t>
            </a:r>
          </a:p>
          <a:p>
            <a:pPr marL="685800" lvl="1" indent="-342900">
              <a:buFont typeface="+mj-lt"/>
              <a:buAutoNum type="arabicPeriod" startAt="3"/>
            </a:pPr>
            <a:endParaRPr lang="en-US" b="1" dirty="0" smtClean="0"/>
          </a:p>
          <a:p>
            <a:pPr marL="685800" lvl="1" indent="-342900">
              <a:buFont typeface="+mj-lt"/>
              <a:buAutoNum type="arabicPeriod" startAt="3"/>
            </a:pPr>
            <a:r>
              <a:rPr lang="en-US" b="1" dirty="0" smtClean="0"/>
              <a:t>Dynamic Power</a:t>
            </a:r>
          </a:p>
        </p:txBody>
      </p:sp>
    </p:spTree>
    <p:extLst>
      <p:ext uri="{BB962C8B-B14F-4D97-AF65-F5344CB8AC3E}">
        <p14:creationId xmlns:p14="http://schemas.microsoft.com/office/powerpoint/2010/main" val="179752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I (MAX TX powers= 15, 15, 15, 15)</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6432" y="2002110"/>
            <a:ext cx="4165820" cy="3444812"/>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58264" y="2002110"/>
            <a:ext cx="4242096" cy="3507887"/>
          </a:xfrm>
          <a:prstGeom prst="rect">
            <a:avLst/>
          </a:prstGeom>
        </p:spPr>
      </p:pic>
      <p:sp>
        <p:nvSpPr>
          <p:cNvPr id="6" name="TextBox 5"/>
          <p:cNvSpPr txBox="1"/>
          <p:nvPr/>
        </p:nvSpPr>
        <p:spPr>
          <a:xfrm>
            <a:off x="782847" y="2294799"/>
            <a:ext cx="1946430" cy="300082"/>
          </a:xfrm>
          <a:prstGeom prst="rect">
            <a:avLst/>
          </a:prstGeom>
          <a:noFill/>
        </p:spPr>
        <p:txBody>
          <a:bodyPr wrap="none" rtlCol="0">
            <a:spAutoFit/>
          </a:bodyPr>
          <a:lstStyle/>
          <a:p>
            <a:r>
              <a:rPr lang="en-US" sz="1350" b="1" dirty="0">
                <a:solidFill>
                  <a:srgbClr val="00B0F0"/>
                </a:solidFill>
              </a:rPr>
              <a:t>Under Gain definition 2</a:t>
            </a:r>
          </a:p>
        </p:txBody>
      </p:sp>
      <p:sp>
        <p:nvSpPr>
          <p:cNvPr id="8" name="TextBox 7"/>
          <p:cNvSpPr txBox="1"/>
          <p:nvPr/>
        </p:nvSpPr>
        <p:spPr>
          <a:xfrm>
            <a:off x="5523064" y="2288329"/>
            <a:ext cx="1946430" cy="300082"/>
          </a:xfrm>
          <a:prstGeom prst="rect">
            <a:avLst/>
          </a:prstGeom>
          <a:noFill/>
        </p:spPr>
        <p:txBody>
          <a:bodyPr wrap="none" rtlCol="0">
            <a:spAutoFit/>
          </a:bodyPr>
          <a:lstStyle/>
          <a:p>
            <a:r>
              <a:rPr lang="en-US" sz="1350" b="1" dirty="0">
                <a:solidFill>
                  <a:srgbClr val="00B0F0"/>
                </a:solidFill>
              </a:rPr>
              <a:t>Under Gain definition 1</a:t>
            </a:r>
          </a:p>
        </p:txBody>
      </p:sp>
      <p:sp>
        <p:nvSpPr>
          <p:cNvPr id="9" name="TextBox 8"/>
          <p:cNvSpPr txBox="1"/>
          <p:nvPr/>
        </p:nvSpPr>
        <p:spPr>
          <a:xfrm>
            <a:off x="5059682" y="5455921"/>
            <a:ext cx="2981457"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nodes</a:t>
            </a:r>
            <a:endParaRPr lang="en-US" sz="1200" dirty="0">
              <a:latin typeface="Calibri" panose="020F0502020204030204" pitchFamily="34" charset="0"/>
            </a:endParaRPr>
          </a:p>
        </p:txBody>
      </p:sp>
      <p:sp>
        <p:nvSpPr>
          <p:cNvPr id="11" name="TextBox 10"/>
          <p:cNvSpPr txBox="1"/>
          <p:nvPr/>
        </p:nvSpPr>
        <p:spPr>
          <a:xfrm rot="16200000">
            <a:off x="2969895" y="3586016"/>
            <a:ext cx="3192221"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prevented</a:t>
            </a:r>
            <a:endParaRPr lang="en-US" sz="1200" dirty="0">
              <a:latin typeface="Calibri" panose="020F0502020204030204" pitchFamily="34" charset="0"/>
            </a:endParaRPr>
          </a:p>
        </p:txBody>
      </p:sp>
      <p:sp>
        <p:nvSpPr>
          <p:cNvPr id="12" name="TextBox 11"/>
          <p:cNvSpPr txBox="1"/>
          <p:nvPr/>
        </p:nvSpPr>
        <p:spPr>
          <a:xfrm>
            <a:off x="863602" y="5516881"/>
            <a:ext cx="2981457"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nodes</a:t>
            </a:r>
            <a:endParaRPr lang="en-US" sz="1200" dirty="0">
              <a:latin typeface="Calibri" panose="020F0502020204030204" pitchFamily="34" charset="0"/>
            </a:endParaRPr>
          </a:p>
        </p:txBody>
      </p:sp>
      <p:sp>
        <p:nvSpPr>
          <p:cNvPr id="13" name="TextBox 12"/>
          <p:cNvSpPr txBox="1"/>
          <p:nvPr/>
        </p:nvSpPr>
        <p:spPr>
          <a:xfrm rot="16200000">
            <a:off x="-1388745" y="3657136"/>
            <a:ext cx="3192221"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prevented</a:t>
            </a:r>
            <a:endParaRPr lang="en-US" sz="1200" dirty="0">
              <a:latin typeface="Calibri" panose="020F0502020204030204" pitchFamily="34" charset="0"/>
            </a:endParaRPr>
          </a:p>
        </p:txBody>
      </p:sp>
    </p:spTree>
    <p:extLst>
      <p:ext uri="{BB962C8B-B14F-4D97-AF65-F5344CB8AC3E}">
        <p14:creationId xmlns:p14="http://schemas.microsoft.com/office/powerpoint/2010/main" val="40797157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I (TX powers= 15, 15, 5, 5)</a:t>
            </a:r>
            <a:endParaRPr lang="en-US" dirty="0"/>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852830" y="2184246"/>
            <a:ext cx="4021922" cy="3324789"/>
          </a:xfr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7547" y="2184247"/>
            <a:ext cx="4020675" cy="3324789"/>
          </a:xfrm>
          <a:prstGeom prst="rect">
            <a:avLst/>
          </a:prstGeom>
        </p:spPr>
      </p:pic>
      <p:sp>
        <p:nvSpPr>
          <p:cNvPr id="10" name="TextBox 9"/>
          <p:cNvSpPr txBox="1"/>
          <p:nvPr/>
        </p:nvSpPr>
        <p:spPr>
          <a:xfrm>
            <a:off x="983405" y="2346556"/>
            <a:ext cx="1946430" cy="300082"/>
          </a:xfrm>
          <a:prstGeom prst="rect">
            <a:avLst/>
          </a:prstGeom>
          <a:noFill/>
        </p:spPr>
        <p:txBody>
          <a:bodyPr wrap="none" rtlCol="0">
            <a:spAutoFit/>
          </a:bodyPr>
          <a:lstStyle/>
          <a:p>
            <a:r>
              <a:rPr lang="en-US" sz="1350" b="1" dirty="0">
                <a:solidFill>
                  <a:srgbClr val="00B0F0"/>
                </a:solidFill>
              </a:rPr>
              <a:t>Under Gain definition 2</a:t>
            </a:r>
          </a:p>
        </p:txBody>
      </p:sp>
      <p:sp>
        <p:nvSpPr>
          <p:cNvPr id="11" name="TextBox 10"/>
          <p:cNvSpPr txBox="1"/>
          <p:nvPr/>
        </p:nvSpPr>
        <p:spPr>
          <a:xfrm>
            <a:off x="5253475" y="2346556"/>
            <a:ext cx="1946430" cy="300082"/>
          </a:xfrm>
          <a:prstGeom prst="rect">
            <a:avLst/>
          </a:prstGeom>
          <a:noFill/>
        </p:spPr>
        <p:txBody>
          <a:bodyPr wrap="none" rtlCol="0">
            <a:spAutoFit/>
          </a:bodyPr>
          <a:lstStyle/>
          <a:p>
            <a:r>
              <a:rPr lang="en-US" sz="1350" b="1" dirty="0">
                <a:solidFill>
                  <a:srgbClr val="00B0F0"/>
                </a:solidFill>
              </a:rPr>
              <a:t>Under Gain definition 1</a:t>
            </a:r>
          </a:p>
        </p:txBody>
      </p:sp>
      <p:sp>
        <p:nvSpPr>
          <p:cNvPr id="8" name="TextBox 7"/>
          <p:cNvSpPr txBox="1"/>
          <p:nvPr/>
        </p:nvSpPr>
        <p:spPr>
          <a:xfrm rot="16200000">
            <a:off x="3081655" y="3586016"/>
            <a:ext cx="3192221"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prevented</a:t>
            </a:r>
            <a:endParaRPr lang="en-US" sz="1200" dirty="0">
              <a:latin typeface="Calibri" panose="020F0502020204030204" pitchFamily="34" charset="0"/>
            </a:endParaRPr>
          </a:p>
        </p:txBody>
      </p:sp>
      <p:sp>
        <p:nvSpPr>
          <p:cNvPr id="9" name="TextBox 8"/>
          <p:cNvSpPr txBox="1"/>
          <p:nvPr/>
        </p:nvSpPr>
        <p:spPr>
          <a:xfrm>
            <a:off x="863602" y="5516881"/>
            <a:ext cx="2981457"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nodes</a:t>
            </a:r>
            <a:endParaRPr lang="en-US" sz="1200" dirty="0">
              <a:latin typeface="Calibri" panose="020F0502020204030204" pitchFamily="34" charset="0"/>
            </a:endParaRPr>
          </a:p>
        </p:txBody>
      </p:sp>
      <p:sp>
        <p:nvSpPr>
          <p:cNvPr id="12" name="TextBox 11"/>
          <p:cNvSpPr txBox="1"/>
          <p:nvPr/>
        </p:nvSpPr>
        <p:spPr>
          <a:xfrm rot="16200000">
            <a:off x="-1388745" y="3657136"/>
            <a:ext cx="3192221"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prevented</a:t>
            </a:r>
            <a:endParaRPr lang="en-US" sz="1200" dirty="0">
              <a:latin typeface="Calibri" panose="020F0502020204030204" pitchFamily="34" charset="0"/>
            </a:endParaRPr>
          </a:p>
        </p:txBody>
      </p:sp>
      <p:sp>
        <p:nvSpPr>
          <p:cNvPr id="13" name="TextBox 12"/>
          <p:cNvSpPr txBox="1"/>
          <p:nvPr/>
        </p:nvSpPr>
        <p:spPr>
          <a:xfrm>
            <a:off x="5278374" y="5509035"/>
            <a:ext cx="2981457"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nodes</a:t>
            </a:r>
            <a:endParaRPr lang="en-US" sz="1200" dirty="0">
              <a:latin typeface="Calibri" panose="020F0502020204030204" pitchFamily="34" charset="0"/>
            </a:endParaRPr>
          </a:p>
        </p:txBody>
      </p:sp>
    </p:spTree>
    <p:extLst>
      <p:ext uri="{BB962C8B-B14F-4D97-AF65-F5344CB8AC3E}">
        <p14:creationId xmlns:p14="http://schemas.microsoft.com/office/powerpoint/2010/main" val="37933725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a:t>
            </a:r>
            <a:endParaRPr lang="en-US" dirty="0"/>
          </a:p>
        </p:txBody>
      </p:sp>
      <p:sp>
        <p:nvSpPr>
          <p:cNvPr id="3" name="Content Placeholder 2"/>
          <p:cNvSpPr>
            <a:spLocks noGrp="1"/>
          </p:cNvSpPr>
          <p:nvPr>
            <p:ph idx="1"/>
          </p:nvPr>
        </p:nvSpPr>
        <p:spPr/>
        <p:txBody>
          <a:bodyPr>
            <a:normAutofit/>
          </a:bodyPr>
          <a:lstStyle/>
          <a:p>
            <a:r>
              <a:rPr lang="en-US" b="1" dirty="0" smtClean="0"/>
              <a:t>In these scenarios dynamic CCA is not needed</a:t>
            </a:r>
            <a:r>
              <a:rPr lang="en-US" dirty="0" smtClean="0"/>
              <a:t>:</a:t>
            </a:r>
          </a:p>
          <a:p>
            <a:pPr lvl="1"/>
            <a:r>
              <a:rPr lang="en-US" dirty="0" smtClean="0"/>
              <a:t>CCA threshold of -72dbm provides very good result, in fact it is less than 5% of locations that the secondary pair could utilize the medium and CCA prevents that so is there any motivation to propose a more complicated CCA regime for all the STA just to achieve that 5% of locations?</a:t>
            </a:r>
          </a:p>
          <a:p>
            <a:pPr lvl="1"/>
            <a:r>
              <a:rPr lang="en-US" dirty="0" smtClean="0"/>
              <a:t>This is specially the case where the</a:t>
            </a:r>
            <a:r>
              <a:rPr lang="en-US" dirty="0"/>
              <a:t> </a:t>
            </a:r>
            <a:r>
              <a:rPr lang="en-US" dirty="0" smtClean="0"/>
              <a:t>secondary Transmitter is a non-AP STA.</a:t>
            </a:r>
          </a:p>
          <a:p>
            <a:pPr marL="342900" lvl="1" indent="0">
              <a:buNone/>
            </a:pPr>
            <a:endParaRPr lang="en-US" dirty="0" smtClean="0"/>
          </a:p>
        </p:txBody>
      </p:sp>
    </p:spTree>
    <p:extLst>
      <p:ext uri="{BB962C8B-B14F-4D97-AF65-F5344CB8AC3E}">
        <p14:creationId xmlns:p14="http://schemas.microsoft.com/office/powerpoint/2010/main" val="24223786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Example of how dramatic can the medium reuse be for CCA=-82dBm</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867" y="1678640"/>
            <a:ext cx="7124197" cy="4679499"/>
          </a:xfrm>
          <a:prstGeom prst="rect">
            <a:avLst/>
          </a:prstGeom>
        </p:spPr>
      </p:pic>
      <p:sp>
        <p:nvSpPr>
          <p:cNvPr id="6" name="TextBox 5"/>
          <p:cNvSpPr txBox="1"/>
          <p:nvPr/>
        </p:nvSpPr>
        <p:spPr>
          <a:xfrm>
            <a:off x="3017522" y="5936227"/>
            <a:ext cx="2981457"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nodes</a:t>
            </a:r>
            <a:endParaRPr lang="en-US" sz="1200" dirty="0">
              <a:latin typeface="Calibri" panose="020F0502020204030204" pitchFamily="34" charset="0"/>
            </a:endParaRPr>
          </a:p>
        </p:txBody>
      </p:sp>
      <p:sp>
        <p:nvSpPr>
          <p:cNvPr id="7" name="TextBox 6"/>
          <p:cNvSpPr txBox="1"/>
          <p:nvPr/>
        </p:nvSpPr>
        <p:spPr>
          <a:xfrm rot="16200000">
            <a:off x="-6985" y="3710722"/>
            <a:ext cx="3192221"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prevented</a:t>
            </a:r>
            <a:endParaRPr lang="en-US" sz="1200" dirty="0">
              <a:latin typeface="Calibri" panose="020F0502020204030204" pitchFamily="34" charset="0"/>
            </a:endParaRPr>
          </a:p>
        </p:txBody>
      </p:sp>
    </p:spTree>
    <p:extLst>
      <p:ext uri="{BB962C8B-B14F-4D97-AF65-F5344CB8AC3E}">
        <p14:creationId xmlns:p14="http://schemas.microsoft.com/office/powerpoint/2010/main" val="42462727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group agreed on</a:t>
            </a:r>
            <a:endParaRPr lang="en-US" dirty="0"/>
          </a:p>
        </p:txBody>
      </p:sp>
      <p:sp>
        <p:nvSpPr>
          <p:cNvPr id="3" name="Content Placeholder 2"/>
          <p:cNvSpPr>
            <a:spLocks noGrp="1"/>
          </p:cNvSpPr>
          <p:nvPr>
            <p:ph idx="1"/>
          </p:nvPr>
        </p:nvSpPr>
        <p:spPr/>
        <p:txBody>
          <a:bodyPr/>
          <a:lstStyle/>
          <a:p>
            <a:pPr marL="0" indent="0">
              <a:buNone/>
            </a:pPr>
            <a:r>
              <a:rPr lang="en-US" dirty="0" smtClean="0"/>
              <a:t>We agreed on the following two straw polls:</a:t>
            </a:r>
          </a:p>
          <a:p>
            <a:pPr marL="0" indent="0">
              <a:buNone/>
            </a:pPr>
            <a:endParaRPr lang="en-US" dirty="0" smtClean="0"/>
          </a:p>
          <a:p>
            <a:r>
              <a:rPr lang="en-US"/>
              <a:t>A STA is allowed to transmit even if the channel is busy according to Clause 22 if some specific condition is met.</a:t>
            </a:r>
            <a:r>
              <a:rPr lang="en-US" b="0"/>
              <a:t> </a:t>
            </a:r>
            <a:r>
              <a:rPr lang="en-US"/>
              <a:t>One instant of the above condition is limiting the maximum amount of interference caused by the secondary pair transmission on the primary pair receivers.</a:t>
            </a:r>
            <a:endParaRPr lang="en-US" b="0"/>
          </a:p>
          <a:p>
            <a:endParaRPr lang="en-US" b="0"/>
          </a:p>
          <a:p>
            <a:r>
              <a:rPr lang="en-US"/>
              <a:t>Y/N/A:17/1/23</a:t>
            </a:r>
            <a:endParaRPr lang="en-US" b="0"/>
          </a:p>
          <a:p>
            <a:pPr marL="0" indent="0">
              <a:buNone/>
            </a:pPr>
            <a:endParaRPr lang="en-US" dirty="0"/>
          </a:p>
          <a:p>
            <a:pPr marL="0" indent="0">
              <a:buNone/>
            </a:pPr>
            <a:endParaRPr lang="en-US" dirty="0" smtClean="0"/>
          </a:p>
          <a:p>
            <a:pPr marL="0" indent="0">
              <a:buNone/>
            </a:pPr>
            <a:r>
              <a:rPr lang="en-US" dirty="0" smtClean="0"/>
              <a:t>Here we address a framework to facilitate this idea</a:t>
            </a:r>
            <a:endParaRPr lang="en-US" dirty="0"/>
          </a:p>
        </p:txBody>
      </p:sp>
    </p:spTree>
    <p:extLst>
      <p:ext uri="{BB962C8B-B14F-4D97-AF65-F5344CB8AC3E}">
        <p14:creationId xmlns:p14="http://schemas.microsoft.com/office/powerpoint/2010/main" val="42948916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Concept</a:t>
            </a:r>
            <a:endParaRPr lang="en-US" dirty="0"/>
          </a:p>
        </p:txBody>
      </p:sp>
      <p:sp>
        <p:nvSpPr>
          <p:cNvPr id="3" name="Content Placeholder 2"/>
          <p:cNvSpPr>
            <a:spLocks noGrp="1"/>
          </p:cNvSpPr>
          <p:nvPr>
            <p:ph idx="1"/>
          </p:nvPr>
        </p:nvSpPr>
        <p:spPr/>
        <p:txBody>
          <a:bodyPr/>
          <a:lstStyle/>
          <a:p>
            <a:r>
              <a:rPr lang="en-US" dirty="0" smtClean="0"/>
              <a:t>We showed that it is possible to increase the spatial reuse by letting other (OBSS) STAs to transmit simultaneously ignoring the NAV as long as they don’t introduce a lot of interference at the “primary” STAs</a:t>
            </a:r>
          </a:p>
          <a:p>
            <a:endParaRPr lang="en-US" dirty="0"/>
          </a:p>
          <a:p>
            <a:r>
              <a:rPr lang="en-US" dirty="0" smtClean="0"/>
              <a:t>“How much interference is allowed” is a question to be answered next.</a:t>
            </a:r>
          </a:p>
          <a:p>
            <a:pPr lvl="1"/>
            <a:r>
              <a:rPr lang="en-US" dirty="0" smtClean="0"/>
              <a:t>One way is to find conditions under which the interference caused by the secondary pair is in the noise level at the primary pair</a:t>
            </a:r>
          </a:p>
          <a:p>
            <a:pPr lvl="1"/>
            <a:endParaRPr lang="en-US" dirty="0" smtClean="0"/>
          </a:p>
          <a:p>
            <a:pPr lvl="1"/>
            <a:r>
              <a:rPr lang="en-US" dirty="0" smtClean="0"/>
              <a:t>A </a:t>
            </a:r>
            <a:r>
              <a:rPr lang="en-US" u="sng" dirty="0" smtClean="0"/>
              <a:t>better way </a:t>
            </a:r>
            <a:r>
              <a:rPr lang="en-US" dirty="0" smtClean="0"/>
              <a:t>is to let the </a:t>
            </a:r>
            <a:r>
              <a:rPr lang="en-US" u="sng" dirty="0" smtClean="0"/>
              <a:t>primary STAs chose</a:t>
            </a:r>
            <a:r>
              <a:rPr lang="en-US" dirty="0" smtClean="0"/>
              <a:t> how much interference they can handle</a:t>
            </a:r>
          </a:p>
          <a:p>
            <a:pPr lvl="2"/>
            <a:r>
              <a:rPr lang="en-US" sz="1400" b="1" dirty="0" smtClean="0"/>
              <a:t>We </a:t>
            </a:r>
            <a:r>
              <a:rPr lang="en-US" sz="1400" b="1" smtClean="0"/>
              <a:t>introduce BSS TXOP to </a:t>
            </a:r>
            <a:r>
              <a:rPr lang="en-US" sz="1400" b="1" dirty="0" smtClean="0"/>
              <a:t>address this</a:t>
            </a:r>
            <a:endParaRPr lang="en-US" sz="1400" b="1" dirty="0"/>
          </a:p>
        </p:txBody>
      </p:sp>
    </p:spTree>
    <p:extLst>
      <p:ext uri="{BB962C8B-B14F-4D97-AF65-F5344CB8AC3E}">
        <p14:creationId xmlns:p14="http://schemas.microsoft.com/office/powerpoint/2010/main" val="32398222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BSS TXOP</a:t>
            </a:r>
            <a:endParaRPr lang="en-US" dirty="0"/>
          </a:p>
        </p:txBody>
      </p:sp>
      <p:sp>
        <p:nvSpPr>
          <p:cNvPr id="3" name="Content Placeholder 2"/>
          <p:cNvSpPr>
            <a:spLocks noGrp="1"/>
          </p:cNvSpPr>
          <p:nvPr>
            <p:ph idx="1"/>
          </p:nvPr>
        </p:nvSpPr>
        <p:spPr/>
        <p:txBody>
          <a:bodyPr/>
          <a:lstStyle/>
          <a:p>
            <a:r>
              <a:rPr lang="en-US" dirty="0" smtClean="0"/>
              <a:t>Conventionally we have only one type of TXOP, an STA initializing the TXOP will set the NAV for all the other STAs within or outside the BSS</a:t>
            </a:r>
          </a:p>
          <a:p>
            <a:endParaRPr lang="en-US" dirty="0"/>
          </a:p>
          <a:p>
            <a:r>
              <a:rPr lang="en-US" dirty="0" smtClean="0"/>
              <a:t>We suggest to add a new TXOP type “BSS TXOP” that with initiating it, the STA will set the NAV only for the STAs within the BSS.</a:t>
            </a:r>
          </a:p>
          <a:p>
            <a:pPr lvl="1"/>
            <a:r>
              <a:rPr lang="en-US" dirty="0" smtClean="0"/>
              <a:t>The main benefit of this is that we can increase the medium reuse</a:t>
            </a:r>
          </a:p>
          <a:p>
            <a:pPr lvl="1"/>
            <a:r>
              <a:rPr lang="en-US" dirty="0" smtClean="0"/>
              <a:t>To motivate use of BSS TXOP, we propose to decrease the TXOP limit of the conventional TXOP and set the TXOP limit of the BSS TXOP equal to the current TXOP limit of the conventional TXOP.</a:t>
            </a:r>
          </a:p>
        </p:txBody>
      </p:sp>
    </p:spTree>
    <p:extLst>
      <p:ext uri="{BB962C8B-B14F-4D97-AF65-F5344CB8AC3E}">
        <p14:creationId xmlns:p14="http://schemas.microsoft.com/office/powerpoint/2010/main" val="3614753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BSS TXOP used case</a:t>
            </a:r>
            <a:endParaRPr lang="en-US" dirty="0"/>
          </a:p>
        </p:txBody>
      </p:sp>
      <p:grpSp>
        <p:nvGrpSpPr>
          <p:cNvPr id="41" name="Group 40"/>
          <p:cNvGrpSpPr/>
          <p:nvPr/>
        </p:nvGrpSpPr>
        <p:grpSpPr>
          <a:xfrm>
            <a:off x="-24649" y="1985848"/>
            <a:ext cx="8720414" cy="3303240"/>
            <a:chOff x="-24649" y="1985848"/>
            <a:chExt cx="8720414" cy="3303240"/>
          </a:xfrm>
        </p:grpSpPr>
        <p:sp>
          <p:nvSpPr>
            <p:cNvPr id="9" name="TextBox 8"/>
            <p:cNvSpPr txBox="1"/>
            <p:nvPr/>
          </p:nvSpPr>
          <p:spPr>
            <a:xfrm>
              <a:off x="20174" y="2326338"/>
              <a:ext cx="981636" cy="584775"/>
            </a:xfrm>
            <a:prstGeom prst="rect">
              <a:avLst/>
            </a:prstGeom>
            <a:noFill/>
          </p:spPr>
          <p:txBody>
            <a:bodyPr wrap="square" rtlCol="0">
              <a:spAutoFit/>
            </a:bodyPr>
            <a:lstStyle/>
            <a:p>
              <a:r>
                <a:rPr lang="en-US" sz="1600" dirty="0" smtClean="0"/>
                <a:t>STA A1 (BSS1)</a:t>
              </a:r>
              <a:endParaRPr lang="en-US" sz="1600" dirty="0"/>
            </a:p>
          </p:txBody>
        </p:sp>
        <p:sp>
          <p:nvSpPr>
            <p:cNvPr id="10" name="TextBox 9"/>
            <p:cNvSpPr txBox="1"/>
            <p:nvPr/>
          </p:nvSpPr>
          <p:spPr>
            <a:xfrm>
              <a:off x="20174" y="4704313"/>
              <a:ext cx="981636" cy="584775"/>
            </a:xfrm>
            <a:prstGeom prst="rect">
              <a:avLst/>
            </a:prstGeom>
            <a:noFill/>
          </p:spPr>
          <p:txBody>
            <a:bodyPr wrap="square" rtlCol="0">
              <a:spAutoFit/>
            </a:bodyPr>
            <a:lstStyle/>
            <a:p>
              <a:r>
                <a:rPr lang="en-US" sz="1600" dirty="0" smtClean="0"/>
                <a:t>STA B2 (BSS2)</a:t>
              </a:r>
              <a:endParaRPr lang="en-US" sz="1600" dirty="0"/>
            </a:p>
          </p:txBody>
        </p:sp>
        <p:sp>
          <p:nvSpPr>
            <p:cNvPr id="11" name="TextBox 10"/>
            <p:cNvSpPr txBox="1"/>
            <p:nvPr/>
          </p:nvSpPr>
          <p:spPr>
            <a:xfrm>
              <a:off x="0" y="3873959"/>
              <a:ext cx="981636" cy="584775"/>
            </a:xfrm>
            <a:prstGeom prst="rect">
              <a:avLst/>
            </a:prstGeom>
            <a:noFill/>
          </p:spPr>
          <p:txBody>
            <a:bodyPr wrap="square" rtlCol="0">
              <a:spAutoFit/>
            </a:bodyPr>
            <a:lstStyle/>
            <a:p>
              <a:r>
                <a:rPr lang="en-US" sz="1600" dirty="0" smtClean="0"/>
                <a:t>STA B1 (BSS2)</a:t>
              </a:r>
              <a:endParaRPr lang="en-US" sz="1600" dirty="0"/>
            </a:p>
          </p:txBody>
        </p:sp>
        <p:sp>
          <p:nvSpPr>
            <p:cNvPr id="12" name="TextBox 11"/>
            <p:cNvSpPr txBox="1"/>
            <p:nvPr/>
          </p:nvSpPr>
          <p:spPr>
            <a:xfrm>
              <a:off x="-24649" y="3085241"/>
              <a:ext cx="981636" cy="584775"/>
            </a:xfrm>
            <a:prstGeom prst="rect">
              <a:avLst/>
            </a:prstGeom>
            <a:noFill/>
          </p:spPr>
          <p:txBody>
            <a:bodyPr wrap="square" rtlCol="0">
              <a:spAutoFit/>
            </a:bodyPr>
            <a:lstStyle/>
            <a:p>
              <a:r>
                <a:rPr lang="en-US" sz="1600" dirty="0" smtClean="0"/>
                <a:t>STA A2 (BSS1)</a:t>
              </a:r>
              <a:endParaRPr lang="en-US" sz="1600" dirty="0"/>
            </a:p>
          </p:txBody>
        </p:sp>
        <p:grpSp>
          <p:nvGrpSpPr>
            <p:cNvPr id="40" name="Group 39"/>
            <p:cNvGrpSpPr/>
            <p:nvPr/>
          </p:nvGrpSpPr>
          <p:grpSpPr>
            <a:xfrm>
              <a:off x="840442" y="1985848"/>
              <a:ext cx="7855323" cy="2991802"/>
              <a:chOff x="840442" y="1985848"/>
              <a:chExt cx="7855323" cy="2991802"/>
            </a:xfrm>
          </p:grpSpPr>
          <p:cxnSp>
            <p:nvCxnSpPr>
              <p:cNvPr id="5" name="Straight Arrow Connector 4"/>
              <p:cNvCxnSpPr/>
              <p:nvPr/>
            </p:nvCxnSpPr>
            <p:spPr bwMode="auto">
              <a:xfrm flipV="1">
                <a:off x="840442" y="3331511"/>
                <a:ext cx="7785847" cy="40341"/>
              </a:xfrm>
              <a:prstGeom prst="straightConnector1">
                <a:avLst/>
              </a:prstGeom>
              <a:ln>
                <a:headEnd type="none" w="sm" len="sm"/>
                <a:tailEnd type="triangle"/>
              </a:ln>
            </p:spPr>
            <p:style>
              <a:lnRef idx="2">
                <a:schemeClr val="accent2"/>
              </a:lnRef>
              <a:fillRef idx="0">
                <a:schemeClr val="accent2"/>
              </a:fillRef>
              <a:effectRef idx="1">
                <a:schemeClr val="accent2"/>
              </a:effectRef>
              <a:fontRef idx="minor">
                <a:schemeClr val="tx1"/>
              </a:fontRef>
            </p:style>
          </p:cxnSp>
          <p:cxnSp>
            <p:nvCxnSpPr>
              <p:cNvPr id="6" name="Straight Arrow Connector 5"/>
              <p:cNvCxnSpPr/>
              <p:nvPr/>
            </p:nvCxnSpPr>
            <p:spPr bwMode="auto">
              <a:xfrm flipV="1">
                <a:off x="840443" y="4126006"/>
                <a:ext cx="7785847" cy="40341"/>
              </a:xfrm>
              <a:prstGeom prst="straightConnector1">
                <a:avLst/>
              </a:prstGeom>
              <a:ln>
                <a:headEnd type="none" w="sm" len="sm"/>
                <a:tailEnd type="triangle"/>
              </a:ln>
            </p:spPr>
            <p:style>
              <a:lnRef idx="2">
                <a:schemeClr val="accent2"/>
              </a:lnRef>
              <a:fillRef idx="0">
                <a:schemeClr val="accent2"/>
              </a:fillRef>
              <a:effectRef idx="1">
                <a:schemeClr val="accent2"/>
              </a:effectRef>
              <a:fontRef idx="minor">
                <a:schemeClr val="tx1"/>
              </a:fontRef>
            </p:style>
          </p:cxnSp>
          <p:cxnSp>
            <p:nvCxnSpPr>
              <p:cNvPr id="7" name="Straight Arrow Connector 6"/>
              <p:cNvCxnSpPr/>
              <p:nvPr/>
            </p:nvCxnSpPr>
            <p:spPr bwMode="auto">
              <a:xfrm flipV="1">
                <a:off x="840443" y="4937309"/>
                <a:ext cx="7785847" cy="40341"/>
              </a:xfrm>
              <a:prstGeom prst="straightConnector1">
                <a:avLst/>
              </a:prstGeom>
              <a:ln>
                <a:headEnd type="none" w="sm" len="sm"/>
                <a:tailEnd type="triangle"/>
              </a:ln>
            </p:spPr>
            <p:style>
              <a:lnRef idx="2">
                <a:schemeClr val="accent2"/>
              </a:lnRef>
              <a:fillRef idx="0">
                <a:schemeClr val="accent2"/>
              </a:fillRef>
              <a:effectRef idx="1">
                <a:schemeClr val="accent2"/>
              </a:effectRef>
              <a:fontRef idx="minor">
                <a:schemeClr val="tx1"/>
              </a:fontRef>
            </p:style>
          </p:cxnSp>
          <p:cxnSp>
            <p:nvCxnSpPr>
              <p:cNvPr id="8" name="Straight Arrow Connector 7"/>
              <p:cNvCxnSpPr/>
              <p:nvPr/>
            </p:nvCxnSpPr>
            <p:spPr bwMode="auto">
              <a:xfrm flipV="1">
                <a:off x="840443" y="2604253"/>
                <a:ext cx="7785847" cy="40341"/>
              </a:xfrm>
              <a:prstGeom prst="straightConnector1">
                <a:avLst/>
              </a:prstGeom>
              <a:ln>
                <a:headEnd type="none" w="sm" len="sm"/>
                <a:tailEnd type="triangle"/>
              </a:ln>
            </p:spPr>
            <p:style>
              <a:lnRef idx="2">
                <a:schemeClr val="accent2"/>
              </a:lnRef>
              <a:fillRef idx="0">
                <a:schemeClr val="accent2"/>
              </a:fillRef>
              <a:effectRef idx="1">
                <a:schemeClr val="accent2"/>
              </a:effectRef>
              <a:fontRef idx="minor">
                <a:schemeClr val="tx1"/>
              </a:fontRef>
            </p:style>
          </p:cxnSp>
          <p:sp>
            <p:nvSpPr>
              <p:cNvPr id="13" name="Rectangle 12"/>
              <p:cNvSpPr/>
              <p:nvPr/>
            </p:nvSpPr>
            <p:spPr bwMode="auto">
              <a:xfrm>
                <a:off x="1311088" y="1998870"/>
                <a:ext cx="484094" cy="64572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imes New Roman" pitchFamily="18" charset="0"/>
                  </a:rPr>
                  <a:t>Conventional</a:t>
                </a:r>
                <a:r>
                  <a:rPr kumimoji="0" lang="en-US" sz="800" b="0" i="0" u="none" strike="noStrike" cap="none" normalizeH="0" dirty="0" smtClean="0">
                    <a:ln>
                      <a:noFill/>
                    </a:ln>
                    <a:solidFill>
                      <a:schemeClr val="tx1"/>
                    </a:solidFill>
                    <a:effectLst/>
                    <a:latin typeface="Times New Roman" pitchFamily="18" charset="0"/>
                  </a:rPr>
                  <a:t> TXOP</a:t>
                </a: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16" name="Rectangle 15"/>
              <p:cNvSpPr/>
              <p:nvPr/>
            </p:nvSpPr>
            <p:spPr bwMode="auto">
              <a:xfrm>
                <a:off x="1405218" y="2644593"/>
                <a:ext cx="1694327" cy="2326333"/>
              </a:xfrm>
              <a:prstGeom prst="rect">
                <a:avLst/>
              </a:prstGeom>
              <a:solidFill>
                <a:srgbClr val="FFC000">
                  <a:alpha val="45882"/>
                </a:srgbClr>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rPr>
                  <a:t>Set the NAV for Everybody within Range</a:t>
                </a:r>
              </a:p>
            </p:txBody>
          </p:sp>
          <p:sp>
            <p:nvSpPr>
              <p:cNvPr id="17" name="Rectangle 16"/>
              <p:cNvSpPr/>
              <p:nvPr/>
            </p:nvSpPr>
            <p:spPr bwMode="auto">
              <a:xfrm>
                <a:off x="2615451" y="2317633"/>
                <a:ext cx="484094" cy="31825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1947582" y="2322376"/>
                <a:ext cx="484094" cy="31825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3615023" y="1985848"/>
                <a:ext cx="351859" cy="64572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imes New Roman" pitchFamily="18" charset="0"/>
                  </a:rPr>
                  <a:t>BSS TXOP</a:t>
                </a:r>
              </a:p>
            </p:txBody>
          </p:sp>
          <p:sp>
            <p:nvSpPr>
              <p:cNvPr id="20" name="Rectangle 19"/>
              <p:cNvSpPr/>
              <p:nvPr/>
            </p:nvSpPr>
            <p:spPr bwMode="auto">
              <a:xfrm>
                <a:off x="3675529" y="2651318"/>
                <a:ext cx="3841377" cy="703724"/>
              </a:xfrm>
              <a:prstGeom prst="rect">
                <a:avLst/>
              </a:prstGeom>
              <a:solidFill>
                <a:srgbClr val="FFC000">
                  <a:alpha val="45882"/>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Set the NAV within BSS only</a:t>
                </a:r>
              </a:p>
            </p:txBody>
          </p:sp>
          <p:sp>
            <p:nvSpPr>
              <p:cNvPr id="21" name="Rectangle 20"/>
              <p:cNvSpPr/>
              <p:nvPr/>
            </p:nvSpPr>
            <p:spPr bwMode="auto">
              <a:xfrm>
                <a:off x="4381506" y="3507186"/>
                <a:ext cx="351859" cy="64572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imes New Roman" pitchFamily="18" charset="0"/>
                  </a:rPr>
                  <a:t>BSS TXOP</a:t>
                </a:r>
              </a:p>
            </p:txBody>
          </p:sp>
          <p:sp>
            <p:nvSpPr>
              <p:cNvPr id="23" name="Rectangle 22"/>
              <p:cNvSpPr/>
              <p:nvPr/>
            </p:nvSpPr>
            <p:spPr bwMode="auto">
              <a:xfrm>
                <a:off x="4453218" y="4149539"/>
                <a:ext cx="2135842" cy="778807"/>
              </a:xfrm>
              <a:prstGeom prst="rect">
                <a:avLst/>
              </a:prstGeom>
              <a:solidFill>
                <a:srgbClr val="FFC000">
                  <a:alpha val="45882"/>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Set the NAV within BSS only</a:t>
                </a:r>
              </a:p>
            </p:txBody>
          </p:sp>
          <p:sp>
            <p:nvSpPr>
              <p:cNvPr id="26" name="Rectangle 25"/>
              <p:cNvSpPr/>
              <p:nvPr/>
            </p:nvSpPr>
            <p:spPr bwMode="auto">
              <a:xfrm>
                <a:off x="6914031" y="4160470"/>
                <a:ext cx="1144118" cy="778807"/>
              </a:xfrm>
              <a:prstGeom prst="rect">
                <a:avLst/>
              </a:prstGeom>
              <a:solidFill>
                <a:srgbClr val="FFC000">
                  <a:alpha val="45882"/>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Set the NAV within BSS only</a:t>
                </a:r>
              </a:p>
            </p:txBody>
          </p:sp>
          <p:sp>
            <p:nvSpPr>
              <p:cNvPr id="24" name="Rectangle 23"/>
              <p:cNvSpPr/>
              <p:nvPr/>
            </p:nvSpPr>
            <p:spPr bwMode="auto">
              <a:xfrm>
                <a:off x="6813179" y="4298306"/>
                <a:ext cx="351859" cy="64572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imes New Roman" pitchFamily="18" charset="0"/>
                  </a:rPr>
                  <a:t>BSS TXOP</a:t>
                </a:r>
              </a:p>
            </p:txBody>
          </p:sp>
          <p:sp>
            <p:nvSpPr>
              <p:cNvPr id="28" name="Rectangle 27"/>
              <p:cNvSpPr/>
              <p:nvPr/>
            </p:nvSpPr>
            <p:spPr bwMode="auto">
              <a:xfrm>
                <a:off x="7799296" y="2597951"/>
                <a:ext cx="896469" cy="778807"/>
              </a:xfrm>
              <a:prstGeom prst="rect">
                <a:avLst/>
              </a:prstGeom>
              <a:solidFill>
                <a:srgbClr val="FFC000">
                  <a:alpha val="45882"/>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Set the NAV within BSS only</a:t>
                </a:r>
              </a:p>
            </p:txBody>
          </p:sp>
          <p:sp>
            <p:nvSpPr>
              <p:cNvPr id="27" name="Rectangle 26"/>
              <p:cNvSpPr/>
              <p:nvPr/>
            </p:nvSpPr>
            <p:spPr bwMode="auto">
              <a:xfrm>
                <a:off x="7706289" y="2690358"/>
                <a:ext cx="351859" cy="64572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imes New Roman" pitchFamily="18" charset="0"/>
                  </a:rPr>
                  <a:t>BSS TXOP</a:t>
                </a:r>
              </a:p>
            </p:txBody>
          </p:sp>
          <p:sp>
            <p:nvSpPr>
              <p:cNvPr id="29" name="Rectangle 28"/>
              <p:cNvSpPr/>
              <p:nvPr/>
            </p:nvSpPr>
            <p:spPr bwMode="auto">
              <a:xfrm>
                <a:off x="4843182" y="3775440"/>
                <a:ext cx="413483" cy="36961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30" name="Rectangle 29"/>
              <p:cNvSpPr/>
              <p:nvPr/>
            </p:nvSpPr>
            <p:spPr bwMode="auto">
              <a:xfrm>
                <a:off x="8182536" y="2959736"/>
                <a:ext cx="362516" cy="36961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31" name="Rectangle 30"/>
              <p:cNvSpPr/>
              <p:nvPr/>
            </p:nvSpPr>
            <p:spPr bwMode="auto">
              <a:xfrm>
                <a:off x="7147118" y="2227911"/>
                <a:ext cx="351859" cy="36961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32" name="Rectangle 31"/>
              <p:cNvSpPr/>
              <p:nvPr/>
            </p:nvSpPr>
            <p:spPr bwMode="auto">
              <a:xfrm>
                <a:off x="5497601" y="2234635"/>
                <a:ext cx="1011906" cy="36961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33" name="Rectangle 32"/>
              <p:cNvSpPr/>
              <p:nvPr/>
            </p:nvSpPr>
            <p:spPr bwMode="auto">
              <a:xfrm>
                <a:off x="4670619" y="2229120"/>
                <a:ext cx="694759" cy="36961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34" name="Rectangle 33"/>
              <p:cNvSpPr/>
              <p:nvPr/>
            </p:nvSpPr>
            <p:spPr bwMode="auto">
              <a:xfrm>
                <a:off x="4162989" y="2234635"/>
                <a:ext cx="351859" cy="36961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35" name="Rectangle 34"/>
              <p:cNvSpPr/>
              <p:nvPr/>
            </p:nvSpPr>
            <p:spPr bwMode="auto">
              <a:xfrm>
                <a:off x="5365378" y="3766004"/>
                <a:ext cx="779928" cy="36961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36" name="Rectangle 35"/>
              <p:cNvSpPr/>
              <p:nvPr/>
            </p:nvSpPr>
            <p:spPr bwMode="auto">
              <a:xfrm>
                <a:off x="6227123" y="3758807"/>
                <a:ext cx="351859" cy="36961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37" name="Rectangle 36"/>
              <p:cNvSpPr/>
              <p:nvPr/>
            </p:nvSpPr>
            <p:spPr bwMode="auto">
              <a:xfrm>
                <a:off x="6578982" y="2234635"/>
                <a:ext cx="498661" cy="36961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38" name="Rectangle 37"/>
              <p:cNvSpPr/>
              <p:nvPr/>
            </p:nvSpPr>
            <p:spPr bwMode="auto">
              <a:xfrm>
                <a:off x="7691723" y="4567691"/>
                <a:ext cx="351859" cy="36961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39" name="Rectangle 38"/>
              <p:cNvSpPr/>
              <p:nvPr/>
            </p:nvSpPr>
            <p:spPr bwMode="auto">
              <a:xfrm>
                <a:off x="7265890" y="4558582"/>
                <a:ext cx="351859" cy="369618"/>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3195850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How helpful</a:t>
            </a:r>
            <a:endParaRPr lang="en-US"/>
          </a:p>
        </p:txBody>
      </p:sp>
      <p:sp>
        <p:nvSpPr>
          <p:cNvPr id="3" name="Content Placeholder 2"/>
          <p:cNvSpPr>
            <a:spLocks noGrp="1"/>
          </p:cNvSpPr>
          <p:nvPr>
            <p:ph idx="1"/>
          </p:nvPr>
        </p:nvSpPr>
        <p:spPr/>
        <p:txBody>
          <a:bodyPr/>
          <a:lstStyle/>
          <a:p>
            <a:r>
              <a:rPr lang="en-US" smtClean="0"/>
              <a:t>BSS TXOP can significantly improve the spatial reuse if the primary pairs are located very close to each other and the secondaries are located further</a:t>
            </a:r>
          </a:p>
          <a:p>
            <a:pPr lvl="1"/>
            <a:r>
              <a:rPr lang="en-US" smtClean="0"/>
              <a:t>Apartment/ hotel scenario</a:t>
            </a:r>
          </a:p>
          <a:p>
            <a:endParaRPr lang="en-US"/>
          </a:p>
          <a:p>
            <a:r>
              <a:rPr lang="en-US" smtClean="0"/>
              <a:t>In this case, the primary don’t really need to set the NAV for OBSS STAs and it can use the BSS-TXOP</a:t>
            </a:r>
          </a:p>
          <a:p>
            <a:endParaRPr lang="en-US"/>
          </a:p>
          <a:p>
            <a:r>
              <a:rPr lang="en-US" smtClean="0"/>
              <a:t>Secondaries are also in the same situation and can switch to the BSS-TXOP</a:t>
            </a:r>
          </a:p>
          <a:p>
            <a:endParaRPr lang="en-US"/>
          </a:p>
          <a:p>
            <a:r>
              <a:rPr lang="en-US" smtClean="0"/>
              <a:t>If one of the STAs observed a lot of collision, it can switch back to the Conventional TXOP</a:t>
            </a:r>
          </a:p>
        </p:txBody>
      </p:sp>
    </p:spTree>
    <p:extLst>
      <p:ext uri="{BB962C8B-B14F-4D97-AF65-F5344CB8AC3E}">
        <p14:creationId xmlns:p14="http://schemas.microsoft.com/office/powerpoint/2010/main" val="2724818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a:t>In a network of 40 STAs, there is a chance of &gt;50% that some other pair of STAs could share the medium with the CCA holder but the CCA prevents that (this is the case when CCA threshold is -72dbm).</a:t>
            </a:r>
          </a:p>
          <a:p>
            <a:pPr lvl="1"/>
            <a:r>
              <a:rPr lang="en-US" dirty="0"/>
              <a:t>For CCA threshold of -82db, it is more than 95% </a:t>
            </a:r>
            <a:r>
              <a:rPr lang="en-US" dirty="0" smtClean="0"/>
              <a:t>chance</a:t>
            </a:r>
          </a:p>
          <a:p>
            <a:endParaRPr lang="en-US" dirty="0"/>
          </a:p>
          <a:p>
            <a:r>
              <a:rPr lang="en-US" dirty="0" smtClean="0"/>
              <a:t>We propose a new TXOP that motivates not setting the NAV for OBSS and promotes spatial reuse</a:t>
            </a:r>
          </a:p>
          <a:p>
            <a:endParaRPr lang="en-US" dirty="0"/>
          </a:p>
        </p:txBody>
      </p:sp>
    </p:spTree>
    <p:extLst>
      <p:ext uri="{BB962C8B-B14F-4D97-AF65-F5344CB8AC3E}">
        <p14:creationId xmlns:p14="http://schemas.microsoft.com/office/powerpoint/2010/main" val="3561518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78466</TotalTime>
  <Words>2235</Words>
  <Application>Microsoft Office PowerPoint</Application>
  <PresentationFormat>On-screen Show (4:3)</PresentationFormat>
  <Paragraphs>228</Paragraphs>
  <Slides>27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Malgun Gothic</vt:lpstr>
      <vt:lpstr>宋体</vt:lpstr>
      <vt:lpstr>Arial</vt:lpstr>
      <vt:lpstr>Calibri</vt:lpstr>
      <vt:lpstr>Times New Roman</vt:lpstr>
      <vt:lpstr>802-11-Submission</vt:lpstr>
      <vt:lpstr>BSS-TXOP</vt:lpstr>
      <vt:lpstr>CCA performance analysis summary</vt:lpstr>
      <vt:lpstr>An Example of how dramatic can the medium reuse be for CCA=-82dBm</vt:lpstr>
      <vt:lpstr>The group agreed on</vt:lpstr>
      <vt:lpstr>General Concept</vt:lpstr>
      <vt:lpstr>BSS TXOP</vt:lpstr>
      <vt:lpstr>BSS TXOP used case</vt:lpstr>
      <vt:lpstr>How helpful</vt:lpstr>
      <vt:lpstr>Summary</vt:lpstr>
      <vt:lpstr>Straw Poll</vt:lpstr>
      <vt:lpstr>Back Up slides  From 318r1 and 588r0</vt:lpstr>
      <vt:lpstr>CCA Performance analysis</vt:lpstr>
      <vt:lpstr>What if there are multiple Secondary STAs? </vt:lpstr>
      <vt:lpstr>4 BSS each with 5 or 10 STAs</vt:lpstr>
      <vt:lpstr>Evaluate CCA protocol</vt:lpstr>
      <vt:lpstr>Proposed Evaluation Criteria</vt:lpstr>
      <vt:lpstr>Comparing two approaches</vt:lpstr>
      <vt:lpstr>Simple Scenario</vt:lpstr>
      <vt:lpstr>Step1: Fixed the Location of Primary Pairs at distance r (start with very small r)</vt:lpstr>
      <vt:lpstr>CCA Coverage</vt:lpstr>
      <vt:lpstr>Step 2: Through Secondary TX and RX</vt:lpstr>
      <vt:lpstr>Step 3: Compute if two simultaneous transmission is possible</vt:lpstr>
      <vt:lpstr>Final Steps</vt:lpstr>
      <vt:lpstr>CCA Regimes</vt:lpstr>
      <vt:lpstr>Results I (MAX TX powers= 15, 15, 15, 15)</vt:lpstr>
      <vt:lpstr>Results I (TX powers= 15, 15, 5, 5)</vt:lpstr>
      <vt:lpstr>Interpretation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view to assess current CCA protocol</dc:title>
  <dc:creator>amin</dc:creator>
  <cp:lastModifiedBy>amin jafarian</cp:lastModifiedBy>
  <cp:revision>334</cp:revision>
  <dcterms:created xsi:type="dcterms:W3CDTF">2014-12-29T23:09:07Z</dcterms:created>
  <dcterms:modified xsi:type="dcterms:W3CDTF">2015-09-14T02:37:24Z</dcterms:modified>
</cp:coreProperties>
</file>