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69" r:id="rId2"/>
    <p:sldId id="396" r:id="rId3"/>
    <p:sldId id="402" r:id="rId4"/>
    <p:sldId id="397" r:id="rId5"/>
    <p:sldId id="398" r:id="rId6"/>
    <p:sldId id="399" r:id="rId7"/>
    <p:sldId id="400" r:id="rId8"/>
    <p:sldId id="401" r:id="rId9"/>
    <p:sldId id="379" r:id="rId10"/>
    <p:sldId id="393" r:id="rId11"/>
    <p:sldId id="380" r:id="rId12"/>
    <p:sldId id="381" r:id="rId13"/>
    <p:sldId id="382" r:id="rId14"/>
    <p:sldId id="383" r:id="rId15"/>
    <p:sldId id="386" r:id="rId16"/>
    <p:sldId id="387" r:id="rId17"/>
    <p:sldId id="388" r:id="rId18"/>
    <p:sldId id="395" r:id="rId19"/>
    <p:sldId id="378" r:id="rId20"/>
    <p:sldId id="39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53B47"/>
    <a:srgbClr val="D46C4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8" autoAdjust="0"/>
    <p:restoredTop sz="95918" autoAdjust="0"/>
  </p:normalViewPr>
  <p:slideViewPr>
    <p:cSldViewPr>
      <p:cViewPr varScale="1">
        <p:scale>
          <a:sx n="67" d="100"/>
          <a:sy n="67" d="100"/>
        </p:scale>
        <p:origin x="-1626" y="-10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11" name="Rectangle 7"/>
          <p:cNvSpPr>
            <a:spLocks noChangeArrowheads="1"/>
          </p:cNvSpPr>
          <p:nvPr userDrawn="1"/>
        </p:nvSpPr>
        <p:spPr bwMode="auto">
          <a:xfrm>
            <a:off x="5171077" y="334189"/>
            <a:ext cx="327442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802.11-15/</a:t>
            </a:r>
            <a:r>
              <a:rPr lang="en-US" altLang="zh-CN" sz="1800" b="1" kern="1200" dirty="0" smtClean="0">
                <a:solidFill>
                  <a:schemeClr val="tx1"/>
                </a:solidFill>
                <a:latin typeface="Times New Roman" pitchFamily="18" charset="0"/>
                <a:ea typeface="+mn-ea"/>
                <a:cs typeface="+mn-cs"/>
              </a:rPr>
              <a:t>1109</a:t>
            </a:r>
            <a:r>
              <a:rPr lang="en-US" sz="1800" b="1" kern="1200" dirty="0" smtClean="0">
                <a:solidFill>
                  <a:schemeClr val="tx1"/>
                </a:solidFill>
                <a:latin typeface="Times New Roman" pitchFamily="18" charset="0"/>
                <a:ea typeface="+mn-ea"/>
                <a:cs typeface="+mn-cs"/>
              </a:rPr>
              <a:t>r1</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dirty="0" smtClean="0"/>
              <a:t>OBSS NAV and PD Threshold Rule for Spatial Reuse</a:t>
            </a:r>
            <a:endParaRPr lang="en-US" dirty="0" smtClean="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2015-09-13</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
        <p:nvSpPr>
          <p:cNvPr id="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graphicFrame>
        <p:nvGraphicFramePr>
          <p:cNvPr id="10" name="Table 12"/>
          <p:cNvGraphicFramePr>
            <a:graphicFrameLocks noGrp="1"/>
          </p:cNvGraphicFramePr>
          <p:nvPr/>
        </p:nvGraphicFramePr>
        <p:xfrm>
          <a:off x="971600" y="2590800"/>
          <a:ext cx="7467600" cy="3698630"/>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3813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8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Rossi Jun Luo</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a:t>
                      </a:r>
                      <a:r>
                        <a:rPr lang="en-US" sz="1000" dirty="0" smtClean="0">
                          <a:solidFill>
                            <a:srgbClr val="000000"/>
                          </a:solidFill>
                          <a:latin typeface="Times New Roman"/>
                          <a:ea typeface="Times New Roman"/>
                          <a:cs typeface="Arial"/>
                        </a:rPr>
                        <a:t>86-18916768513</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83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Peter Loc</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kumimoji="0" lang="en-US" altLang="zh-CN" sz="1100" b="0" i="0" u="none" strike="noStrike" kern="1200" cap="none" spc="0" normalizeH="0" baseline="0" noProof="0" dirty="0" smtClean="0">
                          <a:ln>
                            <a:noFill/>
                          </a:ln>
                          <a:solidFill>
                            <a:srgbClr val="000000"/>
                          </a:solidFill>
                          <a:effectLst/>
                          <a:uLnTx/>
                          <a:uFillTx/>
                          <a:latin typeface="+mn-lt"/>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1">
                <a:tc>
                  <a:txBody>
                    <a:bodyPr/>
                    <a:lstStyle/>
                    <a:p>
                      <a:pPr marL="0" marR="0" algn="ctr">
                        <a:spcBef>
                          <a:spcPts val="0"/>
                        </a:spcBef>
                        <a:spcAft>
                          <a:spcPts val="0"/>
                        </a:spcAft>
                      </a:pPr>
                      <a:r>
                        <a:rPr lang="en-US" altLang="zh-CN" sz="1200" dirty="0" err="1" smtClean="0">
                          <a:solidFill>
                            <a:srgbClr val="000000"/>
                          </a:solidFill>
                          <a:latin typeface="+mn-lt"/>
                          <a:ea typeface="Times New Roman"/>
                          <a:cs typeface="Arial"/>
                        </a:rPr>
                        <a:t>Jiayin</a:t>
                      </a:r>
                      <a:r>
                        <a:rPr lang="en-US" altLang="zh-CN" sz="1200" dirty="0" smtClean="0">
                          <a:solidFill>
                            <a:srgbClr val="000000"/>
                          </a:solidFill>
                          <a:latin typeface="+mn-lt"/>
                          <a:ea typeface="Times New Roman"/>
                          <a:cs typeface="Arial"/>
                        </a:rPr>
                        <a:t> Zhang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1">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977">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8228">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a:t>
                      </a:r>
                      <a:r>
                        <a:rPr lang="en-US" sz="1000" dirty="0" err="1">
                          <a:solidFill>
                            <a:srgbClr val="000000"/>
                          </a:solidFill>
                          <a:latin typeface="Times New Roman"/>
                          <a:ea typeface="Times New Roman"/>
                          <a:cs typeface="Arial"/>
                        </a:rPr>
                        <a:t>Huawei</a:t>
                      </a:r>
                      <a:r>
                        <a:rPr lang="en-US" sz="1000" dirty="0">
                          <a:solidFill>
                            <a:srgbClr val="000000"/>
                          </a:solidFill>
                          <a:latin typeface="Times New Roman"/>
                          <a:ea typeface="Times New Roman"/>
                          <a:cs typeface="Arial"/>
                        </a:rPr>
                        <a:t>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Current NAV rule</a:t>
            </a:r>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10</a:t>
            </a:fld>
            <a:endParaRPr lang="en-US" dirty="0"/>
          </a:p>
        </p:txBody>
      </p:sp>
      <p:sp>
        <p:nvSpPr>
          <p:cNvPr id="8" name="矩形 7"/>
          <p:cNvSpPr/>
          <p:nvPr/>
        </p:nvSpPr>
        <p:spPr>
          <a:xfrm>
            <a:off x="533400" y="1548825"/>
            <a:ext cx="8001000" cy="3877985"/>
          </a:xfrm>
          <a:prstGeom prst="rect">
            <a:avLst/>
          </a:prstGeom>
        </p:spPr>
        <p:txBody>
          <a:bodyPr wrap="square">
            <a:spAutoFit/>
          </a:bodyPr>
          <a:lstStyle/>
          <a:p>
            <a:pPr marL="342900" lvl="1" indent="-342900" algn="just">
              <a:spcBef>
                <a:spcPct val="20000"/>
              </a:spcBef>
              <a:buFontTx/>
              <a:buChar char="•"/>
              <a:defRPr/>
            </a:pPr>
            <a:r>
              <a:rPr lang="en-US" altLang="zh-CN" sz="2000" b="1" dirty="0" smtClean="0"/>
              <a:t>Devices will set/reset NAV when the duration field is decoded correctly from inter-BSS frame.</a:t>
            </a:r>
          </a:p>
          <a:p>
            <a:pPr lvl="1" algn="just">
              <a:defRPr/>
            </a:pPr>
            <a:r>
              <a:rPr lang="en-US" altLang="zh-CN" sz="1800" dirty="0" smtClean="0">
                <a:solidFill>
                  <a:schemeClr val="accent2"/>
                </a:solidFill>
                <a:cs typeface="Times New Roman" pitchFamily="18" charset="0"/>
              </a:rPr>
              <a:t>“A STA that receives at least one valid frame within a received PSDU shall update its NAV with the information received in any valid Duration field from within that PSDU for all frames where the new NAV value is greater than the current NAV value, except for those where the RA is equal to the MAC address of the STA.” —From 802.11-2012</a:t>
            </a:r>
          </a:p>
          <a:p>
            <a:pPr lvl="1" algn="just">
              <a:defRPr/>
            </a:pPr>
            <a:endParaRPr lang="en-US" altLang="zh-CN" sz="1600" dirty="0" smtClean="0">
              <a:solidFill>
                <a:schemeClr val="accent4">
                  <a:lumMod val="50000"/>
                  <a:lumOff val="50000"/>
                </a:schemeClr>
              </a:solidFill>
              <a:cs typeface="Times New Roman" pitchFamily="18" charset="0"/>
            </a:endParaRPr>
          </a:p>
          <a:p>
            <a:pPr marL="342900" lvl="1" indent="-342900" algn="just">
              <a:spcBef>
                <a:spcPct val="20000"/>
              </a:spcBef>
              <a:buFontTx/>
              <a:buChar char="•"/>
              <a:defRPr/>
            </a:pPr>
            <a:r>
              <a:rPr lang="en-US" altLang="ko-KR" sz="2000" b="1" dirty="0" smtClean="0"/>
              <a:t>It means that HE STA also sets its NAV from the valid inter-BSS frame, regardless whether the RSSI is less than the OBSS PD </a:t>
            </a:r>
            <a:r>
              <a:rPr lang="en-US" altLang="zh-CN" sz="2000" b="1" dirty="0" smtClean="0"/>
              <a:t>level or not</a:t>
            </a:r>
            <a:r>
              <a:rPr lang="en-US" altLang="ko-KR" sz="2000" b="1" dirty="0" smtClean="0"/>
              <a:t>. Obviously, current NAV setting rule will cause to disturb the spatial reuse.</a:t>
            </a:r>
          </a:p>
          <a:p>
            <a:pPr lvl="1" algn="just">
              <a:defRPr/>
            </a:pPr>
            <a:endParaRPr lang="en-US" altLang="zh-CN" sz="1600" dirty="0" smtClean="0">
              <a:solidFill>
                <a:schemeClr val="accent4">
                  <a:lumMod val="50000"/>
                  <a:lumOff val="50000"/>
                </a:schemeClr>
              </a:solidFill>
              <a:cs typeface="Times New Roman" pitchFamily="18" charset="0"/>
            </a:endParaRPr>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Example of Current NAV for SR</a:t>
            </a:r>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11</a:t>
            </a:fld>
            <a:endParaRPr lang="en-US" dirty="0"/>
          </a:p>
        </p:txBody>
      </p:sp>
      <p:sp>
        <p:nvSpPr>
          <p:cNvPr id="8" name="矩形 7"/>
          <p:cNvSpPr/>
          <p:nvPr/>
        </p:nvSpPr>
        <p:spPr>
          <a:xfrm>
            <a:off x="533400" y="1447800"/>
            <a:ext cx="8001000" cy="4967514"/>
          </a:xfrm>
          <a:prstGeom prst="rect">
            <a:avLst/>
          </a:prstGeom>
        </p:spPr>
        <p:txBody>
          <a:bodyPr wrap="square">
            <a:spAutoFit/>
          </a:bodyPr>
          <a:lstStyle/>
          <a:p>
            <a:pPr marL="342900" lvl="1" indent="-342900" algn="just">
              <a:spcBef>
                <a:spcPct val="20000"/>
              </a:spcBef>
              <a:buFontTx/>
              <a:buChar char="•"/>
              <a:defRPr/>
            </a:pPr>
            <a:r>
              <a:rPr lang="en-US" altLang="zh-CN" sz="1800" dirty="0" smtClean="0"/>
              <a:t>Let’s say OBSS PD level is set to -72dBm. Intra-BSS device A located in the OBSS yellow ring with receiving OBSS signal strength from (-82, -72)</a:t>
            </a:r>
            <a:r>
              <a:rPr lang="en-US" altLang="zh-CN" sz="1800" dirty="0" err="1" smtClean="0"/>
              <a:t>dBm</a:t>
            </a:r>
            <a:r>
              <a:rPr lang="en-US" altLang="zh-CN" sz="1800" dirty="0" smtClean="0"/>
              <a:t> can change from CCA busy to idle.</a:t>
            </a:r>
          </a:p>
          <a:p>
            <a:pPr marL="342900" lvl="1" indent="-342900" algn="just">
              <a:spcBef>
                <a:spcPct val="20000"/>
              </a:spcBef>
              <a:buFontTx/>
              <a:buChar char="•"/>
              <a:defRPr/>
            </a:pPr>
            <a:r>
              <a:rPr lang="en-US" altLang="zh-CN" sz="1800" dirty="0" smtClean="0">
                <a:solidFill>
                  <a:srgbClr val="FF0000"/>
                </a:solidFill>
              </a:rPr>
              <a:t>NAV issue: </a:t>
            </a:r>
            <a:r>
              <a:rPr lang="en-US" altLang="zh-CN" sz="1800" dirty="0" smtClean="0"/>
              <a:t>However, if device A decodes the duration field correctly from OBSS signal, device A can’t transmit for spatial reuse due to the higher NAV value, following 11ac NAV rule.</a:t>
            </a:r>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b="1" dirty="0" smtClean="0"/>
          </a:p>
          <a:p>
            <a:pPr marL="342900" lvl="1" indent="-342900" algn="just">
              <a:spcBef>
                <a:spcPct val="20000"/>
              </a:spcBef>
              <a:buFontTx/>
              <a:buChar char="•"/>
              <a:defRPr/>
            </a:pPr>
            <a:r>
              <a:rPr lang="en-US" altLang="zh-CN" sz="1800" b="1" dirty="0" smtClean="0"/>
              <a:t>In order to take advantage of SR feature, it is necessary to make changes on current NAV rules to enable more SR links (e.g. device A).</a:t>
            </a:r>
          </a:p>
        </p:txBody>
      </p:sp>
      <p:sp>
        <p:nvSpPr>
          <p:cNvPr id="6" name="Oval 14"/>
          <p:cNvSpPr>
            <a:spLocks noChangeAspect="1" noChangeArrowheads="1"/>
          </p:cNvSpPr>
          <p:nvPr/>
        </p:nvSpPr>
        <p:spPr bwMode="auto">
          <a:xfrm>
            <a:off x="3733800" y="3382588"/>
            <a:ext cx="3024188" cy="2232065"/>
          </a:xfrm>
          <a:prstGeom prst="ellipse">
            <a:avLst/>
          </a:prstGeom>
          <a:solidFill>
            <a:srgbClr val="FFFF00"/>
          </a:solidFill>
          <a:ln w="9525">
            <a:solidFill>
              <a:srgbClr val="0000FF"/>
            </a:solidFill>
            <a:round/>
            <a:headEnd/>
            <a:tailEnd/>
          </a:ln>
        </p:spPr>
        <p:txBody>
          <a:bodyPr wrap="none" anchor="ctr"/>
          <a:lstStyle/>
          <a:p>
            <a:endParaRPr lang="zh-CN" altLang="en-US"/>
          </a:p>
        </p:txBody>
      </p:sp>
      <p:sp>
        <p:nvSpPr>
          <p:cNvPr id="7" name="Oval 14"/>
          <p:cNvSpPr>
            <a:spLocks noChangeAspect="1" noChangeArrowheads="1"/>
          </p:cNvSpPr>
          <p:nvPr/>
        </p:nvSpPr>
        <p:spPr bwMode="auto">
          <a:xfrm>
            <a:off x="4210050" y="3713171"/>
            <a:ext cx="2070100" cy="1545664"/>
          </a:xfrm>
          <a:prstGeom prst="ellipse">
            <a:avLst/>
          </a:prstGeom>
          <a:solidFill>
            <a:schemeClr val="bg1"/>
          </a:solidFill>
          <a:ln w="9525">
            <a:solidFill>
              <a:srgbClr val="0000FF"/>
            </a:solidFill>
            <a:prstDash val="dash"/>
            <a:round/>
            <a:headEnd/>
            <a:tailEnd/>
          </a:ln>
        </p:spPr>
        <p:txBody>
          <a:bodyPr wrap="none" anchor="ctr"/>
          <a:lstStyle/>
          <a:p>
            <a:endParaRPr lang="zh-CN" altLang="en-US"/>
          </a:p>
        </p:txBody>
      </p:sp>
      <p:sp>
        <p:nvSpPr>
          <p:cNvPr id="10" name="Oval 13"/>
          <p:cNvSpPr>
            <a:spLocks noChangeAspect="1" noChangeArrowheads="1"/>
          </p:cNvSpPr>
          <p:nvPr/>
        </p:nvSpPr>
        <p:spPr bwMode="auto">
          <a:xfrm>
            <a:off x="3921125" y="4343400"/>
            <a:ext cx="141288" cy="109774"/>
          </a:xfrm>
          <a:prstGeom prst="ellipse">
            <a:avLst/>
          </a:prstGeom>
          <a:solidFill>
            <a:schemeClr val="accent3">
              <a:lumMod val="65000"/>
            </a:schemeClr>
          </a:solidFill>
          <a:ln w="9525">
            <a:solidFill>
              <a:schemeClr val="tx1"/>
            </a:solidFill>
            <a:round/>
            <a:headEnd/>
            <a:tailEnd/>
          </a:ln>
        </p:spPr>
        <p:txBody>
          <a:bodyPr wrap="none" anchor="ctr"/>
          <a:lstStyle/>
          <a:p>
            <a:pPr>
              <a:defRPr/>
            </a:pPr>
            <a:endParaRPr lang="zh-CN" altLang="en-US"/>
          </a:p>
        </p:txBody>
      </p:sp>
      <p:sp>
        <p:nvSpPr>
          <p:cNvPr id="11" name="Text Box 23"/>
          <p:cNvSpPr txBox="1">
            <a:spLocks noChangeAspect="1" noChangeArrowheads="1"/>
          </p:cNvSpPr>
          <p:nvPr/>
        </p:nvSpPr>
        <p:spPr bwMode="auto">
          <a:xfrm>
            <a:off x="5233988" y="4371201"/>
            <a:ext cx="785812" cy="276999"/>
          </a:xfrm>
          <a:prstGeom prst="rect">
            <a:avLst/>
          </a:prstGeom>
          <a:noFill/>
          <a:ln w="9525">
            <a:noFill/>
            <a:miter lim="800000"/>
            <a:headEnd/>
            <a:tailEnd/>
          </a:ln>
        </p:spPr>
        <p:txBody>
          <a:bodyPr wrap="square">
            <a:spAutoFit/>
          </a:bodyPr>
          <a:lstStyle/>
          <a:p>
            <a:r>
              <a:rPr lang="en-US" altLang="zh-CN" dirty="0" smtClean="0"/>
              <a:t>OBSS</a:t>
            </a:r>
            <a:endParaRPr lang="en-US" altLang="zh-CN" dirty="0"/>
          </a:p>
        </p:txBody>
      </p:sp>
      <p:sp>
        <p:nvSpPr>
          <p:cNvPr id="12" name="等腰三角形 11"/>
          <p:cNvSpPr/>
          <p:nvPr/>
        </p:nvSpPr>
        <p:spPr>
          <a:xfrm>
            <a:off x="5148263" y="4378122"/>
            <a:ext cx="144462" cy="229642"/>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0000FF"/>
              </a:solidFill>
            </a:endParaRPr>
          </a:p>
        </p:txBody>
      </p:sp>
      <p:sp>
        <p:nvSpPr>
          <p:cNvPr id="13" name="Text Box 26"/>
          <p:cNvSpPr txBox="1">
            <a:spLocks noChangeAspect="1" noChangeArrowheads="1"/>
          </p:cNvSpPr>
          <p:nvPr/>
        </p:nvSpPr>
        <p:spPr bwMode="auto">
          <a:xfrm>
            <a:off x="3819526" y="4114800"/>
            <a:ext cx="295274" cy="220163"/>
          </a:xfrm>
          <a:prstGeom prst="rect">
            <a:avLst/>
          </a:prstGeom>
          <a:noFill/>
          <a:ln w="9525">
            <a:noFill/>
            <a:miter lim="800000"/>
            <a:headEnd/>
            <a:tailEnd/>
          </a:ln>
        </p:spPr>
        <p:txBody>
          <a:bodyPr wrap="none">
            <a:spAutoFit/>
          </a:bodyPr>
          <a:lstStyle/>
          <a:p>
            <a:r>
              <a:rPr lang="en-US" altLang="zh-CN" dirty="0">
                <a:solidFill>
                  <a:srgbClr val="0000FF"/>
                </a:solidFill>
              </a:rPr>
              <a:t>A</a:t>
            </a:r>
          </a:p>
        </p:txBody>
      </p:sp>
      <p:sp>
        <p:nvSpPr>
          <p:cNvPr id="14" name="Oval 13"/>
          <p:cNvSpPr>
            <a:spLocks noChangeAspect="1" noChangeArrowheads="1"/>
          </p:cNvSpPr>
          <p:nvPr/>
        </p:nvSpPr>
        <p:spPr bwMode="auto">
          <a:xfrm>
            <a:off x="4281488" y="5029200"/>
            <a:ext cx="141287" cy="109774"/>
          </a:xfrm>
          <a:prstGeom prst="ellipse">
            <a:avLst/>
          </a:prstGeom>
          <a:solidFill>
            <a:srgbClr val="0000FF"/>
          </a:solidFill>
          <a:ln w="9525">
            <a:solidFill>
              <a:schemeClr val="tx1"/>
            </a:solidFill>
            <a:round/>
            <a:headEnd/>
            <a:tailEnd/>
          </a:ln>
        </p:spPr>
        <p:txBody>
          <a:bodyPr wrap="none" anchor="ctr"/>
          <a:lstStyle/>
          <a:p>
            <a:endParaRPr lang="zh-CN" altLang="en-US"/>
          </a:p>
        </p:txBody>
      </p:sp>
      <p:sp>
        <p:nvSpPr>
          <p:cNvPr id="15" name="矩形 16"/>
          <p:cNvSpPr>
            <a:spLocks noChangeArrowheads="1"/>
          </p:cNvSpPr>
          <p:nvPr/>
        </p:nvSpPr>
        <p:spPr bwMode="auto">
          <a:xfrm>
            <a:off x="5145088" y="3276600"/>
            <a:ext cx="1620957" cy="220163"/>
          </a:xfrm>
          <a:prstGeom prst="rect">
            <a:avLst/>
          </a:prstGeom>
          <a:noFill/>
          <a:ln w="9525">
            <a:noFill/>
            <a:miter lim="800000"/>
            <a:headEnd/>
            <a:tailEnd/>
          </a:ln>
        </p:spPr>
        <p:txBody>
          <a:bodyPr wrap="none">
            <a:spAutoFit/>
          </a:bodyPr>
          <a:lstStyle/>
          <a:p>
            <a:r>
              <a:rPr lang="en-US" altLang="zh-CN" dirty="0" smtClean="0"/>
              <a:t>OBSS signal@-</a:t>
            </a:r>
            <a:r>
              <a:rPr lang="en-US" altLang="zh-CN" dirty="0"/>
              <a:t>82dBm</a:t>
            </a:r>
            <a:endParaRPr lang="zh-CN" altLang="en-US" dirty="0"/>
          </a:p>
        </p:txBody>
      </p:sp>
      <p:sp>
        <p:nvSpPr>
          <p:cNvPr id="16" name="矩形 17"/>
          <p:cNvSpPr>
            <a:spLocks noChangeArrowheads="1"/>
          </p:cNvSpPr>
          <p:nvPr/>
        </p:nvSpPr>
        <p:spPr bwMode="auto">
          <a:xfrm>
            <a:off x="5145088" y="3619800"/>
            <a:ext cx="1620957" cy="220163"/>
          </a:xfrm>
          <a:prstGeom prst="rect">
            <a:avLst/>
          </a:prstGeom>
          <a:noFill/>
          <a:ln w="9525">
            <a:noFill/>
            <a:miter lim="800000"/>
            <a:headEnd/>
            <a:tailEnd/>
          </a:ln>
        </p:spPr>
        <p:txBody>
          <a:bodyPr wrap="none">
            <a:spAutoFit/>
          </a:bodyPr>
          <a:lstStyle/>
          <a:p>
            <a:r>
              <a:rPr lang="en-US" altLang="zh-CN" dirty="0" smtClean="0"/>
              <a:t>OBSS signal@-</a:t>
            </a:r>
            <a:r>
              <a:rPr lang="en-US" altLang="zh-CN" dirty="0"/>
              <a:t>72dBm</a:t>
            </a:r>
            <a:endParaRPr lang="zh-CN" altLang="en-US" dirty="0"/>
          </a:p>
        </p:txBody>
      </p:sp>
      <p:cxnSp>
        <p:nvCxnSpPr>
          <p:cNvPr id="17" name="直接箭头连接符 16"/>
          <p:cNvCxnSpPr/>
          <p:nvPr/>
        </p:nvCxnSpPr>
        <p:spPr>
          <a:xfrm>
            <a:off x="5002213" y="3391420"/>
            <a:ext cx="71437" cy="343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Oval 13"/>
          <p:cNvSpPr>
            <a:spLocks noChangeAspect="1" noChangeArrowheads="1"/>
          </p:cNvSpPr>
          <p:nvPr/>
        </p:nvSpPr>
        <p:spPr bwMode="auto">
          <a:xfrm>
            <a:off x="4506912" y="4040841"/>
            <a:ext cx="141288" cy="109774"/>
          </a:xfrm>
          <a:prstGeom prst="ellipse">
            <a:avLst/>
          </a:prstGeom>
          <a:solidFill>
            <a:schemeClr val="accent3">
              <a:lumMod val="65000"/>
            </a:schemeClr>
          </a:solidFill>
          <a:ln w="9525">
            <a:solidFill>
              <a:schemeClr val="tx1"/>
            </a:solidFill>
            <a:round/>
            <a:headEnd/>
            <a:tailEnd/>
          </a:ln>
        </p:spPr>
        <p:txBody>
          <a:bodyPr wrap="none" anchor="ctr"/>
          <a:lstStyle/>
          <a:p>
            <a:pPr>
              <a:defRPr/>
            </a:pPr>
            <a:endParaRPr lang="zh-CN" altLang="en-US"/>
          </a:p>
        </p:txBody>
      </p:sp>
      <p:sp>
        <p:nvSpPr>
          <p:cNvPr id="19" name="矩形 21"/>
          <p:cNvSpPr>
            <a:spLocks noChangeArrowheads="1"/>
          </p:cNvSpPr>
          <p:nvPr/>
        </p:nvSpPr>
        <p:spPr bwMode="auto">
          <a:xfrm>
            <a:off x="4114800" y="4110318"/>
            <a:ext cx="820609" cy="220163"/>
          </a:xfrm>
          <a:prstGeom prst="rect">
            <a:avLst/>
          </a:prstGeom>
          <a:noFill/>
          <a:ln w="9525">
            <a:noFill/>
            <a:miter lim="800000"/>
            <a:headEnd/>
            <a:tailEnd/>
          </a:ln>
        </p:spPr>
        <p:txBody>
          <a:bodyPr wrap="none">
            <a:spAutoFit/>
          </a:bodyPr>
          <a:lstStyle/>
          <a:p>
            <a:r>
              <a:rPr lang="en-US" altLang="zh-CN" dirty="0">
                <a:solidFill>
                  <a:srgbClr val="0000FF"/>
                </a:solidFill>
              </a:rPr>
              <a:t>CCA busy</a:t>
            </a:r>
            <a:endParaRPr lang="zh-CN" altLang="en-US" dirty="0">
              <a:solidFill>
                <a:srgbClr val="0000FF"/>
              </a:solidFill>
            </a:endParaRPr>
          </a:p>
        </p:txBody>
      </p:sp>
      <p:sp>
        <p:nvSpPr>
          <p:cNvPr id="20" name="Oval 13"/>
          <p:cNvSpPr>
            <a:spLocks noChangeAspect="1" noChangeArrowheads="1"/>
          </p:cNvSpPr>
          <p:nvPr/>
        </p:nvSpPr>
        <p:spPr bwMode="auto">
          <a:xfrm>
            <a:off x="3448050" y="4134602"/>
            <a:ext cx="141288" cy="109774"/>
          </a:xfrm>
          <a:prstGeom prst="ellipse">
            <a:avLst/>
          </a:prstGeom>
          <a:solidFill>
            <a:srgbClr val="0000FF"/>
          </a:solidFill>
          <a:ln w="9525">
            <a:solidFill>
              <a:schemeClr val="tx1"/>
            </a:solidFill>
            <a:round/>
            <a:headEnd/>
            <a:tailEnd/>
          </a:ln>
        </p:spPr>
        <p:txBody>
          <a:bodyPr wrap="none" anchor="ctr"/>
          <a:lstStyle/>
          <a:p>
            <a:endParaRPr lang="zh-CN" altLang="en-US"/>
          </a:p>
        </p:txBody>
      </p:sp>
      <p:sp>
        <p:nvSpPr>
          <p:cNvPr id="21" name="矩形 26"/>
          <p:cNvSpPr>
            <a:spLocks noChangeArrowheads="1"/>
          </p:cNvSpPr>
          <p:nvPr/>
        </p:nvSpPr>
        <p:spPr bwMode="auto">
          <a:xfrm>
            <a:off x="3159125" y="3906221"/>
            <a:ext cx="762901" cy="220163"/>
          </a:xfrm>
          <a:prstGeom prst="rect">
            <a:avLst/>
          </a:prstGeom>
          <a:noFill/>
          <a:ln w="9525">
            <a:noFill/>
            <a:miter lim="800000"/>
            <a:headEnd/>
            <a:tailEnd/>
          </a:ln>
        </p:spPr>
        <p:txBody>
          <a:bodyPr wrap="none">
            <a:spAutoFit/>
          </a:bodyPr>
          <a:lstStyle/>
          <a:p>
            <a:r>
              <a:rPr lang="en-US" altLang="zh-CN" dirty="0">
                <a:solidFill>
                  <a:srgbClr val="0000FF"/>
                </a:solidFill>
              </a:rPr>
              <a:t>CCA idle</a:t>
            </a:r>
            <a:endParaRPr lang="zh-CN" altLang="en-US" dirty="0">
              <a:solidFill>
                <a:srgbClr val="0000FF"/>
              </a:solidFill>
            </a:endParaRPr>
          </a:p>
        </p:txBody>
      </p:sp>
      <p:sp>
        <p:nvSpPr>
          <p:cNvPr id="22" name="矩形 28"/>
          <p:cNvSpPr>
            <a:spLocks noChangeArrowheads="1"/>
          </p:cNvSpPr>
          <p:nvPr/>
        </p:nvSpPr>
        <p:spPr bwMode="auto">
          <a:xfrm>
            <a:off x="3767138" y="5125087"/>
            <a:ext cx="1338262" cy="513713"/>
          </a:xfrm>
          <a:prstGeom prst="rect">
            <a:avLst/>
          </a:prstGeom>
          <a:noFill/>
          <a:ln w="9525">
            <a:noFill/>
            <a:miter lim="800000"/>
            <a:headEnd/>
            <a:tailEnd/>
          </a:ln>
        </p:spPr>
        <p:txBody>
          <a:bodyPr>
            <a:spAutoFit/>
          </a:bodyPr>
          <a:lstStyle/>
          <a:p>
            <a:r>
              <a:rPr lang="en-US" altLang="zh-CN" dirty="0">
                <a:solidFill>
                  <a:srgbClr val="0000FF"/>
                </a:solidFill>
              </a:rPr>
              <a:t>CCA busy-&gt;idle;</a:t>
            </a:r>
          </a:p>
          <a:p>
            <a:r>
              <a:rPr lang="en-US" altLang="zh-CN" dirty="0">
                <a:solidFill>
                  <a:srgbClr val="FF0000"/>
                </a:solidFill>
              </a:rPr>
              <a:t>duration decoding error</a:t>
            </a:r>
            <a:endParaRPr lang="zh-CN" altLang="en-US" dirty="0">
              <a:solidFill>
                <a:srgbClr val="FF0000"/>
              </a:solidFill>
            </a:endParaRPr>
          </a:p>
        </p:txBody>
      </p:sp>
      <p:sp>
        <p:nvSpPr>
          <p:cNvPr id="23" name="矩形 30"/>
          <p:cNvSpPr>
            <a:spLocks noChangeArrowheads="1"/>
          </p:cNvSpPr>
          <p:nvPr/>
        </p:nvSpPr>
        <p:spPr bwMode="auto">
          <a:xfrm>
            <a:off x="3505200" y="4419600"/>
            <a:ext cx="1295400" cy="513713"/>
          </a:xfrm>
          <a:prstGeom prst="rect">
            <a:avLst/>
          </a:prstGeom>
          <a:noFill/>
          <a:ln w="9525">
            <a:noFill/>
            <a:miter lim="800000"/>
            <a:headEnd/>
            <a:tailEnd/>
          </a:ln>
        </p:spPr>
        <p:txBody>
          <a:bodyPr>
            <a:spAutoFit/>
          </a:bodyPr>
          <a:lstStyle/>
          <a:p>
            <a:r>
              <a:rPr lang="en-US" altLang="zh-CN" dirty="0">
                <a:solidFill>
                  <a:srgbClr val="0000FF"/>
                </a:solidFill>
              </a:rPr>
              <a:t>CCA busy-&gt;idle;</a:t>
            </a:r>
          </a:p>
          <a:p>
            <a:r>
              <a:rPr lang="en-US" altLang="zh-CN" dirty="0">
                <a:solidFill>
                  <a:srgbClr val="0000FF"/>
                </a:solidFill>
              </a:rPr>
              <a:t>duration decoding correctly</a:t>
            </a:r>
            <a:endParaRPr lang="zh-CN" altLang="en-US" dirty="0">
              <a:solidFill>
                <a:srgbClr val="0000FF"/>
              </a:solidFill>
            </a:endParaRPr>
          </a:p>
        </p:txBody>
      </p:sp>
      <p:sp>
        <p:nvSpPr>
          <p:cNvPr id="24" name="Text Box 26"/>
          <p:cNvSpPr txBox="1">
            <a:spLocks noChangeAspect="1" noChangeArrowheads="1"/>
          </p:cNvSpPr>
          <p:nvPr/>
        </p:nvSpPr>
        <p:spPr bwMode="auto">
          <a:xfrm>
            <a:off x="4056142" y="4953000"/>
            <a:ext cx="287258" cy="220163"/>
          </a:xfrm>
          <a:prstGeom prst="rect">
            <a:avLst/>
          </a:prstGeom>
          <a:noFill/>
          <a:ln w="9525">
            <a:noFill/>
            <a:miter lim="800000"/>
            <a:headEnd/>
            <a:tailEnd/>
          </a:ln>
        </p:spPr>
        <p:txBody>
          <a:bodyPr wrap="none">
            <a:spAutoFit/>
          </a:bodyPr>
          <a:lstStyle/>
          <a:p>
            <a:r>
              <a:rPr lang="en-US" altLang="zh-CN" dirty="0">
                <a:solidFill>
                  <a:srgbClr val="0000FF"/>
                </a:solidFill>
              </a:rPr>
              <a:t>B</a:t>
            </a:r>
          </a:p>
        </p:txBody>
      </p:sp>
      <p:sp>
        <p:nvSpPr>
          <p:cNvPr id="25" name="椭圆 24"/>
          <p:cNvSpPr/>
          <p:nvPr/>
        </p:nvSpPr>
        <p:spPr>
          <a:xfrm>
            <a:off x="1905000" y="3391420"/>
            <a:ext cx="3024188" cy="223206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6" name="等腰三角形 25"/>
          <p:cNvSpPr/>
          <p:nvPr/>
        </p:nvSpPr>
        <p:spPr>
          <a:xfrm>
            <a:off x="3276600" y="4419600"/>
            <a:ext cx="144462" cy="229642"/>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0000FF"/>
              </a:solidFill>
            </a:endParaRPr>
          </a:p>
        </p:txBody>
      </p:sp>
      <p:sp>
        <p:nvSpPr>
          <p:cNvPr id="27" name="Text Box 23"/>
          <p:cNvSpPr txBox="1">
            <a:spLocks noChangeAspect="1" noChangeArrowheads="1"/>
          </p:cNvSpPr>
          <p:nvPr/>
        </p:nvSpPr>
        <p:spPr bwMode="auto">
          <a:xfrm>
            <a:off x="2514600" y="4371201"/>
            <a:ext cx="914400" cy="276999"/>
          </a:xfrm>
          <a:prstGeom prst="rect">
            <a:avLst/>
          </a:prstGeom>
          <a:noFill/>
          <a:ln w="9525">
            <a:noFill/>
            <a:miter lim="800000"/>
            <a:headEnd/>
            <a:tailEnd/>
          </a:ln>
        </p:spPr>
        <p:txBody>
          <a:bodyPr wrap="square">
            <a:spAutoFit/>
          </a:bodyPr>
          <a:lstStyle/>
          <a:p>
            <a:r>
              <a:rPr lang="en-US" altLang="zh-CN" dirty="0" smtClean="0"/>
              <a:t>Intra-BSS</a:t>
            </a:r>
            <a:endParaRPr lang="en-US" altLang="zh-CN" dirty="0"/>
          </a:p>
        </p:txBody>
      </p:sp>
      <p:sp>
        <p:nvSpPr>
          <p:cNvPr id="28"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2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Proposed Solution: OBSS NAV Rule</a:t>
            </a:r>
            <a:endParaRPr lang="zh-CN" altLang="en-US" dirty="0"/>
          </a:p>
        </p:txBody>
      </p:sp>
      <p:sp>
        <p:nvSpPr>
          <p:cNvPr id="3" name="内容占位符 2"/>
          <p:cNvSpPr>
            <a:spLocks noGrp="1"/>
          </p:cNvSpPr>
          <p:nvPr>
            <p:ph idx="1"/>
          </p:nvPr>
        </p:nvSpPr>
        <p:spPr>
          <a:xfrm>
            <a:off x="457200" y="1371600"/>
            <a:ext cx="8153400" cy="4800600"/>
          </a:xfrm>
        </p:spPr>
        <p:txBody>
          <a:bodyPr/>
          <a:lstStyle/>
          <a:p>
            <a:pPr algn="just"/>
            <a:r>
              <a:rPr lang="en-US" altLang="zh-CN" sz="2200" dirty="0" smtClean="0"/>
              <a:t>For 11ax devices, </a:t>
            </a:r>
            <a:endParaRPr lang="en-US" altLang="zh-CN" sz="2200" b="1" dirty="0" smtClean="0"/>
          </a:p>
          <a:p>
            <a:pPr lvl="1" algn="just">
              <a:defRPr/>
            </a:pPr>
            <a:r>
              <a:rPr lang="en-US" altLang="zh-CN" sz="1800" dirty="0" smtClean="0">
                <a:cs typeface="Times New Roman" pitchFamily="18" charset="0"/>
              </a:rPr>
              <a:t>When a STA uses its OBSS PD level(e.g., -72dBm) for OBSS signal, it should not update its NAV when receiving a valid duration field from OBSS signal, if the measured RSSI of OBSS signal is less than the OBSS PD level.</a:t>
            </a:r>
          </a:p>
          <a:p>
            <a:pPr lvl="1" algn="just">
              <a:defRPr/>
            </a:pPr>
            <a:r>
              <a:rPr lang="en-US" altLang="zh-CN" sz="1800" dirty="0" smtClean="0">
                <a:cs typeface="Times New Roman" pitchFamily="18" charset="0"/>
              </a:rPr>
              <a:t>Otherwise, STA should update its NAV following 11ac rule(e.g., STA B with measured RSSI &gt;= -72dBm, or STA C at PD level=-82dBm).</a:t>
            </a:r>
          </a:p>
          <a:p>
            <a:pPr lvl="1" algn="just">
              <a:buFont typeface="Times New Roman" pitchFamily="18" charset="0"/>
              <a:buChar char="–"/>
              <a:defRPr/>
            </a:pPr>
            <a:r>
              <a:rPr lang="en-US" altLang="zh-CN" sz="1800" b="1" u="sng" dirty="0" smtClean="0">
                <a:cs typeface="Times New Roman" pitchFamily="18" charset="0"/>
              </a:rPr>
              <a:t>Benefit: Device A may have a chance to contend/transmit for SR.</a:t>
            </a:r>
          </a:p>
        </p:txBody>
      </p:sp>
      <p:sp>
        <p:nvSpPr>
          <p:cNvPr id="4" name="灯片编号占位符 3"/>
          <p:cNvSpPr>
            <a:spLocks noGrp="1"/>
          </p:cNvSpPr>
          <p:nvPr>
            <p:ph type="sldNum" sz="quarter" idx="11"/>
          </p:nvPr>
        </p:nvSpPr>
        <p:spPr>
          <a:xfrm>
            <a:off x="4393695" y="6475413"/>
            <a:ext cx="432811" cy="184666"/>
          </a:xfrm>
        </p:spPr>
        <p:txBody>
          <a:bodyPr/>
          <a:lstStyle/>
          <a:p>
            <a:pPr>
              <a:defRPr/>
            </a:pPr>
            <a:r>
              <a:rPr lang="en-US" smtClean="0"/>
              <a:t>Slide </a:t>
            </a:r>
            <a:fld id="{3099D1E7-2CFE-4362-BB72-AF97192842EA}" type="slidenum">
              <a:rPr lang="en-US" smtClean="0"/>
              <a:pPr>
                <a:defRPr/>
              </a:pPr>
              <a:t>12</a:t>
            </a:fld>
            <a:endParaRPr lang="en-US" dirty="0"/>
          </a:p>
        </p:txBody>
      </p:sp>
      <p:grpSp>
        <p:nvGrpSpPr>
          <p:cNvPr id="5" name="组合 37"/>
          <p:cNvGrpSpPr/>
          <p:nvPr/>
        </p:nvGrpSpPr>
        <p:grpSpPr>
          <a:xfrm>
            <a:off x="1752600" y="4038600"/>
            <a:ext cx="5072062" cy="2362200"/>
            <a:chOff x="1752600" y="4267200"/>
            <a:chExt cx="5072062" cy="2286000"/>
          </a:xfrm>
        </p:grpSpPr>
        <p:sp>
          <p:nvSpPr>
            <p:cNvPr id="7" name="Oval 12"/>
            <p:cNvSpPr>
              <a:spLocks noChangeAspect="1" noChangeArrowheads="1"/>
            </p:cNvSpPr>
            <p:nvPr/>
          </p:nvSpPr>
          <p:spPr bwMode="auto">
            <a:xfrm>
              <a:off x="3814749" y="4267200"/>
              <a:ext cx="3009913" cy="2223408"/>
            </a:xfrm>
            <a:prstGeom prst="ellipse">
              <a:avLst/>
            </a:prstGeom>
            <a:noFill/>
            <a:ln w="9525">
              <a:solidFill>
                <a:srgbClr val="FF0000"/>
              </a:solidFill>
              <a:prstDash val="dash"/>
              <a:round/>
              <a:headEnd/>
              <a:tailEnd/>
            </a:ln>
          </p:spPr>
          <p:txBody>
            <a:bodyPr wrap="none" anchor="ctr"/>
            <a:lstStyle/>
            <a:p>
              <a:endParaRPr lang="zh-CN" altLang="en-US" sz="1050"/>
            </a:p>
          </p:txBody>
        </p:sp>
        <p:sp>
          <p:nvSpPr>
            <p:cNvPr id="11" name="Oval 14"/>
            <p:cNvSpPr>
              <a:spLocks noChangeAspect="1" noChangeArrowheads="1"/>
            </p:cNvSpPr>
            <p:nvPr/>
          </p:nvSpPr>
          <p:spPr bwMode="auto">
            <a:xfrm>
              <a:off x="1752600" y="4267200"/>
              <a:ext cx="3012078" cy="2223408"/>
            </a:xfrm>
            <a:prstGeom prst="ellipse">
              <a:avLst/>
            </a:prstGeom>
            <a:noFill/>
            <a:ln w="9525">
              <a:solidFill>
                <a:srgbClr val="0000FF"/>
              </a:solidFill>
              <a:prstDash val="dash"/>
              <a:round/>
              <a:headEnd/>
              <a:tailEnd/>
            </a:ln>
          </p:spPr>
          <p:txBody>
            <a:bodyPr wrap="none" anchor="ctr"/>
            <a:lstStyle/>
            <a:p>
              <a:endParaRPr lang="zh-CN" altLang="en-US" sz="1050"/>
            </a:p>
          </p:txBody>
        </p:sp>
        <p:cxnSp>
          <p:nvCxnSpPr>
            <p:cNvPr id="13" name="直接箭头连接符 12"/>
            <p:cNvCxnSpPr>
              <a:stCxn id="19" idx="3"/>
              <a:endCxn id="16" idx="0"/>
            </p:cNvCxnSpPr>
            <p:nvPr/>
          </p:nvCxnSpPr>
          <p:spPr bwMode="auto">
            <a:xfrm flipH="1">
              <a:off x="5288329" y="5534560"/>
              <a:ext cx="67079" cy="5903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Oval 13"/>
            <p:cNvSpPr>
              <a:spLocks noChangeAspect="1" noChangeArrowheads="1"/>
            </p:cNvSpPr>
            <p:nvPr/>
          </p:nvSpPr>
          <p:spPr bwMode="auto">
            <a:xfrm>
              <a:off x="5190957" y="6124860"/>
              <a:ext cx="192582" cy="148001"/>
            </a:xfrm>
            <a:prstGeom prst="ellipse">
              <a:avLst/>
            </a:prstGeom>
            <a:solidFill>
              <a:srgbClr val="FF3300"/>
            </a:solidFill>
            <a:ln w="9525">
              <a:solidFill>
                <a:schemeClr val="tx1"/>
              </a:solidFill>
              <a:round/>
              <a:headEnd/>
              <a:tailEnd/>
            </a:ln>
          </p:spPr>
          <p:txBody>
            <a:bodyPr wrap="none" anchor="ctr"/>
            <a:lstStyle/>
            <a:p>
              <a:endParaRPr lang="zh-CN" altLang="en-US" sz="1050"/>
            </a:p>
          </p:txBody>
        </p:sp>
        <p:sp>
          <p:nvSpPr>
            <p:cNvPr id="17" name="Text Box 23"/>
            <p:cNvSpPr txBox="1">
              <a:spLocks noChangeAspect="1" noChangeArrowheads="1"/>
            </p:cNvSpPr>
            <p:nvPr/>
          </p:nvSpPr>
          <p:spPr bwMode="auto">
            <a:xfrm>
              <a:off x="5100075" y="4883018"/>
              <a:ext cx="594752" cy="280339"/>
            </a:xfrm>
            <a:prstGeom prst="rect">
              <a:avLst/>
            </a:prstGeom>
            <a:noFill/>
            <a:ln w="9525">
              <a:noFill/>
              <a:miter lim="800000"/>
              <a:headEnd/>
              <a:tailEnd/>
            </a:ln>
          </p:spPr>
          <p:txBody>
            <a:bodyPr wrap="none">
              <a:spAutoFit/>
            </a:bodyPr>
            <a:lstStyle/>
            <a:p>
              <a:r>
                <a:rPr lang="en-US" altLang="zh-CN" sz="1050"/>
                <a:t>AP1</a:t>
              </a:r>
            </a:p>
          </p:txBody>
        </p:sp>
        <p:sp>
          <p:nvSpPr>
            <p:cNvPr id="18" name="Text Box 26"/>
            <p:cNvSpPr txBox="1">
              <a:spLocks noChangeAspect="1" noChangeArrowheads="1"/>
            </p:cNvSpPr>
            <p:nvPr/>
          </p:nvSpPr>
          <p:spPr bwMode="auto">
            <a:xfrm>
              <a:off x="4991883" y="6272861"/>
              <a:ext cx="712741" cy="280339"/>
            </a:xfrm>
            <a:prstGeom prst="rect">
              <a:avLst/>
            </a:prstGeom>
            <a:noFill/>
            <a:ln w="9525">
              <a:noFill/>
              <a:miter lim="800000"/>
              <a:headEnd/>
              <a:tailEnd/>
            </a:ln>
          </p:spPr>
          <p:txBody>
            <a:bodyPr wrap="none">
              <a:spAutoFit/>
            </a:bodyPr>
            <a:lstStyle/>
            <a:p>
              <a:r>
                <a:rPr lang="en-US" altLang="zh-CN" sz="1050"/>
                <a:t>STA1</a:t>
              </a:r>
            </a:p>
          </p:txBody>
        </p:sp>
        <p:sp>
          <p:nvSpPr>
            <p:cNvPr id="19" name="等腰三角形 18"/>
            <p:cNvSpPr/>
            <p:nvPr/>
          </p:nvSpPr>
          <p:spPr bwMode="auto">
            <a:xfrm>
              <a:off x="5258035" y="5226651"/>
              <a:ext cx="196910" cy="307909"/>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50"/>
            </a:p>
          </p:txBody>
        </p:sp>
        <p:sp>
          <p:nvSpPr>
            <p:cNvPr id="20" name="Text Box 26"/>
            <p:cNvSpPr txBox="1">
              <a:spLocks noChangeAspect="1" noChangeArrowheads="1"/>
            </p:cNvSpPr>
            <p:nvPr/>
          </p:nvSpPr>
          <p:spPr bwMode="auto">
            <a:xfrm>
              <a:off x="4894509" y="4267200"/>
              <a:ext cx="980224" cy="272095"/>
            </a:xfrm>
            <a:prstGeom prst="rect">
              <a:avLst/>
            </a:prstGeom>
            <a:noFill/>
            <a:ln w="9525">
              <a:noFill/>
              <a:miter lim="800000"/>
              <a:headEnd/>
              <a:tailEnd/>
            </a:ln>
          </p:spPr>
          <p:txBody>
            <a:bodyPr>
              <a:spAutoFit/>
            </a:bodyPr>
            <a:lstStyle/>
            <a:p>
              <a:r>
                <a:rPr lang="en-US" altLang="zh-CN" sz="1050" dirty="0">
                  <a:solidFill>
                    <a:srgbClr val="FF0000"/>
                  </a:solidFill>
                </a:rPr>
                <a:t>11ax BSS</a:t>
              </a:r>
            </a:p>
          </p:txBody>
        </p:sp>
        <p:sp>
          <p:nvSpPr>
            <p:cNvPr id="21" name="Oval 13"/>
            <p:cNvSpPr>
              <a:spLocks noChangeAspect="1" noChangeArrowheads="1"/>
            </p:cNvSpPr>
            <p:nvPr/>
          </p:nvSpPr>
          <p:spPr bwMode="auto">
            <a:xfrm>
              <a:off x="4206405" y="4724400"/>
              <a:ext cx="192583" cy="148000"/>
            </a:xfrm>
            <a:prstGeom prst="ellipse">
              <a:avLst/>
            </a:prstGeom>
            <a:solidFill>
              <a:srgbClr val="0000FF"/>
            </a:solidFill>
            <a:ln w="9525">
              <a:solidFill>
                <a:schemeClr val="tx1"/>
              </a:solidFill>
              <a:round/>
              <a:headEnd/>
              <a:tailEnd/>
            </a:ln>
          </p:spPr>
          <p:txBody>
            <a:bodyPr wrap="none" anchor="ctr"/>
            <a:lstStyle/>
            <a:p>
              <a:endParaRPr lang="zh-CN" altLang="en-US" sz="1050"/>
            </a:p>
          </p:txBody>
        </p:sp>
        <p:sp>
          <p:nvSpPr>
            <p:cNvPr id="22" name="Text Box 23"/>
            <p:cNvSpPr txBox="1">
              <a:spLocks noChangeAspect="1" noChangeArrowheads="1"/>
            </p:cNvSpPr>
            <p:nvPr/>
          </p:nvSpPr>
          <p:spPr bwMode="auto">
            <a:xfrm>
              <a:off x="3005469" y="4883018"/>
              <a:ext cx="612369" cy="280339"/>
            </a:xfrm>
            <a:prstGeom prst="rect">
              <a:avLst/>
            </a:prstGeom>
            <a:noFill/>
            <a:ln w="9525">
              <a:noFill/>
              <a:miter lim="800000"/>
              <a:headEnd/>
              <a:tailEnd/>
            </a:ln>
          </p:spPr>
          <p:txBody>
            <a:bodyPr>
              <a:spAutoFit/>
            </a:bodyPr>
            <a:lstStyle/>
            <a:p>
              <a:r>
                <a:rPr lang="en-US" altLang="zh-CN" sz="1050"/>
                <a:t>AP2</a:t>
              </a:r>
            </a:p>
          </p:txBody>
        </p:sp>
        <p:sp>
          <p:nvSpPr>
            <p:cNvPr id="23" name="Text Box 26"/>
            <p:cNvSpPr txBox="1">
              <a:spLocks noChangeAspect="1" noChangeArrowheads="1"/>
            </p:cNvSpPr>
            <p:nvPr/>
          </p:nvSpPr>
          <p:spPr bwMode="auto">
            <a:xfrm>
              <a:off x="3617466" y="6044261"/>
              <a:ext cx="1333276" cy="280339"/>
            </a:xfrm>
            <a:prstGeom prst="rect">
              <a:avLst/>
            </a:prstGeom>
            <a:noFill/>
            <a:ln w="9525">
              <a:noFill/>
              <a:miter lim="800000"/>
              <a:headEnd/>
              <a:tailEnd/>
            </a:ln>
          </p:spPr>
          <p:txBody>
            <a:bodyPr wrap="none">
              <a:spAutoFit/>
            </a:bodyPr>
            <a:lstStyle/>
            <a:p>
              <a:r>
                <a:rPr lang="en-US" altLang="zh-CN" sz="1050" dirty="0"/>
                <a:t>PD = -82dBm</a:t>
              </a:r>
            </a:p>
          </p:txBody>
        </p:sp>
        <p:sp>
          <p:nvSpPr>
            <p:cNvPr id="24" name="等腰三角形 23"/>
            <p:cNvSpPr/>
            <p:nvPr/>
          </p:nvSpPr>
          <p:spPr bwMode="auto">
            <a:xfrm>
              <a:off x="3130971" y="5240260"/>
              <a:ext cx="196911" cy="309610"/>
            </a:xfrm>
            <a:prstGeom prst="triangle">
              <a:avLst/>
            </a:prstGeom>
            <a:solidFill>
              <a:srgbClr val="0000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50" dirty="0">
                <a:solidFill>
                  <a:srgbClr val="0000FF"/>
                </a:solidFill>
              </a:endParaRPr>
            </a:p>
          </p:txBody>
        </p:sp>
        <p:sp>
          <p:nvSpPr>
            <p:cNvPr id="25" name="Text Box 26"/>
            <p:cNvSpPr txBox="1">
              <a:spLocks noChangeAspect="1" noChangeArrowheads="1"/>
            </p:cNvSpPr>
            <p:nvPr/>
          </p:nvSpPr>
          <p:spPr bwMode="auto">
            <a:xfrm>
              <a:off x="2767446" y="4280809"/>
              <a:ext cx="982387" cy="272095"/>
            </a:xfrm>
            <a:prstGeom prst="rect">
              <a:avLst/>
            </a:prstGeom>
            <a:noFill/>
            <a:ln w="9525">
              <a:noFill/>
              <a:miter lim="800000"/>
              <a:headEnd/>
              <a:tailEnd/>
            </a:ln>
          </p:spPr>
          <p:txBody>
            <a:bodyPr>
              <a:spAutoFit/>
            </a:bodyPr>
            <a:lstStyle/>
            <a:p>
              <a:r>
                <a:rPr lang="en-US" altLang="zh-CN" sz="1050">
                  <a:solidFill>
                    <a:srgbClr val="0000FF"/>
                  </a:solidFill>
                </a:rPr>
                <a:t>11ax BSS</a:t>
              </a:r>
            </a:p>
          </p:txBody>
        </p:sp>
        <p:sp>
          <p:nvSpPr>
            <p:cNvPr id="28" name="Oval 13"/>
            <p:cNvSpPr>
              <a:spLocks noChangeAspect="1" noChangeArrowheads="1"/>
            </p:cNvSpPr>
            <p:nvPr/>
          </p:nvSpPr>
          <p:spPr bwMode="auto">
            <a:xfrm>
              <a:off x="4210732" y="5894321"/>
              <a:ext cx="192582" cy="148001"/>
            </a:xfrm>
            <a:prstGeom prst="ellipse">
              <a:avLst/>
            </a:prstGeom>
            <a:solidFill>
              <a:schemeClr val="tx1">
                <a:lumMod val="50000"/>
                <a:lumOff val="50000"/>
              </a:schemeClr>
            </a:solidFill>
            <a:ln w="9525">
              <a:solidFill>
                <a:schemeClr val="tx1"/>
              </a:solidFill>
              <a:round/>
              <a:headEnd/>
              <a:tailEnd/>
            </a:ln>
          </p:spPr>
          <p:txBody>
            <a:bodyPr wrap="none" anchor="ctr"/>
            <a:lstStyle/>
            <a:p>
              <a:pPr>
                <a:defRPr/>
              </a:pPr>
              <a:endParaRPr lang="zh-CN" altLang="en-US" sz="1050">
                <a:ea typeface="宋体" pitchFamily="2" charset="-122"/>
              </a:endParaRPr>
            </a:p>
          </p:txBody>
        </p:sp>
        <p:sp>
          <p:nvSpPr>
            <p:cNvPr id="29" name="Text Box 23"/>
            <p:cNvSpPr txBox="1">
              <a:spLocks noChangeAspect="1" noChangeArrowheads="1"/>
            </p:cNvSpPr>
            <p:nvPr/>
          </p:nvSpPr>
          <p:spPr bwMode="auto">
            <a:xfrm>
              <a:off x="3657600" y="5663261"/>
              <a:ext cx="1501519" cy="280339"/>
            </a:xfrm>
            <a:prstGeom prst="rect">
              <a:avLst/>
            </a:prstGeom>
            <a:noFill/>
            <a:ln w="9525">
              <a:noFill/>
              <a:miter lim="800000"/>
              <a:headEnd/>
              <a:tailEnd/>
            </a:ln>
          </p:spPr>
          <p:txBody>
            <a:bodyPr wrap="none">
              <a:spAutoFit/>
            </a:bodyPr>
            <a:lstStyle/>
            <a:p>
              <a:r>
                <a:rPr lang="en-US" altLang="zh-CN" sz="1050" dirty="0"/>
                <a:t>NAV is updated</a:t>
              </a:r>
            </a:p>
          </p:txBody>
        </p:sp>
        <p:sp>
          <p:nvSpPr>
            <p:cNvPr id="30" name="Text Box 26"/>
            <p:cNvSpPr txBox="1">
              <a:spLocks noChangeAspect="1" noChangeArrowheads="1"/>
            </p:cNvSpPr>
            <p:nvPr/>
          </p:nvSpPr>
          <p:spPr bwMode="auto">
            <a:xfrm>
              <a:off x="3715617" y="4825061"/>
              <a:ext cx="1333276" cy="280339"/>
            </a:xfrm>
            <a:prstGeom prst="rect">
              <a:avLst/>
            </a:prstGeom>
            <a:noFill/>
            <a:ln w="9525">
              <a:noFill/>
              <a:miter lim="800000"/>
              <a:headEnd/>
              <a:tailEnd/>
            </a:ln>
          </p:spPr>
          <p:txBody>
            <a:bodyPr wrap="none">
              <a:spAutoFit/>
            </a:bodyPr>
            <a:lstStyle/>
            <a:p>
              <a:r>
                <a:rPr lang="en-US" altLang="zh-CN" sz="1050" dirty="0">
                  <a:solidFill>
                    <a:srgbClr val="00CC00"/>
                  </a:solidFill>
                </a:rPr>
                <a:t>PD = -72dBm</a:t>
              </a:r>
            </a:p>
          </p:txBody>
        </p:sp>
        <p:sp>
          <p:nvSpPr>
            <p:cNvPr id="31" name="Text Box 26"/>
            <p:cNvSpPr txBox="1">
              <a:spLocks noChangeAspect="1" noChangeArrowheads="1"/>
            </p:cNvSpPr>
            <p:nvPr/>
          </p:nvSpPr>
          <p:spPr bwMode="auto">
            <a:xfrm>
              <a:off x="3581053" y="4495800"/>
              <a:ext cx="1970411" cy="253916"/>
            </a:xfrm>
            <a:prstGeom prst="rect">
              <a:avLst/>
            </a:prstGeom>
            <a:noFill/>
            <a:ln w="9525">
              <a:noFill/>
              <a:miter lim="800000"/>
              <a:headEnd/>
              <a:tailEnd/>
            </a:ln>
          </p:spPr>
          <p:txBody>
            <a:bodyPr wrap="none">
              <a:spAutoFit/>
            </a:bodyPr>
            <a:lstStyle/>
            <a:p>
              <a:r>
                <a:rPr lang="en-US" altLang="zh-CN" sz="1050" dirty="0">
                  <a:solidFill>
                    <a:srgbClr val="00CC00"/>
                  </a:solidFill>
                </a:rPr>
                <a:t>NAV is </a:t>
              </a:r>
              <a:r>
                <a:rPr lang="en-US" altLang="zh-CN" sz="1050" dirty="0" err="1" smtClean="0">
                  <a:solidFill>
                    <a:srgbClr val="00CC00"/>
                  </a:solidFill>
                </a:rPr>
                <a:t>ignored@RSSI</a:t>
              </a:r>
              <a:r>
                <a:rPr lang="en-US" altLang="zh-CN" sz="1050" dirty="0" smtClean="0">
                  <a:solidFill>
                    <a:srgbClr val="00CC00"/>
                  </a:solidFill>
                </a:rPr>
                <a:t>&lt;-72dBm</a:t>
              </a:r>
              <a:endParaRPr lang="en-US" altLang="zh-CN" sz="1050" dirty="0">
                <a:solidFill>
                  <a:srgbClr val="00CC00"/>
                </a:solidFill>
              </a:endParaRPr>
            </a:p>
          </p:txBody>
        </p:sp>
        <p:sp>
          <p:nvSpPr>
            <p:cNvPr id="32" name="Text Box 26"/>
            <p:cNvSpPr txBox="1">
              <a:spLocks noChangeAspect="1" noChangeArrowheads="1"/>
            </p:cNvSpPr>
            <p:nvPr/>
          </p:nvSpPr>
          <p:spPr bwMode="auto">
            <a:xfrm>
              <a:off x="3691290" y="4672661"/>
              <a:ext cx="804510" cy="280339"/>
            </a:xfrm>
            <a:prstGeom prst="rect">
              <a:avLst/>
            </a:prstGeom>
            <a:noFill/>
            <a:ln w="9525">
              <a:noFill/>
              <a:miter lim="800000"/>
              <a:headEnd/>
              <a:tailEnd/>
            </a:ln>
          </p:spPr>
          <p:txBody>
            <a:bodyPr wrap="none">
              <a:spAutoFit/>
            </a:bodyPr>
            <a:lstStyle/>
            <a:p>
              <a:r>
                <a:rPr lang="en-US" altLang="zh-CN" sz="1050" dirty="0"/>
                <a:t>STA A</a:t>
              </a:r>
            </a:p>
          </p:txBody>
        </p:sp>
        <p:sp>
          <p:nvSpPr>
            <p:cNvPr id="33" name="Text Box 26"/>
            <p:cNvSpPr txBox="1">
              <a:spLocks noChangeAspect="1" noChangeArrowheads="1"/>
            </p:cNvSpPr>
            <p:nvPr/>
          </p:nvSpPr>
          <p:spPr bwMode="auto">
            <a:xfrm>
              <a:off x="3733800" y="5856895"/>
              <a:ext cx="793585" cy="280339"/>
            </a:xfrm>
            <a:prstGeom prst="rect">
              <a:avLst/>
            </a:prstGeom>
            <a:noFill/>
            <a:ln w="9525">
              <a:noFill/>
              <a:miter lim="800000"/>
              <a:headEnd/>
              <a:tailEnd/>
            </a:ln>
          </p:spPr>
          <p:txBody>
            <a:bodyPr wrap="none">
              <a:spAutoFit/>
            </a:bodyPr>
            <a:lstStyle/>
            <a:p>
              <a:r>
                <a:rPr lang="en-US" altLang="zh-CN" sz="1050" dirty="0"/>
                <a:t>STA C</a:t>
              </a:r>
            </a:p>
          </p:txBody>
        </p:sp>
        <p:sp>
          <p:nvSpPr>
            <p:cNvPr id="34" name="Oval 13"/>
            <p:cNvSpPr>
              <a:spLocks noChangeAspect="1" noChangeArrowheads="1"/>
            </p:cNvSpPr>
            <p:nvPr/>
          </p:nvSpPr>
          <p:spPr bwMode="auto">
            <a:xfrm>
              <a:off x="4455617" y="5414599"/>
              <a:ext cx="192583" cy="148001"/>
            </a:xfrm>
            <a:prstGeom prst="ellipse">
              <a:avLst/>
            </a:prstGeom>
            <a:solidFill>
              <a:srgbClr val="0000FF"/>
            </a:solidFill>
            <a:ln w="9525">
              <a:solidFill>
                <a:schemeClr val="tx1"/>
              </a:solidFill>
              <a:round/>
              <a:headEnd/>
              <a:tailEnd/>
            </a:ln>
          </p:spPr>
          <p:txBody>
            <a:bodyPr wrap="none" anchor="ctr"/>
            <a:lstStyle/>
            <a:p>
              <a:endParaRPr lang="zh-CN" altLang="en-US" sz="1050"/>
            </a:p>
          </p:txBody>
        </p:sp>
        <p:sp>
          <p:nvSpPr>
            <p:cNvPr id="35" name="Text Box 26"/>
            <p:cNvSpPr txBox="1">
              <a:spLocks noChangeAspect="1" noChangeArrowheads="1"/>
            </p:cNvSpPr>
            <p:nvPr/>
          </p:nvSpPr>
          <p:spPr bwMode="auto">
            <a:xfrm>
              <a:off x="3930815" y="5358461"/>
              <a:ext cx="793585" cy="280339"/>
            </a:xfrm>
            <a:prstGeom prst="rect">
              <a:avLst/>
            </a:prstGeom>
            <a:noFill/>
            <a:ln w="9525">
              <a:noFill/>
              <a:miter lim="800000"/>
              <a:headEnd/>
              <a:tailEnd/>
            </a:ln>
          </p:spPr>
          <p:txBody>
            <a:bodyPr wrap="none">
              <a:spAutoFit/>
            </a:bodyPr>
            <a:lstStyle/>
            <a:p>
              <a:r>
                <a:rPr lang="en-US" altLang="zh-CN" sz="1050" dirty="0"/>
                <a:t>STA B</a:t>
              </a:r>
            </a:p>
          </p:txBody>
        </p:sp>
        <p:sp>
          <p:nvSpPr>
            <p:cNvPr id="36" name="Text Box 26"/>
            <p:cNvSpPr txBox="1">
              <a:spLocks noChangeAspect="1" noChangeArrowheads="1"/>
            </p:cNvSpPr>
            <p:nvPr/>
          </p:nvSpPr>
          <p:spPr bwMode="auto">
            <a:xfrm>
              <a:off x="3352800" y="5156284"/>
              <a:ext cx="2060179" cy="253916"/>
            </a:xfrm>
            <a:prstGeom prst="rect">
              <a:avLst/>
            </a:prstGeom>
            <a:noFill/>
            <a:ln w="9525">
              <a:noFill/>
              <a:miter lim="800000"/>
              <a:headEnd/>
              <a:tailEnd/>
            </a:ln>
          </p:spPr>
          <p:txBody>
            <a:bodyPr wrap="none">
              <a:spAutoFit/>
            </a:bodyPr>
            <a:lstStyle/>
            <a:p>
              <a:r>
                <a:rPr lang="en-US" altLang="zh-CN" sz="1050" dirty="0"/>
                <a:t>NAV is </a:t>
              </a:r>
              <a:r>
                <a:rPr lang="en-US" altLang="zh-CN" sz="1050" dirty="0" err="1" smtClean="0"/>
                <a:t>updated@RSSI</a:t>
              </a:r>
              <a:r>
                <a:rPr lang="en-US" altLang="zh-CN" sz="1050" dirty="0" smtClean="0"/>
                <a:t>&gt;=-72dBm</a:t>
              </a:r>
              <a:endParaRPr lang="en-US" altLang="zh-CN" sz="1050" dirty="0"/>
            </a:p>
          </p:txBody>
        </p:sp>
        <p:sp>
          <p:nvSpPr>
            <p:cNvPr id="37" name="Text Box 26"/>
            <p:cNvSpPr txBox="1">
              <a:spLocks noChangeAspect="1" noChangeArrowheads="1"/>
            </p:cNvSpPr>
            <p:nvPr/>
          </p:nvSpPr>
          <p:spPr bwMode="auto">
            <a:xfrm>
              <a:off x="3810000" y="5486400"/>
              <a:ext cx="1333276" cy="280339"/>
            </a:xfrm>
            <a:prstGeom prst="rect">
              <a:avLst/>
            </a:prstGeom>
            <a:noFill/>
            <a:ln w="9525">
              <a:noFill/>
              <a:miter lim="800000"/>
              <a:headEnd/>
              <a:tailEnd/>
            </a:ln>
          </p:spPr>
          <p:txBody>
            <a:bodyPr wrap="none">
              <a:spAutoFit/>
            </a:bodyPr>
            <a:lstStyle/>
            <a:p>
              <a:r>
                <a:rPr lang="en-US" altLang="zh-CN" sz="1050" dirty="0">
                  <a:solidFill>
                    <a:srgbClr val="00CC00"/>
                  </a:solidFill>
                </a:rPr>
                <a:t>PD = -72dBm</a:t>
              </a:r>
            </a:p>
          </p:txBody>
        </p:sp>
      </p:grpSp>
      <p:sp>
        <p:nvSpPr>
          <p:cNvPr id="38"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3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6" name="标题 1"/>
          <p:cNvSpPr>
            <a:spLocks noGrp="1"/>
          </p:cNvSpPr>
          <p:nvPr>
            <p:ph type="title"/>
          </p:nvPr>
        </p:nvSpPr>
        <p:spPr>
          <a:xfrm>
            <a:off x="685800" y="457200"/>
            <a:ext cx="7772400" cy="1066800"/>
          </a:xfrm>
        </p:spPr>
        <p:txBody>
          <a:bodyPr/>
          <a:lstStyle/>
          <a:p>
            <a:r>
              <a:rPr lang="en-US" altLang="zh-CN" dirty="0" smtClean="0"/>
              <a:t>Simulation Results</a:t>
            </a:r>
            <a:endParaRPr lang="zh-CN" altLang="en-US" dirty="0"/>
          </a:p>
        </p:txBody>
      </p:sp>
      <p:sp>
        <p:nvSpPr>
          <p:cNvPr id="7" name="内容占位符 2"/>
          <p:cNvSpPr>
            <a:spLocks noGrp="1"/>
          </p:cNvSpPr>
          <p:nvPr>
            <p:ph idx="1"/>
          </p:nvPr>
        </p:nvSpPr>
        <p:spPr>
          <a:xfrm>
            <a:off x="381000" y="1447800"/>
            <a:ext cx="8382000" cy="4953000"/>
          </a:xfrm>
        </p:spPr>
        <p:txBody>
          <a:bodyPr/>
          <a:lstStyle/>
          <a:p>
            <a:r>
              <a:rPr lang="en-US" altLang="zh-CN" sz="2000" b="0" dirty="0" smtClean="0"/>
              <a:t>Simulation scenario 1 (Residential) with ~10% gain on mean throughput</a:t>
            </a:r>
          </a:p>
          <a:p>
            <a:r>
              <a:rPr lang="en-US" altLang="zh-CN" sz="2000" b="0" dirty="0" smtClean="0"/>
              <a:t>All devices set PD level to be -72/62/52 </a:t>
            </a:r>
            <a:r>
              <a:rPr lang="en-US" altLang="zh-CN" sz="2000" b="0" dirty="0" err="1" smtClean="0"/>
              <a:t>dBm</a:t>
            </a:r>
            <a:r>
              <a:rPr lang="en-US" altLang="zh-CN" sz="2000" b="0" dirty="0" smtClean="0"/>
              <a:t> for OBSS frame</a:t>
            </a:r>
          </a:p>
          <a:p>
            <a:r>
              <a:rPr lang="en-US" altLang="zh-CN" sz="2000" b="0" dirty="0" smtClean="0"/>
              <a:t>DL/UL full buffer traffic </a:t>
            </a:r>
          </a:p>
          <a:p>
            <a:endParaRPr lang="en-US" altLang="zh-CN" dirty="0" smtClean="0"/>
          </a:p>
        </p:txBody>
      </p:sp>
      <p:graphicFrame>
        <p:nvGraphicFramePr>
          <p:cNvPr id="8" name="Content Placeholder 3"/>
          <p:cNvGraphicFramePr>
            <a:graphicFrameLocks/>
          </p:cNvGraphicFramePr>
          <p:nvPr/>
        </p:nvGraphicFramePr>
        <p:xfrm>
          <a:off x="4008438" y="3308352"/>
          <a:ext cx="3660410" cy="2082808"/>
        </p:xfrm>
        <a:graphic>
          <a:graphicData uri="http://schemas.openxmlformats.org/drawingml/2006/table">
            <a:tbl>
              <a:tblPr firstRow="1" bandRow="1">
                <a:tableStyleId>{5C22544A-7EE6-4342-B048-85BDC9FD1C3A}</a:tableStyleId>
              </a:tblPr>
              <a:tblGrid>
                <a:gridCol w="732082"/>
                <a:gridCol w="822080"/>
                <a:gridCol w="642084"/>
                <a:gridCol w="732082"/>
                <a:gridCol w="732082"/>
              </a:tblGrid>
              <a:tr h="406402">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0.8002</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6.63</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19.54</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8.7542</a:t>
                      </a:r>
                      <a:endParaRPr lang="en-US" altLang="zh-CN" sz="1200" b="1" kern="1200" dirty="0">
                        <a:solidFill>
                          <a:srgbClr val="0000FF"/>
                        </a:solidFill>
                        <a:latin typeface="+mn-lt"/>
                        <a:ea typeface="+mn-ea"/>
                        <a:cs typeface="+mn-cs"/>
                      </a:endParaRPr>
                    </a:p>
                  </a:txBody>
                  <a:tcPr>
                    <a:solidFill>
                      <a:srgbClr val="FFC000"/>
                    </a:solidFill>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1.176</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7.586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23.66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11.214</a:t>
                      </a:r>
                      <a:endParaRPr lang="en-US" altLang="zh-CN" sz="1200" b="1" kern="1200" dirty="0">
                        <a:solidFill>
                          <a:srgbClr val="0000FF"/>
                        </a:solidFill>
                        <a:latin typeface="+mn-lt"/>
                        <a:ea typeface="+mn-ea"/>
                        <a:cs typeface="+mn-cs"/>
                      </a:endParaRPr>
                    </a:p>
                  </a:txBody>
                  <a:tcPr>
                    <a:solidFill>
                      <a:srgbClr val="FFC000"/>
                    </a:solidFill>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altLang="zh-CN" sz="1200" b="0" kern="1200" dirty="0" smtClean="0">
                          <a:solidFill>
                            <a:schemeClr val="dk1"/>
                          </a:solidFill>
                          <a:latin typeface="+mn-lt"/>
                          <a:ea typeface="+mn-ea"/>
                          <a:cs typeface="+mn-cs"/>
                        </a:rPr>
                        <a:t>0.907</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7.366</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22.89</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10.612</a:t>
                      </a:r>
                      <a:endParaRPr lang="en-US" altLang="zh-CN" sz="1200" b="1" kern="1200" dirty="0">
                        <a:solidFill>
                          <a:srgbClr val="0000FF"/>
                        </a:solidFill>
                        <a:latin typeface="+mn-lt"/>
                        <a:ea typeface="+mn-ea"/>
                        <a:cs typeface="+mn-cs"/>
                      </a:endParaRPr>
                    </a:p>
                  </a:txBody>
                  <a:tcPr>
                    <a:solidFill>
                      <a:srgbClr val="FFC000"/>
                    </a:solidFill>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0.793</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6.97</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21.52</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9.781</a:t>
                      </a:r>
                      <a:endParaRPr lang="en-US" altLang="zh-CN" sz="1200" b="1" kern="1200" dirty="0">
                        <a:solidFill>
                          <a:srgbClr val="0000FF"/>
                        </a:solidFill>
                        <a:latin typeface="+mn-lt"/>
                        <a:ea typeface="+mn-ea"/>
                        <a:cs typeface="+mn-cs"/>
                      </a:endParaRPr>
                    </a:p>
                  </a:txBody>
                  <a:tcPr>
                    <a:solidFill>
                      <a:srgbClr val="FFC000"/>
                    </a:solidFill>
                  </a:tcPr>
                </a:tc>
              </a:tr>
            </a:tbl>
          </a:graphicData>
        </a:graphic>
      </p:graphicFrame>
      <p:graphicFrame>
        <p:nvGraphicFramePr>
          <p:cNvPr id="10" name="Content Placeholder 3"/>
          <p:cNvGraphicFramePr>
            <a:graphicFrameLocks/>
          </p:cNvGraphicFramePr>
          <p:nvPr/>
        </p:nvGraphicFramePr>
        <p:xfrm>
          <a:off x="179388" y="3290890"/>
          <a:ext cx="3600505" cy="2119310"/>
        </p:xfrm>
        <a:graphic>
          <a:graphicData uri="http://schemas.openxmlformats.org/drawingml/2006/table">
            <a:tbl>
              <a:tblPr firstRow="1" bandRow="1">
                <a:tableStyleId>{5C22544A-7EE6-4342-B048-85BDC9FD1C3A}</a:tableStyleId>
              </a:tblPr>
              <a:tblGrid>
                <a:gridCol w="720101"/>
                <a:gridCol w="776911"/>
                <a:gridCol w="663291"/>
                <a:gridCol w="720101"/>
                <a:gridCol w="720101"/>
              </a:tblGrid>
              <a:tr h="468282">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12757">
                <a:tc>
                  <a:txBody>
                    <a:bodyPr/>
                    <a:lstStyle/>
                    <a:p>
                      <a:pPr marL="0" algn="ctr" defTabSz="914400" rtl="0" eaLnBrk="1" latinLnBrk="0" hangingPunct="1"/>
                      <a:r>
                        <a:rPr lang="en-US" altLang="zh-CN"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0.8002</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6.63</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19.54</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8.7542</a:t>
                      </a:r>
                      <a:endParaRPr lang="en-US" altLang="zh-CN" sz="1200" b="1" kern="1200" dirty="0">
                        <a:solidFill>
                          <a:srgbClr val="FF0000"/>
                        </a:solidFill>
                        <a:latin typeface="+mn-lt"/>
                        <a:ea typeface="+mn-ea"/>
                        <a:cs typeface="+mn-cs"/>
                      </a:endParaRPr>
                    </a:p>
                  </a:txBody>
                  <a:tcPr>
                    <a:solidFill>
                      <a:srgbClr val="FFC000"/>
                    </a:solidFill>
                  </a:tcPr>
                </a:tc>
              </a:tr>
              <a:tr h="412757">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1.051</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7.15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22.76</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9.8445</a:t>
                      </a:r>
                      <a:endParaRPr lang="en-US" altLang="zh-CN" sz="1200" b="1" kern="1200" dirty="0">
                        <a:solidFill>
                          <a:srgbClr val="FF0000"/>
                        </a:solidFill>
                        <a:latin typeface="+mn-lt"/>
                        <a:ea typeface="+mn-ea"/>
                        <a:cs typeface="+mn-cs"/>
                      </a:endParaRPr>
                    </a:p>
                  </a:txBody>
                  <a:tcPr>
                    <a:solidFill>
                      <a:srgbClr val="FFC000"/>
                    </a:solidFill>
                  </a:tcPr>
                </a:tc>
              </a:tr>
              <a:tr h="412757">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altLang="zh-CN" sz="1200" b="0" kern="1200" dirty="0" smtClean="0">
                          <a:solidFill>
                            <a:schemeClr val="dk1"/>
                          </a:solidFill>
                          <a:latin typeface="+mn-lt"/>
                          <a:ea typeface="+mn-ea"/>
                          <a:cs typeface="+mn-cs"/>
                        </a:rPr>
                        <a:t>1.058</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6.88</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21.23</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9.3572</a:t>
                      </a:r>
                      <a:endParaRPr lang="en-US" altLang="zh-CN" sz="1200" b="1" kern="1200" dirty="0">
                        <a:solidFill>
                          <a:srgbClr val="FF0000"/>
                        </a:solidFill>
                        <a:latin typeface="+mn-lt"/>
                        <a:ea typeface="+mn-ea"/>
                        <a:cs typeface="+mn-cs"/>
                      </a:endParaRPr>
                    </a:p>
                  </a:txBody>
                  <a:tcPr>
                    <a:solidFill>
                      <a:srgbClr val="FFC000"/>
                    </a:solidFill>
                  </a:tcPr>
                </a:tc>
              </a:tr>
              <a:tr h="412757">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0.7035</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6.71</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20.69</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8.9338</a:t>
                      </a:r>
                      <a:endParaRPr lang="en-US" altLang="zh-CN" sz="1200" b="1" kern="1200" dirty="0">
                        <a:solidFill>
                          <a:srgbClr val="FF0000"/>
                        </a:solidFill>
                        <a:latin typeface="+mn-lt"/>
                        <a:ea typeface="+mn-ea"/>
                        <a:cs typeface="+mn-cs"/>
                      </a:endParaRPr>
                    </a:p>
                  </a:txBody>
                  <a:tcPr>
                    <a:solidFill>
                      <a:srgbClr val="FFC000"/>
                    </a:solidFill>
                  </a:tcPr>
                </a:tc>
              </a:tr>
            </a:tbl>
          </a:graphicData>
        </a:graphic>
      </p:graphicFrame>
      <p:sp>
        <p:nvSpPr>
          <p:cNvPr id="12" name="右箭头 11"/>
          <p:cNvSpPr/>
          <p:nvPr/>
        </p:nvSpPr>
        <p:spPr>
          <a:xfrm rot="16200000">
            <a:off x="8181975" y="4584702"/>
            <a:ext cx="1081088" cy="287338"/>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矩形 11"/>
          <p:cNvSpPr>
            <a:spLocks noChangeArrowheads="1"/>
          </p:cNvSpPr>
          <p:nvPr/>
        </p:nvSpPr>
        <p:spPr bwMode="auto">
          <a:xfrm>
            <a:off x="7812088" y="4095752"/>
            <a:ext cx="647934" cy="307777"/>
          </a:xfrm>
          <a:prstGeom prst="rect">
            <a:avLst/>
          </a:prstGeom>
          <a:noFill/>
          <a:ln w="9525">
            <a:noFill/>
            <a:miter lim="800000"/>
            <a:headEnd/>
            <a:tailEnd/>
          </a:ln>
        </p:spPr>
        <p:txBody>
          <a:bodyPr wrap="none">
            <a:spAutoFit/>
          </a:bodyPr>
          <a:lstStyle/>
          <a:p>
            <a:r>
              <a:rPr lang="en-US" altLang="zh-CN" sz="1400" dirty="0" smtClean="0"/>
              <a:t>13.9%</a:t>
            </a:r>
            <a:endParaRPr lang="zh-CN" altLang="en-US" sz="1400" dirty="0"/>
          </a:p>
        </p:txBody>
      </p:sp>
      <p:sp>
        <p:nvSpPr>
          <p:cNvPr id="14" name="矩形 12"/>
          <p:cNvSpPr>
            <a:spLocks noChangeArrowheads="1"/>
          </p:cNvSpPr>
          <p:nvPr/>
        </p:nvSpPr>
        <p:spPr bwMode="auto">
          <a:xfrm>
            <a:off x="7813675" y="4600577"/>
            <a:ext cx="647934" cy="307777"/>
          </a:xfrm>
          <a:prstGeom prst="rect">
            <a:avLst/>
          </a:prstGeom>
          <a:noFill/>
          <a:ln w="9525">
            <a:noFill/>
            <a:miter lim="800000"/>
            <a:headEnd/>
            <a:tailEnd/>
          </a:ln>
        </p:spPr>
        <p:txBody>
          <a:bodyPr wrap="none">
            <a:spAutoFit/>
          </a:bodyPr>
          <a:lstStyle/>
          <a:p>
            <a:r>
              <a:rPr lang="en-US" altLang="zh-CN" sz="1400" dirty="0" smtClean="0"/>
              <a:t>13.4%</a:t>
            </a:r>
            <a:endParaRPr lang="zh-CN" altLang="en-US" sz="1400" dirty="0"/>
          </a:p>
        </p:txBody>
      </p:sp>
      <p:sp>
        <p:nvSpPr>
          <p:cNvPr id="15" name="矩形 13"/>
          <p:cNvSpPr>
            <a:spLocks noChangeArrowheads="1"/>
          </p:cNvSpPr>
          <p:nvPr/>
        </p:nvSpPr>
        <p:spPr bwMode="auto">
          <a:xfrm>
            <a:off x="7939088" y="5051427"/>
            <a:ext cx="558166" cy="307777"/>
          </a:xfrm>
          <a:prstGeom prst="rect">
            <a:avLst/>
          </a:prstGeom>
          <a:noFill/>
          <a:ln w="9525">
            <a:noFill/>
            <a:miter lim="800000"/>
            <a:headEnd/>
            <a:tailEnd/>
          </a:ln>
        </p:spPr>
        <p:txBody>
          <a:bodyPr wrap="none">
            <a:spAutoFit/>
          </a:bodyPr>
          <a:lstStyle/>
          <a:p>
            <a:r>
              <a:rPr lang="en-US" altLang="zh-CN" sz="1400" dirty="0" smtClean="0"/>
              <a:t>9.5%</a:t>
            </a:r>
            <a:endParaRPr lang="zh-CN" altLang="en-US" sz="1400" dirty="0"/>
          </a:p>
        </p:txBody>
      </p:sp>
      <p:sp>
        <p:nvSpPr>
          <p:cNvPr id="16" name="TextBox 20"/>
          <p:cNvSpPr txBox="1">
            <a:spLocks noChangeArrowheads="1"/>
          </p:cNvSpPr>
          <p:nvPr/>
        </p:nvSpPr>
        <p:spPr bwMode="auto">
          <a:xfrm>
            <a:off x="3962400" y="2794002"/>
            <a:ext cx="4191000" cy="338554"/>
          </a:xfrm>
          <a:prstGeom prst="rect">
            <a:avLst/>
          </a:prstGeom>
          <a:noFill/>
          <a:ln w="9525">
            <a:noFill/>
            <a:miter lim="800000"/>
            <a:headEnd/>
            <a:tailEnd/>
          </a:ln>
        </p:spPr>
        <p:txBody>
          <a:bodyPr wrap="square">
            <a:spAutoFit/>
          </a:bodyPr>
          <a:lstStyle/>
          <a:p>
            <a:r>
              <a:rPr lang="en-US" altLang="zh-CN" sz="1600" dirty="0" smtClean="0"/>
              <a:t>STA throughput(Mbps) with enhanced </a:t>
            </a:r>
            <a:r>
              <a:rPr lang="en-US" altLang="zh-CN" sz="1600" dirty="0"/>
              <a:t>NAV rule</a:t>
            </a:r>
          </a:p>
        </p:txBody>
      </p:sp>
      <p:sp>
        <p:nvSpPr>
          <p:cNvPr id="17" name="TextBox 22"/>
          <p:cNvSpPr txBox="1">
            <a:spLocks noChangeArrowheads="1"/>
          </p:cNvSpPr>
          <p:nvPr/>
        </p:nvSpPr>
        <p:spPr bwMode="auto">
          <a:xfrm>
            <a:off x="60325" y="2794002"/>
            <a:ext cx="3825875" cy="338554"/>
          </a:xfrm>
          <a:prstGeom prst="rect">
            <a:avLst/>
          </a:prstGeom>
          <a:noFill/>
          <a:ln w="9525">
            <a:noFill/>
            <a:miter lim="800000"/>
            <a:headEnd/>
            <a:tailEnd/>
          </a:ln>
        </p:spPr>
        <p:txBody>
          <a:bodyPr wrap="square">
            <a:spAutoFit/>
          </a:bodyPr>
          <a:lstStyle/>
          <a:p>
            <a:r>
              <a:rPr lang="en-US" altLang="zh-CN" sz="1600" dirty="0" smtClean="0"/>
              <a:t>STA throughput(Mbps) with11ac </a:t>
            </a:r>
            <a:r>
              <a:rPr lang="en-US" altLang="zh-CN" sz="1600" dirty="0"/>
              <a:t>NAV </a:t>
            </a:r>
            <a:r>
              <a:rPr lang="en-US" altLang="zh-CN" sz="1600" dirty="0" smtClean="0"/>
              <a:t>rule </a:t>
            </a:r>
            <a:endParaRPr lang="en-US" altLang="zh-CN" sz="1600" dirty="0"/>
          </a:p>
        </p:txBody>
      </p:sp>
      <p:sp>
        <p:nvSpPr>
          <p:cNvPr id="18"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标题 1"/>
          <p:cNvSpPr>
            <a:spLocks noGrp="1"/>
          </p:cNvSpPr>
          <p:nvPr>
            <p:ph type="title"/>
          </p:nvPr>
        </p:nvSpPr>
        <p:spPr>
          <a:xfrm>
            <a:off x="685800" y="457200"/>
            <a:ext cx="7772400" cy="1066800"/>
          </a:xfrm>
        </p:spPr>
        <p:txBody>
          <a:bodyPr/>
          <a:lstStyle/>
          <a:p>
            <a:r>
              <a:rPr lang="en-US" altLang="zh-CN" dirty="0" smtClean="0"/>
              <a:t>Simulation Results</a:t>
            </a:r>
            <a:endParaRPr lang="zh-CN" altLang="en-US" dirty="0"/>
          </a:p>
        </p:txBody>
      </p:sp>
      <p:sp>
        <p:nvSpPr>
          <p:cNvPr id="7" name="内容占位符 2"/>
          <p:cNvSpPr>
            <a:spLocks noGrp="1"/>
          </p:cNvSpPr>
          <p:nvPr>
            <p:ph idx="1"/>
          </p:nvPr>
        </p:nvSpPr>
        <p:spPr>
          <a:xfrm>
            <a:off x="381000" y="1447800"/>
            <a:ext cx="8382000" cy="4953000"/>
          </a:xfrm>
        </p:spPr>
        <p:txBody>
          <a:bodyPr/>
          <a:lstStyle/>
          <a:p>
            <a:r>
              <a:rPr lang="en-US" altLang="zh-CN" sz="2000" b="0" dirty="0" smtClean="0"/>
              <a:t>Simulation scenario 2 (Enterprise) with ~20% gain on mean throughput</a:t>
            </a:r>
          </a:p>
          <a:p>
            <a:r>
              <a:rPr lang="en-US" altLang="zh-CN" sz="2000" b="0" dirty="0" smtClean="0"/>
              <a:t>All devices set PD level to be -72/62/52 </a:t>
            </a:r>
            <a:r>
              <a:rPr lang="en-US" altLang="zh-CN" sz="2000" b="0" dirty="0" err="1" smtClean="0"/>
              <a:t>dBm</a:t>
            </a:r>
            <a:r>
              <a:rPr lang="en-US" altLang="zh-CN" sz="2000" b="0" dirty="0" smtClean="0"/>
              <a:t> for OBSS frame</a:t>
            </a:r>
          </a:p>
          <a:p>
            <a:r>
              <a:rPr lang="en-US" altLang="zh-CN" sz="2000" b="0" dirty="0" smtClean="0"/>
              <a:t>DL/UL full buffer traffic </a:t>
            </a:r>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1000" dirty="0" smtClean="0"/>
          </a:p>
          <a:p>
            <a:r>
              <a:rPr lang="en-US" altLang="zh-CN" sz="2000" dirty="0" smtClean="0"/>
              <a:t>Note that additional gain was observed in SS2 than SS1, as SS2 is more dense with more SR links</a:t>
            </a:r>
            <a:endParaRPr lang="en-US" altLang="zh-CN" dirty="0" smtClean="0"/>
          </a:p>
        </p:txBody>
      </p:sp>
      <p:graphicFrame>
        <p:nvGraphicFramePr>
          <p:cNvPr id="16" name="Content Placeholder 3"/>
          <p:cNvGraphicFramePr>
            <a:graphicFrameLocks/>
          </p:cNvGraphicFramePr>
          <p:nvPr/>
        </p:nvGraphicFramePr>
        <p:xfrm>
          <a:off x="3995738" y="3301999"/>
          <a:ext cx="3660410" cy="2167341"/>
        </p:xfrm>
        <a:graphic>
          <a:graphicData uri="http://schemas.openxmlformats.org/drawingml/2006/table">
            <a:tbl>
              <a:tblPr firstRow="1" bandRow="1">
                <a:tableStyleId>{5C22544A-7EE6-4342-B048-85BDC9FD1C3A}</a:tableStyleId>
              </a:tblPr>
              <a:tblGrid>
                <a:gridCol w="732082"/>
                <a:gridCol w="758580"/>
                <a:gridCol w="705584"/>
                <a:gridCol w="732082"/>
                <a:gridCol w="732082"/>
              </a:tblGrid>
              <a:tr h="417647">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0.3145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1.545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4.634</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1. 965</a:t>
                      </a:r>
                      <a:endParaRPr lang="en-US" altLang="zh-CN" sz="1200" b="1" kern="1200" dirty="0">
                        <a:solidFill>
                          <a:srgbClr val="0000FF"/>
                        </a:solidFill>
                        <a:latin typeface="+mn-lt"/>
                        <a:ea typeface="+mn-ea"/>
                        <a:cs typeface="+mn-cs"/>
                      </a:endParaRPr>
                    </a:p>
                  </a:txBody>
                  <a:tcPr>
                    <a:solidFill>
                      <a:srgbClr val="FFC000"/>
                    </a:solidFill>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0.5823</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2.1746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6.037</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2.861</a:t>
                      </a:r>
                      <a:endParaRPr lang="en-US" altLang="zh-CN" sz="1200" b="1" kern="1200" dirty="0">
                        <a:solidFill>
                          <a:srgbClr val="0000FF"/>
                        </a:solidFill>
                        <a:latin typeface="+mn-lt"/>
                        <a:ea typeface="+mn-ea"/>
                        <a:cs typeface="+mn-cs"/>
                      </a:endParaRPr>
                    </a:p>
                  </a:txBody>
                  <a:tcPr>
                    <a:solidFill>
                      <a:srgbClr val="FFC000"/>
                    </a:solidFill>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0.4669</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2.0659</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6.148</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2.9415</a:t>
                      </a:r>
                      <a:endParaRPr lang="en-US" altLang="zh-CN" sz="1200" b="1" kern="1200" dirty="0">
                        <a:solidFill>
                          <a:srgbClr val="0000FF"/>
                        </a:solidFill>
                        <a:latin typeface="+mn-lt"/>
                        <a:ea typeface="+mn-ea"/>
                        <a:cs typeface="+mn-cs"/>
                      </a:endParaRPr>
                    </a:p>
                  </a:txBody>
                  <a:tcPr>
                    <a:solidFill>
                      <a:srgbClr val="FFC000"/>
                    </a:solidFill>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smtClean="0">
                          <a:solidFill>
                            <a:schemeClr val="dk1"/>
                          </a:solidFill>
                          <a:latin typeface="+mn-lt"/>
                          <a:ea typeface="+mn-ea"/>
                          <a:cs typeface="+mn-cs"/>
                        </a:rPr>
                        <a:t>0.2896</a:t>
                      </a:r>
                    </a:p>
                    <a:p>
                      <a:pPr marL="0" algn="ctr" defTabSz="914400" rtl="0" eaLnBrk="1" latinLnBrk="0" hangingPunct="1"/>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1.821</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5.496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1.854</a:t>
                      </a:r>
                      <a:endParaRPr lang="en-US" altLang="zh-CN" sz="1200" b="1" kern="1200" dirty="0">
                        <a:solidFill>
                          <a:srgbClr val="0000FF"/>
                        </a:solidFill>
                        <a:latin typeface="+mn-lt"/>
                        <a:ea typeface="+mn-ea"/>
                        <a:cs typeface="+mn-cs"/>
                      </a:endParaRPr>
                    </a:p>
                  </a:txBody>
                  <a:tcPr>
                    <a:solidFill>
                      <a:srgbClr val="FFC000"/>
                    </a:solidFill>
                  </a:tcPr>
                </a:tc>
              </a:tr>
            </a:tbl>
          </a:graphicData>
        </a:graphic>
      </p:graphicFrame>
      <p:sp>
        <p:nvSpPr>
          <p:cNvPr id="17" name="TextBox 20"/>
          <p:cNvSpPr txBox="1">
            <a:spLocks noChangeArrowheads="1"/>
          </p:cNvSpPr>
          <p:nvPr/>
        </p:nvSpPr>
        <p:spPr bwMode="auto">
          <a:xfrm>
            <a:off x="3962400" y="2870199"/>
            <a:ext cx="4267200" cy="338554"/>
          </a:xfrm>
          <a:prstGeom prst="rect">
            <a:avLst/>
          </a:prstGeom>
          <a:noFill/>
          <a:ln w="9525">
            <a:noFill/>
            <a:miter lim="800000"/>
            <a:headEnd/>
            <a:tailEnd/>
          </a:ln>
        </p:spPr>
        <p:txBody>
          <a:bodyPr wrap="square">
            <a:spAutoFit/>
          </a:bodyPr>
          <a:lstStyle/>
          <a:p>
            <a:r>
              <a:rPr lang="en-US" altLang="zh-CN" sz="1600" dirty="0" smtClean="0"/>
              <a:t>STA throughput(Mbps) with enhanced </a:t>
            </a:r>
            <a:r>
              <a:rPr lang="en-US" altLang="zh-CN" sz="1600" dirty="0"/>
              <a:t>NAV rule</a:t>
            </a:r>
          </a:p>
        </p:txBody>
      </p:sp>
      <p:graphicFrame>
        <p:nvGraphicFramePr>
          <p:cNvPr id="18" name="Content Placeholder 3"/>
          <p:cNvGraphicFramePr>
            <a:graphicFrameLocks/>
          </p:cNvGraphicFramePr>
          <p:nvPr/>
        </p:nvGraphicFramePr>
        <p:xfrm>
          <a:off x="179388" y="3301999"/>
          <a:ext cx="3600505" cy="2184401"/>
        </p:xfrm>
        <a:graphic>
          <a:graphicData uri="http://schemas.openxmlformats.org/drawingml/2006/table">
            <a:tbl>
              <a:tblPr firstRow="1" bandRow="1">
                <a:tableStyleId>{5C22544A-7EE6-4342-B048-85BDC9FD1C3A}</a:tableStyleId>
              </a:tblPr>
              <a:tblGrid>
                <a:gridCol w="720101"/>
                <a:gridCol w="776911"/>
                <a:gridCol w="663291"/>
                <a:gridCol w="720101"/>
                <a:gridCol w="720101"/>
              </a:tblGrid>
              <a:tr h="475509">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27223">
                <a:tc>
                  <a:txBody>
                    <a:bodyPr/>
                    <a:lstStyle/>
                    <a:p>
                      <a:pPr marL="0" algn="ctr" defTabSz="914400" rtl="0" eaLnBrk="1" latinLnBrk="0" hangingPunct="1"/>
                      <a:r>
                        <a:rPr lang="en-US" altLang="zh-CN"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0.3145</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1.545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4.634</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buAutoNum type="arabicPeriod"/>
                      </a:pPr>
                      <a:r>
                        <a:rPr lang="en-US" altLang="zh-CN" sz="1200" b="1" kern="1200" dirty="0" smtClean="0">
                          <a:solidFill>
                            <a:srgbClr val="FF0000"/>
                          </a:solidFill>
                          <a:latin typeface="+mn-lt"/>
                          <a:ea typeface="+mn-ea"/>
                          <a:cs typeface="+mn-cs"/>
                        </a:rPr>
                        <a:t>965</a:t>
                      </a:r>
                      <a:endParaRPr lang="en-US" altLang="zh-CN" sz="1200" b="1" kern="1200" dirty="0">
                        <a:solidFill>
                          <a:srgbClr val="FF0000"/>
                        </a:solidFill>
                        <a:latin typeface="+mn-lt"/>
                        <a:ea typeface="+mn-ea"/>
                        <a:cs typeface="+mn-cs"/>
                      </a:endParaRPr>
                    </a:p>
                  </a:txBody>
                  <a:tcPr>
                    <a:solidFill>
                      <a:srgbClr val="FFC000"/>
                    </a:solidFill>
                  </a:tcPr>
                </a:tc>
              </a:tr>
              <a:tr h="427223">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0.5017</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1.852</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5.132</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2.312</a:t>
                      </a:r>
                      <a:endParaRPr lang="en-US" altLang="zh-CN" sz="1200" b="1" kern="1200" dirty="0">
                        <a:solidFill>
                          <a:srgbClr val="FF0000"/>
                        </a:solidFill>
                        <a:latin typeface="+mn-lt"/>
                        <a:ea typeface="+mn-ea"/>
                        <a:cs typeface="+mn-cs"/>
                      </a:endParaRPr>
                    </a:p>
                  </a:txBody>
                  <a:tcPr>
                    <a:solidFill>
                      <a:srgbClr val="FFC000"/>
                    </a:solidFill>
                  </a:tcPr>
                </a:tc>
              </a:tr>
              <a:tr h="427223">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0.4618</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1.934</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5.883</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2.425</a:t>
                      </a:r>
                      <a:endParaRPr lang="en-US" altLang="zh-CN" sz="1200" b="1" kern="1200" dirty="0">
                        <a:solidFill>
                          <a:srgbClr val="FF0000"/>
                        </a:solidFill>
                        <a:latin typeface="+mn-lt"/>
                        <a:ea typeface="+mn-ea"/>
                        <a:cs typeface="+mn-cs"/>
                      </a:endParaRPr>
                    </a:p>
                  </a:txBody>
                  <a:tcPr>
                    <a:solidFill>
                      <a:srgbClr val="FFC000"/>
                    </a:solidFill>
                  </a:tcPr>
                </a:tc>
              </a:tr>
              <a:tr h="427223">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0.3065</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1.619</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4.651</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1.569</a:t>
                      </a:r>
                      <a:endParaRPr lang="en-US" altLang="zh-CN" sz="1200" b="1" kern="1200" dirty="0">
                        <a:solidFill>
                          <a:srgbClr val="FF0000"/>
                        </a:solidFill>
                        <a:latin typeface="+mn-lt"/>
                        <a:ea typeface="+mn-ea"/>
                        <a:cs typeface="+mn-cs"/>
                      </a:endParaRPr>
                    </a:p>
                  </a:txBody>
                  <a:tcPr>
                    <a:solidFill>
                      <a:srgbClr val="FFC000"/>
                    </a:solidFill>
                  </a:tcPr>
                </a:tc>
              </a:tr>
            </a:tbl>
          </a:graphicData>
        </a:graphic>
      </p:graphicFrame>
      <p:sp>
        <p:nvSpPr>
          <p:cNvPr id="19" name="TextBox 22"/>
          <p:cNvSpPr txBox="1">
            <a:spLocks noChangeArrowheads="1"/>
          </p:cNvSpPr>
          <p:nvPr/>
        </p:nvSpPr>
        <p:spPr bwMode="auto">
          <a:xfrm>
            <a:off x="60325" y="2870199"/>
            <a:ext cx="3825875" cy="338554"/>
          </a:xfrm>
          <a:prstGeom prst="rect">
            <a:avLst/>
          </a:prstGeom>
          <a:noFill/>
          <a:ln w="9525">
            <a:noFill/>
            <a:miter lim="800000"/>
            <a:headEnd/>
            <a:tailEnd/>
          </a:ln>
        </p:spPr>
        <p:txBody>
          <a:bodyPr wrap="square">
            <a:spAutoFit/>
          </a:bodyPr>
          <a:lstStyle/>
          <a:p>
            <a:r>
              <a:rPr lang="en-US" altLang="zh-CN" sz="1600" dirty="0" smtClean="0"/>
              <a:t>STA throughput(Mbps) with11ac </a:t>
            </a:r>
            <a:r>
              <a:rPr lang="en-US" altLang="zh-CN" sz="1600" dirty="0"/>
              <a:t>NAV </a:t>
            </a:r>
            <a:r>
              <a:rPr lang="en-US" altLang="zh-CN" sz="1600" dirty="0" smtClean="0"/>
              <a:t>rule </a:t>
            </a:r>
            <a:endParaRPr lang="en-US" altLang="zh-CN" sz="1600" dirty="0"/>
          </a:p>
        </p:txBody>
      </p:sp>
      <p:sp>
        <p:nvSpPr>
          <p:cNvPr id="20" name="右箭头 19"/>
          <p:cNvSpPr/>
          <p:nvPr/>
        </p:nvSpPr>
        <p:spPr>
          <a:xfrm rot="16200000">
            <a:off x="8208169" y="4634705"/>
            <a:ext cx="1081088" cy="288925"/>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矩形 10"/>
          <p:cNvSpPr>
            <a:spLocks noChangeArrowheads="1"/>
          </p:cNvSpPr>
          <p:nvPr/>
        </p:nvSpPr>
        <p:spPr bwMode="auto">
          <a:xfrm>
            <a:off x="7837488" y="4146549"/>
            <a:ext cx="647934" cy="307777"/>
          </a:xfrm>
          <a:prstGeom prst="rect">
            <a:avLst/>
          </a:prstGeom>
          <a:noFill/>
          <a:ln w="9525">
            <a:noFill/>
            <a:miter lim="800000"/>
            <a:headEnd/>
            <a:tailEnd/>
          </a:ln>
        </p:spPr>
        <p:txBody>
          <a:bodyPr wrap="none">
            <a:spAutoFit/>
          </a:bodyPr>
          <a:lstStyle/>
          <a:p>
            <a:r>
              <a:rPr lang="en-US" altLang="zh-CN" sz="1400" dirty="0" smtClean="0"/>
              <a:t>23.7%</a:t>
            </a:r>
            <a:endParaRPr lang="zh-CN" altLang="en-US" sz="1400" dirty="0"/>
          </a:p>
        </p:txBody>
      </p:sp>
      <p:sp>
        <p:nvSpPr>
          <p:cNvPr id="22" name="矩形 11"/>
          <p:cNvSpPr>
            <a:spLocks noChangeArrowheads="1"/>
          </p:cNvSpPr>
          <p:nvPr/>
        </p:nvSpPr>
        <p:spPr bwMode="auto">
          <a:xfrm>
            <a:off x="7839075" y="4651374"/>
            <a:ext cx="647934" cy="307777"/>
          </a:xfrm>
          <a:prstGeom prst="rect">
            <a:avLst/>
          </a:prstGeom>
          <a:noFill/>
          <a:ln w="9525">
            <a:noFill/>
            <a:miter lim="800000"/>
            <a:headEnd/>
            <a:tailEnd/>
          </a:ln>
        </p:spPr>
        <p:txBody>
          <a:bodyPr wrap="none">
            <a:spAutoFit/>
          </a:bodyPr>
          <a:lstStyle/>
          <a:p>
            <a:r>
              <a:rPr lang="en-US" altLang="zh-CN" sz="1400" dirty="0" smtClean="0"/>
              <a:t>21.3%</a:t>
            </a:r>
            <a:endParaRPr lang="zh-CN" altLang="en-US" sz="1400" dirty="0"/>
          </a:p>
        </p:txBody>
      </p:sp>
      <p:sp>
        <p:nvSpPr>
          <p:cNvPr id="23" name="矩形 12"/>
          <p:cNvSpPr>
            <a:spLocks noChangeArrowheads="1"/>
          </p:cNvSpPr>
          <p:nvPr/>
        </p:nvSpPr>
        <p:spPr bwMode="auto">
          <a:xfrm>
            <a:off x="7839075" y="5102224"/>
            <a:ext cx="647934" cy="307777"/>
          </a:xfrm>
          <a:prstGeom prst="rect">
            <a:avLst/>
          </a:prstGeom>
          <a:noFill/>
          <a:ln w="9525">
            <a:noFill/>
            <a:miter lim="800000"/>
            <a:headEnd/>
            <a:tailEnd/>
          </a:ln>
        </p:spPr>
        <p:txBody>
          <a:bodyPr wrap="none">
            <a:spAutoFit/>
          </a:bodyPr>
          <a:lstStyle/>
          <a:p>
            <a:r>
              <a:rPr lang="en-US" altLang="zh-CN" sz="1400" dirty="0" smtClean="0"/>
              <a:t>18.1%</a:t>
            </a:r>
            <a:endParaRPr lang="zh-CN" altLang="en-US" sz="1400" dirty="0"/>
          </a:p>
        </p:txBody>
      </p:sp>
      <p:sp>
        <p:nvSpPr>
          <p:cNvPr id="14"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5"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pPr lvl="1"/>
            <a:r>
              <a:rPr lang="en-US" dirty="0" smtClean="0"/>
              <a:t>Further Discussion</a:t>
            </a:r>
            <a:endParaRPr lang="en-US" dirty="0"/>
          </a:p>
        </p:txBody>
      </p:sp>
      <p:sp>
        <p:nvSpPr>
          <p:cNvPr id="3" name="Content Placeholder 2"/>
          <p:cNvSpPr>
            <a:spLocks noGrp="1"/>
          </p:cNvSpPr>
          <p:nvPr>
            <p:ph idx="1"/>
          </p:nvPr>
        </p:nvSpPr>
        <p:spPr>
          <a:xfrm>
            <a:off x="685800" y="1828800"/>
            <a:ext cx="7772400" cy="4419600"/>
          </a:xfrm>
        </p:spPr>
        <p:txBody>
          <a:bodyPr/>
          <a:lstStyle/>
          <a:p>
            <a:pPr marL="342900" lvl="1" indent="-342900">
              <a:buFontTx/>
              <a:buChar char="•"/>
            </a:pPr>
            <a:r>
              <a:rPr lang="en-US" altLang="zh-CN" sz="2200" b="1" dirty="0" smtClean="0">
                <a:ea typeface="+mn-ea"/>
                <a:cs typeface="+mn-cs"/>
              </a:rPr>
              <a:t>What’s the STA’s behavior upon receiving an OBSS PPDU with RSSI below a proposed OBSS PD threshold?</a:t>
            </a:r>
          </a:p>
          <a:p>
            <a:pPr marL="342900" lvl="1" indent="-342900">
              <a:buFontTx/>
              <a:buChar char="•"/>
            </a:pPr>
            <a:endParaRPr lang="en-US" altLang="zh-CN" sz="2200" b="1" dirty="0" smtClean="0">
              <a:ea typeface="+mn-ea"/>
              <a:cs typeface="+mn-cs"/>
            </a:endParaRPr>
          </a:p>
          <a:p>
            <a:pPr marL="342900" lvl="1" indent="-342900">
              <a:buFontTx/>
              <a:buChar char="•"/>
            </a:pPr>
            <a:r>
              <a:rPr lang="en-US" altLang="zh-CN" sz="2200" b="1" dirty="0" smtClean="0">
                <a:ea typeface="+mn-ea"/>
                <a:cs typeface="+mn-cs"/>
              </a:rPr>
              <a:t>Previous discussion has focused on OBSS NAV setting:</a:t>
            </a:r>
          </a:p>
          <a:p>
            <a:pPr lvl="1"/>
            <a:r>
              <a:rPr lang="en-US" altLang="zh-CN" sz="1600" dirty="0" smtClean="0"/>
              <a:t>If an OBSS PPDU is received and is below a proposed OBSS PD threshold(e.g. -72dBm), then the medium is available for spatial reuse and the STA should not update its NAV, provided no other CCA indication indicates a BUSY channel.</a:t>
            </a:r>
          </a:p>
          <a:p>
            <a:pPr lvl="1"/>
            <a:endParaRPr lang="en-US" altLang="zh-CN" sz="1600" dirty="0" smtClean="0"/>
          </a:p>
          <a:p>
            <a:pPr marL="342900" lvl="1" indent="-342900">
              <a:buFontTx/>
              <a:buChar char="•"/>
            </a:pPr>
            <a:r>
              <a:rPr lang="en-US" altLang="zh-CN" sz="2200" b="1" dirty="0" smtClean="0">
                <a:ea typeface="+mn-ea"/>
                <a:cs typeface="+mn-cs"/>
              </a:rPr>
              <a:t>Furthermore on STA’s behavior: Should the entire PPDU be discarded?</a:t>
            </a:r>
          </a:p>
          <a:p>
            <a:pPr lvl="1"/>
            <a:r>
              <a:rPr lang="en-US" sz="1600" dirty="0" smtClean="0"/>
              <a:t>The implication is that the OBSS PPDU PHY SIG Length information would be ignored along with the entire PPDU Payload</a:t>
            </a:r>
          </a:p>
          <a:p>
            <a:pPr lvl="1"/>
            <a:r>
              <a:rPr lang="en-US" sz="1600" dirty="0" smtClean="0"/>
              <a:t>We found no reason to not discard the entire PPDU: Payload + decoded PHY Header</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3965720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457200"/>
            <a:ext cx="7772400" cy="1066800"/>
          </a:xfrm>
        </p:spPr>
        <p:txBody>
          <a:bodyPr/>
          <a:lstStyle/>
          <a:p>
            <a:r>
              <a:rPr lang="en-US" dirty="0" smtClean="0"/>
              <a:t>Keep some part of OBSS PPDU?</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Nearly everything in the PHY SIG field is there for the intended </a:t>
            </a:r>
            <a:r>
              <a:rPr lang="en-US" dirty="0" smtClean="0"/>
              <a:t>recipient[3], </a:t>
            </a:r>
            <a:r>
              <a:rPr lang="en-US" dirty="0" smtClean="0"/>
              <a:t>except for possibly:</a:t>
            </a:r>
          </a:p>
          <a:p>
            <a:pPr lvl="1"/>
            <a:r>
              <a:rPr lang="en-US" dirty="0" smtClean="0"/>
              <a:t>LENGTH</a:t>
            </a:r>
          </a:p>
          <a:p>
            <a:pPr lvl="1"/>
            <a:r>
              <a:rPr lang="en-US" dirty="0" smtClean="0"/>
              <a:t>Bandwidth</a:t>
            </a:r>
            <a:endParaRPr lang="en-US"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16</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39074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Bandwidth Field</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t>It </a:t>
            </a:r>
            <a:r>
              <a:rPr lang="en-US" dirty="0"/>
              <a:t>seems that this is a don’t care, since the only time it would matter is when you want to mark a channel as BUSY because of the receipt of this PPDU</a:t>
            </a:r>
          </a:p>
          <a:p>
            <a:pPr lvl="1"/>
            <a:r>
              <a:rPr lang="en-US" dirty="0"/>
              <a:t>I.e. if you </a:t>
            </a:r>
            <a:r>
              <a:rPr lang="en-US" dirty="0" smtClean="0"/>
              <a:t>want to say that the </a:t>
            </a:r>
            <a:r>
              <a:rPr lang="en-US" dirty="0"/>
              <a:t>channel is NOT BUSY, then the bandwidth does not matter because it is meaningless to say which channels are NOT BUSY due to this PPDU</a:t>
            </a:r>
            <a:r>
              <a:rPr lang="en-US" dirty="0" smtClean="0"/>
              <a:t>…</a:t>
            </a:r>
          </a:p>
          <a:p>
            <a:r>
              <a:rPr lang="en-US" dirty="0" smtClean="0"/>
              <a:t>I.e. Bandwidth field can be discarded if the PPDU is to be discarded</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978638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solidFill>
                  <a:schemeClr val="tx1"/>
                </a:solidFill>
              </a:rPr>
              <a:t>Summary</a:t>
            </a:r>
            <a:endParaRPr lang="en-US" dirty="0">
              <a:solidFill>
                <a:schemeClr val="tx1"/>
              </a:solidFill>
            </a:endParaRPr>
          </a:p>
        </p:txBody>
      </p:sp>
      <p:sp>
        <p:nvSpPr>
          <p:cNvPr id="3" name="Content Placeholder 2"/>
          <p:cNvSpPr>
            <a:spLocks noGrp="1"/>
          </p:cNvSpPr>
          <p:nvPr>
            <p:ph idx="1"/>
          </p:nvPr>
        </p:nvSpPr>
        <p:spPr>
          <a:xfrm>
            <a:off x="685800" y="1752600"/>
            <a:ext cx="7772400" cy="4114800"/>
          </a:xfrm>
        </p:spPr>
        <p:txBody>
          <a:bodyPr/>
          <a:lstStyle/>
          <a:p>
            <a:r>
              <a:rPr lang="en-US" sz="2000" dirty="0" smtClean="0"/>
              <a:t>We propose the following OBSS NAV rule:</a:t>
            </a:r>
          </a:p>
          <a:p>
            <a:pPr lvl="1"/>
            <a:r>
              <a:rPr lang="en-US" altLang="zh-CN" sz="1600" dirty="0" smtClean="0"/>
              <a:t>If an Inter-BSS PPDU is received and is below a proposed OBSS PD level (e.g. -72dBm), the STA should not update its NAV by receiving a valid duration field from Inter-BSS PPDU.</a:t>
            </a:r>
          </a:p>
          <a:p>
            <a:endParaRPr lang="en-US" sz="2000" dirty="0" smtClean="0"/>
          </a:p>
          <a:p>
            <a:r>
              <a:rPr lang="en-US" sz="2000" dirty="0" smtClean="0"/>
              <a:t>Further, we propose the following STA behavior:</a:t>
            </a:r>
          </a:p>
          <a:p>
            <a:pPr lvl="1"/>
            <a:r>
              <a:rPr lang="en-GB" altLang="zh-CN" sz="1600" dirty="0" smtClean="0"/>
              <a:t>A STA should regard an Inter-BSS PPDU with a valid PHY header and that has a receive power/RSSI below the OBSS PD level used by the receiving STA and that meets additional TBD conditions, as not having been received at all, except that the medium condition shall indicate BUSY during the period of time that is taken by the receiving STA to validate that the PPDU is from an Inter-BSS, but not longer than the time indicated as the length of the PPDU payload</a:t>
            </a:r>
            <a:endParaRPr lang="en-US" altLang="zh-CN" sz="16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1588858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8001000" cy="4724400"/>
          </a:xfrm>
        </p:spPr>
        <p:txBody>
          <a:bodyPr/>
          <a:lstStyle/>
          <a:p>
            <a:pPr lvl="1">
              <a:buNone/>
            </a:pPr>
            <a:r>
              <a:rPr lang="en-US" altLang="zh-CN" sz="2400" dirty="0" smtClean="0"/>
              <a:t>[1] 11-15-0797-00-00ax-nav-operation-for-spatial-reuse</a:t>
            </a:r>
          </a:p>
          <a:p>
            <a:pPr lvl="1">
              <a:buNone/>
            </a:pPr>
            <a:r>
              <a:rPr lang="en-US" altLang="zh-CN" sz="2400" dirty="0" smtClean="0"/>
              <a:t>[2] 11-15-1063-00-00ax-11ax-Channel-access-procedure</a:t>
            </a:r>
          </a:p>
          <a:p>
            <a:pPr lvl="1">
              <a:buNone/>
            </a:pPr>
            <a:r>
              <a:rPr lang="en-US" altLang="zh-CN" sz="2400" dirty="0" smtClean="0"/>
              <a:t>[3] 11-15-1077-00-00ax-he-sig-a-content</a:t>
            </a:r>
          </a:p>
          <a:p>
            <a:pPr lvl="1">
              <a:buNone/>
            </a:pPr>
            <a:endParaRPr lang="en-US" altLang="zh-CN" sz="1800" dirty="0" smtClean="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dirty="0" smtClean="0"/>
              <a:t>Slide </a:t>
            </a:r>
            <a:fld id="{440F5867-744E-4AA6-B0ED-4C44D2DFBB7B}" type="slidenum">
              <a:rPr lang="en-GB" smtClean="0"/>
              <a:pPr/>
              <a:t>2</a:t>
            </a:fld>
            <a:endParaRPr lang="en-GB"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nvGraphicFramePr>
        <p:xfrm>
          <a:off x="971600" y="1371600"/>
          <a:ext cx="7344818" cy="1295400"/>
        </p:xfrm>
        <a:graphic>
          <a:graphicData uri="http://schemas.openxmlformats.org/drawingml/2006/table">
            <a:tbl>
              <a:tblPr firstRow="1" bandRow="1">
                <a:tableStyleId>{F5AB1C69-6EDB-4FF4-983F-18BD219EF322}</a:tableStyleId>
              </a:tblPr>
              <a:tblGrid>
                <a:gridCol w="1468964"/>
                <a:gridCol w="1159708"/>
                <a:gridCol w="1623592"/>
                <a:gridCol w="1314335"/>
                <a:gridCol w="1778219"/>
              </a:tblGrid>
              <a:tr h="23813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2203">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80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83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Jun</a:t>
                      </a:r>
                      <a:r>
                        <a:rPr lang="en-US" altLang="zh-CN" sz="1200" baseline="0" dirty="0" smtClean="0">
                          <a:latin typeface="+mn-lt"/>
                          <a:ea typeface="Times New Roman"/>
                          <a:cs typeface="Arial"/>
                        </a:rPr>
                        <a:t> Zhu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00000"/>
                          </a:solidFill>
                          <a:effectLst/>
                          <a:uLnTx/>
                          <a:uFillTx/>
                          <a:latin typeface="+mn-lt"/>
                          <a:ea typeface="Times New Roman"/>
                          <a:cs typeface="Arial"/>
                        </a:rPr>
                        <a:t>zhujun75@huawei.com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10"/>
          <p:cNvGraphicFramePr>
            <a:graphicFrameLocks noGrp="1"/>
          </p:cNvGraphicFramePr>
          <p:nvPr>
            <p:extLst>
              <p:ext uri="{D42A27DB-BD31-4B8C-83A1-F6EECF244321}">
                <p14:modId xmlns="" xmlns:p14="http://schemas.microsoft.com/office/powerpoint/2010/main" val="3122578147"/>
              </p:ext>
            </p:extLst>
          </p:nvPr>
        </p:nvGraphicFramePr>
        <p:xfrm>
          <a:off x="990600" y="2667000"/>
          <a:ext cx="7315200" cy="1879193"/>
        </p:xfrm>
        <a:graphic>
          <a:graphicData uri="http://schemas.openxmlformats.org/drawingml/2006/table">
            <a:tbl>
              <a:tblPr firstRow="1" bandRow="1"/>
              <a:tblGrid>
                <a:gridCol w="1447800"/>
                <a:gridCol w="1143000"/>
                <a:gridCol w="1644316"/>
                <a:gridCol w="1309036"/>
                <a:gridCol w="1771048"/>
              </a:tblGrid>
              <a:tr h="239170">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a:ea typeface="Times New Roman"/>
                          <a:cs typeface="Arial"/>
                        </a:rPr>
                        <a:t>Matthew Fischer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6">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6">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6">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altLang="zh-CN" sz="1100" dirty="0" smtClean="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317583">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altLang="zh-CN" sz="1200" b="0" dirty="0" smtClean="0">
                          <a:solidFill>
                            <a:srgbClr val="000000"/>
                          </a:solidFill>
                          <a:latin typeface="Times New Roman"/>
                          <a:ea typeface="Times New Roman"/>
                          <a:cs typeface="Arial"/>
                        </a:rPr>
                        <a:t>Ron Porat</a:t>
                      </a:r>
                      <a:endParaRPr lang="en-US" altLang="zh-CN"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altLang="zh-CN" sz="1200" kern="1200" dirty="0" err="1" smtClean="0">
                          <a:solidFill>
                            <a:srgbClr val="000000"/>
                          </a:solidFill>
                          <a:latin typeface="Times New Roman"/>
                          <a:ea typeface="Times New Roman"/>
                          <a:cs typeface="Arial"/>
                        </a:rPr>
                        <a:t>Sriram</a:t>
                      </a:r>
                      <a:r>
                        <a:rPr lang="en-US" altLang="zh-CN" sz="1200" kern="1200" dirty="0" smtClean="0">
                          <a:solidFill>
                            <a:srgbClr val="000000"/>
                          </a:solidFill>
                          <a:latin typeface="Times New Roman"/>
                          <a:ea typeface="Times New Roman"/>
                          <a:cs typeface="Arial"/>
                        </a:rPr>
                        <a:t> </a:t>
                      </a:r>
                      <a:r>
                        <a:rPr lang="en-US" altLang="zh-CN" sz="1200" kern="1200" dirty="0" err="1" smtClean="0">
                          <a:solidFill>
                            <a:srgbClr val="000000"/>
                          </a:solidFill>
                          <a:latin typeface="Times New Roman"/>
                          <a:ea typeface="Times New Roman"/>
                          <a:cs typeface="Arial"/>
                        </a:rPr>
                        <a:t>Venkateswaran</a:t>
                      </a:r>
                      <a:r>
                        <a:rPr lang="en-US" altLang="zh-CN" sz="1200" kern="1200" dirty="0" smtClean="0">
                          <a:solidFill>
                            <a:srgbClr val="000000"/>
                          </a:solidFill>
                          <a:latin typeface="Times New Roman"/>
                          <a:ea typeface="Times New Roman"/>
                          <a:cs typeface="Arial"/>
                        </a:rPr>
                        <a:t> </a:t>
                      </a:r>
                      <a:endParaRPr lang="en-US" altLang="zh-CN" sz="1200" kern="1200" dirty="0">
                        <a:solidFill>
                          <a:schemeClr val="dk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bl>
          </a:graphicData>
        </a:graphic>
      </p:graphicFrame>
      <p:sp>
        <p:nvSpPr>
          <p:cNvPr id="11"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8"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457200" y="1524000"/>
            <a:ext cx="8153400" cy="4114800"/>
          </a:xfrm>
        </p:spPr>
        <p:txBody>
          <a:bodyPr/>
          <a:lstStyle/>
          <a:p>
            <a:r>
              <a:rPr lang="en-US" altLang="ko-KR" dirty="0" smtClean="0"/>
              <a:t>Do you agree to add the </a:t>
            </a:r>
            <a:r>
              <a:rPr lang="en-US" altLang="ko-KR" dirty="0" err="1" smtClean="0"/>
              <a:t>TGax</a:t>
            </a:r>
            <a:r>
              <a:rPr lang="en-US" altLang="ko-KR" dirty="0" smtClean="0"/>
              <a:t> Specification Framework: </a:t>
            </a:r>
          </a:p>
          <a:p>
            <a:pPr lvl="1"/>
            <a:r>
              <a:rPr lang="en-GB" altLang="ko-KR" u="sng" dirty="0" smtClean="0"/>
              <a:t>5.1 Features for operation in dense environments [802.11ax SFD]</a:t>
            </a:r>
          </a:p>
          <a:p>
            <a:pPr lvl="1">
              <a:buNone/>
            </a:pPr>
            <a:r>
              <a:rPr lang="en-GB" altLang="zh-CN" sz="1800" b="0" dirty="0" smtClean="0"/>
              <a:t>	</a:t>
            </a:r>
            <a:r>
              <a:rPr lang="en-GB" altLang="zh-CN" b="0" dirty="0" smtClean="0"/>
              <a:t>A 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zh-CN" altLang="zh-CN" b="0" dirty="0" smtClean="0"/>
          </a:p>
          <a:p>
            <a:pPr lvl="2">
              <a:buFont typeface="Arial" pitchFamily="34" charset="0"/>
              <a:buChar char="•"/>
            </a:pPr>
            <a:r>
              <a:rPr lang="en-GB" altLang="zh-CN" b="0" dirty="0" smtClean="0"/>
              <a:t>The OBSS PD level is greater than the minimum receive sensitivity level</a:t>
            </a:r>
          </a:p>
          <a:p>
            <a:pPr lvl="2">
              <a:buFont typeface="Arial" pitchFamily="34" charset="0"/>
              <a:buChar char="•"/>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1588858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528637" cy="363537"/>
          </a:xfrm>
          <a:prstGeom prst="rect">
            <a:avLst/>
          </a:prstGeom>
        </p:spPr>
        <p:txBody>
          <a:bodyPr/>
          <a:lstStyle/>
          <a:p>
            <a:r>
              <a:rPr lang="en-GB" smtClean="0"/>
              <a:t>Slide </a:t>
            </a:r>
            <a:fld id="{440F5867-744E-4AA6-B0ED-4C44D2DFBB7B}" type="slidenum">
              <a:rPr lang="en-GB" smtClean="0"/>
              <a:pPr/>
              <a:t>3</a:t>
            </a:fld>
            <a:endParaRPr lang="en-GB"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8"/>
          <p:cNvGraphicFramePr>
            <a:graphicFrameLocks noGrp="1"/>
          </p:cNvGraphicFramePr>
          <p:nvPr>
            <p:extLst>
              <p:ext uri="{D42A27DB-BD31-4B8C-83A1-F6EECF244321}">
                <p14:modId xmlns="" xmlns:p14="http://schemas.microsoft.com/office/powerpoint/2010/main" val="2247984149"/>
              </p:ext>
            </p:extLst>
          </p:nvPr>
        </p:nvGraphicFramePr>
        <p:xfrm>
          <a:off x="971600" y="1412792"/>
          <a:ext cx="7344816" cy="3845008"/>
        </p:xfrm>
        <a:graphic>
          <a:graphicData uri="http://schemas.openxmlformats.org/drawingml/2006/table">
            <a:tbl>
              <a:tblPr firstRow="1" bandRow="1">
                <a:tableStyleId>{F5AB1C69-6EDB-4FF4-983F-18BD219EF322}</a:tableStyleId>
              </a:tblPr>
              <a:tblGrid>
                <a:gridCol w="1468963"/>
                <a:gridCol w="1159708"/>
                <a:gridCol w="1623591"/>
                <a:gridCol w="1314335"/>
                <a:gridCol w="177821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7964">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2844">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dirty="0" smtClean="0"/>
              <a:t>Slide </a:t>
            </a:r>
            <a:fld id="{440F5867-744E-4AA6-B0ED-4C44D2DFBB7B}" type="slidenum">
              <a:rPr lang="en-GB" smtClean="0"/>
              <a:pPr/>
              <a:t>4</a:t>
            </a:fld>
            <a:endParaRPr lang="en-GB" dirty="0"/>
          </a:p>
        </p:txBody>
      </p:sp>
      <p:sp>
        <p:nvSpPr>
          <p:cNvPr id="7" name="标题 18"/>
          <p:cNvSpPr>
            <a:spLocks noGrp="1"/>
          </p:cNvSpPr>
          <p:nvPr>
            <p:ph type="title"/>
          </p:nvPr>
        </p:nvSpPr>
        <p:spPr>
          <a:xfrm>
            <a:off x="685800" y="808348"/>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nvGraphicFramePr>
        <p:xfrm>
          <a:off x="762000" y="1113148"/>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Menzo</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0"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smtClean="0"/>
              <a:t>Slide </a:t>
            </a:r>
            <a:fld id="{440F5867-744E-4AA6-B0ED-4C44D2DFBB7B}" type="slidenum">
              <a:rPr lang="en-GB" smtClean="0"/>
              <a:pPr/>
              <a:t>5</a:t>
            </a:fld>
            <a:endParaRPr lang="en-GB" dirty="0"/>
          </a:p>
        </p:txBody>
      </p:sp>
      <p:sp>
        <p:nvSpPr>
          <p:cNvPr id="7" name="标题 18"/>
          <p:cNvSpPr>
            <a:spLocks noGrp="1"/>
          </p:cNvSpPr>
          <p:nvPr>
            <p:ph type="title"/>
          </p:nvPr>
        </p:nvSpPr>
        <p:spPr>
          <a:xfrm>
            <a:off x="832048" y="842412"/>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nvGraphicFramePr>
        <p:xfrm>
          <a:off x="908248" y="1147212"/>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760412" cy="363537"/>
          </a:xfrm>
          <a:prstGeom prst="rect">
            <a:avLst/>
          </a:prstGeom>
        </p:spPr>
        <p:txBody>
          <a:bodyPr/>
          <a:lstStyle/>
          <a:p>
            <a:r>
              <a:rPr lang="en-GB" dirty="0" smtClean="0"/>
              <a:t>Slide </a:t>
            </a:r>
            <a:fld id="{440F5867-744E-4AA6-B0ED-4C44D2DFBB7B}" type="slidenum">
              <a:rPr lang="en-GB" smtClean="0"/>
              <a:pPr/>
              <a:t>6</a:t>
            </a:fld>
            <a:endParaRPr lang="en-GB" dirty="0"/>
          </a:p>
        </p:txBody>
      </p:sp>
      <p:graphicFrame>
        <p:nvGraphicFramePr>
          <p:cNvPr id="11" name="Table 9"/>
          <p:cNvGraphicFramePr>
            <a:graphicFrameLocks noGrp="1"/>
          </p:cNvGraphicFramePr>
          <p:nvPr>
            <p:extLst>
              <p:ext uri="{D42A27DB-BD31-4B8C-83A1-F6EECF244321}">
                <p14:modId xmlns="" xmlns:p14="http://schemas.microsoft.com/office/powerpoint/2010/main" val="3425259098"/>
              </p:ext>
            </p:extLst>
          </p:nvPr>
        </p:nvGraphicFramePr>
        <p:xfrm>
          <a:off x="990600" y="1524000"/>
          <a:ext cx="7239000" cy="2754520"/>
        </p:xfrm>
        <a:graphic>
          <a:graphicData uri="http://schemas.openxmlformats.org/drawingml/2006/table">
            <a:tbl>
              <a:tblPr firstRow="1" bandRow="1"/>
              <a:tblGrid>
                <a:gridCol w="1447800"/>
                <a:gridCol w="1143000"/>
                <a:gridCol w="1600200"/>
                <a:gridCol w="1295400"/>
                <a:gridCol w="1752600"/>
              </a:tblGrid>
              <a:tr h="275452">
                <a:tc>
                  <a:txBody>
                    <a:bodyPr/>
                    <a:lstStyle/>
                    <a:p>
                      <a:pPr algn="ctr"/>
                      <a:r>
                        <a:rPr lang="en-US" sz="1100" b="1" dirty="0" smtClean="0">
                          <a:solidFill>
                            <a:schemeClr val="tx1"/>
                          </a:solidFill>
                        </a:rPr>
                        <a:t>Name</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Affiliation</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Address</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Phone</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Email</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75452">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9">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9">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9">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bl>
          </a:graphicData>
        </a:graphic>
      </p:graphicFrame>
      <p:sp>
        <p:nvSpPr>
          <p:cNvPr id="16" name="标题 18"/>
          <p:cNvSpPr txBox="1">
            <a:spLocks/>
          </p:cNvSpPr>
          <p:nvPr/>
        </p:nvSpPr>
        <p:spPr bwMode="auto">
          <a:xfrm>
            <a:off x="685800" y="763488"/>
            <a:ext cx="7772400" cy="2286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altLang="zh-CN" sz="2000" b="1" i="0" u="none" strike="noStrike" kern="0" cap="none" spc="0" normalizeH="0" baseline="0" noProof="0" dirty="0" smtClean="0">
                <a:ln>
                  <a:noFill/>
                </a:ln>
                <a:solidFill>
                  <a:srgbClr val="000000"/>
                </a:solidFill>
                <a:effectLst/>
                <a:uLnTx/>
                <a:uFillTx/>
                <a:latin typeface="+mj-lt"/>
                <a:ea typeface="+mj-ea"/>
                <a:cs typeface="+mj-cs"/>
              </a:rPr>
              <a:t>Authors (continued)</a:t>
            </a:r>
            <a:endParaRPr kumimoji="0" lang="zh-CN" altLang="en-US" sz="2000" b="1" i="0" u="none" strike="noStrike" kern="0" cap="none" spc="0" normalizeH="0" baseline="0" noProof="0" dirty="0">
              <a:ln>
                <a:noFill/>
              </a:ln>
              <a:solidFill>
                <a:srgbClr val="000000"/>
              </a:solidFill>
              <a:effectLst/>
              <a:uLnTx/>
              <a:uFillTx/>
              <a:latin typeface="+mj-lt"/>
              <a:ea typeface="+mj-ea"/>
              <a:cs typeface="+mj-cs"/>
            </a:endParaRPr>
          </a:p>
        </p:txBody>
      </p:sp>
      <p:sp>
        <p:nvSpPr>
          <p:cNvPr id="9"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graphicFrame>
        <p:nvGraphicFramePr>
          <p:cNvPr id="10" name="Table 7"/>
          <p:cNvGraphicFramePr>
            <a:graphicFrameLocks noGrp="1"/>
          </p:cNvGraphicFramePr>
          <p:nvPr/>
        </p:nvGraphicFramePr>
        <p:xfrm>
          <a:off x="990600" y="4267200"/>
          <a:ext cx="7239000" cy="1652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kern="1200" dirty="0" smtClean="0">
                          <a:solidFill>
                            <a:schemeClr val="tx1"/>
                          </a:solidFill>
                          <a:latin typeface="+mn-lt"/>
                          <a:ea typeface="+mn-ea"/>
                          <a:cs typeface="+mn-cs"/>
                        </a:rPr>
                        <a:t> joonsuk@apple.com</a:t>
                      </a:r>
                      <a:endParaRPr lang="en-US" sz="9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guoqing_li@apple.com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ericwong@apple.com</a:t>
                      </a:r>
                      <a:r>
                        <a:rPr lang="en-US" sz="900" u="none" dirty="0">
                          <a:solidFill>
                            <a:srgbClr val="000000"/>
                          </a:solidFill>
                          <a:latin typeface="Times New Roman"/>
                          <a:ea typeface="Times New Roman"/>
                          <a:cs typeface="Arial"/>
                        </a:rPr>
                        <a:t> </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smtClean="0"/>
              <a:t>Slide </a:t>
            </a:r>
            <a:fld id="{440F5867-744E-4AA6-B0ED-4C44D2DFBB7B}" type="slidenum">
              <a:rPr lang="en-GB" smtClean="0"/>
              <a:pPr/>
              <a:t>7</a:t>
            </a:fld>
            <a:endParaRPr lang="en-GB" dirty="0"/>
          </a:p>
        </p:txBody>
      </p:sp>
      <p:sp>
        <p:nvSpPr>
          <p:cNvPr id="7" name="标题 18"/>
          <p:cNvSpPr txBox="1">
            <a:spLocks/>
          </p:cNvSpPr>
          <p:nvPr/>
        </p:nvSpPr>
        <p:spPr bwMode="auto">
          <a:xfrm>
            <a:off x="685800" y="763488"/>
            <a:ext cx="7772400" cy="2286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altLang="zh-CN" sz="2000" b="1" i="0" u="none" strike="noStrike" kern="0" cap="none" spc="0" normalizeH="0" baseline="0" noProof="0" dirty="0" smtClean="0">
                <a:ln>
                  <a:noFill/>
                </a:ln>
                <a:solidFill>
                  <a:srgbClr val="000000"/>
                </a:solidFill>
                <a:effectLst/>
                <a:uLnTx/>
                <a:uFillTx/>
                <a:latin typeface="+mj-lt"/>
                <a:ea typeface="+mj-ea"/>
                <a:cs typeface="+mj-cs"/>
              </a:rPr>
              <a:t>Authors (continued)</a:t>
            </a:r>
            <a:endParaRPr kumimoji="0" lang="zh-CN" altLang="en-US" sz="20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8" name="Table 12"/>
          <p:cNvGraphicFramePr>
            <a:graphicFrameLocks noGrp="1"/>
          </p:cNvGraphicFramePr>
          <p:nvPr/>
        </p:nvGraphicFramePr>
        <p:xfrm>
          <a:off x="762000" y="1232532"/>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nvGraphicFramePr>
        <p:xfrm>
          <a:off x="762000" y="4253519"/>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1"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a:p>
        </p:txBody>
      </p:sp>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dirty="0" smtClean="0"/>
              <a:t>Slide </a:t>
            </a:r>
            <a:fld id="{440F5867-744E-4AA6-B0ED-4C44D2DFBB7B}" type="slidenum">
              <a:rPr lang="en-GB" smtClean="0"/>
              <a:pPr/>
              <a:t>8</a:t>
            </a:fld>
            <a:endParaRPr lang="en-GB" dirty="0"/>
          </a:p>
        </p:txBody>
      </p:sp>
      <p:sp>
        <p:nvSpPr>
          <p:cNvPr id="7" name="标题 18"/>
          <p:cNvSpPr txBox="1">
            <a:spLocks/>
          </p:cNvSpPr>
          <p:nvPr/>
        </p:nvSpPr>
        <p:spPr bwMode="auto">
          <a:xfrm>
            <a:off x="685800" y="609600"/>
            <a:ext cx="7772400" cy="2286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altLang="zh-CN" sz="2000" b="1" i="0" u="none" strike="noStrike" kern="0" cap="none" spc="0" normalizeH="0" baseline="0" noProof="0" smtClean="0">
                <a:ln>
                  <a:noFill/>
                </a:ln>
                <a:solidFill>
                  <a:srgbClr val="000000"/>
                </a:solidFill>
                <a:effectLst/>
                <a:uLnTx/>
                <a:uFillTx/>
                <a:latin typeface="+mj-lt"/>
                <a:ea typeface="+mj-ea"/>
                <a:cs typeface="+mj-cs"/>
              </a:rPr>
              <a:t>Authors (continued)</a:t>
            </a:r>
            <a:endParaRPr kumimoji="0" lang="zh-CN" altLang="en-US" sz="20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8" name="Table 12"/>
          <p:cNvGraphicFramePr>
            <a:graphicFrameLocks noGrp="1"/>
          </p:cNvGraphicFramePr>
          <p:nvPr/>
        </p:nvGraphicFramePr>
        <p:xfrm>
          <a:off x="381000" y="1193248"/>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0"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Recap on Spatial Reuse</a:t>
            </a:r>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9</a:t>
            </a:fld>
            <a:endParaRPr lang="en-US" dirty="0"/>
          </a:p>
        </p:txBody>
      </p:sp>
      <p:sp>
        <p:nvSpPr>
          <p:cNvPr id="8" name="矩形 7"/>
          <p:cNvSpPr/>
          <p:nvPr/>
        </p:nvSpPr>
        <p:spPr>
          <a:xfrm>
            <a:off x="533400" y="1548825"/>
            <a:ext cx="8001000" cy="4727448"/>
          </a:xfrm>
          <a:prstGeom prst="rect">
            <a:avLst/>
          </a:prstGeom>
        </p:spPr>
        <p:txBody>
          <a:bodyPr wrap="square">
            <a:spAutoFit/>
          </a:bodyPr>
          <a:lstStyle/>
          <a:p>
            <a:pPr marL="342900" lvl="1" indent="-342900" algn="just">
              <a:spcBef>
                <a:spcPct val="20000"/>
              </a:spcBef>
              <a:buFontTx/>
              <a:buChar char="•"/>
              <a:defRPr/>
            </a:pPr>
            <a:r>
              <a:rPr lang="en-US" altLang="zh-CN" sz="2000" b="1" dirty="0" smtClean="0"/>
              <a:t>Previous presentations[1, 2] have indicated general assumptions:</a:t>
            </a:r>
            <a:endParaRPr lang="en-GB" altLang="zh-CN" sz="2000" b="1" dirty="0" smtClean="0"/>
          </a:p>
          <a:p>
            <a:pPr marL="800100" lvl="1" indent="-342900" algn="just">
              <a:spcBef>
                <a:spcPct val="20000"/>
              </a:spcBef>
              <a:buFont typeface="Times New Roman" pitchFamily="18" charset="0"/>
              <a:buChar char="–"/>
              <a:defRPr/>
            </a:pPr>
            <a:r>
              <a:rPr lang="en-GB" altLang="zh-CN" sz="1800" dirty="0" smtClean="0"/>
              <a:t>The STA determines whether the detected frame is an inter-BSS or an intra-BSS frame by using BSS color (in SIG-A) or MAC address in the MAC header. If the detected frame is an inter-BSS frame, under TBD condition, uses TBD OBSS PD level that is greater than the minimum receive sensitivity level.</a:t>
            </a:r>
          </a:p>
          <a:p>
            <a:pPr marL="800100" lvl="2" indent="-342900" algn="just">
              <a:spcBef>
                <a:spcPct val="20000"/>
              </a:spcBef>
              <a:buFont typeface="Times New Roman" pitchFamily="18" charset="0"/>
              <a:buChar char="–"/>
              <a:defRPr/>
            </a:pPr>
            <a:r>
              <a:rPr lang="en-US" altLang="zh-CN" sz="1800" dirty="0" smtClean="0"/>
              <a:t>If an OBSS PPDU is received and is below a proposed OBSS PD threshold, then the medium is available for use, provided no other CCA indication indicates a BUSY channel. </a:t>
            </a:r>
          </a:p>
          <a:p>
            <a:pPr marL="342900" lvl="1" indent="-342900" algn="just">
              <a:spcBef>
                <a:spcPct val="20000"/>
              </a:spcBef>
              <a:buFontTx/>
              <a:buChar char="•"/>
              <a:defRPr/>
            </a:pPr>
            <a:endParaRPr lang="en-US" altLang="zh-CN" sz="2000" b="1" dirty="0" smtClean="0"/>
          </a:p>
          <a:p>
            <a:pPr marL="342900" lvl="1" indent="-342900" algn="just">
              <a:spcBef>
                <a:spcPct val="20000"/>
              </a:spcBef>
              <a:buFontTx/>
              <a:buChar char="•"/>
              <a:defRPr/>
            </a:pPr>
            <a:r>
              <a:rPr lang="en-US" altLang="zh-CN" sz="2000" b="1" dirty="0" smtClean="0"/>
              <a:t>This presentation </a:t>
            </a:r>
            <a:r>
              <a:rPr lang="en-US" altLang="ko-KR" sz="2000" b="1" dirty="0" smtClean="0"/>
              <a:t>discusses the deferral rules (including NAV rule and STA behavior upon receipt of an OBSS PPDU) </a:t>
            </a:r>
            <a:r>
              <a:rPr lang="en-US" altLang="zh-CN" sz="2000" b="1" dirty="0" smtClean="0"/>
              <a:t>based on general assumptions above.</a:t>
            </a:r>
            <a:endParaRPr lang="en-GB" altLang="zh-CN" sz="2000" b="1" dirty="0" smtClean="0"/>
          </a:p>
          <a:p>
            <a:pPr marL="342900" indent="-342900" algn="just">
              <a:spcBef>
                <a:spcPct val="20000"/>
              </a:spcBef>
              <a:buFontTx/>
              <a:buChar char="•"/>
              <a:defRPr/>
            </a:pPr>
            <a:endParaRPr lang="zh-CN" altLang="zh-CN" sz="2000" dirty="0" smtClean="0"/>
          </a:p>
          <a:p>
            <a:pPr lvl="1" algn="just">
              <a:defRPr/>
            </a:pPr>
            <a:endParaRPr lang="en-US" altLang="zh-CN" sz="1800" dirty="0" smtClean="0">
              <a:cs typeface="Times New Roman" pitchFamily="18" charset="0"/>
            </a:endParaRPr>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49904</TotalTime>
  <Words>2276</Words>
  <Application>Microsoft Office PowerPoint</Application>
  <PresentationFormat>全屏显示(4:3)</PresentationFormat>
  <Paragraphs>707</Paragraphs>
  <Slides>20</Slides>
  <Notes>5</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ACcord Submission Template</vt:lpstr>
      <vt:lpstr>OBSS NAV and PD Threshold Rule for Spatial Reuse</vt:lpstr>
      <vt:lpstr>Authors (continued)</vt:lpstr>
      <vt:lpstr>Authors (continued)</vt:lpstr>
      <vt:lpstr>Authors (continued)</vt:lpstr>
      <vt:lpstr>Authors (continued)</vt:lpstr>
      <vt:lpstr>幻灯片 6</vt:lpstr>
      <vt:lpstr>幻灯片 7</vt:lpstr>
      <vt:lpstr>幻灯片 8</vt:lpstr>
      <vt:lpstr>Recap on Spatial Reuse</vt:lpstr>
      <vt:lpstr>Current NAV rule</vt:lpstr>
      <vt:lpstr>Example of Current NAV for SR</vt:lpstr>
      <vt:lpstr>Proposed Solution: OBSS NAV Rule</vt:lpstr>
      <vt:lpstr>Simulation Results</vt:lpstr>
      <vt:lpstr>Simulation Results</vt:lpstr>
      <vt:lpstr>Further Discussion</vt:lpstr>
      <vt:lpstr>Keep some part of OBSS PPDU?</vt:lpstr>
      <vt:lpstr>Bandwidth Field</vt:lpstr>
      <vt:lpstr>Summary</vt:lpstr>
      <vt:lpstr>Reference</vt:lpstr>
      <vt:lpstr>Straw Poll</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l00236177</cp:lastModifiedBy>
  <cp:revision>1491</cp:revision>
  <cp:lastPrinted>1998-02-10T13:28:06Z</cp:lastPrinted>
  <dcterms:created xsi:type="dcterms:W3CDTF">2009-12-02T19:05:24Z</dcterms:created>
  <dcterms:modified xsi:type="dcterms:W3CDTF">2015-09-15T03:55:18Z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