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22"/>
  </p:notesMasterIdLst>
  <p:handoutMasterIdLst>
    <p:handoutMasterId r:id="rId23"/>
  </p:handoutMasterIdLst>
  <p:sldIdLst>
    <p:sldId id="269" r:id="rId2"/>
    <p:sldId id="396" r:id="rId3"/>
    <p:sldId id="402" r:id="rId4"/>
    <p:sldId id="397" r:id="rId5"/>
    <p:sldId id="398" r:id="rId6"/>
    <p:sldId id="399" r:id="rId7"/>
    <p:sldId id="400" r:id="rId8"/>
    <p:sldId id="401" r:id="rId9"/>
    <p:sldId id="379" r:id="rId10"/>
    <p:sldId id="393" r:id="rId11"/>
    <p:sldId id="380" r:id="rId12"/>
    <p:sldId id="381" r:id="rId13"/>
    <p:sldId id="382" r:id="rId14"/>
    <p:sldId id="383" r:id="rId15"/>
    <p:sldId id="386" r:id="rId16"/>
    <p:sldId id="387" r:id="rId17"/>
    <p:sldId id="388" r:id="rId18"/>
    <p:sldId id="395" r:id="rId19"/>
    <p:sldId id="378" r:id="rId20"/>
    <p:sldId id="394"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E53B47"/>
    <a:srgbClr val="D46C4C"/>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888" autoAdjust="0"/>
    <p:restoredTop sz="95918" autoAdjust="0"/>
  </p:normalViewPr>
  <p:slideViewPr>
    <p:cSldViewPr>
      <p:cViewPr varScale="1">
        <p:scale>
          <a:sx n="67" d="100"/>
          <a:sy n="67" d="100"/>
        </p:scale>
        <p:origin x="-1626" y="-108"/>
      </p:cViewPr>
      <p:guideLst>
        <p:guide orient="horz" pos="2160"/>
        <p:guide pos="2880"/>
      </p:guideLst>
    </p:cSldViewPr>
  </p:slideViewPr>
  <p:outlineViewPr>
    <p:cViewPr>
      <p:scale>
        <a:sx n="33" d="100"/>
        <a:sy n="33" d="100"/>
      </p:scale>
      <p:origin x="0" y="42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Title</a:t>
            </a:r>
            <a:endParaRPr lang="en-US" dirty="0"/>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dirty="0"/>
              <a:t>Page </a:t>
            </a:r>
            <a:fld id="{3F99EF29-387F-42BB-8A81-132E16DF8442}"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xmlns="" val="25583798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Title</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922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Page </a:t>
            </a:r>
            <a:fld id="{870C1BA4-1CEE-4CD8-8532-343A8D2B3155}" type="slidenum">
              <a:rPr lang="en-US"/>
              <a:pPr>
                <a:defRPr/>
              </a:pPr>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xmlns="" val="155109202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en-US" smtClean="0"/>
              <a:t>Doc Title</a:t>
            </a:r>
            <a:endParaRPr lang="en-US" dirty="0"/>
          </a:p>
        </p:txBody>
      </p:sp>
      <p:sp>
        <p:nvSpPr>
          <p:cNvPr id="10243" name="Rectangle 3"/>
          <p:cNvSpPr>
            <a:spLocks noGrp="1" noChangeArrowheads="1"/>
          </p:cNvSpPr>
          <p:nvPr>
            <p:ph type="dt" sz="quarter" idx="1"/>
          </p:nvPr>
        </p:nvSpPr>
        <p:spPr>
          <a:noFill/>
        </p:spPr>
        <p:txBody>
          <a:bodyPr/>
          <a:lstStyle/>
          <a:p>
            <a:r>
              <a:rPr lang="en-US" dirty="0"/>
              <a:t>Month Year</a:t>
            </a:r>
          </a:p>
        </p:txBody>
      </p:sp>
      <p:sp>
        <p:nvSpPr>
          <p:cNvPr id="10244" name="Rectangle 6"/>
          <p:cNvSpPr>
            <a:spLocks noGrp="1" noChangeArrowheads="1"/>
          </p:cNvSpPr>
          <p:nvPr>
            <p:ph type="ftr" sz="quarter" idx="4"/>
          </p:nvPr>
        </p:nvSpPr>
        <p:spPr>
          <a:noFill/>
        </p:spPr>
        <p:txBody>
          <a:bodyPr/>
          <a:lstStyle/>
          <a:p>
            <a:pPr lvl="4"/>
            <a:r>
              <a:rPr lang="en-US" dirty="0"/>
              <a:t>John Doe, Some Company</a:t>
            </a:r>
          </a:p>
        </p:txBody>
      </p:sp>
      <p:sp>
        <p:nvSpPr>
          <p:cNvPr id="10245" name="Rectangle 7"/>
          <p:cNvSpPr>
            <a:spLocks noGrp="1" noChangeArrowheads="1"/>
          </p:cNvSpPr>
          <p:nvPr>
            <p:ph type="sldNum" sz="quarter" idx="5"/>
          </p:nvPr>
        </p:nvSpPr>
        <p:spPr>
          <a:noFill/>
        </p:spPr>
        <p:txBody>
          <a:bodyPr/>
          <a:lstStyle/>
          <a:p>
            <a:r>
              <a:rPr lang="en-US" dirty="0"/>
              <a:t>Page </a:t>
            </a:r>
            <a:fld id="{9A6FF2A5-3843-4034-80EC-B86A7C49C539}" type="slidenum">
              <a:rPr lang="en-US"/>
              <a:pPr/>
              <a:t>1</a:t>
            </a:fld>
            <a:endParaRPr lang="en-US" dirty="0"/>
          </a:p>
        </p:txBody>
      </p:sp>
      <p:sp>
        <p:nvSpPr>
          <p:cNvPr id="10246" name="Rectangle 2"/>
          <p:cNvSpPr>
            <a:spLocks noGrp="1" noRot="1" noChangeAspect="1" noChangeArrowheads="1" noTextEdit="1"/>
          </p:cNvSpPr>
          <p:nvPr>
            <p:ph type="sldImg"/>
          </p:nvPr>
        </p:nvSpPr>
        <p:spPr>
          <a:xfrm>
            <a:off x="1154113" y="701675"/>
            <a:ext cx="4625975" cy="3468688"/>
          </a:xfrm>
          <a:ln/>
        </p:spPr>
      </p:sp>
      <p:sp>
        <p:nvSpPr>
          <p:cNvPr id="10247" name="Rectangle 3"/>
          <p:cNvSpPr>
            <a:spLocks noGrp="1" noChangeArrowheads="1"/>
          </p:cNvSpPr>
          <p:nvPr>
            <p:ph type="body" idx="1"/>
          </p:nvPr>
        </p:nvSpPr>
        <p:spPr>
          <a:noFill/>
          <a:ln/>
        </p:spPr>
        <p:txBody>
          <a:bodyPr/>
          <a:lstStyle/>
          <a:p>
            <a:endParaRPr lang="en-US" dirty="0" smtClean="0"/>
          </a:p>
        </p:txBody>
      </p:sp>
    </p:spTree>
    <p:extLst>
      <p:ext uri="{BB962C8B-B14F-4D97-AF65-F5344CB8AC3E}">
        <p14:creationId xmlns:p14="http://schemas.microsoft.com/office/powerpoint/2010/main" xmlns="" val="18019613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pPr>
              <a:defRPr/>
            </a:pPr>
            <a:r>
              <a:rPr lang="en-US" smtClean="0"/>
              <a:t>Doc Title</a:t>
            </a:r>
            <a:endParaRPr lang="en-US" dirty="0"/>
          </a:p>
        </p:txBody>
      </p:sp>
      <p:sp>
        <p:nvSpPr>
          <p:cNvPr id="5" name="日期占位符 4"/>
          <p:cNvSpPr>
            <a:spLocks noGrp="1"/>
          </p:cNvSpPr>
          <p:nvPr>
            <p:ph type="dt" idx="11"/>
          </p:nvPr>
        </p:nvSpPr>
        <p:spPr/>
        <p:txBody>
          <a:bodyPr/>
          <a:lstStyle/>
          <a:p>
            <a:pPr>
              <a:defRPr/>
            </a:pPr>
            <a:r>
              <a:rPr lang="en-US" smtClean="0"/>
              <a:t>Month Year</a:t>
            </a:r>
            <a:endParaRPr lang="en-US" dirty="0"/>
          </a:p>
        </p:txBody>
      </p:sp>
      <p:sp>
        <p:nvSpPr>
          <p:cNvPr id="6" name="页脚占位符 5"/>
          <p:cNvSpPr>
            <a:spLocks noGrp="1"/>
          </p:cNvSpPr>
          <p:nvPr>
            <p:ph type="ftr" sz="quarter" idx="12"/>
          </p:nvPr>
        </p:nvSpPr>
        <p:spPr/>
        <p:txBody>
          <a:bodyPr/>
          <a:lstStyle/>
          <a:p>
            <a:pPr lvl="4">
              <a:defRPr/>
            </a:pPr>
            <a:r>
              <a:rPr lang="en-US" smtClean="0"/>
              <a:t>John Doe, Some Company</a:t>
            </a:r>
            <a:endParaRPr lang="en-US" dirty="0"/>
          </a:p>
        </p:txBody>
      </p:sp>
      <p:sp>
        <p:nvSpPr>
          <p:cNvPr id="7" name="灯片编号占位符 6"/>
          <p:cNvSpPr>
            <a:spLocks noGrp="1"/>
          </p:cNvSpPr>
          <p:nvPr>
            <p:ph type="sldNum" sz="quarter" idx="13"/>
          </p:nvPr>
        </p:nvSpPr>
        <p:spPr/>
        <p:txBody>
          <a:bodyPr/>
          <a:lstStyle/>
          <a:p>
            <a:pPr>
              <a:defRPr/>
            </a:pPr>
            <a:r>
              <a:rPr lang="en-US" smtClean="0"/>
              <a:t>Page </a:t>
            </a:r>
            <a:fld id="{870C1BA4-1CEE-4CD8-8532-343A8D2B3155}" type="slidenum">
              <a:rPr lang="en-US" smtClean="0"/>
              <a:pPr>
                <a:defRPr/>
              </a:pPr>
              <a:t>9</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pPr>
              <a:defRPr/>
            </a:pPr>
            <a:r>
              <a:rPr lang="en-US" smtClean="0"/>
              <a:t>Doc Title</a:t>
            </a:r>
            <a:endParaRPr lang="en-US" dirty="0"/>
          </a:p>
        </p:txBody>
      </p:sp>
      <p:sp>
        <p:nvSpPr>
          <p:cNvPr id="5" name="日期占位符 4"/>
          <p:cNvSpPr>
            <a:spLocks noGrp="1"/>
          </p:cNvSpPr>
          <p:nvPr>
            <p:ph type="dt" idx="11"/>
          </p:nvPr>
        </p:nvSpPr>
        <p:spPr/>
        <p:txBody>
          <a:bodyPr/>
          <a:lstStyle/>
          <a:p>
            <a:pPr>
              <a:defRPr/>
            </a:pPr>
            <a:r>
              <a:rPr lang="en-US" smtClean="0"/>
              <a:t>Month Year</a:t>
            </a:r>
            <a:endParaRPr lang="en-US" dirty="0"/>
          </a:p>
        </p:txBody>
      </p:sp>
      <p:sp>
        <p:nvSpPr>
          <p:cNvPr id="6" name="页脚占位符 5"/>
          <p:cNvSpPr>
            <a:spLocks noGrp="1"/>
          </p:cNvSpPr>
          <p:nvPr>
            <p:ph type="ftr" sz="quarter" idx="12"/>
          </p:nvPr>
        </p:nvSpPr>
        <p:spPr/>
        <p:txBody>
          <a:bodyPr/>
          <a:lstStyle/>
          <a:p>
            <a:pPr lvl="4">
              <a:defRPr/>
            </a:pPr>
            <a:r>
              <a:rPr lang="en-US" smtClean="0"/>
              <a:t>John Doe, Some Company</a:t>
            </a:r>
            <a:endParaRPr lang="en-US" dirty="0"/>
          </a:p>
        </p:txBody>
      </p:sp>
      <p:sp>
        <p:nvSpPr>
          <p:cNvPr id="7" name="灯片编号占位符 6"/>
          <p:cNvSpPr>
            <a:spLocks noGrp="1"/>
          </p:cNvSpPr>
          <p:nvPr>
            <p:ph type="sldNum" sz="quarter" idx="13"/>
          </p:nvPr>
        </p:nvSpPr>
        <p:spPr/>
        <p:txBody>
          <a:bodyPr/>
          <a:lstStyle/>
          <a:p>
            <a:pPr>
              <a:defRPr/>
            </a:pPr>
            <a:r>
              <a:rPr lang="en-US" smtClean="0"/>
              <a:t>Page </a:t>
            </a:r>
            <a:fld id="{870C1BA4-1CEE-4CD8-8532-343A8D2B3155}" type="slidenum">
              <a:rPr lang="en-US" smtClean="0"/>
              <a:pPr>
                <a:defRPr/>
              </a:pPr>
              <a:t>10</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pPr>
              <a:defRPr/>
            </a:pPr>
            <a:r>
              <a:rPr lang="en-US" smtClean="0"/>
              <a:t>Doc Title</a:t>
            </a:r>
            <a:endParaRPr lang="en-US" dirty="0"/>
          </a:p>
        </p:txBody>
      </p:sp>
      <p:sp>
        <p:nvSpPr>
          <p:cNvPr id="5" name="日期占位符 4"/>
          <p:cNvSpPr>
            <a:spLocks noGrp="1"/>
          </p:cNvSpPr>
          <p:nvPr>
            <p:ph type="dt" idx="11"/>
          </p:nvPr>
        </p:nvSpPr>
        <p:spPr/>
        <p:txBody>
          <a:bodyPr/>
          <a:lstStyle/>
          <a:p>
            <a:pPr>
              <a:defRPr/>
            </a:pPr>
            <a:r>
              <a:rPr lang="en-US" smtClean="0"/>
              <a:t>Month Year</a:t>
            </a:r>
            <a:endParaRPr lang="en-US" dirty="0"/>
          </a:p>
        </p:txBody>
      </p:sp>
      <p:sp>
        <p:nvSpPr>
          <p:cNvPr id="6" name="页脚占位符 5"/>
          <p:cNvSpPr>
            <a:spLocks noGrp="1"/>
          </p:cNvSpPr>
          <p:nvPr>
            <p:ph type="ftr" sz="quarter" idx="12"/>
          </p:nvPr>
        </p:nvSpPr>
        <p:spPr/>
        <p:txBody>
          <a:bodyPr/>
          <a:lstStyle/>
          <a:p>
            <a:pPr lvl="4">
              <a:defRPr/>
            </a:pPr>
            <a:r>
              <a:rPr lang="en-US" smtClean="0"/>
              <a:t>John Doe, Some Company</a:t>
            </a:r>
            <a:endParaRPr lang="en-US" dirty="0"/>
          </a:p>
        </p:txBody>
      </p:sp>
      <p:sp>
        <p:nvSpPr>
          <p:cNvPr id="7" name="灯片编号占位符 6"/>
          <p:cNvSpPr>
            <a:spLocks noGrp="1"/>
          </p:cNvSpPr>
          <p:nvPr>
            <p:ph type="sldNum" sz="quarter" idx="13"/>
          </p:nvPr>
        </p:nvSpPr>
        <p:spPr/>
        <p:txBody>
          <a:bodyPr/>
          <a:lstStyle/>
          <a:p>
            <a:pPr>
              <a:defRPr/>
            </a:pPr>
            <a:r>
              <a:rPr lang="en-US" smtClean="0"/>
              <a:t>Page </a:t>
            </a:r>
            <a:fld id="{870C1BA4-1CEE-4CD8-8532-343A8D2B3155}" type="slidenum">
              <a:rPr lang="en-US" smtClean="0"/>
              <a:pPr>
                <a:defRPr/>
              </a:pPr>
              <a:t>11</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pPr>
              <a:defRPr/>
            </a:pPr>
            <a:r>
              <a:rPr lang="en-US" smtClean="0"/>
              <a:t>Doc Title</a:t>
            </a:r>
            <a:endParaRPr lang="en-US" dirty="0"/>
          </a:p>
        </p:txBody>
      </p:sp>
      <p:sp>
        <p:nvSpPr>
          <p:cNvPr id="5" name="日期占位符 4"/>
          <p:cNvSpPr>
            <a:spLocks noGrp="1"/>
          </p:cNvSpPr>
          <p:nvPr>
            <p:ph type="dt" idx="11"/>
          </p:nvPr>
        </p:nvSpPr>
        <p:spPr/>
        <p:txBody>
          <a:bodyPr/>
          <a:lstStyle/>
          <a:p>
            <a:pPr>
              <a:defRPr/>
            </a:pPr>
            <a:r>
              <a:rPr lang="en-US" smtClean="0"/>
              <a:t>Month Year</a:t>
            </a:r>
            <a:endParaRPr lang="en-US" dirty="0"/>
          </a:p>
        </p:txBody>
      </p:sp>
      <p:sp>
        <p:nvSpPr>
          <p:cNvPr id="6" name="页脚占位符 5"/>
          <p:cNvSpPr>
            <a:spLocks noGrp="1"/>
          </p:cNvSpPr>
          <p:nvPr>
            <p:ph type="ftr" sz="quarter" idx="12"/>
          </p:nvPr>
        </p:nvSpPr>
        <p:spPr/>
        <p:txBody>
          <a:bodyPr/>
          <a:lstStyle/>
          <a:p>
            <a:pPr lvl="4">
              <a:defRPr/>
            </a:pPr>
            <a:r>
              <a:rPr lang="en-US" smtClean="0"/>
              <a:t>John Doe, Some Company</a:t>
            </a:r>
            <a:endParaRPr lang="en-US" dirty="0"/>
          </a:p>
        </p:txBody>
      </p:sp>
      <p:sp>
        <p:nvSpPr>
          <p:cNvPr id="7" name="灯片编号占位符 6"/>
          <p:cNvSpPr>
            <a:spLocks noGrp="1"/>
          </p:cNvSpPr>
          <p:nvPr>
            <p:ph type="sldNum" sz="quarter" idx="13"/>
          </p:nvPr>
        </p:nvSpPr>
        <p:spPr/>
        <p:txBody>
          <a:bodyPr/>
          <a:lstStyle/>
          <a:p>
            <a:pPr>
              <a:defRPr/>
            </a:pPr>
            <a:r>
              <a:rPr lang="en-US" smtClean="0"/>
              <a:t>Page </a:t>
            </a:r>
            <a:fld id="{870C1BA4-1CEE-4CD8-8532-343A8D2B3155}" type="slidenum">
              <a:rPr lang="en-US" smtClean="0"/>
              <a:pPr>
                <a:defRPr/>
              </a:pPr>
              <a:t>12</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dirty="0" smtClean="0"/>
              <a:t>Huawei</a:t>
            </a:r>
            <a:endParaRPr lang="en-US" dirty="0"/>
          </a:p>
        </p:txBody>
      </p:sp>
      <p:sp>
        <p:nvSpPr>
          <p:cNvPr id="7" name="Rectangle 4"/>
          <p:cNvSpPr>
            <a:spLocks noGrp="1" noChangeArrowheads="1"/>
          </p:cNvSpPr>
          <p:nvPr>
            <p:ph type="dt" sz="half" idx="2"/>
          </p:nvPr>
        </p:nvSpPr>
        <p:spPr bwMode="auto">
          <a:xfrm>
            <a:off x="696913" y="334189"/>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US" altLang="zh-CN" dirty="0" smtClean="0"/>
              <a:t>Sept 2015</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dirty="0" smtClean="0"/>
              <a:t>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78767F8E-C671-44AE-B57E-1FAC75A3C92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dirty="0" smtClean="0"/>
              <a:t>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5C694010-9FAD-4A5E-AE03-53FD22EA53F4}"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dirty="0" smtClean="0"/>
              <a:t>Huawei</a:t>
            </a:r>
            <a:endParaRPr lang="en-US" dirty="0"/>
          </a:p>
        </p:txBody>
      </p:sp>
      <p:sp>
        <p:nvSpPr>
          <p:cNvPr id="7" name="Rectangle 4"/>
          <p:cNvSpPr>
            <a:spLocks noGrp="1" noChangeArrowheads="1"/>
          </p:cNvSpPr>
          <p:nvPr>
            <p:ph type="dt" sz="half" idx="2"/>
          </p:nvPr>
        </p:nvSpPr>
        <p:spPr bwMode="auto">
          <a:xfrm>
            <a:off x="696913" y="334189"/>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US" altLang="zh-CN" dirty="0" smtClean="0"/>
              <a:t>Sept 2015</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dirty="0" smtClean="0"/>
              <a:t>Huawei</a:t>
            </a:r>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dirty="0" smtClean="0"/>
              <a:t>Huawei</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dirty="0" smtClean="0"/>
              <a:t>Huawei</a:t>
            </a:r>
            <a:endParaRPr lang="en-US" dirty="0"/>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dirty="0" smtClean="0"/>
              <a:t>Huawei</a:t>
            </a:r>
            <a:endParaRPr lang="en-US"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US" dirty="0"/>
              <a:t>Slide </a:t>
            </a:r>
            <a:fld id="{2EA5A18A-0502-4C7F-91C7-3FAD3C70332A}"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dirty="0" smtClean="0"/>
              <a:t>Huawei</a:t>
            </a:r>
            <a:endParaRPr lang="en-US" dirty="0"/>
          </a:p>
        </p:txBody>
      </p:sp>
      <p:sp>
        <p:nvSpPr>
          <p:cNvPr id="3" name="Rectangle 6"/>
          <p:cNvSpPr>
            <a:spLocks noGrp="1" noChangeArrowheads="1"/>
          </p:cNvSpPr>
          <p:nvPr>
            <p:ph type="sldNum" sz="quarter" idx="11"/>
          </p:nvPr>
        </p:nvSpPr>
        <p:spPr>
          <a:ln/>
        </p:spPr>
        <p:txBody>
          <a:bodyPr/>
          <a:lstStyle>
            <a:lvl1pPr>
              <a:defRPr/>
            </a:lvl1pPr>
          </a:lstStyle>
          <a:p>
            <a:pPr>
              <a:defRPr/>
            </a:pPr>
            <a:r>
              <a:rPr lang="en-US" dirty="0"/>
              <a:t>Slide </a:t>
            </a:r>
            <a:fld id="{57D10478-073E-41FC-8CD8-273C831393D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dirty="0" smtClean="0"/>
              <a:t>Huawei</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62DA8EA7-967B-44C3-81AE-E347CC116DAC}"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dirty="0" smtClean="0"/>
              <a:t>Huawei</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4E488B76-7930-427E-B17C-4A951210E5AC}" type="slidenum">
              <a:rPr lang="en-US"/>
              <a:pPr>
                <a:defRPr/>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dirty="0"/>
              <a:t>Slide </a:t>
            </a:r>
            <a:fld id="{1020D93E-1000-485A-B4A0-9946B8CFFE0D}" type="slidenum">
              <a:rPr lang="en-US"/>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8" name="Rectangle 9"/>
          <p:cNvSpPr>
            <a:spLocks noChangeArrowheads="1"/>
          </p:cNvSpPr>
          <p:nvPr userDrawn="1"/>
        </p:nvSpPr>
        <p:spPr bwMode="auto">
          <a:xfrm>
            <a:off x="685800" y="6475413"/>
            <a:ext cx="718145" cy="184666"/>
          </a:xfrm>
          <a:prstGeom prst="rect">
            <a:avLst/>
          </a:prstGeom>
          <a:noFill/>
          <a:ln w="9525">
            <a:noFill/>
            <a:miter lim="800000"/>
            <a:headEnd/>
            <a:tailEnd/>
          </a:ln>
          <a:effectLst/>
        </p:spPr>
        <p:txBody>
          <a:bodyPr wrap="none" lIns="0" tIns="0" rIns="0" bIns="0">
            <a:spAutoFit/>
          </a:bodyPr>
          <a:lstStyle/>
          <a:p>
            <a:pPr>
              <a:defRPr/>
            </a:pPr>
            <a:r>
              <a:rPr lang="en-US" dirty="0" smtClean="0"/>
              <a:t>Submission</a:t>
            </a:r>
            <a:endParaRPr lang="en-US" dirty="0"/>
          </a:p>
        </p:txBody>
      </p:sp>
      <p:sp>
        <p:nvSpPr>
          <p:cNvPr id="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dirty="0" smtClean="0"/>
              <a:t>Huawei</a:t>
            </a:r>
            <a:endParaRPr lang="en-US" dirty="0"/>
          </a:p>
        </p:txBody>
      </p:sp>
      <p:sp>
        <p:nvSpPr>
          <p:cNvPr id="11" name="Rectangle 7"/>
          <p:cNvSpPr>
            <a:spLocks noChangeArrowheads="1"/>
          </p:cNvSpPr>
          <p:nvPr userDrawn="1"/>
        </p:nvSpPr>
        <p:spPr bwMode="auto">
          <a:xfrm>
            <a:off x="5171077" y="334189"/>
            <a:ext cx="3274423"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t>doc.: IEEE </a:t>
            </a:r>
            <a:r>
              <a:rPr lang="en-US" sz="1800" b="1" kern="1200" dirty="0" smtClean="0">
                <a:solidFill>
                  <a:schemeClr val="tx1"/>
                </a:solidFill>
                <a:latin typeface="Times New Roman" pitchFamily="18" charset="0"/>
                <a:ea typeface="+mn-ea"/>
                <a:cs typeface="+mn-cs"/>
              </a:rPr>
              <a:t>802.11-15/</a:t>
            </a:r>
            <a:r>
              <a:rPr lang="en-US" altLang="zh-CN" sz="1800" b="1" kern="1200" dirty="0" smtClean="0">
                <a:solidFill>
                  <a:schemeClr val="tx1"/>
                </a:solidFill>
                <a:latin typeface="Times New Roman" pitchFamily="18" charset="0"/>
                <a:ea typeface="+mn-ea"/>
                <a:cs typeface="+mn-cs"/>
              </a:rPr>
              <a:t>1109</a:t>
            </a:r>
            <a:r>
              <a:rPr lang="en-US" sz="1800" b="1" kern="1200" dirty="0" smtClean="0">
                <a:solidFill>
                  <a:schemeClr val="tx1"/>
                </a:solidFill>
                <a:latin typeface="Times New Roman" pitchFamily="18" charset="0"/>
                <a:ea typeface="+mn-ea"/>
                <a:cs typeface="+mn-cs"/>
              </a:rPr>
              <a:t>r0</a:t>
            </a:r>
            <a:endParaRPr lang="en-US" sz="1800" b="1" kern="1200" dirty="0">
              <a:solidFill>
                <a:schemeClr val="tx1"/>
              </a:solidFill>
              <a:latin typeface="Times New Roman" pitchFamily="18" charset="0"/>
              <a:ea typeface="+mn-ea"/>
              <a:cs typeface="+mn-cs"/>
            </a:endParaRPr>
          </a:p>
        </p:txBody>
      </p:sp>
      <p:sp>
        <p:nvSpPr>
          <p:cNvPr id="12" name="Rectangle 4"/>
          <p:cNvSpPr>
            <a:spLocks noGrp="1" noChangeArrowheads="1"/>
          </p:cNvSpPr>
          <p:nvPr>
            <p:ph type="dt" sz="half" idx="2"/>
          </p:nvPr>
        </p:nvSpPr>
        <p:spPr bwMode="auto">
          <a:xfrm>
            <a:off x="696913" y="334189"/>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US" altLang="zh-CN" dirty="0" smtClean="0"/>
              <a:t>Sept 2015</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noFill/>
        </p:spPr>
        <p:txBody>
          <a:bodyPr/>
          <a:lstStyle/>
          <a:p>
            <a:r>
              <a:rPr lang="en-US" altLang="zh-CN" dirty="0" smtClean="0"/>
              <a:t>OBSS NAV and PD Threshold Rule for Spatial Reuse</a:t>
            </a:r>
            <a:endParaRPr lang="en-US" dirty="0" smtClean="0"/>
          </a:p>
        </p:txBody>
      </p:sp>
      <p:sp>
        <p:nvSpPr>
          <p:cNvPr id="7173" name="Rectangle 6"/>
          <p:cNvSpPr>
            <a:spLocks noGrp="1" noChangeArrowheads="1"/>
          </p:cNvSpPr>
          <p:nvPr>
            <p:ph idx="1"/>
          </p:nvPr>
        </p:nvSpPr>
        <p:spPr>
          <a:noFill/>
        </p:spPr>
        <p:txBody>
          <a:bodyPr/>
          <a:lstStyle/>
          <a:p>
            <a:pPr algn="ctr">
              <a:buFontTx/>
              <a:buNone/>
            </a:pPr>
            <a:r>
              <a:rPr lang="en-US" sz="2000" dirty="0" smtClean="0"/>
              <a:t>Date:</a:t>
            </a:r>
            <a:r>
              <a:rPr lang="en-US" sz="2000" b="0" dirty="0" smtClean="0"/>
              <a:t> 2015-09-13</a:t>
            </a:r>
          </a:p>
        </p:txBody>
      </p:sp>
      <p:sp>
        <p:nvSpPr>
          <p:cNvPr id="7171" name="Slide Number Placeholder 4"/>
          <p:cNvSpPr>
            <a:spLocks noGrp="1"/>
          </p:cNvSpPr>
          <p:nvPr>
            <p:ph type="sldNum" sz="quarter" idx="11"/>
          </p:nvPr>
        </p:nvSpPr>
        <p:spPr>
          <a:noFill/>
        </p:spPr>
        <p:txBody>
          <a:bodyPr/>
          <a:lstStyle/>
          <a:p>
            <a:r>
              <a:rPr lang="en-US" dirty="0"/>
              <a:t>Slide </a:t>
            </a:r>
            <a:fld id="{8ECFE58B-6F90-4BB0-B09C-F6AB727C71EB}" type="slidenum">
              <a:rPr lang="en-US"/>
              <a:pPr/>
              <a:t>1</a:t>
            </a:fld>
            <a:endParaRPr lang="en-US" dirty="0"/>
          </a:p>
        </p:txBody>
      </p:sp>
      <p:sp>
        <p:nvSpPr>
          <p:cNvPr id="7170" name="Footer Placeholder 3"/>
          <p:cNvSpPr>
            <a:spLocks noGrp="1"/>
          </p:cNvSpPr>
          <p:nvPr>
            <p:ph type="ftr" sz="quarter" idx="3"/>
          </p:nvPr>
        </p:nvSpPr>
        <p:spPr>
          <a:xfrm>
            <a:off x="5791199" y="6475413"/>
            <a:ext cx="2752661" cy="184666"/>
          </a:xfrm>
          <a:noFill/>
        </p:spPr>
        <p:txBody>
          <a:bodyPr/>
          <a:lstStyle/>
          <a:p>
            <a:r>
              <a:rPr lang="en-US" dirty="0" smtClean="0"/>
              <a:t>Huawei, Broadcom, </a:t>
            </a:r>
            <a:r>
              <a:rPr lang="en-US" altLang="zh-CN" dirty="0"/>
              <a:t>et al</a:t>
            </a:r>
            <a:endParaRPr lang="en-US" dirty="0"/>
          </a:p>
        </p:txBody>
      </p:sp>
      <p:sp>
        <p:nvSpPr>
          <p:cNvPr id="8" name="Rectangle 12"/>
          <p:cNvSpPr>
            <a:spLocks noChangeArrowheads="1"/>
          </p:cNvSpPr>
          <p:nvPr/>
        </p:nvSpPr>
        <p:spPr bwMode="auto">
          <a:xfrm>
            <a:off x="1066800" y="2133600"/>
            <a:ext cx="1368339" cy="250021"/>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smtClean="0"/>
              <a:t>Authors:</a:t>
            </a:r>
            <a:endParaRPr lang="en-US" sz="2000" dirty="0"/>
          </a:p>
        </p:txBody>
      </p:sp>
      <p:sp>
        <p:nvSpPr>
          <p:cNvPr id="9" name="Rectangle 4"/>
          <p:cNvSpPr>
            <a:spLocks noGrp="1" noChangeArrowheads="1"/>
          </p:cNvSpPr>
          <p:nvPr>
            <p:ph type="dt" sz="half" idx="2"/>
          </p:nvPr>
        </p:nvSpPr>
        <p:spPr bwMode="auto">
          <a:xfrm>
            <a:off x="696913" y="334189"/>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US" altLang="zh-CN" dirty="0" smtClean="0"/>
              <a:t>Sept 2015</a:t>
            </a:r>
            <a:endParaRPr lang="en-US" dirty="0"/>
          </a:p>
        </p:txBody>
      </p:sp>
      <p:graphicFrame>
        <p:nvGraphicFramePr>
          <p:cNvPr id="10" name="Table 12"/>
          <p:cNvGraphicFramePr>
            <a:graphicFrameLocks noGrp="1"/>
          </p:cNvGraphicFramePr>
          <p:nvPr/>
        </p:nvGraphicFramePr>
        <p:xfrm>
          <a:off x="971600" y="2590800"/>
          <a:ext cx="7467600" cy="3698630"/>
        </p:xfrm>
        <a:graphic>
          <a:graphicData uri="http://schemas.openxmlformats.org/drawingml/2006/table">
            <a:tbl>
              <a:tblPr firstRow="1" bandRow="1">
                <a:tableStyleId>{F5AB1C69-6EDB-4FF4-983F-18BD219EF322}</a:tableStyleId>
              </a:tblPr>
              <a:tblGrid>
                <a:gridCol w="1493520"/>
                <a:gridCol w="1179095"/>
                <a:gridCol w="1650733"/>
                <a:gridCol w="1336307"/>
                <a:gridCol w="1807945"/>
              </a:tblGrid>
              <a:tr h="238137">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480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rgbClr val="000000"/>
                          </a:solidFill>
                          <a:latin typeface="+mn-lt"/>
                          <a:ea typeface="Times New Roman"/>
                          <a:cs typeface="Arial"/>
                        </a:rPr>
                        <a:t>Rossi Jun Luo</a:t>
                      </a:r>
                      <a:endParaRPr lang="en-US" altLang="zh-CN"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Huawei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5B-N8, No.2222 </a:t>
                      </a:r>
                      <a:r>
                        <a:rPr lang="en-US" sz="1000" dirty="0" err="1">
                          <a:solidFill>
                            <a:srgbClr val="000000"/>
                          </a:solidFill>
                          <a:latin typeface="Times New Roman"/>
                          <a:ea typeface="Times New Roman"/>
                          <a:cs typeface="Arial"/>
                        </a:rPr>
                        <a:t>Xinjinqiao</a:t>
                      </a:r>
                      <a:r>
                        <a:rPr lang="en-US" sz="1000" dirty="0">
                          <a:solidFill>
                            <a:srgbClr val="000000"/>
                          </a:solidFill>
                          <a:latin typeface="Times New Roman"/>
                          <a:ea typeface="Times New Roman"/>
                          <a:cs typeface="Arial"/>
                        </a:rPr>
                        <a:t> Road, </a:t>
                      </a:r>
                      <a:r>
                        <a:rPr lang="en-US" sz="1000" dirty="0" err="1">
                          <a:solidFill>
                            <a:srgbClr val="000000"/>
                          </a:solidFill>
                          <a:latin typeface="Times New Roman"/>
                          <a:ea typeface="Times New Roman"/>
                          <a:cs typeface="Arial"/>
                        </a:rPr>
                        <a:t>Pudong</a:t>
                      </a:r>
                      <a:r>
                        <a:rPr lang="en-US" sz="1000" dirty="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a:t>
                      </a:r>
                      <a:r>
                        <a:rPr lang="en-US" sz="1000" dirty="0" smtClean="0">
                          <a:solidFill>
                            <a:srgbClr val="000000"/>
                          </a:solidFill>
                          <a:latin typeface="Times New Roman"/>
                          <a:ea typeface="Times New Roman"/>
                          <a:cs typeface="Arial"/>
                        </a:rPr>
                        <a:t>86-18916768513</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altLang="zh-CN" sz="1100" dirty="0" smtClean="0">
                          <a:solidFill>
                            <a:srgbClr val="000000"/>
                          </a:solidFill>
                          <a:latin typeface="+mn-lt"/>
                          <a:ea typeface="Times New Roman"/>
                          <a:cs typeface="Arial"/>
                        </a:rPr>
                        <a:t>jun.l@huawei.com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4834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rgbClr val="000000"/>
                          </a:solidFill>
                          <a:latin typeface="+mn-lt"/>
                          <a:ea typeface="Times New Roman"/>
                          <a:cs typeface="Arial"/>
                        </a:rPr>
                        <a:t>Peter Loc</a:t>
                      </a:r>
                      <a:endParaRPr lang="en-US" altLang="zh-CN"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kumimoji="0" lang="en-US" altLang="zh-CN" sz="1100" b="0" i="0" u="none" strike="noStrike" kern="1200" cap="none" spc="0" normalizeH="0" baseline="0" noProof="0" dirty="0" smtClean="0">
                          <a:ln>
                            <a:noFill/>
                          </a:ln>
                          <a:solidFill>
                            <a:srgbClr val="000000"/>
                          </a:solidFill>
                          <a:effectLst/>
                          <a:uLnTx/>
                          <a:uFillTx/>
                          <a:latin typeface="+mn-lt"/>
                          <a:ea typeface="Times New Roman"/>
                          <a:cs typeface="Arial"/>
                        </a:rPr>
                        <a:t>peterloc@iwirelesstech.com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601">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 Liu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liule@huawei.com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4801">
                <a:tc>
                  <a:txBody>
                    <a:bodyPr/>
                    <a:lstStyle/>
                    <a:p>
                      <a:pPr marL="0" marR="0" algn="ctr">
                        <a:spcBef>
                          <a:spcPts val="0"/>
                        </a:spcBef>
                        <a:spcAft>
                          <a:spcPts val="0"/>
                        </a:spcAft>
                      </a:pPr>
                      <a:r>
                        <a:rPr lang="en-US" altLang="zh-CN" sz="1200" dirty="0" err="1" smtClean="0">
                          <a:solidFill>
                            <a:srgbClr val="000000"/>
                          </a:solidFill>
                          <a:latin typeface="+mn-lt"/>
                          <a:ea typeface="Times New Roman"/>
                          <a:cs typeface="Arial"/>
                        </a:rPr>
                        <a:t>Jiayin</a:t>
                      </a:r>
                      <a:r>
                        <a:rPr lang="en-US" altLang="zh-CN" sz="1200" dirty="0" smtClean="0">
                          <a:solidFill>
                            <a:srgbClr val="000000"/>
                          </a:solidFill>
                          <a:latin typeface="+mn-lt"/>
                          <a:ea typeface="Times New Roman"/>
                          <a:cs typeface="Arial"/>
                        </a:rPr>
                        <a:t> Zhang</a:t>
                      </a:r>
                      <a:endParaRPr lang="en-US" altLang="zh-CN"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5B-N8, No.2222 </a:t>
                      </a:r>
                      <a:r>
                        <a:rPr lang="en-US" sz="1000" dirty="0" err="1">
                          <a:solidFill>
                            <a:srgbClr val="000000"/>
                          </a:solidFill>
                          <a:latin typeface="Times New Roman"/>
                          <a:ea typeface="Times New Roman"/>
                          <a:cs typeface="Arial"/>
                        </a:rPr>
                        <a:t>Xinjinqiao</a:t>
                      </a:r>
                      <a:r>
                        <a:rPr lang="en-US" sz="1000" dirty="0">
                          <a:solidFill>
                            <a:srgbClr val="000000"/>
                          </a:solidFill>
                          <a:latin typeface="Times New Roman"/>
                          <a:ea typeface="Times New Roman"/>
                          <a:cs typeface="Arial"/>
                        </a:rPr>
                        <a:t> Road, </a:t>
                      </a:r>
                      <a:r>
                        <a:rPr lang="en-US" sz="1000" dirty="0" err="1">
                          <a:solidFill>
                            <a:srgbClr val="000000"/>
                          </a:solidFill>
                          <a:latin typeface="Times New Roman"/>
                          <a:ea typeface="Times New Roman"/>
                          <a:cs typeface="Arial"/>
                        </a:rPr>
                        <a:t>Pudong</a:t>
                      </a:r>
                      <a:r>
                        <a:rPr lang="en-US" sz="1000" dirty="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zhangjiayin@huawei.com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4800">
                <a:tc>
                  <a:txBody>
                    <a:bodyPr/>
                    <a:lstStyle/>
                    <a:p>
                      <a:pPr marL="0" marR="0" algn="ctr">
                        <a:spcBef>
                          <a:spcPts val="0"/>
                        </a:spcBef>
                        <a:spcAft>
                          <a:spcPts val="0"/>
                        </a:spcAft>
                      </a:pPr>
                      <a:r>
                        <a:rPr lang="en-US" sz="1200" dirty="0">
                          <a:solidFill>
                            <a:srgbClr val="000000"/>
                          </a:solidFill>
                          <a:latin typeface="Times New Roman"/>
                          <a:ea typeface="Times New Roman"/>
                          <a:cs typeface="Arial"/>
                        </a:rPr>
                        <a:t>Yi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+86-18665891036</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Roy.luoyi@huawei.com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4801">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Yingpei</a:t>
                      </a:r>
                      <a:r>
                        <a:rPr lang="en-US" sz="1200" dirty="0">
                          <a:solidFill>
                            <a:srgbClr val="000000"/>
                          </a:solidFill>
                          <a:latin typeface="Times New Roman"/>
                          <a:ea typeface="Times New Roman"/>
                          <a:cs typeface="Arial"/>
                        </a:rPr>
                        <a:t> 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linyingpei@huawei.com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4800">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Jiyong</a:t>
                      </a:r>
                      <a:r>
                        <a:rPr lang="en-US" sz="1200" dirty="0">
                          <a:solidFill>
                            <a:srgbClr val="000000"/>
                          </a:solidFill>
                          <a:latin typeface="Times New Roman"/>
                          <a:ea typeface="Times New Roman"/>
                          <a:cs typeface="Arial"/>
                        </a:rPr>
                        <a:t> Pang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pangjiyong@huawei.com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7200">
                <a:tc>
                  <a:txBody>
                    <a:bodyPr/>
                    <a:lstStyle/>
                    <a:p>
                      <a:pPr marL="0" marR="0" algn="ctr">
                        <a:spcBef>
                          <a:spcPts val="0"/>
                        </a:spcBef>
                        <a:spcAft>
                          <a:spcPts val="0"/>
                        </a:spcAft>
                      </a:pPr>
                      <a:r>
                        <a:rPr lang="en-US" sz="1200" dirty="0">
                          <a:solidFill>
                            <a:srgbClr val="000000"/>
                          </a:solidFill>
                          <a:latin typeface="Times New Roman"/>
                          <a:ea typeface="Times New Roman"/>
                          <a:cs typeface="Arial"/>
                        </a:rPr>
                        <a:t>Zhigang Rong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10180 Telesis Court, Suite 365, San Diego, CA  92121 NA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zhigang.rong@huawei.com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06977">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Rob Sun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303 Terry Fox, Suite 400 Kanata, Ottawa, Canada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Rob.Sun@huawei.com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98228">
                <a:tc>
                  <a:txBody>
                    <a:bodyPr/>
                    <a:lstStyle/>
                    <a:p>
                      <a:pPr marL="0" marR="0" algn="ctr">
                        <a:spcBef>
                          <a:spcPts val="0"/>
                        </a:spcBef>
                        <a:spcAft>
                          <a:spcPts val="0"/>
                        </a:spcAft>
                      </a:pPr>
                      <a:r>
                        <a:rPr lang="en-US" sz="1200" dirty="0">
                          <a:solidFill>
                            <a:srgbClr val="000000"/>
                          </a:solidFill>
                          <a:latin typeface="Times New Roman"/>
                          <a:ea typeface="Times New Roman"/>
                          <a:cs typeface="Arial"/>
                        </a:rPr>
                        <a:t>David X.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F1-17, </a:t>
                      </a:r>
                      <a:r>
                        <a:rPr lang="en-US" sz="1000" dirty="0" err="1">
                          <a:solidFill>
                            <a:srgbClr val="000000"/>
                          </a:solidFill>
                          <a:latin typeface="Times New Roman"/>
                          <a:ea typeface="Times New Roman"/>
                          <a:cs typeface="Arial"/>
                        </a:rPr>
                        <a:t>Huawei</a:t>
                      </a:r>
                      <a:r>
                        <a:rPr lang="en-US" sz="1000" dirty="0">
                          <a:solidFill>
                            <a:srgbClr val="000000"/>
                          </a:solidFill>
                          <a:latin typeface="Times New Roman"/>
                          <a:ea typeface="Times New Roman"/>
                          <a:cs typeface="Arial"/>
                        </a:rPr>
                        <a:t> Base, </a:t>
                      </a:r>
                      <a:r>
                        <a:rPr lang="en-US" sz="1000" dirty="0" err="1">
                          <a:solidFill>
                            <a:srgbClr val="000000"/>
                          </a:solidFill>
                          <a:latin typeface="Times New Roman"/>
                          <a:ea typeface="Times New Roman"/>
                          <a:cs typeface="Arial"/>
                        </a:rPr>
                        <a:t>Bantian</a:t>
                      </a:r>
                      <a:r>
                        <a:rPr lang="en-US" sz="1000" dirty="0">
                          <a:solidFill>
                            <a:srgbClr val="000000"/>
                          </a:solidFill>
                          <a:latin typeface="Times New Roman"/>
                          <a:ea typeface="Times New Roman"/>
                          <a:cs typeface="Arial"/>
                        </a:rPr>
                        <a:t>, Shenzhen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david.yangxun@huawei.com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457200"/>
            <a:ext cx="7772400" cy="1066800"/>
          </a:xfrm>
        </p:spPr>
        <p:txBody>
          <a:bodyPr/>
          <a:lstStyle/>
          <a:p>
            <a:r>
              <a:rPr lang="en-US" altLang="zh-CN" dirty="0" smtClean="0"/>
              <a:t>Current NAV rule</a:t>
            </a:r>
            <a:endParaRPr lang="zh-CN" altLang="en-US" dirty="0"/>
          </a:p>
        </p:txBody>
      </p:sp>
      <p:sp>
        <p:nvSpPr>
          <p:cNvPr id="4" name="灯片编号占位符 3"/>
          <p:cNvSpPr>
            <a:spLocks noGrp="1"/>
          </p:cNvSpPr>
          <p:nvPr>
            <p:ph type="sldNum" sz="quarter" idx="11"/>
          </p:nvPr>
        </p:nvSpPr>
        <p:spPr/>
        <p:txBody>
          <a:bodyPr/>
          <a:lstStyle/>
          <a:p>
            <a:pPr>
              <a:defRPr/>
            </a:pPr>
            <a:r>
              <a:rPr lang="en-US" dirty="0" smtClean="0"/>
              <a:t>Slide </a:t>
            </a:r>
            <a:fld id="{3099D1E7-2CFE-4362-BB72-AF97192842EA}" type="slidenum">
              <a:rPr lang="en-US" smtClean="0"/>
              <a:pPr>
                <a:defRPr/>
              </a:pPr>
              <a:t>10</a:t>
            </a:fld>
            <a:endParaRPr lang="en-US" dirty="0"/>
          </a:p>
        </p:txBody>
      </p:sp>
      <p:sp>
        <p:nvSpPr>
          <p:cNvPr id="8" name="矩形 7"/>
          <p:cNvSpPr/>
          <p:nvPr/>
        </p:nvSpPr>
        <p:spPr>
          <a:xfrm>
            <a:off x="533400" y="1548825"/>
            <a:ext cx="8001000" cy="3877985"/>
          </a:xfrm>
          <a:prstGeom prst="rect">
            <a:avLst/>
          </a:prstGeom>
        </p:spPr>
        <p:txBody>
          <a:bodyPr wrap="square">
            <a:spAutoFit/>
          </a:bodyPr>
          <a:lstStyle/>
          <a:p>
            <a:pPr marL="342900" lvl="1" indent="-342900" algn="just">
              <a:spcBef>
                <a:spcPct val="20000"/>
              </a:spcBef>
              <a:buFontTx/>
              <a:buChar char="•"/>
              <a:defRPr/>
            </a:pPr>
            <a:r>
              <a:rPr lang="en-US" altLang="zh-CN" sz="2000" b="1" dirty="0" smtClean="0"/>
              <a:t>Devices will set/reset NAV when the duration field is decoded correctly from inter-BSS frame.</a:t>
            </a:r>
          </a:p>
          <a:p>
            <a:pPr lvl="1" algn="just">
              <a:defRPr/>
            </a:pPr>
            <a:r>
              <a:rPr lang="en-US" altLang="zh-CN" sz="1800" dirty="0" smtClean="0">
                <a:solidFill>
                  <a:schemeClr val="accent2"/>
                </a:solidFill>
                <a:cs typeface="Times New Roman" pitchFamily="18" charset="0"/>
              </a:rPr>
              <a:t>“A STA that receives at least one valid frame within a received PSDU shall update its NAV with the information received in any valid Duration field from within that PSDU for all frames where the new NAV value is greater than the current NAV value, except for those where the RA is equal to the MAC address of the STA.” —From 802.11-2012</a:t>
            </a:r>
          </a:p>
          <a:p>
            <a:pPr lvl="1" algn="just">
              <a:defRPr/>
            </a:pPr>
            <a:endParaRPr lang="en-US" altLang="zh-CN" sz="1600" dirty="0" smtClean="0">
              <a:solidFill>
                <a:schemeClr val="accent4">
                  <a:lumMod val="50000"/>
                  <a:lumOff val="50000"/>
                </a:schemeClr>
              </a:solidFill>
              <a:cs typeface="Times New Roman" pitchFamily="18" charset="0"/>
            </a:endParaRPr>
          </a:p>
          <a:p>
            <a:pPr marL="342900" lvl="1" indent="-342900" algn="just">
              <a:spcBef>
                <a:spcPct val="20000"/>
              </a:spcBef>
              <a:buFontTx/>
              <a:buChar char="•"/>
              <a:defRPr/>
            </a:pPr>
            <a:r>
              <a:rPr lang="en-US" altLang="ko-KR" sz="2000" b="1" dirty="0" smtClean="0"/>
              <a:t>It means that HE STA also sets its NAV from the valid inter-BSS frame, regardless whether the RSSI is less than the OBSS PD </a:t>
            </a:r>
            <a:r>
              <a:rPr lang="en-US" altLang="zh-CN" sz="2000" b="1" dirty="0" smtClean="0"/>
              <a:t>level or not</a:t>
            </a:r>
            <a:r>
              <a:rPr lang="en-US" altLang="ko-KR" sz="2000" b="1" dirty="0" smtClean="0"/>
              <a:t>. Obviously, current NAV setting rule will cause to disturb the spatial reuse.</a:t>
            </a:r>
          </a:p>
          <a:p>
            <a:pPr lvl="1" algn="just">
              <a:defRPr/>
            </a:pPr>
            <a:endParaRPr lang="en-US" altLang="zh-CN" sz="1600" dirty="0" smtClean="0">
              <a:solidFill>
                <a:schemeClr val="accent4">
                  <a:lumMod val="50000"/>
                  <a:lumOff val="50000"/>
                </a:schemeClr>
              </a:solidFill>
              <a:cs typeface="Times New Roman" pitchFamily="18" charset="0"/>
            </a:endParaRPr>
          </a:p>
        </p:txBody>
      </p:sp>
      <p:sp>
        <p:nvSpPr>
          <p:cNvPr id="6" name="Footer Placeholder 3"/>
          <p:cNvSpPr>
            <a:spLocks noGrp="1"/>
          </p:cNvSpPr>
          <p:nvPr>
            <p:ph type="ftr" sz="quarter" idx="3"/>
          </p:nvPr>
        </p:nvSpPr>
        <p:spPr>
          <a:xfrm>
            <a:off x="5791199" y="6475413"/>
            <a:ext cx="2752661" cy="184666"/>
          </a:xfrm>
          <a:noFill/>
        </p:spPr>
        <p:txBody>
          <a:bodyPr/>
          <a:lstStyle/>
          <a:p>
            <a:r>
              <a:rPr lang="en-US" dirty="0" smtClean="0"/>
              <a:t>Huawei, Broadcom, </a:t>
            </a:r>
            <a:r>
              <a:rPr lang="en-US" altLang="zh-CN" dirty="0"/>
              <a:t>et al</a:t>
            </a:r>
            <a:endParaRPr lang="en-US" dirty="0"/>
          </a:p>
        </p:txBody>
      </p:sp>
      <p:sp>
        <p:nvSpPr>
          <p:cNvPr id="7" name="Rectangle 4"/>
          <p:cNvSpPr>
            <a:spLocks noGrp="1" noChangeArrowheads="1"/>
          </p:cNvSpPr>
          <p:nvPr>
            <p:ph type="dt" sz="half" idx="2"/>
          </p:nvPr>
        </p:nvSpPr>
        <p:spPr bwMode="auto">
          <a:xfrm>
            <a:off x="696913" y="334189"/>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US" altLang="zh-CN" dirty="0" smtClean="0"/>
              <a:t>Sept 2015</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457200"/>
            <a:ext cx="7772400" cy="1066800"/>
          </a:xfrm>
        </p:spPr>
        <p:txBody>
          <a:bodyPr/>
          <a:lstStyle/>
          <a:p>
            <a:r>
              <a:rPr lang="en-US" altLang="zh-CN" dirty="0" smtClean="0"/>
              <a:t>Example of Current NAV for SR</a:t>
            </a:r>
            <a:endParaRPr lang="zh-CN" altLang="en-US" dirty="0"/>
          </a:p>
        </p:txBody>
      </p:sp>
      <p:sp>
        <p:nvSpPr>
          <p:cNvPr id="4" name="灯片编号占位符 3"/>
          <p:cNvSpPr>
            <a:spLocks noGrp="1"/>
          </p:cNvSpPr>
          <p:nvPr>
            <p:ph type="sldNum" sz="quarter" idx="11"/>
          </p:nvPr>
        </p:nvSpPr>
        <p:spPr/>
        <p:txBody>
          <a:bodyPr/>
          <a:lstStyle/>
          <a:p>
            <a:pPr>
              <a:defRPr/>
            </a:pPr>
            <a:r>
              <a:rPr lang="en-US" dirty="0" smtClean="0"/>
              <a:t>Slide </a:t>
            </a:r>
            <a:fld id="{3099D1E7-2CFE-4362-BB72-AF97192842EA}" type="slidenum">
              <a:rPr lang="en-US" smtClean="0"/>
              <a:pPr>
                <a:defRPr/>
              </a:pPr>
              <a:t>11</a:t>
            </a:fld>
            <a:endParaRPr lang="en-US" dirty="0"/>
          </a:p>
        </p:txBody>
      </p:sp>
      <p:sp>
        <p:nvSpPr>
          <p:cNvPr id="8" name="矩形 7"/>
          <p:cNvSpPr/>
          <p:nvPr/>
        </p:nvSpPr>
        <p:spPr>
          <a:xfrm>
            <a:off x="533400" y="1447800"/>
            <a:ext cx="8001000" cy="4967514"/>
          </a:xfrm>
          <a:prstGeom prst="rect">
            <a:avLst/>
          </a:prstGeom>
        </p:spPr>
        <p:txBody>
          <a:bodyPr wrap="square">
            <a:spAutoFit/>
          </a:bodyPr>
          <a:lstStyle/>
          <a:p>
            <a:pPr marL="342900" lvl="1" indent="-342900" algn="just">
              <a:spcBef>
                <a:spcPct val="20000"/>
              </a:spcBef>
              <a:buFontTx/>
              <a:buChar char="•"/>
              <a:defRPr/>
            </a:pPr>
            <a:r>
              <a:rPr lang="en-US" altLang="zh-CN" sz="1800" dirty="0" smtClean="0"/>
              <a:t>Let’s say OBSS PD level is set to -72dBm. Intra-BSS device A located in the OBSS yellow ring with receiving OBSS signal strength from (-82, -72)</a:t>
            </a:r>
            <a:r>
              <a:rPr lang="en-US" altLang="zh-CN" sz="1800" dirty="0" err="1" smtClean="0"/>
              <a:t>dBm</a:t>
            </a:r>
            <a:r>
              <a:rPr lang="en-US" altLang="zh-CN" sz="1800" dirty="0" smtClean="0"/>
              <a:t> can change from CCA busy to idle.</a:t>
            </a:r>
          </a:p>
          <a:p>
            <a:pPr marL="342900" lvl="1" indent="-342900" algn="just">
              <a:spcBef>
                <a:spcPct val="20000"/>
              </a:spcBef>
              <a:buFontTx/>
              <a:buChar char="•"/>
              <a:defRPr/>
            </a:pPr>
            <a:r>
              <a:rPr lang="en-US" altLang="zh-CN" sz="1800" dirty="0" smtClean="0">
                <a:solidFill>
                  <a:srgbClr val="FF0000"/>
                </a:solidFill>
              </a:rPr>
              <a:t>NAV issue: </a:t>
            </a:r>
            <a:r>
              <a:rPr lang="en-US" altLang="zh-CN" sz="1800" dirty="0" smtClean="0"/>
              <a:t>However, if device A decodes the duration field correctly from OBSS signal, device A can’t transmit for spatial reuse due to the higher NAV value, following 11ac NAV rule.</a:t>
            </a:r>
          </a:p>
          <a:p>
            <a:pPr marL="342900" lvl="1" indent="-342900" algn="just">
              <a:spcBef>
                <a:spcPct val="20000"/>
              </a:spcBef>
              <a:buFontTx/>
              <a:buChar char="•"/>
              <a:defRPr/>
            </a:pPr>
            <a:endParaRPr lang="en-US" altLang="zh-CN" sz="1800" b="1" dirty="0" smtClean="0"/>
          </a:p>
          <a:p>
            <a:pPr marL="342900" lvl="1" indent="-342900" algn="just">
              <a:spcBef>
                <a:spcPct val="20000"/>
              </a:spcBef>
              <a:buFontTx/>
              <a:buChar char="•"/>
              <a:defRPr/>
            </a:pPr>
            <a:endParaRPr lang="en-US" altLang="zh-CN" sz="1800" b="1" dirty="0" smtClean="0"/>
          </a:p>
          <a:p>
            <a:pPr marL="342900" lvl="1" indent="-342900" algn="just">
              <a:spcBef>
                <a:spcPct val="20000"/>
              </a:spcBef>
              <a:buFontTx/>
              <a:buChar char="•"/>
              <a:defRPr/>
            </a:pPr>
            <a:endParaRPr lang="en-US" altLang="zh-CN" sz="1800" b="1" dirty="0" smtClean="0"/>
          </a:p>
          <a:p>
            <a:pPr marL="342900" lvl="1" indent="-342900" algn="just">
              <a:spcBef>
                <a:spcPct val="20000"/>
              </a:spcBef>
              <a:buFontTx/>
              <a:buChar char="•"/>
              <a:defRPr/>
            </a:pPr>
            <a:endParaRPr lang="en-US" altLang="zh-CN" sz="1800" b="1" dirty="0" smtClean="0"/>
          </a:p>
          <a:p>
            <a:pPr marL="342900" lvl="1" indent="-342900" algn="just">
              <a:spcBef>
                <a:spcPct val="20000"/>
              </a:spcBef>
              <a:buFontTx/>
              <a:buChar char="•"/>
              <a:defRPr/>
            </a:pPr>
            <a:endParaRPr lang="en-US" altLang="zh-CN" sz="1800" b="1" dirty="0" smtClean="0"/>
          </a:p>
          <a:p>
            <a:pPr marL="342900" lvl="1" indent="-342900" algn="just">
              <a:spcBef>
                <a:spcPct val="20000"/>
              </a:spcBef>
              <a:buFontTx/>
              <a:buChar char="•"/>
              <a:defRPr/>
            </a:pPr>
            <a:endParaRPr lang="en-US" altLang="zh-CN" sz="1800" b="1" dirty="0" smtClean="0"/>
          </a:p>
          <a:p>
            <a:pPr marL="342900" lvl="1" indent="-342900" algn="just">
              <a:spcBef>
                <a:spcPct val="20000"/>
              </a:spcBef>
              <a:buFontTx/>
              <a:buChar char="•"/>
              <a:defRPr/>
            </a:pPr>
            <a:endParaRPr lang="en-US" altLang="zh-CN" sz="1800" b="1" dirty="0" smtClean="0"/>
          </a:p>
          <a:p>
            <a:pPr marL="342900" lvl="1" indent="-342900" algn="just">
              <a:spcBef>
                <a:spcPct val="20000"/>
              </a:spcBef>
              <a:buFontTx/>
              <a:buChar char="•"/>
              <a:defRPr/>
            </a:pPr>
            <a:endParaRPr lang="en-US" altLang="zh-CN" b="1" dirty="0" smtClean="0"/>
          </a:p>
          <a:p>
            <a:pPr marL="342900" lvl="1" indent="-342900" algn="just">
              <a:spcBef>
                <a:spcPct val="20000"/>
              </a:spcBef>
              <a:buFontTx/>
              <a:buChar char="•"/>
              <a:defRPr/>
            </a:pPr>
            <a:r>
              <a:rPr lang="en-US" altLang="zh-CN" sz="1800" b="1" dirty="0" smtClean="0"/>
              <a:t>In order to take advantage of SR feature, it is necessary to make changes on current NAV rules to enable more SR links (e.g. device A).</a:t>
            </a:r>
          </a:p>
        </p:txBody>
      </p:sp>
      <p:sp>
        <p:nvSpPr>
          <p:cNvPr id="6" name="Oval 14"/>
          <p:cNvSpPr>
            <a:spLocks noChangeAspect="1" noChangeArrowheads="1"/>
          </p:cNvSpPr>
          <p:nvPr/>
        </p:nvSpPr>
        <p:spPr bwMode="auto">
          <a:xfrm>
            <a:off x="3733800" y="3382588"/>
            <a:ext cx="3024188" cy="2232065"/>
          </a:xfrm>
          <a:prstGeom prst="ellipse">
            <a:avLst/>
          </a:prstGeom>
          <a:solidFill>
            <a:srgbClr val="FFFF00"/>
          </a:solidFill>
          <a:ln w="9525">
            <a:solidFill>
              <a:srgbClr val="0000FF"/>
            </a:solidFill>
            <a:round/>
            <a:headEnd/>
            <a:tailEnd/>
          </a:ln>
        </p:spPr>
        <p:txBody>
          <a:bodyPr wrap="none" anchor="ctr"/>
          <a:lstStyle/>
          <a:p>
            <a:endParaRPr lang="zh-CN" altLang="en-US"/>
          </a:p>
        </p:txBody>
      </p:sp>
      <p:sp>
        <p:nvSpPr>
          <p:cNvPr id="7" name="Oval 14"/>
          <p:cNvSpPr>
            <a:spLocks noChangeAspect="1" noChangeArrowheads="1"/>
          </p:cNvSpPr>
          <p:nvPr/>
        </p:nvSpPr>
        <p:spPr bwMode="auto">
          <a:xfrm>
            <a:off x="4210050" y="3713171"/>
            <a:ext cx="2070100" cy="1545664"/>
          </a:xfrm>
          <a:prstGeom prst="ellipse">
            <a:avLst/>
          </a:prstGeom>
          <a:solidFill>
            <a:schemeClr val="bg1"/>
          </a:solidFill>
          <a:ln w="9525">
            <a:solidFill>
              <a:srgbClr val="0000FF"/>
            </a:solidFill>
            <a:prstDash val="dash"/>
            <a:round/>
            <a:headEnd/>
            <a:tailEnd/>
          </a:ln>
        </p:spPr>
        <p:txBody>
          <a:bodyPr wrap="none" anchor="ctr"/>
          <a:lstStyle/>
          <a:p>
            <a:endParaRPr lang="zh-CN" altLang="en-US"/>
          </a:p>
        </p:txBody>
      </p:sp>
      <p:sp>
        <p:nvSpPr>
          <p:cNvPr id="10" name="Oval 13"/>
          <p:cNvSpPr>
            <a:spLocks noChangeAspect="1" noChangeArrowheads="1"/>
          </p:cNvSpPr>
          <p:nvPr/>
        </p:nvSpPr>
        <p:spPr bwMode="auto">
          <a:xfrm>
            <a:off x="3921125" y="4343400"/>
            <a:ext cx="141288" cy="109774"/>
          </a:xfrm>
          <a:prstGeom prst="ellipse">
            <a:avLst/>
          </a:prstGeom>
          <a:solidFill>
            <a:schemeClr val="accent3">
              <a:lumMod val="65000"/>
            </a:schemeClr>
          </a:solidFill>
          <a:ln w="9525">
            <a:solidFill>
              <a:schemeClr val="tx1"/>
            </a:solidFill>
            <a:round/>
            <a:headEnd/>
            <a:tailEnd/>
          </a:ln>
        </p:spPr>
        <p:txBody>
          <a:bodyPr wrap="none" anchor="ctr"/>
          <a:lstStyle/>
          <a:p>
            <a:pPr>
              <a:defRPr/>
            </a:pPr>
            <a:endParaRPr lang="zh-CN" altLang="en-US"/>
          </a:p>
        </p:txBody>
      </p:sp>
      <p:sp>
        <p:nvSpPr>
          <p:cNvPr id="11" name="Text Box 23"/>
          <p:cNvSpPr txBox="1">
            <a:spLocks noChangeAspect="1" noChangeArrowheads="1"/>
          </p:cNvSpPr>
          <p:nvPr/>
        </p:nvSpPr>
        <p:spPr bwMode="auto">
          <a:xfrm>
            <a:off x="5233988" y="4371201"/>
            <a:ext cx="785812" cy="276999"/>
          </a:xfrm>
          <a:prstGeom prst="rect">
            <a:avLst/>
          </a:prstGeom>
          <a:noFill/>
          <a:ln w="9525">
            <a:noFill/>
            <a:miter lim="800000"/>
            <a:headEnd/>
            <a:tailEnd/>
          </a:ln>
        </p:spPr>
        <p:txBody>
          <a:bodyPr wrap="square">
            <a:spAutoFit/>
          </a:bodyPr>
          <a:lstStyle/>
          <a:p>
            <a:r>
              <a:rPr lang="en-US" altLang="zh-CN" dirty="0" smtClean="0"/>
              <a:t>OBSS</a:t>
            </a:r>
            <a:endParaRPr lang="en-US" altLang="zh-CN" dirty="0"/>
          </a:p>
        </p:txBody>
      </p:sp>
      <p:sp>
        <p:nvSpPr>
          <p:cNvPr id="12" name="等腰三角形 11"/>
          <p:cNvSpPr/>
          <p:nvPr/>
        </p:nvSpPr>
        <p:spPr>
          <a:xfrm>
            <a:off x="5148263" y="4378122"/>
            <a:ext cx="144462" cy="229642"/>
          </a:xfrm>
          <a:prstGeom prst="triangl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dirty="0">
              <a:solidFill>
                <a:srgbClr val="0000FF"/>
              </a:solidFill>
            </a:endParaRPr>
          </a:p>
        </p:txBody>
      </p:sp>
      <p:sp>
        <p:nvSpPr>
          <p:cNvPr id="13" name="Text Box 26"/>
          <p:cNvSpPr txBox="1">
            <a:spLocks noChangeAspect="1" noChangeArrowheads="1"/>
          </p:cNvSpPr>
          <p:nvPr/>
        </p:nvSpPr>
        <p:spPr bwMode="auto">
          <a:xfrm>
            <a:off x="3819526" y="4114800"/>
            <a:ext cx="295274" cy="220163"/>
          </a:xfrm>
          <a:prstGeom prst="rect">
            <a:avLst/>
          </a:prstGeom>
          <a:noFill/>
          <a:ln w="9525">
            <a:noFill/>
            <a:miter lim="800000"/>
            <a:headEnd/>
            <a:tailEnd/>
          </a:ln>
        </p:spPr>
        <p:txBody>
          <a:bodyPr wrap="none">
            <a:spAutoFit/>
          </a:bodyPr>
          <a:lstStyle/>
          <a:p>
            <a:r>
              <a:rPr lang="en-US" altLang="zh-CN" dirty="0">
                <a:solidFill>
                  <a:srgbClr val="0000FF"/>
                </a:solidFill>
              </a:rPr>
              <a:t>A</a:t>
            </a:r>
          </a:p>
        </p:txBody>
      </p:sp>
      <p:sp>
        <p:nvSpPr>
          <p:cNvPr id="14" name="Oval 13"/>
          <p:cNvSpPr>
            <a:spLocks noChangeAspect="1" noChangeArrowheads="1"/>
          </p:cNvSpPr>
          <p:nvPr/>
        </p:nvSpPr>
        <p:spPr bwMode="auto">
          <a:xfrm>
            <a:off x="4281488" y="5029200"/>
            <a:ext cx="141287" cy="109774"/>
          </a:xfrm>
          <a:prstGeom prst="ellipse">
            <a:avLst/>
          </a:prstGeom>
          <a:solidFill>
            <a:srgbClr val="0000FF"/>
          </a:solidFill>
          <a:ln w="9525">
            <a:solidFill>
              <a:schemeClr val="tx1"/>
            </a:solidFill>
            <a:round/>
            <a:headEnd/>
            <a:tailEnd/>
          </a:ln>
        </p:spPr>
        <p:txBody>
          <a:bodyPr wrap="none" anchor="ctr"/>
          <a:lstStyle/>
          <a:p>
            <a:endParaRPr lang="zh-CN" altLang="en-US"/>
          </a:p>
        </p:txBody>
      </p:sp>
      <p:sp>
        <p:nvSpPr>
          <p:cNvPr id="15" name="矩形 16"/>
          <p:cNvSpPr>
            <a:spLocks noChangeArrowheads="1"/>
          </p:cNvSpPr>
          <p:nvPr/>
        </p:nvSpPr>
        <p:spPr bwMode="auto">
          <a:xfrm>
            <a:off x="5145088" y="3276600"/>
            <a:ext cx="1620957" cy="220163"/>
          </a:xfrm>
          <a:prstGeom prst="rect">
            <a:avLst/>
          </a:prstGeom>
          <a:noFill/>
          <a:ln w="9525">
            <a:noFill/>
            <a:miter lim="800000"/>
            <a:headEnd/>
            <a:tailEnd/>
          </a:ln>
        </p:spPr>
        <p:txBody>
          <a:bodyPr wrap="none">
            <a:spAutoFit/>
          </a:bodyPr>
          <a:lstStyle/>
          <a:p>
            <a:r>
              <a:rPr lang="en-US" altLang="zh-CN" dirty="0" smtClean="0"/>
              <a:t>OBSS signal@-</a:t>
            </a:r>
            <a:r>
              <a:rPr lang="en-US" altLang="zh-CN" dirty="0"/>
              <a:t>82dBm</a:t>
            </a:r>
            <a:endParaRPr lang="zh-CN" altLang="en-US" dirty="0"/>
          </a:p>
        </p:txBody>
      </p:sp>
      <p:sp>
        <p:nvSpPr>
          <p:cNvPr id="16" name="矩形 17"/>
          <p:cNvSpPr>
            <a:spLocks noChangeArrowheads="1"/>
          </p:cNvSpPr>
          <p:nvPr/>
        </p:nvSpPr>
        <p:spPr bwMode="auto">
          <a:xfrm>
            <a:off x="5145088" y="3619800"/>
            <a:ext cx="1620957" cy="220163"/>
          </a:xfrm>
          <a:prstGeom prst="rect">
            <a:avLst/>
          </a:prstGeom>
          <a:noFill/>
          <a:ln w="9525">
            <a:noFill/>
            <a:miter lim="800000"/>
            <a:headEnd/>
            <a:tailEnd/>
          </a:ln>
        </p:spPr>
        <p:txBody>
          <a:bodyPr wrap="none">
            <a:spAutoFit/>
          </a:bodyPr>
          <a:lstStyle/>
          <a:p>
            <a:r>
              <a:rPr lang="en-US" altLang="zh-CN" dirty="0" smtClean="0"/>
              <a:t>OBSS signal@-</a:t>
            </a:r>
            <a:r>
              <a:rPr lang="en-US" altLang="zh-CN" dirty="0"/>
              <a:t>72dBm</a:t>
            </a:r>
            <a:endParaRPr lang="zh-CN" altLang="en-US" dirty="0"/>
          </a:p>
        </p:txBody>
      </p:sp>
      <p:cxnSp>
        <p:nvCxnSpPr>
          <p:cNvPr id="17" name="直接箭头连接符 16"/>
          <p:cNvCxnSpPr/>
          <p:nvPr/>
        </p:nvCxnSpPr>
        <p:spPr>
          <a:xfrm>
            <a:off x="5002213" y="3391420"/>
            <a:ext cx="71437" cy="343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8" name="Oval 13"/>
          <p:cNvSpPr>
            <a:spLocks noChangeAspect="1" noChangeArrowheads="1"/>
          </p:cNvSpPr>
          <p:nvPr/>
        </p:nvSpPr>
        <p:spPr bwMode="auto">
          <a:xfrm>
            <a:off x="4506912" y="4040841"/>
            <a:ext cx="141288" cy="109774"/>
          </a:xfrm>
          <a:prstGeom prst="ellipse">
            <a:avLst/>
          </a:prstGeom>
          <a:solidFill>
            <a:schemeClr val="accent3">
              <a:lumMod val="65000"/>
            </a:schemeClr>
          </a:solidFill>
          <a:ln w="9525">
            <a:solidFill>
              <a:schemeClr val="tx1"/>
            </a:solidFill>
            <a:round/>
            <a:headEnd/>
            <a:tailEnd/>
          </a:ln>
        </p:spPr>
        <p:txBody>
          <a:bodyPr wrap="none" anchor="ctr"/>
          <a:lstStyle/>
          <a:p>
            <a:pPr>
              <a:defRPr/>
            </a:pPr>
            <a:endParaRPr lang="zh-CN" altLang="en-US"/>
          </a:p>
        </p:txBody>
      </p:sp>
      <p:sp>
        <p:nvSpPr>
          <p:cNvPr id="19" name="矩形 21"/>
          <p:cNvSpPr>
            <a:spLocks noChangeArrowheads="1"/>
          </p:cNvSpPr>
          <p:nvPr/>
        </p:nvSpPr>
        <p:spPr bwMode="auto">
          <a:xfrm>
            <a:off x="4114800" y="4110318"/>
            <a:ext cx="820609" cy="220163"/>
          </a:xfrm>
          <a:prstGeom prst="rect">
            <a:avLst/>
          </a:prstGeom>
          <a:noFill/>
          <a:ln w="9525">
            <a:noFill/>
            <a:miter lim="800000"/>
            <a:headEnd/>
            <a:tailEnd/>
          </a:ln>
        </p:spPr>
        <p:txBody>
          <a:bodyPr wrap="none">
            <a:spAutoFit/>
          </a:bodyPr>
          <a:lstStyle/>
          <a:p>
            <a:r>
              <a:rPr lang="en-US" altLang="zh-CN" dirty="0">
                <a:solidFill>
                  <a:srgbClr val="0000FF"/>
                </a:solidFill>
              </a:rPr>
              <a:t>CCA busy</a:t>
            </a:r>
            <a:endParaRPr lang="zh-CN" altLang="en-US" dirty="0">
              <a:solidFill>
                <a:srgbClr val="0000FF"/>
              </a:solidFill>
            </a:endParaRPr>
          </a:p>
        </p:txBody>
      </p:sp>
      <p:sp>
        <p:nvSpPr>
          <p:cNvPr id="20" name="Oval 13"/>
          <p:cNvSpPr>
            <a:spLocks noChangeAspect="1" noChangeArrowheads="1"/>
          </p:cNvSpPr>
          <p:nvPr/>
        </p:nvSpPr>
        <p:spPr bwMode="auto">
          <a:xfrm>
            <a:off x="3448050" y="4134602"/>
            <a:ext cx="141288" cy="109774"/>
          </a:xfrm>
          <a:prstGeom prst="ellipse">
            <a:avLst/>
          </a:prstGeom>
          <a:solidFill>
            <a:srgbClr val="0000FF"/>
          </a:solidFill>
          <a:ln w="9525">
            <a:solidFill>
              <a:schemeClr val="tx1"/>
            </a:solidFill>
            <a:round/>
            <a:headEnd/>
            <a:tailEnd/>
          </a:ln>
        </p:spPr>
        <p:txBody>
          <a:bodyPr wrap="none" anchor="ctr"/>
          <a:lstStyle/>
          <a:p>
            <a:endParaRPr lang="zh-CN" altLang="en-US"/>
          </a:p>
        </p:txBody>
      </p:sp>
      <p:sp>
        <p:nvSpPr>
          <p:cNvPr id="21" name="矩形 26"/>
          <p:cNvSpPr>
            <a:spLocks noChangeArrowheads="1"/>
          </p:cNvSpPr>
          <p:nvPr/>
        </p:nvSpPr>
        <p:spPr bwMode="auto">
          <a:xfrm>
            <a:off x="3159125" y="3906221"/>
            <a:ext cx="762901" cy="220163"/>
          </a:xfrm>
          <a:prstGeom prst="rect">
            <a:avLst/>
          </a:prstGeom>
          <a:noFill/>
          <a:ln w="9525">
            <a:noFill/>
            <a:miter lim="800000"/>
            <a:headEnd/>
            <a:tailEnd/>
          </a:ln>
        </p:spPr>
        <p:txBody>
          <a:bodyPr wrap="none">
            <a:spAutoFit/>
          </a:bodyPr>
          <a:lstStyle/>
          <a:p>
            <a:r>
              <a:rPr lang="en-US" altLang="zh-CN" dirty="0">
                <a:solidFill>
                  <a:srgbClr val="0000FF"/>
                </a:solidFill>
              </a:rPr>
              <a:t>CCA idle</a:t>
            </a:r>
            <a:endParaRPr lang="zh-CN" altLang="en-US" dirty="0">
              <a:solidFill>
                <a:srgbClr val="0000FF"/>
              </a:solidFill>
            </a:endParaRPr>
          </a:p>
        </p:txBody>
      </p:sp>
      <p:sp>
        <p:nvSpPr>
          <p:cNvPr id="22" name="矩形 28"/>
          <p:cNvSpPr>
            <a:spLocks noChangeArrowheads="1"/>
          </p:cNvSpPr>
          <p:nvPr/>
        </p:nvSpPr>
        <p:spPr bwMode="auto">
          <a:xfrm>
            <a:off x="3767138" y="5125087"/>
            <a:ext cx="1338262" cy="513713"/>
          </a:xfrm>
          <a:prstGeom prst="rect">
            <a:avLst/>
          </a:prstGeom>
          <a:noFill/>
          <a:ln w="9525">
            <a:noFill/>
            <a:miter lim="800000"/>
            <a:headEnd/>
            <a:tailEnd/>
          </a:ln>
        </p:spPr>
        <p:txBody>
          <a:bodyPr>
            <a:spAutoFit/>
          </a:bodyPr>
          <a:lstStyle/>
          <a:p>
            <a:r>
              <a:rPr lang="en-US" altLang="zh-CN" dirty="0">
                <a:solidFill>
                  <a:srgbClr val="0000FF"/>
                </a:solidFill>
              </a:rPr>
              <a:t>CCA busy-&gt;idle;</a:t>
            </a:r>
          </a:p>
          <a:p>
            <a:r>
              <a:rPr lang="en-US" altLang="zh-CN" dirty="0">
                <a:solidFill>
                  <a:srgbClr val="FF0000"/>
                </a:solidFill>
              </a:rPr>
              <a:t>duration decoding error</a:t>
            </a:r>
            <a:endParaRPr lang="zh-CN" altLang="en-US" dirty="0">
              <a:solidFill>
                <a:srgbClr val="FF0000"/>
              </a:solidFill>
            </a:endParaRPr>
          </a:p>
        </p:txBody>
      </p:sp>
      <p:sp>
        <p:nvSpPr>
          <p:cNvPr id="23" name="矩形 30"/>
          <p:cNvSpPr>
            <a:spLocks noChangeArrowheads="1"/>
          </p:cNvSpPr>
          <p:nvPr/>
        </p:nvSpPr>
        <p:spPr bwMode="auto">
          <a:xfrm>
            <a:off x="3505200" y="4419600"/>
            <a:ext cx="1295400" cy="513713"/>
          </a:xfrm>
          <a:prstGeom prst="rect">
            <a:avLst/>
          </a:prstGeom>
          <a:noFill/>
          <a:ln w="9525">
            <a:noFill/>
            <a:miter lim="800000"/>
            <a:headEnd/>
            <a:tailEnd/>
          </a:ln>
        </p:spPr>
        <p:txBody>
          <a:bodyPr>
            <a:spAutoFit/>
          </a:bodyPr>
          <a:lstStyle/>
          <a:p>
            <a:r>
              <a:rPr lang="en-US" altLang="zh-CN" dirty="0">
                <a:solidFill>
                  <a:srgbClr val="0000FF"/>
                </a:solidFill>
              </a:rPr>
              <a:t>CCA busy-&gt;idle;</a:t>
            </a:r>
          </a:p>
          <a:p>
            <a:r>
              <a:rPr lang="en-US" altLang="zh-CN" dirty="0">
                <a:solidFill>
                  <a:srgbClr val="0000FF"/>
                </a:solidFill>
              </a:rPr>
              <a:t>duration decoding correctly</a:t>
            </a:r>
            <a:endParaRPr lang="zh-CN" altLang="en-US" dirty="0">
              <a:solidFill>
                <a:srgbClr val="0000FF"/>
              </a:solidFill>
            </a:endParaRPr>
          </a:p>
        </p:txBody>
      </p:sp>
      <p:sp>
        <p:nvSpPr>
          <p:cNvPr id="24" name="Text Box 26"/>
          <p:cNvSpPr txBox="1">
            <a:spLocks noChangeAspect="1" noChangeArrowheads="1"/>
          </p:cNvSpPr>
          <p:nvPr/>
        </p:nvSpPr>
        <p:spPr bwMode="auto">
          <a:xfrm>
            <a:off x="4056142" y="4953000"/>
            <a:ext cx="287258" cy="220163"/>
          </a:xfrm>
          <a:prstGeom prst="rect">
            <a:avLst/>
          </a:prstGeom>
          <a:noFill/>
          <a:ln w="9525">
            <a:noFill/>
            <a:miter lim="800000"/>
            <a:headEnd/>
            <a:tailEnd/>
          </a:ln>
        </p:spPr>
        <p:txBody>
          <a:bodyPr wrap="none">
            <a:spAutoFit/>
          </a:bodyPr>
          <a:lstStyle/>
          <a:p>
            <a:r>
              <a:rPr lang="en-US" altLang="zh-CN" dirty="0">
                <a:solidFill>
                  <a:srgbClr val="0000FF"/>
                </a:solidFill>
              </a:rPr>
              <a:t>B</a:t>
            </a:r>
          </a:p>
        </p:txBody>
      </p:sp>
      <p:sp>
        <p:nvSpPr>
          <p:cNvPr id="25" name="椭圆 24"/>
          <p:cNvSpPr/>
          <p:nvPr/>
        </p:nvSpPr>
        <p:spPr>
          <a:xfrm>
            <a:off x="1905000" y="3391420"/>
            <a:ext cx="3024188" cy="2232065"/>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26" name="等腰三角形 25"/>
          <p:cNvSpPr/>
          <p:nvPr/>
        </p:nvSpPr>
        <p:spPr>
          <a:xfrm>
            <a:off x="3276600" y="4419600"/>
            <a:ext cx="144462" cy="229642"/>
          </a:xfrm>
          <a:prstGeom prst="triangle">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dirty="0">
              <a:solidFill>
                <a:srgbClr val="0000FF"/>
              </a:solidFill>
            </a:endParaRPr>
          </a:p>
        </p:txBody>
      </p:sp>
      <p:sp>
        <p:nvSpPr>
          <p:cNvPr id="27" name="Text Box 23"/>
          <p:cNvSpPr txBox="1">
            <a:spLocks noChangeAspect="1" noChangeArrowheads="1"/>
          </p:cNvSpPr>
          <p:nvPr/>
        </p:nvSpPr>
        <p:spPr bwMode="auto">
          <a:xfrm>
            <a:off x="2514600" y="4371201"/>
            <a:ext cx="914400" cy="276999"/>
          </a:xfrm>
          <a:prstGeom prst="rect">
            <a:avLst/>
          </a:prstGeom>
          <a:noFill/>
          <a:ln w="9525">
            <a:noFill/>
            <a:miter lim="800000"/>
            <a:headEnd/>
            <a:tailEnd/>
          </a:ln>
        </p:spPr>
        <p:txBody>
          <a:bodyPr wrap="square">
            <a:spAutoFit/>
          </a:bodyPr>
          <a:lstStyle/>
          <a:p>
            <a:r>
              <a:rPr lang="en-US" altLang="zh-CN" dirty="0" smtClean="0"/>
              <a:t>Intra-BSS</a:t>
            </a:r>
            <a:endParaRPr lang="en-US" altLang="zh-CN" dirty="0"/>
          </a:p>
        </p:txBody>
      </p:sp>
      <p:sp>
        <p:nvSpPr>
          <p:cNvPr id="28" name="Footer Placeholder 3"/>
          <p:cNvSpPr>
            <a:spLocks noGrp="1"/>
          </p:cNvSpPr>
          <p:nvPr>
            <p:ph type="ftr" sz="quarter" idx="3"/>
          </p:nvPr>
        </p:nvSpPr>
        <p:spPr>
          <a:xfrm>
            <a:off x="5791199" y="6475413"/>
            <a:ext cx="2752661" cy="184666"/>
          </a:xfrm>
          <a:noFill/>
        </p:spPr>
        <p:txBody>
          <a:bodyPr/>
          <a:lstStyle/>
          <a:p>
            <a:r>
              <a:rPr lang="en-US" dirty="0" smtClean="0"/>
              <a:t>Huawei, Broadcom, </a:t>
            </a:r>
            <a:r>
              <a:rPr lang="en-US" altLang="zh-CN" dirty="0"/>
              <a:t>et al</a:t>
            </a:r>
            <a:endParaRPr lang="en-US" dirty="0"/>
          </a:p>
        </p:txBody>
      </p:sp>
      <p:sp>
        <p:nvSpPr>
          <p:cNvPr id="29" name="Rectangle 4"/>
          <p:cNvSpPr>
            <a:spLocks noGrp="1" noChangeArrowheads="1"/>
          </p:cNvSpPr>
          <p:nvPr>
            <p:ph type="dt" sz="half" idx="2"/>
          </p:nvPr>
        </p:nvSpPr>
        <p:spPr bwMode="auto">
          <a:xfrm>
            <a:off x="696913" y="334189"/>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US" altLang="zh-CN" dirty="0" smtClean="0"/>
              <a:t>Sept 2015</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457200"/>
            <a:ext cx="7772400" cy="1066800"/>
          </a:xfrm>
        </p:spPr>
        <p:txBody>
          <a:bodyPr/>
          <a:lstStyle/>
          <a:p>
            <a:r>
              <a:rPr lang="en-US" altLang="zh-CN" dirty="0" smtClean="0"/>
              <a:t>Proposed Solution: OBSS NAV Rule</a:t>
            </a:r>
            <a:endParaRPr lang="zh-CN" altLang="en-US" dirty="0"/>
          </a:p>
        </p:txBody>
      </p:sp>
      <p:sp>
        <p:nvSpPr>
          <p:cNvPr id="3" name="内容占位符 2"/>
          <p:cNvSpPr>
            <a:spLocks noGrp="1"/>
          </p:cNvSpPr>
          <p:nvPr>
            <p:ph idx="1"/>
          </p:nvPr>
        </p:nvSpPr>
        <p:spPr>
          <a:xfrm>
            <a:off x="457200" y="1371600"/>
            <a:ext cx="8153400" cy="4800600"/>
          </a:xfrm>
        </p:spPr>
        <p:txBody>
          <a:bodyPr/>
          <a:lstStyle/>
          <a:p>
            <a:pPr algn="just"/>
            <a:r>
              <a:rPr lang="en-US" altLang="zh-CN" sz="2200" dirty="0" smtClean="0"/>
              <a:t>For 11ax devices, </a:t>
            </a:r>
            <a:endParaRPr lang="en-US" altLang="zh-CN" sz="2200" b="1" dirty="0" smtClean="0"/>
          </a:p>
          <a:p>
            <a:pPr lvl="1" algn="just">
              <a:defRPr/>
            </a:pPr>
            <a:r>
              <a:rPr lang="en-US" altLang="zh-CN" sz="1800" dirty="0" smtClean="0">
                <a:cs typeface="Times New Roman" pitchFamily="18" charset="0"/>
              </a:rPr>
              <a:t>When a STA uses its OBSS PD level(e.g., -72dBm) for OBSS signal, it should not update its NAV when receiving a valid duration field from OBSS signal, if the measured RSSI of OBSS signal is less than the OBSS PD level.</a:t>
            </a:r>
          </a:p>
          <a:p>
            <a:pPr lvl="1" algn="just">
              <a:defRPr/>
            </a:pPr>
            <a:r>
              <a:rPr lang="en-US" altLang="zh-CN" sz="1800" dirty="0" smtClean="0">
                <a:cs typeface="Times New Roman" pitchFamily="18" charset="0"/>
              </a:rPr>
              <a:t>Otherwise, STA should update its NAV following 11ac rule(e.g., STA B with measured RSSI &gt;= -72dBm, or STA C at PD level=-82dBm).</a:t>
            </a:r>
          </a:p>
          <a:p>
            <a:pPr lvl="1" algn="just">
              <a:buFont typeface="Times New Roman" pitchFamily="18" charset="0"/>
              <a:buChar char="–"/>
              <a:defRPr/>
            </a:pPr>
            <a:r>
              <a:rPr lang="en-US" altLang="zh-CN" sz="1800" b="1" u="sng" dirty="0" smtClean="0">
                <a:cs typeface="Times New Roman" pitchFamily="18" charset="0"/>
              </a:rPr>
              <a:t>Benefit: Device A may have a chance to contend/transmit for SR.</a:t>
            </a:r>
          </a:p>
        </p:txBody>
      </p:sp>
      <p:sp>
        <p:nvSpPr>
          <p:cNvPr id="4" name="灯片编号占位符 3"/>
          <p:cNvSpPr>
            <a:spLocks noGrp="1"/>
          </p:cNvSpPr>
          <p:nvPr>
            <p:ph type="sldNum" sz="quarter" idx="11"/>
          </p:nvPr>
        </p:nvSpPr>
        <p:spPr>
          <a:xfrm>
            <a:off x="4393695" y="6475413"/>
            <a:ext cx="432811" cy="184666"/>
          </a:xfrm>
        </p:spPr>
        <p:txBody>
          <a:bodyPr/>
          <a:lstStyle/>
          <a:p>
            <a:pPr>
              <a:defRPr/>
            </a:pPr>
            <a:r>
              <a:rPr lang="en-US" smtClean="0"/>
              <a:t>Slide </a:t>
            </a:r>
            <a:fld id="{3099D1E7-2CFE-4362-BB72-AF97192842EA}" type="slidenum">
              <a:rPr lang="en-US" smtClean="0"/>
              <a:pPr>
                <a:defRPr/>
              </a:pPr>
              <a:t>12</a:t>
            </a:fld>
            <a:endParaRPr lang="en-US" dirty="0"/>
          </a:p>
        </p:txBody>
      </p:sp>
      <p:grpSp>
        <p:nvGrpSpPr>
          <p:cNvPr id="5" name="组合 37"/>
          <p:cNvGrpSpPr/>
          <p:nvPr/>
        </p:nvGrpSpPr>
        <p:grpSpPr>
          <a:xfrm>
            <a:off x="1752600" y="4038600"/>
            <a:ext cx="5072062" cy="2362200"/>
            <a:chOff x="1752600" y="4267200"/>
            <a:chExt cx="5072062" cy="2286000"/>
          </a:xfrm>
        </p:grpSpPr>
        <p:sp>
          <p:nvSpPr>
            <p:cNvPr id="7" name="Oval 12"/>
            <p:cNvSpPr>
              <a:spLocks noChangeAspect="1" noChangeArrowheads="1"/>
            </p:cNvSpPr>
            <p:nvPr/>
          </p:nvSpPr>
          <p:spPr bwMode="auto">
            <a:xfrm>
              <a:off x="3814749" y="4267200"/>
              <a:ext cx="3009913" cy="2223408"/>
            </a:xfrm>
            <a:prstGeom prst="ellipse">
              <a:avLst/>
            </a:prstGeom>
            <a:noFill/>
            <a:ln w="9525">
              <a:solidFill>
                <a:srgbClr val="FF0000"/>
              </a:solidFill>
              <a:prstDash val="dash"/>
              <a:round/>
              <a:headEnd/>
              <a:tailEnd/>
            </a:ln>
          </p:spPr>
          <p:txBody>
            <a:bodyPr wrap="none" anchor="ctr"/>
            <a:lstStyle/>
            <a:p>
              <a:endParaRPr lang="zh-CN" altLang="en-US" sz="1050"/>
            </a:p>
          </p:txBody>
        </p:sp>
        <p:sp>
          <p:nvSpPr>
            <p:cNvPr id="11" name="Oval 14"/>
            <p:cNvSpPr>
              <a:spLocks noChangeAspect="1" noChangeArrowheads="1"/>
            </p:cNvSpPr>
            <p:nvPr/>
          </p:nvSpPr>
          <p:spPr bwMode="auto">
            <a:xfrm>
              <a:off x="1752600" y="4267200"/>
              <a:ext cx="3012078" cy="2223408"/>
            </a:xfrm>
            <a:prstGeom prst="ellipse">
              <a:avLst/>
            </a:prstGeom>
            <a:noFill/>
            <a:ln w="9525">
              <a:solidFill>
                <a:srgbClr val="0000FF"/>
              </a:solidFill>
              <a:prstDash val="dash"/>
              <a:round/>
              <a:headEnd/>
              <a:tailEnd/>
            </a:ln>
          </p:spPr>
          <p:txBody>
            <a:bodyPr wrap="none" anchor="ctr"/>
            <a:lstStyle/>
            <a:p>
              <a:endParaRPr lang="zh-CN" altLang="en-US" sz="1050"/>
            </a:p>
          </p:txBody>
        </p:sp>
        <p:cxnSp>
          <p:nvCxnSpPr>
            <p:cNvPr id="13" name="直接箭头连接符 12"/>
            <p:cNvCxnSpPr>
              <a:stCxn id="19" idx="3"/>
              <a:endCxn id="16" idx="0"/>
            </p:cNvCxnSpPr>
            <p:nvPr/>
          </p:nvCxnSpPr>
          <p:spPr bwMode="auto">
            <a:xfrm flipH="1">
              <a:off x="5288329" y="5534560"/>
              <a:ext cx="67079" cy="59030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 name="Oval 13"/>
            <p:cNvSpPr>
              <a:spLocks noChangeAspect="1" noChangeArrowheads="1"/>
            </p:cNvSpPr>
            <p:nvPr/>
          </p:nvSpPr>
          <p:spPr bwMode="auto">
            <a:xfrm>
              <a:off x="5190957" y="6124860"/>
              <a:ext cx="192582" cy="148001"/>
            </a:xfrm>
            <a:prstGeom prst="ellipse">
              <a:avLst/>
            </a:prstGeom>
            <a:solidFill>
              <a:srgbClr val="FF3300"/>
            </a:solidFill>
            <a:ln w="9525">
              <a:solidFill>
                <a:schemeClr val="tx1"/>
              </a:solidFill>
              <a:round/>
              <a:headEnd/>
              <a:tailEnd/>
            </a:ln>
          </p:spPr>
          <p:txBody>
            <a:bodyPr wrap="none" anchor="ctr"/>
            <a:lstStyle/>
            <a:p>
              <a:endParaRPr lang="zh-CN" altLang="en-US" sz="1050"/>
            </a:p>
          </p:txBody>
        </p:sp>
        <p:sp>
          <p:nvSpPr>
            <p:cNvPr id="17" name="Text Box 23"/>
            <p:cNvSpPr txBox="1">
              <a:spLocks noChangeAspect="1" noChangeArrowheads="1"/>
            </p:cNvSpPr>
            <p:nvPr/>
          </p:nvSpPr>
          <p:spPr bwMode="auto">
            <a:xfrm>
              <a:off x="5100075" y="4883018"/>
              <a:ext cx="594752" cy="280339"/>
            </a:xfrm>
            <a:prstGeom prst="rect">
              <a:avLst/>
            </a:prstGeom>
            <a:noFill/>
            <a:ln w="9525">
              <a:noFill/>
              <a:miter lim="800000"/>
              <a:headEnd/>
              <a:tailEnd/>
            </a:ln>
          </p:spPr>
          <p:txBody>
            <a:bodyPr wrap="none">
              <a:spAutoFit/>
            </a:bodyPr>
            <a:lstStyle/>
            <a:p>
              <a:r>
                <a:rPr lang="en-US" altLang="zh-CN" sz="1050"/>
                <a:t>AP1</a:t>
              </a:r>
            </a:p>
          </p:txBody>
        </p:sp>
        <p:sp>
          <p:nvSpPr>
            <p:cNvPr id="18" name="Text Box 26"/>
            <p:cNvSpPr txBox="1">
              <a:spLocks noChangeAspect="1" noChangeArrowheads="1"/>
            </p:cNvSpPr>
            <p:nvPr/>
          </p:nvSpPr>
          <p:spPr bwMode="auto">
            <a:xfrm>
              <a:off x="4991883" y="6272861"/>
              <a:ext cx="712741" cy="280339"/>
            </a:xfrm>
            <a:prstGeom prst="rect">
              <a:avLst/>
            </a:prstGeom>
            <a:noFill/>
            <a:ln w="9525">
              <a:noFill/>
              <a:miter lim="800000"/>
              <a:headEnd/>
              <a:tailEnd/>
            </a:ln>
          </p:spPr>
          <p:txBody>
            <a:bodyPr wrap="none">
              <a:spAutoFit/>
            </a:bodyPr>
            <a:lstStyle/>
            <a:p>
              <a:r>
                <a:rPr lang="en-US" altLang="zh-CN" sz="1050"/>
                <a:t>STA1</a:t>
              </a:r>
            </a:p>
          </p:txBody>
        </p:sp>
        <p:sp>
          <p:nvSpPr>
            <p:cNvPr id="19" name="等腰三角形 18"/>
            <p:cNvSpPr/>
            <p:nvPr/>
          </p:nvSpPr>
          <p:spPr bwMode="auto">
            <a:xfrm>
              <a:off x="5258035" y="5226651"/>
              <a:ext cx="196910" cy="307909"/>
            </a:xfrm>
            <a:prstGeom prst="triangl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050"/>
            </a:p>
          </p:txBody>
        </p:sp>
        <p:sp>
          <p:nvSpPr>
            <p:cNvPr id="20" name="Text Box 26"/>
            <p:cNvSpPr txBox="1">
              <a:spLocks noChangeAspect="1" noChangeArrowheads="1"/>
            </p:cNvSpPr>
            <p:nvPr/>
          </p:nvSpPr>
          <p:spPr bwMode="auto">
            <a:xfrm>
              <a:off x="4894509" y="4267200"/>
              <a:ext cx="980224" cy="272095"/>
            </a:xfrm>
            <a:prstGeom prst="rect">
              <a:avLst/>
            </a:prstGeom>
            <a:noFill/>
            <a:ln w="9525">
              <a:noFill/>
              <a:miter lim="800000"/>
              <a:headEnd/>
              <a:tailEnd/>
            </a:ln>
          </p:spPr>
          <p:txBody>
            <a:bodyPr>
              <a:spAutoFit/>
            </a:bodyPr>
            <a:lstStyle/>
            <a:p>
              <a:r>
                <a:rPr lang="en-US" altLang="zh-CN" sz="1050" dirty="0">
                  <a:solidFill>
                    <a:srgbClr val="FF0000"/>
                  </a:solidFill>
                </a:rPr>
                <a:t>11ax BSS</a:t>
              </a:r>
            </a:p>
          </p:txBody>
        </p:sp>
        <p:sp>
          <p:nvSpPr>
            <p:cNvPr id="21" name="Oval 13"/>
            <p:cNvSpPr>
              <a:spLocks noChangeAspect="1" noChangeArrowheads="1"/>
            </p:cNvSpPr>
            <p:nvPr/>
          </p:nvSpPr>
          <p:spPr bwMode="auto">
            <a:xfrm>
              <a:off x="4206405" y="4724400"/>
              <a:ext cx="192583" cy="148000"/>
            </a:xfrm>
            <a:prstGeom prst="ellipse">
              <a:avLst/>
            </a:prstGeom>
            <a:solidFill>
              <a:srgbClr val="0000FF"/>
            </a:solidFill>
            <a:ln w="9525">
              <a:solidFill>
                <a:schemeClr val="tx1"/>
              </a:solidFill>
              <a:round/>
              <a:headEnd/>
              <a:tailEnd/>
            </a:ln>
          </p:spPr>
          <p:txBody>
            <a:bodyPr wrap="none" anchor="ctr"/>
            <a:lstStyle/>
            <a:p>
              <a:endParaRPr lang="zh-CN" altLang="en-US" sz="1050"/>
            </a:p>
          </p:txBody>
        </p:sp>
        <p:sp>
          <p:nvSpPr>
            <p:cNvPr id="22" name="Text Box 23"/>
            <p:cNvSpPr txBox="1">
              <a:spLocks noChangeAspect="1" noChangeArrowheads="1"/>
            </p:cNvSpPr>
            <p:nvPr/>
          </p:nvSpPr>
          <p:spPr bwMode="auto">
            <a:xfrm>
              <a:off x="3005469" y="4883018"/>
              <a:ext cx="612369" cy="280339"/>
            </a:xfrm>
            <a:prstGeom prst="rect">
              <a:avLst/>
            </a:prstGeom>
            <a:noFill/>
            <a:ln w="9525">
              <a:noFill/>
              <a:miter lim="800000"/>
              <a:headEnd/>
              <a:tailEnd/>
            </a:ln>
          </p:spPr>
          <p:txBody>
            <a:bodyPr>
              <a:spAutoFit/>
            </a:bodyPr>
            <a:lstStyle/>
            <a:p>
              <a:r>
                <a:rPr lang="en-US" altLang="zh-CN" sz="1050"/>
                <a:t>AP2</a:t>
              </a:r>
            </a:p>
          </p:txBody>
        </p:sp>
        <p:sp>
          <p:nvSpPr>
            <p:cNvPr id="23" name="Text Box 26"/>
            <p:cNvSpPr txBox="1">
              <a:spLocks noChangeAspect="1" noChangeArrowheads="1"/>
            </p:cNvSpPr>
            <p:nvPr/>
          </p:nvSpPr>
          <p:spPr bwMode="auto">
            <a:xfrm>
              <a:off x="3617466" y="6044261"/>
              <a:ext cx="1333276" cy="280339"/>
            </a:xfrm>
            <a:prstGeom prst="rect">
              <a:avLst/>
            </a:prstGeom>
            <a:noFill/>
            <a:ln w="9525">
              <a:noFill/>
              <a:miter lim="800000"/>
              <a:headEnd/>
              <a:tailEnd/>
            </a:ln>
          </p:spPr>
          <p:txBody>
            <a:bodyPr wrap="none">
              <a:spAutoFit/>
            </a:bodyPr>
            <a:lstStyle/>
            <a:p>
              <a:r>
                <a:rPr lang="en-US" altLang="zh-CN" sz="1050" dirty="0"/>
                <a:t>PD = -82dBm</a:t>
              </a:r>
            </a:p>
          </p:txBody>
        </p:sp>
        <p:sp>
          <p:nvSpPr>
            <p:cNvPr id="24" name="等腰三角形 23"/>
            <p:cNvSpPr/>
            <p:nvPr/>
          </p:nvSpPr>
          <p:spPr bwMode="auto">
            <a:xfrm>
              <a:off x="3130971" y="5240260"/>
              <a:ext cx="196911" cy="309610"/>
            </a:xfrm>
            <a:prstGeom prst="triangle">
              <a:avLst/>
            </a:prstGeom>
            <a:solidFill>
              <a:srgbClr val="0000FF"/>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050" dirty="0">
                <a:solidFill>
                  <a:srgbClr val="0000FF"/>
                </a:solidFill>
              </a:endParaRPr>
            </a:p>
          </p:txBody>
        </p:sp>
        <p:sp>
          <p:nvSpPr>
            <p:cNvPr id="25" name="Text Box 26"/>
            <p:cNvSpPr txBox="1">
              <a:spLocks noChangeAspect="1" noChangeArrowheads="1"/>
            </p:cNvSpPr>
            <p:nvPr/>
          </p:nvSpPr>
          <p:spPr bwMode="auto">
            <a:xfrm>
              <a:off x="2767446" y="4280809"/>
              <a:ext cx="982387" cy="272095"/>
            </a:xfrm>
            <a:prstGeom prst="rect">
              <a:avLst/>
            </a:prstGeom>
            <a:noFill/>
            <a:ln w="9525">
              <a:noFill/>
              <a:miter lim="800000"/>
              <a:headEnd/>
              <a:tailEnd/>
            </a:ln>
          </p:spPr>
          <p:txBody>
            <a:bodyPr>
              <a:spAutoFit/>
            </a:bodyPr>
            <a:lstStyle/>
            <a:p>
              <a:r>
                <a:rPr lang="en-US" altLang="zh-CN" sz="1050">
                  <a:solidFill>
                    <a:srgbClr val="0000FF"/>
                  </a:solidFill>
                </a:rPr>
                <a:t>11ax BSS</a:t>
              </a:r>
            </a:p>
          </p:txBody>
        </p:sp>
        <p:sp>
          <p:nvSpPr>
            <p:cNvPr id="28" name="Oval 13"/>
            <p:cNvSpPr>
              <a:spLocks noChangeAspect="1" noChangeArrowheads="1"/>
            </p:cNvSpPr>
            <p:nvPr/>
          </p:nvSpPr>
          <p:spPr bwMode="auto">
            <a:xfrm>
              <a:off x="4210732" y="5894321"/>
              <a:ext cx="192582" cy="148001"/>
            </a:xfrm>
            <a:prstGeom prst="ellipse">
              <a:avLst/>
            </a:prstGeom>
            <a:solidFill>
              <a:schemeClr val="tx1">
                <a:lumMod val="50000"/>
                <a:lumOff val="50000"/>
              </a:schemeClr>
            </a:solidFill>
            <a:ln w="9525">
              <a:solidFill>
                <a:schemeClr val="tx1"/>
              </a:solidFill>
              <a:round/>
              <a:headEnd/>
              <a:tailEnd/>
            </a:ln>
          </p:spPr>
          <p:txBody>
            <a:bodyPr wrap="none" anchor="ctr"/>
            <a:lstStyle/>
            <a:p>
              <a:pPr>
                <a:defRPr/>
              </a:pPr>
              <a:endParaRPr lang="zh-CN" altLang="en-US" sz="1050">
                <a:ea typeface="宋体" pitchFamily="2" charset="-122"/>
              </a:endParaRPr>
            </a:p>
          </p:txBody>
        </p:sp>
        <p:sp>
          <p:nvSpPr>
            <p:cNvPr id="29" name="Text Box 23"/>
            <p:cNvSpPr txBox="1">
              <a:spLocks noChangeAspect="1" noChangeArrowheads="1"/>
            </p:cNvSpPr>
            <p:nvPr/>
          </p:nvSpPr>
          <p:spPr bwMode="auto">
            <a:xfrm>
              <a:off x="3657600" y="5663261"/>
              <a:ext cx="1501519" cy="280339"/>
            </a:xfrm>
            <a:prstGeom prst="rect">
              <a:avLst/>
            </a:prstGeom>
            <a:noFill/>
            <a:ln w="9525">
              <a:noFill/>
              <a:miter lim="800000"/>
              <a:headEnd/>
              <a:tailEnd/>
            </a:ln>
          </p:spPr>
          <p:txBody>
            <a:bodyPr wrap="none">
              <a:spAutoFit/>
            </a:bodyPr>
            <a:lstStyle/>
            <a:p>
              <a:r>
                <a:rPr lang="en-US" altLang="zh-CN" sz="1050" dirty="0"/>
                <a:t>NAV is updated</a:t>
              </a:r>
            </a:p>
          </p:txBody>
        </p:sp>
        <p:sp>
          <p:nvSpPr>
            <p:cNvPr id="30" name="Text Box 26"/>
            <p:cNvSpPr txBox="1">
              <a:spLocks noChangeAspect="1" noChangeArrowheads="1"/>
            </p:cNvSpPr>
            <p:nvPr/>
          </p:nvSpPr>
          <p:spPr bwMode="auto">
            <a:xfrm>
              <a:off x="3715617" y="4825061"/>
              <a:ext cx="1333276" cy="280339"/>
            </a:xfrm>
            <a:prstGeom prst="rect">
              <a:avLst/>
            </a:prstGeom>
            <a:noFill/>
            <a:ln w="9525">
              <a:noFill/>
              <a:miter lim="800000"/>
              <a:headEnd/>
              <a:tailEnd/>
            </a:ln>
          </p:spPr>
          <p:txBody>
            <a:bodyPr wrap="none">
              <a:spAutoFit/>
            </a:bodyPr>
            <a:lstStyle/>
            <a:p>
              <a:r>
                <a:rPr lang="en-US" altLang="zh-CN" sz="1050" dirty="0">
                  <a:solidFill>
                    <a:srgbClr val="00CC00"/>
                  </a:solidFill>
                </a:rPr>
                <a:t>PD = -72dBm</a:t>
              </a:r>
            </a:p>
          </p:txBody>
        </p:sp>
        <p:sp>
          <p:nvSpPr>
            <p:cNvPr id="31" name="Text Box 26"/>
            <p:cNvSpPr txBox="1">
              <a:spLocks noChangeAspect="1" noChangeArrowheads="1"/>
            </p:cNvSpPr>
            <p:nvPr/>
          </p:nvSpPr>
          <p:spPr bwMode="auto">
            <a:xfrm>
              <a:off x="3581053" y="4495800"/>
              <a:ext cx="1970411" cy="253916"/>
            </a:xfrm>
            <a:prstGeom prst="rect">
              <a:avLst/>
            </a:prstGeom>
            <a:noFill/>
            <a:ln w="9525">
              <a:noFill/>
              <a:miter lim="800000"/>
              <a:headEnd/>
              <a:tailEnd/>
            </a:ln>
          </p:spPr>
          <p:txBody>
            <a:bodyPr wrap="none">
              <a:spAutoFit/>
            </a:bodyPr>
            <a:lstStyle/>
            <a:p>
              <a:r>
                <a:rPr lang="en-US" altLang="zh-CN" sz="1050" dirty="0">
                  <a:solidFill>
                    <a:srgbClr val="00CC00"/>
                  </a:solidFill>
                </a:rPr>
                <a:t>NAV is </a:t>
              </a:r>
              <a:r>
                <a:rPr lang="en-US" altLang="zh-CN" sz="1050" dirty="0" err="1" smtClean="0">
                  <a:solidFill>
                    <a:srgbClr val="00CC00"/>
                  </a:solidFill>
                </a:rPr>
                <a:t>ignored@RSSI</a:t>
              </a:r>
              <a:r>
                <a:rPr lang="en-US" altLang="zh-CN" sz="1050" dirty="0" smtClean="0">
                  <a:solidFill>
                    <a:srgbClr val="00CC00"/>
                  </a:solidFill>
                </a:rPr>
                <a:t>&lt;-72dBm</a:t>
              </a:r>
              <a:endParaRPr lang="en-US" altLang="zh-CN" sz="1050" dirty="0">
                <a:solidFill>
                  <a:srgbClr val="00CC00"/>
                </a:solidFill>
              </a:endParaRPr>
            </a:p>
          </p:txBody>
        </p:sp>
        <p:sp>
          <p:nvSpPr>
            <p:cNvPr id="32" name="Text Box 26"/>
            <p:cNvSpPr txBox="1">
              <a:spLocks noChangeAspect="1" noChangeArrowheads="1"/>
            </p:cNvSpPr>
            <p:nvPr/>
          </p:nvSpPr>
          <p:spPr bwMode="auto">
            <a:xfrm>
              <a:off x="3691290" y="4672661"/>
              <a:ext cx="804510" cy="280339"/>
            </a:xfrm>
            <a:prstGeom prst="rect">
              <a:avLst/>
            </a:prstGeom>
            <a:noFill/>
            <a:ln w="9525">
              <a:noFill/>
              <a:miter lim="800000"/>
              <a:headEnd/>
              <a:tailEnd/>
            </a:ln>
          </p:spPr>
          <p:txBody>
            <a:bodyPr wrap="none">
              <a:spAutoFit/>
            </a:bodyPr>
            <a:lstStyle/>
            <a:p>
              <a:r>
                <a:rPr lang="en-US" altLang="zh-CN" sz="1050" dirty="0"/>
                <a:t>STA A</a:t>
              </a:r>
            </a:p>
          </p:txBody>
        </p:sp>
        <p:sp>
          <p:nvSpPr>
            <p:cNvPr id="33" name="Text Box 26"/>
            <p:cNvSpPr txBox="1">
              <a:spLocks noChangeAspect="1" noChangeArrowheads="1"/>
            </p:cNvSpPr>
            <p:nvPr/>
          </p:nvSpPr>
          <p:spPr bwMode="auto">
            <a:xfrm>
              <a:off x="3733800" y="5856895"/>
              <a:ext cx="793585" cy="280339"/>
            </a:xfrm>
            <a:prstGeom prst="rect">
              <a:avLst/>
            </a:prstGeom>
            <a:noFill/>
            <a:ln w="9525">
              <a:noFill/>
              <a:miter lim="800000"/>
              <a:headEnd/>
              <a:tailEnd/>
            </a:ln>
          </p:spPr>
          <p:txBody>
            <a:bodyPr wrap="none">
              <a:spAutoFit/>
            </a:bodyPr>
            <a:lstStyle/>
            <a:p>
              <a:r>
                <a:rPr lang="en-US" altLang="zh-CN" sz="1050" dirty="0"/>
                <a:t>STA C</a:t>
              </a:r>
            </a:p>
          </p:txBody>
        </p:sp>
        <p:sp>
          <p:nvSpPr>
            <p:cNvPr id="34" name="Oval 13"/>
            <p:cNvSpPr>
              <a:spLocks noChangeAspect="1" noChangeArrowheads="1"/>
            </p:cNvSpPr>
            <p:nvPr/>
          </p:nvSpPr>
          <p:spPr bwMode="auto">
            <a:xfrm>
              <a:off x="4455617" y="5414599"/>
              <a:ext cx="192583" cy="148001"/>
            </a:xfrm>
            <a:prstGeom prst="ellipse">
              <a:avLst/>
            </a:prstGeom>
            <a:solidFill>
              <a:srgbClr val="0000FF"/>
            </a:solidFill>
            <a:ln w="9525">
              <a:solidFill>
                <a:schemeClr val="tx1"/>
              </a:solidFill>
              <a:round/>
              <a:headEnd/>
              <a:tailEnd/>
            </a:ln>
          </p:spPr>
          <p:txBody>
            <a:bodyPr wrap="none" anchor="ctr"/>
            <a:lstStyle/>
            <a:p>
              <a:endParaRPr lang="zh-CN" altLang="en-US" sz="1050"/>
            </a:p>
          </p:txBody>
        </p:sp>
        <p:sp>
          <p:nvSpPr>
            <p:cNvPr id="35" name="Text Box 26"/>
            <p:cNvSpPr txBox="1">
              <a:spLocks noChangeAspect="1" noChangeArrowheads="1"/>
            </p:cNvSpPr>
            <p:nvPr/>
          </p:nvSpPr>
          <p:spPr bwMode="auto">
            <a:xfrm>
              <a:off x="3930815" y="5358461"/>
              <a:ext cx="793585" cy="280339"/>
            </a:xfrm>
            <a:prstGeom prst="rect">
              <a:avLst/>
            </a:prstGeom>
            <a:noFill/>
            <a:ln w="9525">
              <a:noFill/>
              <a:miter lim="800000"/>
              <a:headEnd/>
              <a:tailEnd/>
            </a:ln>
          </p:spPr>
          <p:txBody>
            <a:bodyPr wrap="none">
              <a:spAutoFit/>
            </a:bodyPr>
            <a:lstStyle/>
            <a:p>
              <a:r>
                <a:rPr lang="en-US" altLang="zh-CN" sz="1050" dirty="0"/>
                <a:t>STA B</a:t>
              </a:r>
            </a:p>
          </p:txBody>
        </p:sp>
        <p:sp>
          <p:nvSpPr>
            <p:cNvPr id="36" name="Text Box 26"/>
            <p:cNvSpPr txBox="1">
              <a:spLocks noChangeAspect="1" noChangeArrowheads="1"/>
            </p:cNvSpPr>
            <p:nvPr/>
          </p:nvSpPr>
          <p:spPr bwMode="auto">
            <a:xfrm>
              <a:off x="3352800" y="5156284"/>
              <a:ext cx="2060179" cy="253916"/>
            </a:xfrm>
            <a:prstGeom prst="rect">
              <a:avLst/>
            </a:prstGeom>
            <a:noFill/>
            <a:ln w="9525">
              <a:noFill/>
              <a:miter lim="800000"/>
              <a:headEnd/>
              <a:tailEnd/>
            </a:ln>
          </p:spPr>
          <p:txBody>
            <a:bodyPr wrap="none">
              <a:spAutoFit/>
            </a:bodyPr>
            <a:lstStyle/>
            <a:p>
              <a:r>
                <a:rPr lang="en-US" altLang="zh-CN" sz="1050" dirty="0"/>
                <a:t>NAV is </a:t>
              </a:r>
              <a:r>
                <a:rPr lang="en-US" altLang="zh-CN" sz="1050" dirty="0" err="1" smtClean="0"/>
                <a:t>updated@RSSI</a:t>
              </a:r>
              <a:r>
                <a:rPr lang="en-US" altLang="zh-CN" sz="1050" dirty="0" smtClean="0"/>
                <a:t>&gt;=-72dBm</a:t>
              </a:r>
              <a:endParaRPr lang="en-US" altLang="zh-CN" sz="1050" dirty="0"/>
            </a:p>
          </p:txBody>
        </p:sp>
        <p:sp>
          <p:nvSpPr>
            <p:cNvPr id="37" name="Text Box 26"/>
            <p:cNvSpPr txBox="1">
              <a:spLocks noChangeAspect="1" noChangeArrowheads="1"/>
            </p:cNvSpPr>
            <p:nvPr/>
          </p:nvSpPr>
          <p:spPr bwMode="auto">
            <a:xfrm>
              <a:off x="3810000" y="5486400"/>
              <a:ext cx="1333276" cy="280339"/>
            </a:xfrm>
            <a:prstGeom prst="rect">
              <a:avLst/>
            </a:prstGeom>
            <a:noFill/>
            <a:ln w="9525">
              <a:noFill/>
              <a:miter lim="800000"/>
              <a:headEnd/>
              <a:tailEnd/>
            </a:ln>
          </p:spPr>
          <p:txBody>
            <a:bodyPr wrap="none">
              <a:spAutoFit/>
            </a:bodyPr>
            <a:lstStyle/>
            <a:p>
              <a:r>
                <a:rPr lang="en-US" altLang="zh-CN" sz="1050" dirty="0">
                  <a:solidFill>
                    <a:srgbClr val="00CC00"/>
                  </a:solidFill>
                </a:rPr>
                <a:t>PD = -72dBm</a:t>
              </a:r>
            </a:p>
          </p:txBody>
        </p:sp>
      </p:grpSp>
      <p:sp>
        <p:nvSpPr>
          <p:cNvPr id="38" name="Footer Placeholder 3"/>
          <p:cNvSpPr>
            <a:spLocks noGrp="1"/>
          </p:cNvSpPr>
          <p:nvPr>
            <p:ph type="ftr" sz="quarter" idx="3"/>
          </p:nvPr>
        </p:nvSpPr>
        <p:spPr>
          <a:xfrm>
            <a:off x="5791199" y="6475413"/>
            <a:ext cx="2752661" cy="184666"/>
          </a:xfrm>
          <a:noFill/>
        </p:spPr>
        <p:txBody>
          <a:bodyPr/>
          <a:lstStyle/>
          <a:p>
            <a:r>
              <a:rPr lang="en-US" dirty="0" smtClean="0"/>
              <a:t>Huawei, Broadcom, </a:t>
            </a:r>
            <a:r>
              <a:rPr lang="en-US" altLang="zh-CN" dirty="0"/>
              <a:t>et al</a:t>
            </a:r>
            <a:endParaRPr lang="en-US" dirty="0"/>
          </a:p>
        </p:txBody>
      </p:sp>
      <p:sp>
        <p:nvSpPr>
          <p:cNvPr id="39" name="Rectangle 4"/>
          <p:cNvSpPr>
            <a:spLocks noGrp="1" noChangeArrowheads="1"/>
          </p:cNvSpPr>
          <p:nvPr>
            <p:ph type="dt" sz="half" idx="2"/>
          </p:nvPr>
        </p:nvSpPr>
        <p:spPr bwMode="auto">
          <a:xfrm>
            <a:off x="696913" y="334189"/>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US" altLang="zh-CN" dirty="0" smtClean="0"/>
              <a:t>Sept 2015</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13</a:t>
            </a:fld>
            <a:endParaRPr lang="en-US" dirty="0"/>
          </a:p>
        </p:txBody>
      </p:sp>
      <p:sp>
        <p:nvSpPr>
          <p:cNvPr id="6" name="标题 1"/>
          <p:cNvSpPr>
            <a:spLocks noGrp="1"/>
          </p:cNvSpPr>
          <p:nvPr>
            <p:ph type="title"/>
          </p:nvPr>
        </p:nvSpPr>
        <p:spPr>
          <a:xfrm>
            <a:off x="685800" y="457200"/>
            <a:ext cx="7772400" cy="1066800"/>
          </a:xfrm>
        </p:spPr>
        <p:txBody>
          <a:bodyPr/>
          <a:lstStyle/>
          <a:p>
            <a:r>
              <a:rPr lang="en-US" altLang="zh-CN" dirty="0" smtClean="0"/>
              <a:t>Simulation Results</a:t>
            </a:r>
            <a:endParaRPr lang="zh-CN" altLang="en-US" dirty="0"/>
          </a:p>
        </p:txBody>
      </p:sp>
      <p:sp>
        <p:nvSpPr>
          <p:cNvPr id="7" name="内容占位符 2"/>
          <p:cNvSpPr>
            <a:spLocks noGrp="1"/>
          </p:cNvSpPr>
          <p:nvPr>
            <p:ph idx="1"/>
          </p:nvPr>
        </p:nvSpPr>
        <p:spPr>
          <a:xfrm>
            <a:off x="381000" y="1447800"/>
            <a:ext cx="8382000" cy="4953000"/>
          </a:xfrm>
        </p:spPr>
        <p:txBody>
          <a:bodyPr/>
          <a:lstStyle/>
          <a:p>
            <a:r>
              <a:rPr lang="en-US" altLang="zh-CN" sz="2000" b="0" dirty="0" smtClean="0"/>
              <a:t>Simulation scenario 1 (Residential) with ~10% gain on mean throughput</a:t>
            </a:r>
          </a:p>
          <a:p>
            <a:r>
              <a:rPr lang="en-US" altLang="zh-CN" sz="2000" b="0" dirty="0" smtClean="0"/>
              <a:t>All devices set PD level to be -72/62/52 </a:t>
            </a:r>
            <a:r>
              <a:rPr lang="en-US" altLang="zh-CN" sz="2000" b="0" dirty="0" err="1" smtClean="0"/>
              <a:t>dBm</a:t>
            </a:r>
            <a:r>
              <a:rPr lang="en-US" altLang="zh-CN" sz="2000" b="0" dirty="0" smtClean="0"/>
              <a:t> for OBSS frame</a:t>
            </a:r>
          </a:p>
          <a:p>
            <a:r>
              <a:rPr lang="en-US" altLang="zh-CN" sz="2000" b="0" dirty="0" smtClean="0"/>
              <a:t>DL/UL full buffer traffic </a:t>
            </a:r>
          </a:p>
          <a:p>
            <a:endParaRPr lang="en-US" altLang="zh-CN" dirty="0" smtClean="0"/>
          </a:p>
        </p:txBody>
      </p:sp>
      <p:graphicFrame>
        <p:nvGraphicFramePr>
          <p:cNvPr id="8" name="Content Placeholder 3"/>
          <p:cNvGraphicFramePr>
            <a:graphicFrameLocks/>
          </p:cNvGraphicFramePr>
          <p:nvPr/>
        </p:nvGraphicFramePr>
        <p:xfrm>
          <a:off x="4008438" y="3308352"/>
          <a:ext cx="3660410" cy="2082808"/>
        </p:xfrm>
        <a:graphic>
          <a:graphicData uri="http://schemas.openxmlformats.org/drawingml/2006/table">
            <a:tbl>
              <a:tblPr firstRow="1" bandRow="1">
                <a:tableStyleId>{5C22544A-7EE6-4342-B048-85BDC9FD1C3A}</a:tableStyleId>
              </a:tblPr>
              <a:tblGrid>
                <a:gridCol w="732082"/>
                <a:gridCol w="822080"/>
                <a:gridCol w="642084"/>
                <a:gridCol w="732082"/>
                <a:gridCol w="732082"/>
              </a:tblGrid>
              <a:tr h="406402">
                <a:tc>
                  <a:txBody>
                    <a:bodyPr/>
                    <a:lstStyle/>
                    <a:p>
                      <a:pPr algn="ctr"/>
                      <a:r>
                        <a:rPr lang="en-US" sz="1200" dirty="0" smtClean="0">
                          <a:solidFill>
                            <a:schemeClr val="tx1"/>
                          </a:solidFill>
                          <a:latin typeface="Arial" panose="020B0604020202020204" pitchFamily="34" charset="0"/>
                          <a:cs typeface="Arial" panose="020B0604020202020204" pitchFamily="34" charset="0"/>
                        </a:rPr>
                        <a:t>PD level</a:t>
                      </a:r>
                      <a:endParaRPr lang="en-US" sz="12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sz="1200" dirty="0" smtClean="0">
                          <a:solidFill>
                            <a:schemeClr val="tx1"/>
                          </a:solidFill>
                          <a:latin typeface="Arial" panose="020B0604020202020204" pitchFamily="34" charset="0"/>
                          <a:cs typeface="Arial" panose="020B0604020202020204" pitchFamily="34" charset="0"/>
                        </a:rPr>
                        <a:t>5%</a:t>
                      </a:r>
                      <a:endParaRPr lang="en-US" sz="12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sz="1200" dirty="0" smtClean="0">
                          <a:solidFill>
                            <a:schemeClr val="tx1"/>
                          </a:solidFill>
                          <a:latin typeface="Arial" panose="020B0604020202020204" pitchFamily="34" charset="0"/>
                          <a:cs typeface="Arial" panose="020B0604020202020204" pitchFamily="34" charset="0"/>
                        </a:rPr>
                        <a:t>50%</a:t>
                      </a:r>
                      <a:endParaRPr lang="en-US" sz="12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sz="1200" dirty="0" smtClean="0">
                          <a:solidFill>
                            <a:schemeClr val="tx1"/>
                          </a:solidFill>
                          <a:latin typeface="Arial" panose="020B0604020202020204" pitchFamily="34" charset="0"/>
                          <a:cs typeface="Arial" panose="020B0604020202020204" pitchFamily="34" charset="0"/>
                        </a:rPr>
                        <a:t>90%</a:t>
                      </a:r>
                      <a:endParaRPr lang="en-US" sz="12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sz="1200" dirty="0" smtClean="0">
                          <a:solidFill>
                            <a:schemeClr val="tx1"/>
                          </a:solidFill>
                          <a:latin typeface="Arial" panose="020B0604020202020204" pitchFamily="34" charset="0"/>
                          <a:cs typeface="Arial" panose="020B0604020202020204" pitchFamily="34" charset="0"/>
                        </a:rPr>
                        <a:t>Mean</a:t>
                      </a:r>
                      <a:endParaRPr lang="en-US" sz="1200" dirty="0">
                        <a:solidFill>
                          <a:schemeClr val="tx1"/>
                        </a:solidFill>
                        <a:latin typeface="Arial" panose="020B0604020202020204" pitchFamily="34" charset="0"/>
                        <a:cs typeface="Arial" panose="020B0604020202020204" pitchFamily="34" charset="0"/>
                      </a:endParaRPr>
                    </a:p>
                  </a:txBody>
                  <a:tcPr/>
                </a:tc>
              </a:tr>
              <a:tr h="406402">
                <a:tc>
                  <a:txBody>
                    <a:bodyPr/>
                    <a:lstStyle/>
                    <a:p>
                      <a:pPr marL="0" algn="ctr" defTabSz="914400" rtl="0" eaLnBrk="1" latinLnBrk="0" hangingPunct="1"/>
                      <a:r>
                        <a:rPr lang="en-US" sz="1200" b="1" kern="1200" dirty="0" smtClean="0">
                          <a:solidFill>
                            <a:schemeClr val="dk1"/>
                          </a:solidFill>
                          <a:latin typeface="+mn-lt"/>
                          <a:ea typeface="+mn-ea"/>
                          <a:cs typeface="+mn-cs"/>
                        </a:rPr>
                        <a:t>-82</a:t>
                      </a:r>
                      <a:endParaRPr lang="en-US" sz="1200" b="1" kern="1200" dirty="0">
                        <a:solidFill>
                          <a:schemeClr val="dk1"/>
                        </a:solidFill>
                        <a:latin typeface="+mn-lt"/>
                        <a:ea typeface="+mn-ea"/>
                        <a:cs typeface="+mn-cs"/>
                      </a:endParaRPr>
                    </a:p>
                  </a:txBody>
                  <a:tcPr>
                    <a:solidFill>
                      <a:schemeClr val="accent1">
                        <a:lumMod val="20000"/>
                        <a:lumOff val="80000"/>
                      </a:schemeClr>
                    </a:solidFill>
                  </a:tcPr>
                </a:tc>
                <a:tc>
                  <a:txBody>
                    <a:bodyPr/>
                    <a:lstStyle/>
                    <a:p>
                      <a:pPr algn="ctr">
                        <a:lnSpc>
                          <a:spcPct val="150000"/>
                        </a:lnSpc>
                        <a:spcAft>
                          <a:spcPts val="0"/>
                        </a:spcAft>
                      </a:pPr>
                      <a:r>
                        <a:rPr lang="en-US" altLang="zh-CN" sz="1200" b="0" kern="1200" dirty="0" smtClean="0">
                          <a:solidFill>
                            <a:schemeClr val="dk1"/>
                          </a:solidFill>
                          <a:latin typeface="+mn-lt"/>
                          <a:ea typeface="+mn-ea"/>
                          <a:cs typeface="+mn-cs"/>
                        </a:rPr>
                        <a:t>0.8002</a:t>
                      </a:r>
                      <a:endParaRPr lang="zh-CN" altLang="zh-CN" sz="1200" b="0" kern="1200" dirty="0" smtClean="0">
                        <a:solidFill>
                          <a:schemeClr val="dk1"/>
                        </a:solidFill>
                        <a:latin typeface="+mn-lt"/>
                        <a:ea typeface="+mn-ea"/>
                        <a:cs typeface="+mn-cs"/>
                      </a:endParaRPr>
                    </a:p>
                  </a:txBody>
                  <a:tcPr marL="68580" marR="68580" marT="0" marB="0">
                    <a:solidFill>
                      <a:schemeClr val="accent1">
                        <a:lumMod val="20000"/>
                        <a:lumOff val="80000"/>
                      </a:schemeClr>
                    </a:solidFill>
                  </a:tcPr>
                </a:tc>
                <a:tc>
                  <a:txBody>
                    <a:bodyPr/>
                    <a:lstStyle/>
                    <a:p>
                      <a:pPr marL="0" algn="ctr" defTabSz="914400" rtl="0" eaLnBrk="1" latinLnBrk="0" hangingPunct="1"/>
                      <a:r>
                        <a:rPr lang="en-US" altLang="zh-CN" sz="1200" b="0" kern="1200" dirty="0" smtClean="0">
                          <a:solidFill>
                            <a:schemeClr val="dk1"/>
                          </a:solidFill>
                          <a:latin typeface="+mn-lt"/>
                          <a:ea typeface="+mn-ea"/>
                          <a:cs typeface="+mn-cs"/>
                        </a:rPr>
                        <a:t>6.63</a:t>
                      </a:r>
                      <a:endParaRPr lang="en-US" altLang="zh-CN" sz="1200" b="0" kern="1200" dirty="0">
                        <a:solidFill>
                          <a:schemeClr val="dk1"/>
                        </a:solidFill>
                        <a:latin typeface="+mn-lt"/>
                        <a:ea typeface="+mn-ea"/>
                        <a:cs typeface="+mn-cs"/>
                      </a:endParaRPr>
                    </a:p>
                  </a:txBody>
                  <a:tcPr>
                    <a:solidFill>
                      <a:schemeClr val="accent1">
                        <a:lumMod val="20000"/>
                        <a:lumOff val="80000"/>
                      </a:schemeClr>
                    </a:solidFill>
                  </a:tcPr>
                </a:tc>
                <a:tc>
                  <a:txBody>
                    <a:bodyPr/>
                    <a:lstStyle/>
                    <a:p>
                      <a:pPr marL="0" algn="ctr" defTabSz="914400" rtl="0" eaLnBrk="1" latinLnBrk="0" hangingPunct="1"/>
                      <a:r>
                        <a:rPr lang="en-US" altLang="zh-CN" sz="1200" b="0" kern="1200" dirty="0" smtClean="0">
                          <a:solidFill>
                            <a:schemeClr val="dk1"/>
                          </a:solidFill>
                          <a:latin typeface="+mn-lt"/>
                          <a:ea typeface="+mn-ea"/>
                          <a:cs typeface="+mn-cs"/>
                        </a:rPr>
                        <a:t>19.54</a:t>
                      </a:r>
                      <a:endParaRPr lang="en-US" altLang="zh-CN" sz="1200" b="0" kern="1200" dirty="0">
                        <a:solidFill>
                          <a:schemeClr val="dk1"/>
                        </a:solidFill>
                        <a:latin typeface="+mn-lt"/>
                        <a:ea typeface="+mn-ea"/>
                        <a:cs typeface="+mn-cs"/>
                      </a:endParaRPr>
                    </a:p>
                  </a:txBody>
                  <a:tcPr>
                    <a:solidFill>
                      <a:schemeClr val="accent1">
                        <a:lumMod val="20000"/>
                        <a:lumOff val="80000"/>
                      </a:schemeClr>
                    </a:solidFill>
                  </a:tcPr>
                </a:tc>
                <a:tc>
                  <a:txBody>
                    <a:bodyPr/>
                    <a:lstStyle/>
                    <a:p>
                      <a:pPr marL="0" algn="ctr" defTabSz="914400" rtl="0" eaLnBrk="1" latinLnBrk="0" hangingPunct="1"/>
                      <a:r>
                        <a:rPr lang="en-US" altLang="zh-CN" sz="1200" b="1" kern="1200" dirty="0" smtClean="0">
                          <a:solidFill>
                            <a:srgbClr val="0000FF"/>
                          </a:solidFill>
                          <a:latin typeface="+mn-lt"/>
                          <a:ea typeface="+mn-ea"/>
                          <a:cs typeface="+mn-cs"/>
                        </a:rPr>
                        <a:t>8.7542</a:t>
                      </a:r>
                      <a:endParaRPr lang="en-US" altLang="zh-CN" sz="1200" b="1" kern="1200" dirty="0">
                        <a:solidFill>
                          <a:srgbClr val="0000FF"/>
                        </a:solidFill>
                        <a:latin typeface="+mn-lt"/>
                        <a:ea typeface="+mn-ea"/>
                        <a:cs typeface="+mn-cs"/>
                      </a:endParaRPr>
                    </a:p>
                  </a:txBody>
                  <a:tcPr>
                    <a:solidFill>
                      <a:srgbClr val="FFC000"/>
                    </a:solidFill>
                  </a:tcPr>
                </a:tc>
              </a:tr>
              <a:tr h="406402">
                <a:tc>
                  <a:txBody>
                    <a:bodyPr/>
                    <a:lstStyle/>
                    <a:p>
                      <a:pPr marL="0" algn="ctr" defTabSz="914400" rtl="0" eaLnBrk="1" latinLnBrk="0" hangingPunct="1"/>
                      <a:r>
                        <a:rPr lang="en-US" sz="1200" b="1" kern="1200" dirty="0" smtClean="0">
                          <a:solidFill>
                            <a:schemeClr val="dk1"/>
                          </a:solidFill>
                          <a:latin typeface="+mn-lt"/>
                          <a:ea typeface="+mn-ea"/>
                          <a:cs typeface="+mn-cs"/>
                        </a:rPr>
                        <a:t>-72</a:t>
                      </a:r>
                      <a:endParaRPr lang="en-US" sz="1200" b="1" kern="1200" dirty="0">
                        <a:solidFill>
                          <a:schemeClr val="dk1"/>
                        </a:solidFill>
                        <a:latin typeface="+mn-lt"/>
                        <a:ea typeface="+mn-ea"/>
                        <a:cs typeface="+mn-cs"/>
                      </a:endParaRPr>
                    </a:p>
                  </a:txBody>
                  <a:tcPr>
                    <a:solidFill>
                      <a:schemeClr val="accent1">
                        <a:lumMod val="20000"/>
                        <a:lumOff val="80000"/>
                      </a:schemeClr>
                    </a:solidFill>
                  </a:tcPr>
                </a:tc>
                <a:tc>
                  <a:txBody>
                    <a:bodyPr/>
                    <a:lstStyle/>
                    <a:p>
                      <a:pPr algn="ctr">
                        <a:lnSpc>
                          <a:spcPct val="150000"/>
                        </a:lnSpc>
                        <a:spcAft>
                          <a:spcPts val="0"/>
                        </a:spcAft>
                      </a:pPr>
                      <a:r>
                        <a:rPr lang="en-US" altLang="zh-CN" sz="1200" b="0" kern="1200" dirty="0" smtClean="0">
                          <a:solidFill>
                            <a:schemeClr val="dk1"/>
                          </a:solidFill>
                          <a:latin typeface="+mn-lt"/>
                          <a:ea typeface="+mn-ea"/>
                          <a:cs typeface="+mn-cs"/>
                        </a:rPr>
                        <a:t>1.176</a:t>
                      </a:r>
                      <a:endParaRPr lang="zh-CN" altLang="zh-CN" sz="1200" b="0" kern="1200" dirty="0" smtClean="0">
                        <a:solidFill>
                          <a:schemeClr val="dk1"/>
                        </a:solidFill>
                        <a:latin typeface="+mn-lt"/>
                        <a:ea typeface="+mn-ea"/>
                        <a:cs typeface="+mn-cs"/>
                      </a:endParaRPr>
                    </a:p>
                  </a:txBody>
                  <a:tcPr marL="68580" marR="68580" marT="0" marB="0">
                    <a:solidFill>
                      <a:schemeClr val="accent1">
                        <a:lumMod val="20000"/>
                        <a:lumOff val="80000"/>
                      </a:schemeClr>
                    </a:solidFill>
                  </a:tcPr>
                </a:tc>
                <a:tc>
                  <a:txBody>
                    <a:bodyPr/>
                    <a:lstStyle/>
                    <a:p>
                      <a:pPr marL="0" algn="ctr" defTabSz="914400" rtl="0" eaLnBrk="1" latinLnBrk="0" hangingPunct="1"/>
                      <a:r>
                        <a:rPr lang="en-US" altLang="zh-CN" sz="1200" b="0" kern="1200" dirty="0" smtClean="0">
                          <a:solidFill>
                            <a:schemeClr val="dk1"/>
                          </a:solidFill>
                          <a:latin typeface="+mn-lt"/>
                          <a:ea typeface="+mn-ea"/>
                          <a:cs typeface="+mn-cs"/>
                        </a:rPr>
                        <a:t>7.586</a:t>
                      </a:r>
                      <a:endParaRPr lang="en-US" altLang="zh-CN" sz="1200" b="0" kern="1200" dirty="0">
                        <a:solidFill>
                          <a:schemeClr val="dk1"/>
                        </a:solidFill>
                        <a:latin typeface="+mn-lt"/>
                        <a:ea typeface="+mn-ea"/>
                        <a:cs typeface="+mn-cs"/>
                      </a:endParaRPr>
                    </a:p>
                  </a:txBody>
                  <a:tcPr>
                    <a:solidFill>
                      <a:schemeClr val="accent1">
                        <a:lumMod val="20000"/>
                        <a:lumOff val="80000"/>
                      </a:schemeClr>
                    </a:solidFill>
                  </a:tcPr>
                </a:tc>
                <a:tc>
                  <a:txBody>
                    <a:bodyPr/>
                    <a:lstStyle/>
                    <a:p>
                      <a:pPr marL="0" algn="ctr" defTabSz="914400" rtl="0" eaLnBrk="1" latinLnBrk="0" hangingPunct="1"/>
                      <a:r>
                        <a:rPr lang="en-US" altLang="zh-CN" sz="1200" b="0" kern="1200" dirty="0" smtClean="0">
                          <a:solidFill>
                            <a:schemeClr val="dk1"/>
                          </a:solidFill>
                          <a:latin typeface="+mn-lt"/>
                          <a:ea typeface="+mn-ea"/>
                          <a:cs typeface="+mn-cs"/>
                        </a:rPr>
                        <a:t>23.66</a:t>
                      </a:r>
                      <a:endParaRPr lang="en-US" altLang="zh-CN" sz="1200" b="0" kern="1200" dirty="0">
                        <a:solidFill>
                          <a:schemeClr val="dk1"/>
                        </a:solidFill>
                        <a:latin typeface="+mn-lt"/>
                        <a:ea typeface="+mn-ea"/>
                        <a:cs typeface="+mn-cs"/>
                      </a:endParaRPr>
                    </a:p>
                  </a:txBody>
                  <a:tcPr>
                    <a:solidFill>
                      <a:schemeClr val="accent1">
                        <a:lumMod val="20000"/>
                        <a:lumOff val="80000"/>
                      </a:schemeClr>
                    </a:solidFill>
                  </a:tcPr>
                </a:tc>
                <a:tc>
                  <a:txBody>
                    <a:bodyPr/>
                    <a:lstStyle/>
                    <a:p>
                      <a:pPr marL="0" algn="ctr" defTabSz="914400" rtl="0" eaLnBrk="1" latinLnBrk="0" hangingPunct="1"/>
                      <a:r>
                        <a:rPr lang="en-US" altLang="zh-CN" sz="1200" b="1" kern="1200" dirty="0" smtClean="0">
                          <a:solidFill>
                            <a:srgbClr val="0000FF"/>
                          </a:solidFill>
                          <a:latin typeface="+mn-lt"/>
                          <a:ea typeface="+mn-ea"/>
                          <a:cs typeface="+mn-cs"/>
                        </a:rPr>
                        <a:t>11.214</a:t>
                      </a:r>
                      <a:endParaRPr lang="en-US" altLang="zh-CN" sz="1200" b="1" kern="1200" dirty="0">
                        <a:solidFill>
                          <a:srgbClr val="0000FF"/>
                        </a:solidFill>
                        <a:latin typeface="+mn-lt"/>
                        <a:ea typeface="+mn-ea"/>
                        <a:cs typeface="+mn-cs"/>
                      </a:endParaRPr>
                    </a:p>
                  </a:txBody>
                  <a:tcPr>
                    <a:solidFill>
                      <a:srgbClr val="FFC000"/>
                    </a:solidFill>
                  </a:tcPr>
                </a:tc>
              </a:tr>
              <a:tr h="406402">
                <a:tc>
                  <a:txBody>
                    <a:bodyPr/>
                    <a:lstStyle/>
                    <a:p>
                      <a:pPr marL="0" algn="ctr" defTabSz="914400" rtl="0" eaLnBrk="1" latinLnBrk="0" hangingPunct="1"/>
                      <a:r>
                        <a:rPr lang="en-US" sz="1200" b="1" kern="1200" dirty="0" smtClean="0">
                          <a:solidFill>
                            <a:schemeClr val="dk1"/>
                          </a:solidFill>
                          <a:latin typeface="+mn-lt"/>
                          <a:ea typeface="+mn-ea"/>
                          <a:cs typeface="+mn-cs"/>
                        </a:rPr>
                        <a:t>-62</a:t>
                      </a:r>
                      <a:endParaRPr lang="en-US" sz="1200" b="1" kern="1200" dirty="0">
                        <a:solidFill>
                          <a:schemeClr val="dk1"/>
                        </a:solidFill>
                        <a:latin typeface="+mn-lt"/>
                        <a:ea typeface="+mn-ea"/>
                        <a:cs typeface="+mn-cs"/>
                      </a:endParaRPr>
                    </a:p>
                  </a:txBody>
                  <a:tcPr>
                    <a:solidFill>
                      <a:schemeClr val="accent1">
                        <a:lumMod val="20000"/>
                        <a:lumOff val="80000"/>
                      </a:schemeClr>
                    </a:solidFill>
                  </a:tcPr>
                </a:tc>
                <a:tc>
                  <a:txBody>
                    <a:bodyPr/>
                    <a:lstStyle/>
                    <a:p>
                      <a:pPr marL="0" marR="0" indent="0" algn="ctr" defTabSz="914400" rtl="0" eaLnBrk="1" fontAlgn="auto" latinLnBrk="0" hangingPunct="1">
                        <a:lnSpc>
                          <a:spcPct val="150000"/>
                        </a:lnSpc>
                        <a:spcBef>
                          <a:spcPts val="0"/>
                        </a:spcBef>
                        <a:spcAft>
                          <a:spcPts val="0"/>
                        </a:spcAft>
                        <a:buClrTx/>
                        <a:buSzTx/>
                        <a:buFontTx/>
                        <a:buNone/>
                        <a:tabLst/>
                        <a:defRPr/>
                      </a:pPr>
                      <a:r>
                        <a:rPr lang="en-US" altLang="zh-CN" sz="1200" b="0" kern="1200" dirty="0" smtClean="0">
                          <a:solidFill>
                            <a:schemeClr val="dk1"/>
                          </a:solidFill>
                          <a:latin typeface="+mn-lt"/>
                          <a:ea typeface="+mn-ea"/>
                          <a:cs typeface="+mn-cs"/>
                        </a:rPr>
                        <a:t>0.907</a:t>
                      </a:r>
                      <a:endParaRPr lang="zh-CN" altLang="zh-CN" sz="1200" b="0" kern="1200" dirty="0" smtClean="0">
                        <a:solidFill>
                          <a:schemeClr val="dk1"/>
                        </a:solidFill>
                        <a:latin typeface="+mn-lt"/>
                        <a:ea typeface="+mn-ea"/>
                        <a:cs typeface="+mn-cs"/>
                      </a:endParaRPr>
                    </a:p>
                  </a:txBody>
                  <a:tcPr marL="68580" marR="68580" marT="0" marB="0">
                    <a:solidFill>
                      <a:schemeClr val="accent1">
                        <a:lumMod val="20000"/>
                        <a:lumOff val="80000"/>
                      </a:schemeClr>
                    </a:solidFill>
                  </a:tcPr>
                </a:tc>
                <a:tc>
                  <a:txBody>
                    <a:bodyPr/>
                    <a:lstStyle/>
                    <a:p>
                      <a:pPr marL="0" algn="ctr" defTabSz="914400" rtl="0" eaLnBrk="1" latinLnBrk="0" hangingPunct="1"/>
                      <a:r>
                        <a:rPr lang="en-US" altLang="zh-CN" sz="1200" b="0" kern="1200" dirty="0" smtClean="0">
                          <a:solidFill>
                            <a:schemeClr val="dk1"/>
                          </a:solidFill>
                          <a:latin typeface="+mn-lt"/>
                          <a:ea typeface="+mn-ea"/>
                          <a:cs typeface="+mn-cs"/>
                        </a:rPr>
                        <a:t>7.366</a:t>
                      </a:r>
                      <a:endParaRPr lang="zh-CN" altLang="en-US" sz="1200" b="0" kern="1200" dirty="0" smtClean="0">
                        <a:solidFill>
                          <a:schemeClr val="dk1"/>
                        </a:solidFill>
                        <a:latin typeface="+mn-lt"/>
                        <a:ea typeface="+mn-ea"/>
                        <a:cs typeface="+mn-cs"/>
                      </a:endParaRPr>
                    </a:p>
                  </a:txBody>
                  <a:tcPr>
                    <a:solidFill>
                      <a:schemeClr val="accent1">
                        <a:lumMod val="20000"/>
                        <a:lumOff val="80000"/>
                      </a:schemeClr>
                    </a:solidFill>
                  </a:tcPr>
                </a:tc>
                <a:tc>
                  <a:txBody>
                    <a:bodyPr/>
                    <a:lstStyle/>
                    <a:p>
                      <a:pPr marL="0" algn="ctr" defTabSz="914400" rtl="0" eaLnBrk="1" latinLnBrk="0" hangingPunct="1"/>
                      <a:r>
                        <a:rPr lang="en-US" altLang="zh-CN" sz="1200" b="0" kern="1200" dirty="0" smtClean="0">
                          <a:solidFill>
                            <a:schemeClr val="dk1"/>
                          </a:solidFill>
                          <a:latin typeface="+mn-lt"/>
                          <a:ea typeface="+mn-ea"/>
                          <a:cs typeface="+mn-cs"/>
                        </a:rPr>
                        <a:t>22.89</a:t>
                      </a:r>
                      <a:endParaRPr lang="zh-CN" altLang="en-US" sz="1200" b="0" kern="1200" dirty="0" smtClean="0">
                        <a:solidFill>
                          <a:schemeClr val="dk1"/>
                        </a:solidFill>
                        <a:latin typeface="+mn-lt"/>
                        <a:ea typeface="+mn-ea"/>
                        <a:cs typeface="+mn-cs"/>
                      </a:endParaRPr>
                    </a:p>
                  </a:txBody>
                  <a:tcPr>
                    <a:solidFill>
                      <a:schemeClr val="accent1">
                        <a:lumMod val="20000"/>
                        <a:lumOff val="80000"/>
                      </a:schemeClr>
                    </a:solidFill>
                  </a:tcPr>
                </a:tc>
                <a:tc>
                  <a:txBody>
                    <a:bodyPr/>
                    <a:lstStyle/>
                    <a:p>
                      <a:pPr marL="0" algn="ctr" defTabSz="914400" rtl="0" eaLnBrk="1" latinLnBrk="0" hangingPunct="1"/>
                      <a:r>
                        <a:rPr lang="en-US" altLang="zh-CN" sz="1200" b="1" kern="1200" dirty="0" smtClean="0">
                          <a:solidFill>
                            <a:srgbClr val="0000FF"/>
                          </a:solidFill>
                          <a:latin typeface="+mn-lt"/>
                          <a:ea typeface="+mn-ea"/>
                          <a:cs typeface="+mn-cs"/>
                        </a:rPr>
                        <a:t>10.612</a:t>
                      </a:r>
                      <a:endParaRPr lang="en-US" altLang="zh-CN" sz="1200" b="1" kern="1200" dirty="0">
                        <a:solidFill>
                          <a:srgbClr val="0000FF"/>
                        </a:solidFill>
                        <a:latin typeface="+mn-lt"/>
                        <a:ea typeface="+mn-ea"/>
                        <a:cs typeface="+mn-cs"/>
                      </a:endParaRPr>
                    </a:p>
                  </a:txBody>
                  <a:tcPr>
                    <a:solidFill>
                      <a:srgbClr val="FFC000"/>
                    </a:solidFill>
                  </a:tcPr>
                </a:tc>
              </a:tr>
              <a:tr h="406402">
                <a:tc>
                  <a:txBody>
                    <a:bodyPr/>
                    <a:lstStyle/>
                    <a:p>
                      <a:pPr marL="0" algn="ctr" defTabSz="914400" rtl="0" eaLnBrk="1" latinLnBrk="0" hangingPunct="1"/>
                      <a:r>
                        <a:rPr lang="en-US" sz="1200" b="1" kern="1200" dirty="0" smtClean="0">
                          <a:solidFill>
                            <a:schemeClr val="dk1"/>
                          </a:solidFill>
                          <a:latin typeface="+mn-lt"/>
                          <a:ea typeface="+mn-ea"/>
                          <a:cs typeface="+mn-cs"/>
                        </a:rPr>
                        <a:t>-52</a:t>
                      </a:r>
                      <a:endParaRPr lang="en-US" sz="1200" b="1" kern="1200" dirty="0">
                        <a:solidFill>
                          <a:schemeClr val="dk1"/>
                        </a:solidFill>
                        <a:latin typeface="+mn-lt"/>
                        <a:ea typeface="+mn-ea"/>
                        <a:cs typeface="+mn-cs"/>
                      </a:endParaRPr>
                    </a:p>
                  </a:txBody>
                  <a:tcPr>
                    <a:solidFill>
                      <a:schemeClr val="accent1">
                        <a:lumMod val="20000"/>
                        <a:lumOff val="80000"/>
                      </a:schemeClr>
                    </a:solidFill>
                  </a:tcPr>
                </a:tc>
                <a:tc>
                  <a:txBody>
                    <a:bodyPr/>
                    <a:lstStyle/>
                    <a:p>
                      <a:pPr algn="ctr">
                        <a:lnSpc>
                          <a:spcPct val="150000"/>
                        </a:lnSpc>
                        <a:spcAft>
                          <a:spcPts val="0"/>
                        </a:spcAft>
                      </a:pPr>
                      <a:r>
                        <a:rPr lang="en-US" altLang="zh-CN" sz="1200" b="0" kern="1200" dirty="0" smtClean="0">
                          <a:solidFill>
                            <a:schemeClr val="dk1"/>
                          </a:solidFill>
                          <a:latin typeface="+mn-lt"/>
                          <a:ea typeface="+mn-ea"/>
                          <a:cs typeface="+mn-cs"/>
                        </a:rPr>
                        <a:t>0.793</a:t>
                      </a:r>
                      <a:endParaRPr lang="zh-CN" altLang="zh-CN" sz="1200" b="0" kern="1200" dirty="0" smtClean="0">
                        <a:solidFill>
                          <a:schemeClr val="dk1"/>
                        </a:solidFill>
                        <a:latin typeface="+mn-lt"/>
                        <a:ea typeface="+mn-ea"/>
                        <a:cs typeface="+mn-cs"/>
                      </a:endParaRPr>
                    </a:p>
                  </a:txBody>
                  <a:tcPr marL="68580" marR="68580" marT="0" marB="0">
                    <a:solidFill>
                      <a:schemeClr val="accent1">
                        <a:lumMod val="20000"/>
                        <a:lumOff val="80000"/>
                      </a:schemeClr>
                    </a:solidFill>
                  </a:tcPr>
                </a:tc>
                <a:tc>
                  <a:txBody>
                    <a:bodyPr/>
                    <a:lstStyle/>
                    <a:p>
                      <a:pPr marL="0" algn="ctr" defTabSz="914400" rtl="0" eaLnBrk="1" latinLnBrk="0" hangingPunct="1"/>
                      <a:r>
                        <a:rPr lang="en-US" altLang="zh-CN" sz="1200" b="0" kern="1200" dirty="0" smtClean="0">
                          <a:solidFill>
                            <a:schemeClr val="dk1"/>
                          </a:solidFill>
                          <a:latin typeface="+mn-lt"/>
                          <a:ea typeface="+mn-ea"/>
                          <a:cs typeface="+mn-cs"/>
                        </a:rPr>
                        <a:t>6.97</a:t>
                      </a:r>
                      <a:endParaRPr lang="en-US" altLang="zh-CN" sz="1200" b="0" kern="1200" dirty="0">
                        <a:solidFill>
                          <a:schemeClr val="dk1"/>
                        </a:solidFill>
                        <a:latin typeface="+mn-lt"/>
                        <a:ea typeface="+mn-ea"/>
                        <a:cs typeface="+mn-cs"/>
                      </a:endParaRPr>
                    </a:p>
                  </a:txBody>
                  <a:tcPr>
                    <a:solidFill>
                      <a:schemeClr val="accent1">
                        <a:lumMod val="20000"/>
                        <a:lumOff val="80000"/>
                      </a:schemeClr>
                    </a:solidFill>
                  </a:tcPr>
                </a:tc>
                <a:tc>
                  <a:txBody>
                    <a:bodyPr/>
                    <a:lstStyle/>
                    <a:p>
                      <a:pPr marL="0" algn="ctr" defTabSz="914400" rtl="0" eaLnBrk="1" latinLnBrk="0" hangingPunct="1"/>
                      <a:r>
                        <a:rPr lang="en-US" altLang="zh-CN" sz="1200" b="0" kern="1200" dirty="0" smtClean="0">
                          <a:solidFill>
                            <a:schemeClr val="dk1"/>
                          </a:solidFill>
                          <a:latin typeface="+mn-lt"/>
                          <a:ea typeface="+mn-ea"/>
                          <a:cs typeface="+mn-cs"/>
                        </a:rPr>
                        <a:t>21.52</a:t>
                      </a:r>
                      <a:endParaRPr lang="en-US" altLang="zh-CN" sz="1200" b="0" kern="1200" dirty="0">
                        <a:solidFill>
                          <a:schemeClr val="dk1"/>
                        </a:solidFill>
                        <a:latin typeface="+mn-lt"/>
                        <a:ea typeface="+mn-ea"/>
                        <a:cs typeface="+mn-cs"/>
                      </a:endParaRPr>
                    </a:p>
                  </a:txBody>
                  <a:tcPr>
                    <a:solidFill>
                      <a:schemeClr val="accent1">
                        <a:lumMod val="20000"/>
                        <a:lumOff val="80000"/>
                      </a:schemeClr>
                    </a:solidFill>
                  </a:tcPr>
                </a:tc>
                <a:tc>
                  <a:txBody>
                    <a:bodyPr/>
                    <a:lstStyle/>
                    <a:p>
                      <a:pPr marL="0" algn="ctr" defTabSz="914400" rtl="0" eaLnBrk="1" latinLnBrk="0" hangingPunct="1"/>
                      <a:r>
                        <a:rPr lang="en-US" altLang="zh-CN" sz="1200" b="1" kern="1200" dirty="0" smtClean="0">
                          <a:solidFill>
                            <a:srgbClr val="0000FF"/>
                          </a:solidFill>
                          <a:latin typeface="+mn-lt"/>
                          <a:ea typeface="+mn-ea"/>
                          <a:cs typeface="+mn-cs"/>
                        </a:rPr>
                        <a:t>9.781</a:t>
                      </a:r>
                      <a:endParaRPr lang="en-US" altLang="zh-CN" sz="1200" b="1" kern="1200" dirty="0">
                        <a:solidFill>
                          <a:srgbClr val="0000FF"/>
                        </a:solidFill>
                        <a:latin typeface="+mn-lt"/>
                        <a:ea typeface="+mn-ea"/>
                        <a:cs typeface="+mn-cs"/>
                      </a:endParaRPr>
                    </a:p>
                  </a:txBody>
                  <a:tcPr>
                    <a:solidFill>
                      <a:srgbClr val="FFC000"/>
                    </a:solidFill>
                  </a:tcPr>
                </a:tc>
              </a:tr>
            </a:tbl>
          </a:graphicData>
        </a:graphic>
      </p:graphicFrame>
      <p:graphicFrame>
        <p:nvGraphicFramePr>
          <p:cNvPr id="10" name="Content Placeholder 3"/>
          <p:cNvGraphicFramePr>
            <a:graphicFrameLocks/>
          </p:cNvGraphicFramePr>
          <p:nvPr/>
        </p:nvGraphicFramePr>
        <p:xfrm>
          <a:off x="179388" y="3290890"/>
          <a:ext cx="3600505" cy="2119310"/>
        </p:xfrm>
        <a:graphic>
          <a:graphicData uri="http://schemas.openxmlformats.org/drawingml/2006/table">
            <a:tbl>
              <a:tblPr firstRow="1" bandRow="1">
                <a:tableStyleId>{5C22544A-7EE6-4342-B048-85BDC9FD1C3A}</a:tableStyleId>
              </a:tblPr>
              <a:tblGrid>
                <a:gridCol w="720101"/>
                <a:gridCol w="776911"/>
                <a:gridCol w="663291"/>
                <a:gridCol w="720101"/>
                <a:gridCol w="720101"/>
              </a:tblGrid>
              <a:tr h="468282">
                <a:tc>
                  <a:txBody>
                    <a:bodyPr/>
                    <a:lstStyle/>
                    <a:p>
                      <a:pPr algn="ctr"/>
                      <a:r>
                        <a:rPr lang="en-US" sz="1200" dirty="0" smtClean="0">
                          <a:solidFill>
                            <a:schemeClr val="tx1"/>
                          </a:solidFill>
                          <a:latin typeface="Arial" panose="020B0604020202020204" pitchFamily="34" charset="0"/>
                          <a:cs typeface="Arial" panose="020B0604020202020204" pitchFamily="34" charset="0"/>
                        </a:rPr>
                        <a:t>PD level</a:t>
                      </a:r>
                      <a:endParaRPr lang="en-US" sz="12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sz="1200" dirty="0" smtClean="0">
                          <a:solidFill>
                            <a:schemeClr val="tx1"/>
                          </a:solidFill>
                          <a:latin typeface="Arial" panose="020B0604020202020204" pitchFamily="34" charset="0"/>
                          <a:cs typeface="Arial" panose="020B0604020202020204" pitchFamily="34" charset="0"/>
                        </a:rPr>
                        <a:t>5%</a:t>
                      </a:r>
                      <a:endParaRPr lang="en-US" sz="12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sz="1200" dirty="0" smtClean="0">
                          <a:solidFill>
                            <a:schemeClr val="tx1"/>
                          </a:solidFill>
                          <a:latin typeface="Arial" panose="020B0604020202020204" pitchFamily="34" charset="0"/>
                          <a:cs typeface="Arial" panose="020B0604020202020204" pitchFamily="34" charset="0"/>
                        </a:rPr>
                        <a:t>50%</a:t>
                      </a:r>
                      <a:endParaRPr lang="en-US" sz="12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sz="1200" dirty="0" smtClean="0">
                          <a:solidFill>
                            <a:schemeClr val="tx1"/>
                          </a:solidFill>
                          <a:latin typeface="Arial" panose="020B0604020202020204" pitchFamily="34" charset="0"/>
                          <a:cs typeface="Arial" panose="020B0604020202020204" pitchFamily="34" charset="0"/>
                        </a:rPr>
                        <a:t>90%</a:t>
                      </a:r>
                      <a:endParaRPr lang="en-US" sz="12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sz="1200" dirty="0" smtClean="0">
                          <a:solidFill>
                            <a:schemeClr val="tx1"/>
                          </a:solidFill>
                          <a:latin typeface="Arial" panose="020B0604020202020204" pitchFamily="34" charset="0"/>
                          <a:cs typeface="Arial" panose="020B0604020202020204" pitchFamily="34" charset="0"/>
                        </a:rPr>
                        <a:t>Mean</a:t>
                      </a:r>
                      <a:endParaRPr lang="en-US" sz="1200" dirty="0">
                        <a:solidFill>
                          <a:schemeClr val="tx1"/>
                        </a:solidFill>
                        <a:latin typeface="Arial" panose="020B0604020202020204" pitchFamily="34" charset="0"/>
                        <a:cs typeface="Arial" panose="020B0604020202020204" pitchFamily="34" charset="0"/>
                      </a:endParaRPr>
                    </a:p>
                  </a:txBody>
                  <a:tcPr/>
                </a:tc>
              </a:tr>
              <a:tr h="412757">
                <a:tc>
                  <a:txBody>
                    <a:bodyPr/>
                    <a:lstStyle/>
                    <a:p>
                      <a:pPr marL="0" algn="ctr" defTabSz="914400" rtl="0" eaLnBrk="1" latinLnBrk="0" hangingPunct="1"/>
                      <a:r>
                        <a:rPr lang="en-US" altLang="zh-CN" sz="1200" b="1" kern="1200" dirty="0" smtClean="0">
                          <a:solidFill>
                            <a:schemeClr val="dk1"/>
                          </a:solidFill>
                          <a:latin typeface="+mn-lt"/>
                          <a:ea typeface="+mn-ea"/>
                          <a:cs typeface="+mn-cs"/>
                        </a:rPr>
                        <a:t>-82</a:t>
                      </a:r>
                      <a:endParaRPr lang="en-US" sz="1200" b="1" kern="1200" dirty="0">
                        <a:solidFill>
                          <a:schemeClr val="dk1"/>
                        </a:solidFill>
                        <a:latin typeface="+mn-lt"/>
                        <a:ea typeface="+mn-ea"/>
                        <a:cs typeface="+mn-cs"/>
                      </a:endParaRPr>
                    </a:p>
                  </a:txBody>
                  <a:tcPr/>
                </a:tc>
                <a:tc>
                  <a:txBody>
                    <a:bodyPr/>
                    <a:lstStyle/>
                    <a:p>
                      <a:pPr algn="ctr">
                        <a:lnSpc>
                          <a:spcPct val="150000"/>
                        </a:lnSpc>
                        <a:spcAft>
                          <a:spcPts val="0"/>
                        </a:spcAft>
                      </a:pPr>
                      <a:r>
                        <a:rPr lang="en-US" altLang="zh-CN" sz="1200" b="0" kern="1200" dirty="0" smtClean="0">
                          <a:solidFill>
                            <a:schemeClr val="dk1"/>
                          </a:solidFill>
                          <a:latin typeface="+mn-lt"/>
                          <a:ea typeface="+mn-ea"/>
                          <a:cs typeface="+mn-cs"/>
                        </a:rPr>
                        <a:t>0.8002</a:t>
                      </a:r>
                      <a:endParaRPr lang="zh-CN" altLang="zh-CN" sz="1200" b="0" kern="1200" dirty="0" smtClean="0">
                        <a:solidFill>
                          <a:schemeClr val="dk1"/>
                        </a:solidFill>
                        <a:latin typeface="+mn-lt"/>
                        <a:ea typeface="+mn-ea"/>
                        <a:cs typeface="+mn-cs"/>
                      </a:endParaRPr>
                    </a:p>
                  </a:txBody>
                  <a:tcPr marL="68580" marR="68580" marT="0" marB="0"/>
                </a:tc>
                <a:tc>
                  <a:txBody>
                    <a:bodyPr/>
                    <a:lstStyle/>
                    <a:p>
                      <a:pPr marL="0" algn="ctr" defTabSz="914400" rtl="0" eaLnBrk="1" latinLnBrk="0" hangingPunct="1"/>
                      <a:r>
                        <a:rPr lang="en-US" altLang="zh-CN" sz="1200" b="0" kern="1200" dirty="0" smtClean="0">
                          <a:solidFill>
                            <a:schemeClr val="dk1"/>
                          </a:solidFill>
                          <a:latin typeface="+mn-lt"/>
                          <a:ea typeface="+mn-ea"/>
                          <a:cs typeface="+mn-cs"/>
                        </a:rPr>
                        <a:t>6.63</a:t>
                      </a:r>
                      <a:endParaRPr lang="en-US" altLang="zh-CN" sz="1200" b="0" kern="1200" dirty="0">
                        <a:solidFill>
                          <a:schemeClr val="dk1"/>
                        </a:solidFill>
                        <a:latin typeface="+mn-lt"/>
                        <a:ea typeface="+mn-ea"/>
                        <a:cs typeface="+mn-cs"/>
                      </a:endParaRPr>
                    </a:p>
                  </a:txBody>
                  <a:tcPr>
                    <a:solidFill>
                      <a:schemeClr val="accent1">
                        <a:lumMod val="20000"/>
                        <a:lumOff val="80000"/>
                      </a:schemeClr>
                    </a:solidFill>
                  </a:tcPr>
                </a:tc>
                <a:tc>
                  <a:txBody>
                    <a:bodyPr/>
                    <a:lstStyle/>
                    <a:p>
                      <a:pPr marL="0" algn="ctr" defTabSz="914400" rtl="0" eaLnBrk="1" latinLnBrk="0" hangingPunct="1"/>
                      <a:r>
                        <a:rPr lang="en-US" altLang="zh-CN" sz="1200" b="0" kern="1200" dirty="0" smtClean="0">
                          <a:solidFill>
                            <a:schemeClr val="dk1"/>
                          </a:solidFill>
                          <a:latin typeface="+mn-lt"/>
                          <a:ea typeface="+mn-ea"/>
                          <a:cs typeface="+mn-cs"/>
                        </a:rPr>
                        <a:t>19.54</a:t>
                      </a:r>
                      <a:endParaRPr lang="en-US" altLang="zh-CN" sz="1200" b="0" kern="1200" dirty="0">
                        <a:solidFill>
                          <a:schemeClr val="dk1"/>
                        </a:solidFill>
                        <a:latin typeface="+mn-lt"/>
                        <a:ea typeface="+mn-ea"/>
                        <a:cs typeface="+mn-cs"/>
                      </a:endParaRPr>
                    </a:p>
                  </a:txBody>
                  <a:tcPr/>
                </a:tc>
                <a:tc>
                  <a:txBody>
                    <a:bodyPr/>
                    <a:lstStyle/>
                    <a:p>
                      <a:pPr marL="0" algn="ctr" defTabSz="914400" rtl="0" eaLnBrk="1" latinLnBrk="0" hangingPunct="1"/>
                      <a:r>
                        <a:rPr lang="en-US" altLang="zh-CN" sz="1200" b="1" kern="1200" dirty="0" smtClean="0">
                          <a:solidFill>
                            <a:srgbClr val="FF0000"/>
                          </a:solidFill>
                          <a:latin typeface="+mn-lt"/>
                          <a:ea typeface="+mn-ea"/>
                          <a:cs typeface="+mn-cs"/>
                        </a:rPr>
                        <a:t>8.7542</a:t>
                      </a:r>
                      <a:endParaRPr lang="en-US" altLang="zh-CN" sz="1200" b="1" kern="1200" dirty="0">
                        <a:solidFill>
                          <a:srgbClr val="FF0000"/>
                        </a:solidFill>
                        <a:latin typeface="+mn-lt"/>
                        <a:ea typeface="+mn-ea"/>
                        <a:cs typeface="+mn-cs"/>
                      </a:endParaRPr>
                    </a:p>
                  </a:txBody>
                  <a:tcPr>
                    <a:solidFill>
                      <a:srgbClr val="FFC000"/>
                    </a:solidFill>
                  </a:tcPr>
                </a:tc>
              </a:tr>
              <a:tr h="412757">
                <a:tc>
                  <a:txBody>
                    <a:bodyPr/>
                    <a:lstStyle/>
                    <a:p>
                      <a:pPr marL="0" algn="ctr" defTabSz="914400" rtl="0" eaLnBrk="1" latinLnBrk="0" hangingPunct="1"/>
                      <a:r>
                        <a:rPr lang="en-US" sz="1200" b="1" kern="1200" dirty="0" smtClean="0">
                          <a:solidFill>
                            <a:schemeClr val="dk1"/>
                          </a:solidFill>
                          <a:latin typeface="+mn-lt"/>
                          <a:ea typeface="+mn-ea"/>
                          <a:cs typeface="+mn-cs"/>
                        </a:rPr>
                        <a:t>-72</a:t>
                      </a:r>
                      <a:endParaRPr lang="en-US" sz="1200" b="1" kern="1200" dirty="0">
                        <a:solidFill>
                          <a:schemeClr val="dk1"/>
                        </a:solidFill>
                        <a:latin typeface="+mn-lt"/>
                        <a:ea typeface="+mn-ea"/>
                        <a:cs typeface="+mn-cs"/>
                      </a:endParaRPr>
                    </a:p>
                  </a:txBody>
                  <a:tcPr/>
                </a:tc>
                <a:tc>
                  <a:txBody>
                    <a:bodyPr/>
                    <a:lstStyle/>
                    <a:p>
                      <a:pPr algn="ctr">
                        <a:lnSpc>
                          <a:spcPct val="150000"/>
                        </a:lnSpc>
                        <a:spcAft>
                          <a:spcPts val="0"/>
                        </a:spcAft>
                      </a:pPr>
                      <a:r>
                        <a:rPr lang="en-US" altLang="zh-CN" sz="1200" b="0" kern="1200" dirty="0" smtClean="0">
                          <a:solidFill>
                            <a:schemeClr val="dk1"/>
                          </a:solidFill>
                          <a:latin typeface="+mn-lt"/>
                          <a:ea typeface="+mn-ea"/>
                          <a:cs typeface="+mn-cs"/>
                        </a:rPr>
                        <a:t>1.051</a:t>
                      </a:r>
                      <a:endParaRPr lang="zh-CN" altLang="zh-CN" sz="1200" b="0" kern="1200" dirty="0" smtClean="0">
                        <a:solidFill>
                          <a:schemeClr val="dk1"/>
                        </a:solidFill>
                        <a:latin typeface="+mn-lt"/>
                        <a:ea typeface="+mn-ea"/>
                        <a:cs typeface="+mn-cs"/>
                      </a:endParaRPr>
                    </a:p>
                  </a:txBody>
                  <a:tcPr marL="68580" marR="68580" marT="0" marB="0"/>
                </a:tc>
                <a:tc>
                  <a:txBody>
                    <a:bodyPr/>
                    <a:lstStyle/>
                    <a:p>
                      <a:pPr marL="0" algn="ctr" defTabSz="914400" rtl="0" eaLnBrk="1" latinLnBrk="0" hangingPunct="1"/>
                      <a:r>
                        <a:rPr lang="en-US" altLang="zh-CN" sz="1200" b="0" kern="1200" dirty="0" smtClean="0">
                          <a:solidFill>
                            <a:schemeClr val="dk1"/>
                          </a:solidFill>
                          <a:latin typeface="+mn-lt"/>
                          <a:ea typeface="+mn-ea"/>
                          <a:cs typeface="+mn-cs"/>
                        </a:rPr>
                        <a:t>7.15</a:t>
                      </a:r>
                      <a:endParaRPr lang="en-US" altLang="zh-CN" sz="1200" b="0" kern="1200" dirty="0">
                        <a:solidFill>
                          <a:schemeClr val="dk1"/>
                        </a:solidFill>
                        <a:latin typeface="+mn-lt"/>
                        <a:ea typeface="+mn-ea"/>
                        <a:cs typeface="+mn-cs"/>
                      </a:endParaRPr>
                    </a:p>
                  </a:txBody>
                  <a:tcPr>
                    <a:solidFill>
                      <a:schemeClr val="accent1">
                        <a:lumMod val="20000"/>
                        <a:lumOff val="80000"/>
                      </a:schemeClr>
                    </a:solidFill>
                  </a:tcPr>
                </a:tc>
                <a:tc>
                  <a:txBody>
                    <a:bodyPr/>
                    <a:lstStyle/>
                    <a:p>
                      <a:pPr marL="0" algn="ctr" defTabSz="914400" rtl="0" eaLnBrk="1" latinLnBrk="0" hangingPunct="1"/>
                      <a:r>
                        <a:rPr lang="en-US" altLang="zh-CN" sz="1200" b="0" kern="1200" dirty="0" smtClean="0">
                          <a:solidFill>
                            <a:schemeClr val="dk1"/>
                          </a:solidFill>
                          <a:latin typeface="+mn-lt"/>
                          <a:ea typeface="+mn-ea"/>
                          <a:cs typeface="+mn-cs"/>
                        </a:rPr>
                        <a:t>22.76</a:t>
                      </a:r>
                      <a:endParaRPr lang="en-US" altLang="zh-CN" sz="1200" b="0" kern="1200" dirty="0">
                        <a:solidFill>
                          <a:schemeClr val="dk1"/>
                        </a:solidFill>
                        <a:latin typeface="+mn-lt"/>
                        <a:ea typeface="+mn-ea"/>
                        <a:cs typeface="+mn-cs"/>
                      </a:endParaRPr>
                    </a:p>
                  </a:txBody>
                  <a:tcPr/>
                </a:tc>
                <a:tc>
                  <a:txBody>
                    <a:bodyPr/>
                    <a:lstStyle/>
                    <a:p>
                      <a:pPr marL="0" algn="ctr" defTabSz="914400" rtl="0" eaLnBrk="1" latinLnBrk="0" hangingPunct="1"/>
                      <a:r>
                        <a:rPr lang="en-US" altLang="zh-CN" sz="1200" b="1" kern="1200" dirty="0" smtClean="0">
                          <a:solidFill>
                            <a:srgbClr val="FF0000"/>
                          </a:solidFill>
                          <a:latin typeface="+mn-lt"/>
                          <a:ea typeface="+mn-ea"/>
                          <a:cs typeface="+mn-cs"/>
                        </a:rPr>
                        <a:t>9.8445</a:t>
                      </a:r>
                      <a:endParaRPr lang="en-US" altLang="zh-CN" sz="1200" b="1" kern="1200" dirty="0">
                        <a:solidFill>
                          <a:srgbClr val="FF0000"/>
                        </a:solidFill>
                        <a:latin typeface="+mn-lt"/>
                        <a:ea typeface="+mn-ea"/>
                        <a:cs typeface="+mn-cs"/>
                      </a:endParaRPr>
                    </a:p>
                  </a:txBody>
                  <a:tcPr>
                    <a:solidFill>
                      <a:srgbClr val="FFC000"/>
                    </a:solidFill>
                  </a:tcPr>
                </a:tc>
              </a:tr>
              <a:tr h="412757">
                <a:tc>
                  <a:txBody>
                    <a:bodyPr/>
                    <a:lstStyle/>
                    <a:p>
                      <a:pPr marL="0" algn="ctr" defTabSz="914400" rtl="0" eaLnBrk="1" latinLnBrk="0" hangingPunct="1"/>
                      <a:r>
                        <a:rPr lang="en-US" sz="1200" b="1" kern="1200" dirty="0" smtClean="0">
                          <a:solidFill>
                            <a:schemeClr val="dk1"/>
                          </a:solidFill>
                          <a:latin typeface="+mn-lt"/>
                          <a:ea typeface="+mn-ea"/>
                          <a:cs typeface="+mn-cs"/>
                        </a:rPr>
                        <a:t>-62</a:t>
                      </a:r>
                      <a:endParaRPr lang="en-US" sz="1200" b="1"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50000"/>
                        </a:lnSpc>
                        <a:spcBef>
                          <a:spcPts val="0"/>
                        </a:spcBef>
                        <a:spcAft>
                          <a:spcPts val="0"/>
                        </a:spcAft>
                        <a:buClrTx/>
                        <a:buSzTx/>
                        <a:buFontTx/>
                        <a:buNone/>
                        <a:tabLst/>
                        <a:defRPr/>
                      </a:pPr>
                      <a:r>
                        <a:rPr lang="en-US" altLang="zh-CN" sz="1200" b="0" kern="1200" dirty="0" smtClean="0">
                          <a:solidFill>
                            <a:schemeClr val="dk1"/>
                          </a:solidFill>
                          <a:latin typeface="+mn-lt"/>
                          <a:ea typeface="+mn-ea"/>
                          <a:cs typeface="+mn-cs"/>
                        </a:rPr>
                        <a:t>1.058</a:t>
                      </a:r>
                      <a:endParaRPr lang="zh-CN" altLang="zh-CN" sz="1200" b="0" kern="1200" dirty="0" smtClean="0">
                        <a:solidFill>
                          <a:schemeClr val="dk1"/>
                        </a:solidFill>
                        <a:latin typeface="+mn-lt"/>
                        <a:ea typeface="+mn-ea"/>
                        <a:cs typeface="+mn-cs"/>
                      </a:endParaRPr>
                    </a:p>
                  </a:txBody>
                  <a:tcPr marL="68580" marR="68580" marT="0" marB="0"/>
                </a:tc>
                <a:tc>
                  <a:txBody>
                    <a:bodyPr/>
                    <a:lstStyle/>
                    <a:p>
                      <a:pPr marL="0" algn="ctr" defTabSz="914400" rtl="0" eaLnBrk="1" latinLnBrk="0" hangingPunct="1"/>
                      <a:r>
                        <a:rPr lang="en-US" altLang="zh-CN" sz="1200" b="0" kern="1200" dirty="0" smtClean="0">
                          <a:solidFill>
                            <a:schemeClr val="dk1"/>
                          </a:solidFill>
                          <a:latin typeface="+mn-lt"/>
                          <a:ea typeface="+mn-ea"/>
                          <a:cs typeface="+mn-cs"/>
                        </a:rPr>
                        <a:t>6.88</a:t>
                      </a:r>
                      <a:endParaRPr lang="en-US" altLang="zh-CN" sz="1200" b="0" kern="1200" dirty="0">
                        <a:solidFill>
                          <a:schemeClr val="dk1"/>
                        </a:solidFill>
                        <a:latin typeface="+mn-lt"/>
                        <a:ea typeface="+mn-ea"/>
                        <a:cs typeface="+mn-cs"/>
                      </a:endParaRPr>
                    </a:p>
                  </a:txBody>
                  <a:tcPr>
                    <a:solidFill>
                      <a:schemeClr val="accent1">
                        <a:lumMod val="20000"/>
                        <a:lumOff val="80000"/>
                      </a:schemeClr>
                    </a:solidFill>
                  </a:tcPr>
                </a:tc>
                <a:tc>
                  <a:txBody>
                    <a:bodyPr/>
                    <a:lstStyle/>
                    <a:p>
                      <a:pPr marL="0" algn="ctr" defTabSz="914400" rtl="0" eaLnBrk="1" latinLnBrk="0" hangingPunct="1"/>
                      <a:r>
                        <a:rPr lang="en-US" altLang="zh-CN" sz="1200" b="0" kern="1200" dirty="0" smtClean="0">
                          <a:solidFill>
                            <a:schemeClr val="dk1"/>
                          </a:solidFill>
                          <a:latin typeface="+mn-lt"/>
                          <a:ea typeface="+mn-ea"/>
                          <a:cs typeface="+mn-cs"/>
                        </a:rPr>
                        <a:t>21.23</a:t>
                      </a:r>
                      <a:endParaRPr lang="en-US" altLang="zh-CN" sz="1200" b="0" kern="1200" dirty="0">
                        <a:solidFill>
                          <a:schemeClr val="dk1"/>
                        </a:solidFill>
                        <a:latin typeface="+mn-lt"/>
                        <a:ea typeface="+mn-ea"/>
                        <a:cs typeface="+mn-cs"/>
                      </a:endParaRPr>
                    </a:p>
                  </a:txBody>
                  <a:tcPr/>
                </a:tc>
                <a:tc>
                  <a:txBody>
                    <a:bodyPr/>
                    <a:lstStyle/>
                    <a:p>
                      <a:pPr marL="0" algn="ctr" defTabSz="914400" rtl="0" eaLnBrk="1" latinLnBrk="0" hangingPunct="1"/>
                      <a:r>
                        <a:rPr lang="en-US" altLang="zh-CN" sz="1200" b="1" kern="1200" dirty="0" smtClean="0">
                          <a:solidFill>
                            <a:srgbClr val="FF0000"/>
                          </a:solidFill>
                          <a:latin typeface="+mn-lt"/>
                          <a:ea typeface="+mn-ea"/>
                          <a:cs typeface="+mn-cs"/>
                        </a:rPr>
                        <a:t>9.3572</a:t>
                      </a:r>
                      <a:endParaRPr lang="en-US" altLang="zh-CN" sz="1200" b="1" kern="1200" dirty="0">
                        <a:solidFill>
                          <a:srgbClr val="FF0000"/>
                        </a:solidFill>
                        <a:latin typeface="+mn-lt"/>
                        <a:ea typeface="+mn-ea"/>
                        <a:cs typeface="+mn-cs"/>
                      </a:endParaRPr>
                    </a:p>
                  </a:txBody>
                  <a:tcPr>
                    <a:solidFill>
                      <a:srgbClr val="FFC000"/>
                    </a:solidFill>
                  </a:tcPr>
                </a:tc>
              </a:tr>
              <a:tr h="412757">
                <a:tc>
                  <a:txBody>
                    <a:bodyPr/>
                    <a:lstStyle/>
                    <a:p>
                      <a:pPr marL="0" algn="ctr" defTabSz="914400" rtl="0" eaLnBrk="1" latinLnBrk="0" hangingPunct="1"/>
                      <a:r>
                        <a:rPr lang="en-US" sz="1200" b="1" kern="1200" dirty="0" smtClean="0">
                          <a:solidFill>
                            <a:schemeClr val="dk1"/>
                          </a:solidFill>
                          <a:latin typeface="+mn-lt"/>
                          <a:ea typeface="+mn-ea"/>
                          <a:cs typeface="+mn-cs"/>
                        </a:rPr>
                        <a:t>-52</a:t>
                      </a:r>
                      <a:endParaRPr lang="en-US" sz="1200" b="1" kern="1200" dirty="0">
                        <a:solidFill>
                          <a:schemeClr val="dk1"/>
                        </a:solidFill>
                        <a:latin typeface="+mn-lt"/>
                        <a:ea typeface="+mn-ea"/>
                        <a:cs typeface="+mn-cs"/>
                      </a:endParaRPr>
                    </a:p>
                  </a:txBody>
                  <a:tcPr/>
                </a:tc>
                <a:tc>
                  <a:txBody>
                    <a:bodyPr/>
                    <a:lstStyle/>
                    <a:p>
                      <a:pPr algn="ctr">
                        <a:lnSpc>
                          <a:spcPct val="150000"/>
                        </a:lnSpc>
                        <a:spcAft>
                          <a:spcPts val="0"/>
                        </a:spcAft>
                      </a:pPr>
                      <a:r>
                        <a:rPr lang="en-US" altLang="zh-CN" sz="1200" b="0" kern="1200" dirty="0" smtClean="0">
                          <a:solidFill>
                            <a:schemeClr val="dk1"/>
                          </a:solidFill>
                          <a:latin typeface="+mn-lt"/>
                          <a:ea typeface="+mn-ea"/>
                          <a:cs typeface="+mn-cs"/>
                        </a:rPr>
                        <a:t>0.7035</a:t>
                      </a:r>
                      <a:endParaRPr lang="zh-CN" altLang="zh-CN" sz="1200" b="0" kern="1200" dirty="0" smtClean="0">
                        <a:solidFill>
                          <a:schemeClr val="dk1"/>
                        </a:solidFill>
                        <a:latin typeface="+mn-lt"/>
                        <a:ea typeface="+mn-ea"/>
                        <a:cs typeface="+mn-cs"/>
                      </a:endParaRPr>
                    </a:p>
                  </a:txBody>
                  <a:tcPr marL="68580" marR="68580" marT="0" marB="0"/>
                </a:tc>
                <a:tc>
                  <a:txBody>
                    <a:bodyPr/>
                    <a:lstStyle/>
                    <a:p>
                      <a:pPr marL="0" algn="ctr" defTabSz="914400" rtl="0" eaLnBrk="1" latinLnBrk="0" hangingPunct="1"/>
                      <a:r>
                        <a:rPr lang="en-US" altLang="zh-CN" sz="1200" b="0" kern="1200" dirty="0" smtClean="0">
                          <a:solidFill>
                            <a:schemeClr val="dk1"/>
                          </a:solidFill>
                          <a:latin typeface="+mn-lt"/>
                          <a:ea typeface="+mn-ea"/>
                          <a:cs typeface="+mn-cs"/>
                        </a:rPr>
                        <a:t>6.71</a:t>
                      </a:r>
                      <a:endParaRPr lang="en-US" altLang="zh-CN" sz="1200" b="0" kern="1200" dirty="0">
                        <a:solidFill>
                          <a:schemeClr val="dk1"/>
                        </a:solidFill>
                        <a:latin typeface="+mn-lt"/>
                        <a:ea typeface="+mn-ea"/>
                        <a:cs typeface="+mn-cs"/>
                      </a:endParaRPr>
                    </a:p>
                  </a:txBody>
                  <a:tcPr>
                    <a:solidFill>
                      <a:schemeClr val="accent1">
                        <a:lumMod val="20000"/>
                        <a:lumOff val="80000"/>
                      </a:schemeClr>
                    </a:solidFill>
                  </a:tcPr>
                </a:tc>
                <a:tc>
                  <a:txBody>
                    <a:bodyPr/>
                    <a:lstStyle/>
                    <a:p>
                      <a:pPr marL="0" algn="ctr" defTabSz="914400" rtl="0" eaLnBrk="1" latinLnBrk="0" hangingPunct="1"/>
                      <a:r>
                        <a:rPr lang="en-US" altLang="zh-CN" sz="1200" b="0" kern="1200" dirty="0" smtClean="0">
                          <a:solidFill>
                            <a:schemeClr val="dk1"/>
                          </a:solidFill>
                          <a:latin typeface="+mn-lt"/>
                          <a:ea typeface="+mn-ea"/>
                          <a:cs typeface="+mn-cs"/>
                        </a:rPr>
                        <a:t>20.69</a:t>
                      </a:r>
                      <a:endParaRPr lang="en-US" altLang="zh-CN" sz="1200" b="0" kern="1200" dirty="0">
                        <a:solidFill>
                          <a:schemeClr val="dk1"/>
                        </a:solidFill>
                        <a:latin typeface="+mn-lt"/>
                        <a:ea typeface="+mn-ea"/>
                        <a:cs typeface="+mn-cs"/>
                      </a:endParaRPr>
                    </a:p>
                  </a:txBody>
                  <a:tcPr/>
                </a:tc>
                <a:tc>
                  <a:txBody>
                    <a:bodyPr/>
                    <a:lstStyle/>
                    <a:p>
                      <a:pPr marL="0" algn="ctr" defTabSz="914400" rtl="0" eaLnBrk="1" latinLnBrk="0" hangingPunct="1"/>
                      <a:r>
                        <a:rPr lang="en-US" altLang="zh-CN" sz="1200" b="1" kern="1200" dirty="0" smtClean="0">
                          <a:solidFill>
                            <a:srgbClr val="FF0000"/>
                          </a:solidFill>
                          <a:latin typeface="+mn-lt"/>
                          <a:ea typeface="+mn-ea"/>
                          <a:cs typeface="+mn-cs"/>
                        </a:rPr>
                        <a:t>8.9338</a:t>
                      </a:r>
                      <a:endParaRPr lang="en-US" altLang="zh-CN" sz="1200" b="1" kern="1200" dirty="0">
                        <a:solidFill>
                          <a:srgbClr val="FF0000"/>
                        </a:solidFill>
                        <a:latin typeface="+mn-lt"/>
                        <a:ea typeface="+mn-ea"/>
                        <a:cs typeface="+mn-cs"/>
                      </a:endParaRPr>
                    </a:p>
                  </a:txBody>
                  <a:tcPr>
                    <a:solidFill>
                      <a:srgbClr val="FFC000"/>
                    </a:solidFill>
                  </a:tcPr>
                </a:tc>
              </a:tr>
            </a:tbl>
          </a:graphicData>
        </a:graphic>
      </p:graphicFrame>
      <p:sp>
        <p:nvSpPr>
          <p:cNvPr id="12" name="右箭头 11"/>
          <p:cNvSpPr/>
          <p:nvPr/>
        </p:nvSpPr>
        <p:spPr>
          <a:xfrm rot="16200000">
            <a:off x="8181975" y="4584702"/>
            <a:ext cx="1081088" cy="287338"/>
          </a:xfrm>
          <a:prstGeom prst="rightArrow">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13" name="矩形 11"/>
          <p:cNvSpPr>
            <a:spLocks noChangeArrowheads="1"/>
          </p:cNvSpPr>
          <p:nvPr/>
        </p:nvSpPr>
        <p:spPr bwMode="auto">
          <a:xfrm>
            <a:off x="7812088" y="4095752"/>
            <a:ext cx="647934" cy="307777"/>
          </a:xfrm>
          <a:prstGeom prst="rect">
            <a:avLst/>
          </a:prstGeom>
          <a:noFill/>
          <a:ln w="9525">
            <a:noFill/>
            <a:miter lim="800000"/>
            <a:headEnd/>
            <a:tailEnd/>
          </a:ln>
        </p:spPr>
        <p:txBody>
          <a:bodyPr wrap="none">
            <a:spAutoFit/>
          </a:bodyPr>
          <a:lstStyle/>
          <a:p>
            <a:r>
              <a:rPr lang="en-US" altLang="zh-CN" sz="1400" dirty="0" smtClean="0"/>
              <a:t>13.9%</a:t>
            </a:r>
            <a:endParaRPr lang="zh-CN" altLang="en-US" sz="1400" dirty="0"/>
          </a:p>
        </p:txBody>
      </p:sp>
      <p:sp>
        <p:nvSpPr>
          <p:cNvPr id="14" name="矩形 12"/>
          <p:cNvSpPr>
            <a:spLocks noChangeArrowheads="1"/>
          </p:cNvSpPr>
          <p:nvPr/>
        </p:nvSpPr>
        <p:spPr bwMode="auto">
          <a:xfrm>
            <a:off x="7813675" y="4600577"/>
            <a:ext cx="647934" cy="307777"/>
          </a:xfrm>
          <a:prstGeom prst="rect">
            <a:avLst/>
          </a:prstGeom>
          <a:noFill/>
          <a:ln w="9525">
            <a:noFill/>
            <a:miter lim="800000"/>
            <a:headEnd/>
            <a:tailEnd/>
          </a:ln>
        </p:spPr>
        <p:txBody>
          <a:bodyPr wrap="none">
            <a:spAutoFit/>
          </a:bodyPr>
          <a:lstStyle/>
          <a:p>
            <a:r>
              <a:rPr lang="en-US" altLang="zh-CN" sz="1400" dirty="0" smtClean="0"/>
              <a:t>13.4%</a:t>
            </a:r>
            <a:endParaRPr lang="zh-CN" altLang="en-US" sz="1400" dirty="0"/>
          </a:p>
        </p:txBody>
      </p:sp>
      <p:sp>
        <p:nvSpPr>
          <p:cNvPr id="15" name="矩形 13"/>
          <p:cNvSpPr>
            <a:spLocks noChangeArrowheads="1"/>
          </p:cNvSpPr>
          <p:nvPr/>
        </p:nvSpPr>
        <p:spPr bwMode="auto">
          <a:xfrm>
            <a:off x="7939088" y="5051427"/>
            <a:ext cx="558166" cy="307777"/>
          </a:xfrm>
          <a:prstGeom prst="rect">
            <a:avLst/>
          </a:prstGeom>
          <a:noFill/>
          <a:ln w="9525">
            <a:noFill/>
            <a:miter lim="800000"/>
            <a:headEnd/>
            <a:tailEnd/>
          </a:ln>
        </p:spPr>
        <p:txBody>
          <a:bodyPr wrap="none">
            <a:spAutoFit/>
          </a:bodyPr>
          <a:lstStyle/>
          <a:p>
            <a:r>
              <a:rPr lang="en-US" altLang="zh-CN" sz="1400" dirty="0" smtClean="0"/>
              <a:t>9.5%</a:t>
            </a:r>
            <a:endParaRPr lang="zh-CN" altLang="en-US" sz="1400" dirty="0"/>
          </a:p>
        </p:txBody>
      </p:sp>
      <p:sp>
        <p:nvSpPr>
          <p:cNvPr id="16" name="TextBox 20"/>
          <p:cNvSpPr txBox="1">
            <a:spLocks noChangeArrowheads="1"/>
          </p:cNvSpPr>
          <p:nvPr/>
        </p:nvSpPr>
        <p:spPr bwMode="auto">
          <a:xfrm>
            <a:off x="3962400" y="2794002"/>
            <a:ext cx="4191000" cy="338554"/>
          </a:xfrm>
          <a:prstGeom prst="rect">
            <a:avLst/>
          </a:prstGeom>
          <a:noFill/>
          <a:ln w="9525">
            <a:noFill/>
            <a:miter lim="800000"/>
            <a:headEnd/>
            <a:tailEnd/>
          </a:ln>
        </p:spPr>
        <p:txBody>
          <a:bodyPr wrap="square">
            <a:spAutoFit/>
          </a:bodyPr>
          <a:lstStyle/>
          <a:p>
            <a:r>
              <a:rPr lang="en-US" altLang="zh-CN" sz="1600" dirty="0" smtClean="0"/>
              <a:t>STA throughput(Mbps) with enhanced </a:t>
            </a:r>
            <a:r>
              <a:rPr lang="en-US" altLang="zh-CN" sz="1600" dirty="0"/>
              <a:t>NAV rule</a:t>
            </a:r>
          </a:p>
        </p:txBody>
      </p:sp>
      <p:sp>
        <p:nvSpPr>
          <p:cNvPr id="17" name="TextBox 22"/>
          <p:cNvSpPr txBox="1">
            <a:spLocks noChangeArrowheads="1"/>
          </p:cNvSpPr>
          <p:nvPr/>
        </p:nvSpPr>
        <p:spPr bwMode="auto">
          <a:xfrm>
            <a:off x="60325" y="2794002"/>
            <a:ext cx="3825875" cy="338554"/>
          </a:xfrm>
          <a:prstGeom prst="rect">
            <a:avLst/>
          </a:prstGeom>
          <a:noFill/>
          <a:ln w="9525">
            <a:noFill/>
            <a:miter lim="800000"/>
            <a:headEnd/>
            <a:tailEnd/>
          </a:ln>
        </p:spPr>
        <p:txBody>
          <a:bodyPr wrap="square">
            <a:spAutoFit/>
          </a:bodyPr>
          <a:lstStyle/>
          <a:p>
            <a:r>
              <a:rPr lang="en-US" altLang="zh-CN" sz="1600" dirty="0" smtClean="0"/>
              <a:t>STA throughput(Mbps) with11ac </a:t>
            </a:r>
            <a:r>
              <a:rPr lang="en-US" altLang="zh-CN" sz="1600" dirty="0"/>
              <a:t>NAV </a:t>
            </a:r>
            <a:r>
              <a:rPr lang="en-US" altLang="zh-CN" sz="1600" dirty="0" smtClean="0"/>
              <a:t>rule </a:t>
            </a:r>
            <a:endParaRPr lang="en-US" altLang="zh-CN" sz="1600" dirty="0"/>
          </a:p>
        </p:txBody>
      </p:sp>
      <p:sp>
        <p:nvSpPr>
          <p:cNvPr id="18" name="Footer Placeholder 3"/>
          <p:cNvSpPr>
            <a:spLocks noGrp="1"/>
          </p:cNvSpPr>
          <p:nvPr>
            <p:ph type="ftr" sz="quarter" idx="3"/>
          </p:nvPr>
        </p:nvSpPr>
        <p:spPr>
          <a:xfrm>
            <a:off x="5791199" y="6475413"/>
            <a:ext cx="2752661" cy="184666"/>
          </a:xfrm>
          <a:noFill/>
        </p:spPr>
        <p:txBody>
          <a:bodyPr/>
          <a:lstStyle/>
          <a:p>
            <a:r>
              <a:rPr lang="en-US" dirty="0" smtClean="0"/>
              <a:t>Huawei, Broadcom, </a:t>
            </a:r>
            <a:r>
              <a:rPr lang="en-US" altLang="zh-CN" dirty="0"/>
              <a:t>et al</a:t>
            </a:r>
            <a:endParaRPr lang="en-US" dirty="0"/>
          </a:p>
        </p:txBody>
      </p:sp>
      <p:sp>
        <p:nvSpPr>
          <p:cNvPr id="19" name="Rectangle 4"/>
          <p:cNvSpPr>
            <a:spLocks noGrp="1" noChangeArrowheads="1"/>
          </p:cNvSpPr>
          <p:nvPr>
            <p:ph type="dt" sz="half" idx="2"/>
          </p:nvPr>
        </p:nvSpPr>
        <p:spPr bwMode="auto">
          <a:xfrm>
            <a:off x="696913" y="334189"/>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US" altLang="zh-CN" dirty="0" smtClean="0"/>
              <a:t>Sept 2015</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14</a:t>
            </a:fld>
            <a:endParaRPr lang="en-US" dirty="0"/>
          </a:p>
        </p:txBody>
      </p:sp>
      <p:sp>
        <p:nvSpPr>
          <p:cNvPr id="6" name="标题 1"/>
          <p:cNvSpPr>
            <a:spLocks noGrp="1"/>
          </p:cNvSpPr>
          <p:nvPr>
            <p:ph type="title"/>
          </p:nvPr>
        </p:nvSpPr>
        <p:spPr>
          <a:xfrm>
            <a:off x="685800" y="457200"/>
            <a:ext cx="7772400" cy="1066800"/>
          </a:xfrm>
        </p:spPr>
        <p:txBody>
          <a:bodyPr/>
          <a:lstStyle/>
          <a:p>
            <a:r>
              <a:rPr lang="en-US" altLang="zh-CN" dirty="0" smtClean="0"/>
              <a:t>Simulation Results</a:t>
            </a:r>
            <a:endParaRPr lang="zh-CN" altLang="en-US" dirty="0"/>
          </a:p>
        </p:txBody>
      </p:sp>
      <p:sp>
        <p:nvSpPr>
          <p:cNvPr id="7" name="内容占位符 2"/>
          <p:cNvSpPr>
            <a:spLocks noGrp="1"/>
          </p:cNvSpPr>
          <p:nvPr>
            <p:ph idx="1"/>
          </p:nvPr>
        </p:nvSpPr>
        <p:spPr>
          <a:xfrm>
            <a:off x="381000" y="1447800"/>
            <a:ext cx="8382000" cy="4953000"/>
          </a:xfrm>
        </p:spPr>
        <p:txBody>
          <a:bodyPr/>
          <a:lstStyle/>
          <a:p>
            <a:r>
              <a:rPr lang="en-US" altLang="zh-CN" sz="2000" b="0" dirty="0" smtClean="0"/>
              <a:t>Simulation scenario 2 (Enterprise) with ~20% gain on mean throughput</a:t>
            </a:r>
          </a:p>
          <a:p>
            <a:r>
              <a:rPr lang="en-US" altLang="zh-CN" sz="2000" b="0" dirty="0" smtClean="0"/>
              <a:t>All devices set PD level to be -72/62/52 </a:t>
            </a:r>
            <a:r>
              <a:rPr lang="en-US" altLang="zh-CN" sz="2000" b="0" dirty="0" err="1" smtClean="0"/>
              <a:t>dBm</a:t>
            </a:r>
            <a:r>
              <a:rPr lang="en-US" altLang="zh-CN" sz="2000" b="0" dirty="0" smtClean="0"/>
              <a:t> for OBSS frame</a:t>
            </a:r>
          </a:p>
          <a:p>
            <a:r>
              <a:rPr lang="en-US" altLang="zh-CN" sz="2000" b="0" dirty="0" smtClean="0"/>
              <a:t>DL/UL full buffer traffic </a:t>
            </a:r>
          </a:p>
          <a:p>
            <a:endParaRPr lang="en-US" altLang="zh-CN" sz="2000" dirty="0" smtClean="0"/>
          </a:p>
          <a:p>
            <a:endParaRPr lang="en-US" altLang="zh-CN" sz="2000" dirty="0" smtClean="0"/>
          </a:p>
          <a:p>
            <a:endParaRPr lang="en-US" altLang="zh-CN" sz="2000" dirty="0" smtClean="0"/>
          </a:p>
          <a:p>
            <a:endParaRPr lang="en-US" altLang="zh-CN" sz="2000" dirty="0" smtClean="0"/>
          </a:p>
          <a:p>
            <a:endParaRPr lang="en-US" altLang="zh-CN" sz="2000" dirty="0" smtClean="0"/>
          </a:p>
          <a:p>
            <a:endParaRPr lang="en-US" altLang="zh-CN" sz="2000" dirty="0" smtClean="0"/>
          </a:p>
          <a:p>
            <a:endParaRPr lang="en-US" altLang="zh-CN" sz="2000" dirty="0" smtClean="0"/>
          </a:p>
          <a:p>
            <a:endParaRPr lang="en-US" altLang="zh-CN" sz="2000" dirty="0" smtClean="0"/>
          </a:p>
          <a:p>
            <a:endParaRPr lang="en-US" altLang="zh-CN" sz="1000" dirty="0" smtClean="0"/>
          </a:p>
          <a:p>
            <a:r>
              <a:rPr lang="en-US" altLang="zh-CN" sz="2000" dirty="0" smtClean="0"/>
              <a:t>Note that additional gain was observed in SS2 than SS1, as SS2 is more dense with more SR links</a:t>
            </a:r>
            <a:endParaRPr lang="en-US" altLang="zh-CN" dirty="0" smtClean="0"/>
          </a:p>
        </p:txBody>
      </p:sp>
      <p:graphicFrame>
        <p:nvGraphicFramePr>
          <p:cNvPr id="16" name="Content Placeholder 3"/>
          <p:cNvGraphicFramePr>
            <a:graphicFrameLocks/>
          </p:cNvGraphicFramePr>
          <p:nvPr/>
        </p:nvGraphicFramePr>
        <p:xfrm>
          <a:off x="3995738" y="3301999"/>
          <a:ext cx="3660410" cy="2167341"/>
        </p:xfrm>
        <a:graphic>
          <a:graphicData uri="http://schemas.openxmlformats.org/drawingml/2006/table">
            <a:tbl>
              <a:tblPr firstRow="1" bandRow="1">
                <a:tableStyleId>{5C22544A-7EE6-4342-B048-85BDC9FD1C3A}</a:tableStyleId>
              </a:tblPr>
              <a:tblGrid>
                <a:gridCol w="732082"/>
                <a:gridCol w="758580"/>
                <a:gridCol w="705584"/>
                <a:gridCol w="732082"/>
                <a:gridCol w="732082"/>
              </a:tblGrid>
              <a:tr h="417647">
                <a:tc>
                  <a:txBody>
                    <a:bodyPr/>
                    <a:lstStyle/>
                    <a:p>
                      <a:pPr algn="ctr"/>
                      <a:r>
                        <a:rPr lang="en-US" sz="1200" dirty="0" smtClean="0">
                          <a:solidFill>
                            <a:schemeClr val="tx1"/>
                          </a:solidFill>
                          <a:latin typeface="Arial" panose="020B0604020202020204" pitchFamily="34" charset="0"/>
                          <a:cs typeface="Arial" panose="020B0604020202020204" pitchFamily="34" charset="0"/>
                        </a:rPr>
                        <a:t>PD level</a:t>
                      </a:r>
                      <a:endParaRPr lang="en-US" sz="12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sz="1200" dirty="0" smtClean="0">
                          <a:solidFill>
                            <a:schemeClr val="tx1"/>
                          </a:solidFill>
                          <a:latin typeface="Arial" panose="020B0604020202020204" pitchFamily="34" charset="0"/>
                          <a:cs typeface="Arial" panose="020B0604020202020204" pitchFamily="34" charset="0"/>
                        </a:rPr>
                        <a:t>5%</a:t>
                      </a:r>
                      <a:endParaRPr lang="en-US" sz="12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sz="1200" dirty="0" smtClean="0">
                          <a:solidFill>
                            <a:schemeClr val="tx1"/>
                          </a:solidFill>
                          <a:latin typeface="Arial" panose="020B0604020202020204" pitchFamily="34" charset="0"/>
                          <a:cs typeface="Arial" panose="020B0604020202020204" pitchFamily="34" charset="0"/>
                        </a:rPr>
                        <a:t>50%</a:t>
                      </a:r>
                      <a:endParaRPr lang="en-US" sz="12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sz="1200" dirty="0" smtClean="0">
                          <a:solidFill>
                            <a:schemeClr val="tx1"/>
                          </a:solidFill>
                          <a:latin typeface="Arial" panose="020B0604020202020204" pitchFamily="34" charset="0"/>
                          <a:cs typeface="Arial" panose="020B0604020202020204" pitchFamily="34" charset="0"/>
                        </a:rPr>
                        <a:t>90%</a:t>
                      </a:r>
                      <a:endParaRPr lang="en-US" sz="12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sz="1200" dirty="0" smtClean="0">
                          <a:solidFill>
                            <a:schemeClr val="tx1"/>
                          </a:solidFill>
                          <a:latin typeface="Arial" panose="020B0604020202020204" pitchFamily="34" charset="0"/>
                          <a:cs typeface="Arial" panose="020B0604020202020204" pitchFamily="34" charset="0"/>
                        </a:rPr>
                        <a:t>Mean</a:t>
                      </a:r>
                      <a:endParaRPr lang="en-US" sz="1200" dirty="0">
                        <a:solidFill>
                          <a:schemeClr val="tx1"/>
                        </a:solidFill>
                        <a:latin typeface="Arial" panose="020B0604020202020204" pitchFamily="34" charset="0"/>
                        <a:cs typeface="Arial" panose="020B0604020202020204" pitchFamily="34" charset="0"/>
                      </a:endParaRPr>
                    </a:p>
                  </a:txBody>
                  <a:tcPr/>
                </a:tc>
              </a:tr>
              <a:tr h="417647">
                <a:tc>
                  <a:txBody>
                    <a:bodyPr/>
                    <a:lstStyle/>
                    <a:p>
                      <a:pPr marL="0" algn="ctr" defTabSz="914400" rtl="0" eaLnBrk="1" latinLnBrk="0" hangingPunct="1"/>
                      <a:r>
                        <a:rPr lang="en-US" sz="1200" b="1" kern="1200" dirty="0" smtClean="0">
                          <a:solidFill>
                            <a:schemeClr val="dk1"/>
                          </a:solidFill>
                          <a:latin typeface="+mn-lt"/>
                          <a:ea typeface="+mn-ea"/>
                          <a:cs typeface="+mn-cs"/>
                        </a:rPr>
                        <a:t>-82</a:t>
                      </a:r>
                      <a:endParaRPr lang="en-US" sz="1200" b="1" kern="1200" dirty="0">
                        <a:solidFill>
                          <a:schemeClr val="dk1"/>
                        </a:solidFill>
                        <a:latin typeface="+mn-lt"/>
                        <a:ea typeface="+mn-ea"/>
                        <a:cs typeface="+mn-cs"/>
                      </a:endParaRPr>
                    </a:p>
                  </a:txBody>
                  <a:tcPr>
                    <a:solidFill>
                      <a:schemeClr val="accent1">
                        <a:lumMod val="20000"/>
                        <a:lumOff val="80000"/>
                      </a:schemeClr>
                    </a:solidFill>
                  </a:tcPr>
                </a:tc>
                <a:tc>
                  <a:txBody>
                    <a:bodyPr/>
                    <a:lstStyle/>
                    <a:p>
                      <a:pPr marL="0" algn="ctr" defTabSz="914400" rtl="0" eaLnBrk="1" latinLnBrk="0" hangingPunct="1"/>
                      <a:r>
                        <a:rPr lang="en-US" altLang="zh-CN" sz="1200" b="0" kern="1200" dirty="0" smtClean="0">
                          <a:solidFill>
                            <a:schemeClr val="dk1"/>
                          </a:solidFill>
                          <a:latin typeface="+mn-lt"/>
                          <a:ea typeface="+mn-ea"/>
                          <a:cs typeface="+mn-cs"/>
                        </a:rPr>
                        <a:t>0.3145</a:t>
                      </a:r>
                      <a:endParaRPr lang="en-US" altLang="zh-CN" sz="1200" b="0" kern="1200" dirty="0">
                        <a:solidFill>
                          <a:schemeClr val="dk1"/>
                        </a:solidFill>
                        <a:latin typeface="+mn-lt"/>
                        <a:ea typeface="+mn-ea"/>
                        <a:cs typeface="+mn-cs"/>
                      </a:endParaRPr>
                    </a:p>
                  </a:txBody>
                  <a:tcPr>
                    <a:solidFill>
                      <a:schemeClr val="accent1">
                        <a:lumMod val="20000"/>
                        <a:lumOff val="80000"/>
                      </a:schemeClr>
                    </a:solidFill>
                  </a:tcPr>
                </a:tc>
                <a:tc>
                  <a:txBody>
                    <a:bodyPr/>
                    <a:lstStyle/>
                    <a:p>
                      <a:pPr marL="0" algn="ctr" defTabSz="914400" rtl="0" eaLnBrk="1" latinLnBrk="0" hangingPunct="1"/>
                      <a:r>
                        <a:rPr lang="en-US" altLang="zh-CN" sz="1200" b="0" kern="1200" dirty="0" smtClean="0">
                          <a:solidFill>
                            <a:schemeClr val="dk1"/>
                          </a:solidFill>
                          <a:latin typeface="+mn-lt"/>
                          <a:ea typeface="+mn-ea"/>
                          <a:cs typeface="+mn-cs"/>
                        </a:rPr>
                        <a:t>1.545</a:t>
                      </a:r>
                      <a:endParaRPr lang="en-US" altLang="zh-CN" sz="1200" b="0" kern="1200" dirty="0">
                        <a:solidFill>
                          <a:schemeClr val="dk1"/>
                        </a:solidFill>
                        <a:latin typeface="+mn-lt"/>
                        <a:ea typeface="+mn-ea"/>
                        <a:cs typeface="+mn-cs"/>
                      </a:endParaRPr>
                    </a:p>
                  </a:txBody>
                  <a:tcPr>
                    <a:solidFill>
                      <a:schemeClr val="accent1">
                        <a:lumMod val="20000"/>
                        <a:lumOff val="80000"/>
                      </a:schemeClr>
                    </a:solidFill>
                  </a:tcPr>
                </a:tc>
                <a:tc>
                  <a:txBody>
                    <a:bodyPr/>
                    <a:lstStyle/>
                    <a:p>
                      <a:pPr marL="0" algn="ctr" defTabSz="914400" rtl="0" eaLnBrk="1" latinLnBrk="0" hangingPunct="1"/>
                      <a:r>
                        <a:rPr lang="en-US" altLang="zh-CN" sz="1200" b="0" kern="1200" dirty="0" smtClean="0">
                          <a:solidFill>
                            <a:schemeClr val="dk1"/>
                          </a:solidFill>
                          <a:latin typeface="+mn-lt"/>
                          <a:ea typeface="+mn-ea"/>
                          <a:cs typeface="+mn-cs"/>
                        </a:rPr>
                        <a:t>4.634</a:t>
                      </a:r>
                      <a:endParaRPr lang="en-US" altLang="zh-CN" sz="1200" b="0" kern="1200" dirty="0">
                        <a:solidFill>
                          <a:schemeClr val="dk1"/>
                        </a:solidFill>
                        <a:latin typeface="+mn-lt"/>
                        <a:ea typeface="+mn-ea"/>
                        <a:cs typeface="+mn-cs"/>
                      </a:endParaRPr>
                    </a:p>
                  </a:txBody>
                  <a:tcPr>
                    <a:solidFill>
                      <a:schemeClr val="accent1">
                        <a:lumMod val="20000"/>
                        <a:lumOff val="80000"/>
                      </a:schemeClr>
                    </a:solidFill>
                  </a:tcPr>
                </a:tc>
                <a:tc>
                  <a:txBody>
                    <a:bodyPr/>
                    <a:lstStyle/>
                    <a:p>
                      <a:pPr marL="0" algn="ctr" defTabSz="914400" rtl="0" eaLnBrk="1" latinLnBrk="0" hangingPunct="1"/>
                      <a:r>
                        <a:rPr lang="en-US" altLang="zh-CN" sz="1200" b="1" kern="1200" dirty="0" smtClean="0">
                          <a:solidFill>
                            <a:srgbClr val="0000FF"/>
                          </a:solidFill>
                          <a:latin typeface="+mn-lt"/>
                          <a:ea typeface="+mn-ea"/>
                          <a:cs typeface="+mn-cs"/>
                        </a:rPr>
                        <a:t>1. 965</a:t>
                      </a:r>
                      <a:endParaRPr lang="en-US" altLang="zh-CN" sz="1200" b="1" kern="1200" dirty="0">
                        <a:solidFill>
                          <a:srgbClr val="0000FF"/>
                        </a:solidFill>
                        <a:latin typeface="+mn-lt"/>
                        <a:ea typeface="+mn-ea"/>
                        <a:cs typeface="+mn-cs"/>
                      </a:endParaRPr>
                    </a:p>
                  </a:txBody>
                  <a:tcPr>
                    <a:solidFill>
                      <a:srgbClr val="FFC000"/>
                    </a:solidFill>
                  </a:tcPr>
                </a:tc>
              </a:tr>
              <a:tr h="417647">
                <a:tc>
                  <a:txBody>
                    <a:bodyPr/>
                    <a:lstStyle/>
                    <a:p>
                      <a:pPr marL="0" algn="ctr" defTabSz="914400" rtl="0" eaLnBrk="1" latinLnBrk="0" hangingPunct="1"/>
                      <a:r>
                        <a:rPr lang="en-US" sz="1200" b="1" kern="1200" dirty="0" smtClean="0">
                          <a:solidFill>
                            <a:schemeClr val="dk1"/>
                          </a:solidFill>
                          <a:latin typeface="+mn-lt"/>
                          <a:ea typeface="+mn-ea"/>
                          <a:cs typeface="+mn-cs"/>
                        </a:rPr>
                        <a:t>-72</a:t>
                      </a:r>
                      <a:endParaRPr lang="en-US" sz="1200" b="1" kern="1200" dirty="0">
                        <a:solidFill>
                          <a:schemeClr val="dk1"/>
                        </a:solidFill>
                        <a:latin typeface="+mn-lt"/>
                        <a:ea typeface="+mn-ea"/>
                        <a:cs typeface="+mn-cs"/>
                      </a:endParaRPr>
                    </a:p>
                  </a:txBody>
                  <a:tcPr>
                    <a:solidFill>
                      <a:schemeClr val="accent1">
                        <a:lumMod val="20000"/>
                        <a:lumOff val="80000"/>
                      </a:schemeClr>
                    </a:solidFill>
                  </a:tcPr>
                </a:tc>
                <a:tc>
                  <a:txBody>
                    <a:bodyPr/>
                    <a:lstStyle/>
                    <a:p>
                      <a:pPr marL="0" algn="ctr" defTabSz="914400" rtl="0" eaLnBrk="1" latinLnBrk="0" hangingPunct="1"/>
                      <a:r>
                        <a:rPr lang="en-US" altLang="zh-CN" sz="1200" b="0" kern="1200" dirty="0" smtClean="0">
                          <a:solidFill>
                            <a:schemeClr val="dk1"/>
                          </a:solidFill>
                          <a:latin typeface="+mn-lt"/>
                          <a:ea typeface="+mn-ea"/>
                          <a:cs typeface="+mn-cs"/>
                        </a:rPr>
                        <a:t>0.5823</a:t>
                      </a:r>
                      <a:endParaRPr lang="en-US" altLang="zh-CN" sz="1200" b="0" kern="1200" dirty="0">
                        <a:solidFill>
                          <a:schemeClr val="dk1"/>
                        </a:solidFill>
                        <a:latin typeface="+mn-lt"/>
                        <a:ea typeface="+mn-ea"/>
                        <a:cs typeface="+mn-cs"/>
                      </a:endParaRPr>
                    </a:p>
                  </a:txBody>
                  <a:tcPr>
                    <a:solidFill>
                      <a:schemeClr val="accent1">
                        <a:lumMod val="20000"/>
                        <a:lumOff val="80000"/>
                      </a:schemeClr>
                    </a:solidFill>
                  </a:tcPr>
                </a:tc>
                <a:tc>
                  <a:txBody>
                    <a:bodyPr/>
                    <a:lstStyle/>
                    <a:p>
                      <a:pPr marL="0" algn="ctr" defTabSz="914400" rtl="0" eaLnBrk="1" latinLnBrk="0" hangingPunct="1"/>
                      <a:r>
                        <a:rPr lang="en-US" altLang="zh-CN" sz="1200" b="0" kern="1200" dirty="0" smtClean="0">
                          <a:solidFill>
                            <a:schemeClr val="dk1"/>
                          </a:solidFill>
                          <a:latin typeface="+mn-lt"/>
                          <a:ea typeface="+mn-ea"/>
                          <a:cs typeface="+mn-cs"/>
                        </a:rPr>
                        <a:t>2.1746</a:t>
                      </a:r>
                      <a:endParaRPr lang="en-US" altLang="zh-CN" sz="1200" b="0" kern="1200" dirty="0">
                        <a:solidFill>
                          <a:schemeClr val="dk1"/>
                        </a:solidFill>
                        <a:latin typeface="+mn-lt"/>
                        <a:ea typeface="+mn-ea"/>
                        <a:cs typeface="+mn-cs"/>
                      </a:endParaRPr>
                    </a:p>
                  </a:txBody>
                  <a:tcPr>
                    <a:solidFill>
                      <a:schemeClr val="accent1">
                        <a:lumMod val="20000"/>
                        <a:lumOff val="80000"/>
                      </a:schemeClr>
                    </a:solidFill>
                  </a:tcPr>
                </a:tc>
                <a:tc>
                  <a:txBody>
                    <a:bodyPr/>
                    <a:lstStyle/>
                    <a:p>
                      <a:pPr marL="0" algn="ctr" defTabSz="914400" rtl="0" eaLnBrk="1" latinLnBrk="0" hangingPunct="1"/>
                      <a:r>
                        <a:rPr lang="en-US" altLang="zh-CN" sz="1200" b="0" kern="1200" dirty="0" smtClean="0">
                          <a:solidFill>
                            <a:schemeClr val="dk1"/>
                          </a:solidFill>
                          <a:latin typeface="+mn-lt"/>
                          <a:ea typeface="+mn-ea"/>
                          <a:cs typeface="+mn-cs"/>
                        </a:rPr>
                        <a:t>6.037</a:t>
                      </a:r>
                      <a:endParaRPr lang="en-US" altLang="zh-CN" sz="1200" b="0" kern="1200" dirty="0">
                        <a:solidFill>
                          <a:schemeClr val="dk1"/>
                        </a:solidFill>
                        <a:latin typeface="+mn-lt"/>
                        <a:ea typeface="+mn-ea"/>
                        <a:cs typeface="+mn-cs"/>
                      </a:endParaRPr>
                    </a:p>
                  </a:txBody>
                  <a:tcPr>
                    <a:solidFill>
                      <a:schemeClr val="accent1">
                        <a:lumMod val="20000"/>
                        <a:lumOff val="80000"/>
                      </a:schemeClr>
                    </a:solidFill>
                  </a:tcPr>
                </a:tc>
                <a:tc>
                  <a:txBody>
                    <a:bodyPr/>
                    <a:lstStyle/>
                    <a:p>
                      <a:pPr marL="0" algn="ctr" defTabSz="914400" rtl="0" eaLnBrk="1" latinLnBrk="0" hangingPunct="1"/>
                      <a:r>
                        <a:rPr lang="en-US" altLang="zh-CN" sz="1200" b="1" kern="1200" dirty="0" smtClean="0">
                          <a:solidFill>
                            <a:srgbClr val="0000FF"/>
                          </a:solidFill>
                          <a:latin typeface="+mn-lt"/>
                          <a:ea typeface="+mn-ea"/>
                          <a:cs typeface="+mn-cs"/>
                        </a:rPr>
                        <a:t>2.861</a:t>
                      </a:r>
                      <a:endParaRPr lang="en-US" altLang="zh-CN" sz="1200" b="1" kern="1200" dirty="0">
                        <a:solidFill>
                          <a:srgbClr val="0000FF"/>
                        </a:solidFill>
                        <a:latin typeface="+mn-lt"/>
                        <a:ea typeface="+mn-ea"/>
                        <a:cs typeface="+mn-cs"/>
                      </a:endParaRPr>
                    </a:p>
                  </a:txBody>
                  <a:tcPr>
                    <a:solidFill>
                      <a:srgbClr val="FFC000"/>
                    </a:solidFill>
                  </a:tcPr>
                </a:tc>
              </a:tr>
              <a:tr h="417647">
                <a:tc>
                  <a:txBody>
                    <a:bodyPr/>
                    <a:lstStyle/>
                    <a:p>
                      <a:pPr marL="0" algn="ctr" defTabSz="914400" rtl="0" eaLnBrk="1" latinLnBrk="0" hangingPunct="1"/>
                      <a:r>
                        <a:rPr lang="en-US" sz="1200" b="1" kern="1200" dirty="0" smtClean="0">
                          <a:solidFill>
                            <a:schemeClr val="dk1"/>
                          </a:solidFill>
                          <a:latin typeface="+mn-lt"/>
                          <a:ea typeface="+mn-ea"/>
                          <a:cs typeface="+mn-cs"/>
                        </a:rPr>
                        <a:t>-62</a:t>
                      </a:r>
                      <a:endParaRPr lang="en-US" sz="1200" b="1" kern="1200" dirty="0">
                        <a:solidFill>
                          <a:schemeClr val="dk1"/>
                        </a:solidFill>
                        <a:latin typeface="+mn-lt"/>
                        <a:ea typeface="+mn-ea"/>
                        <a:cs typeface="+mn-cs"/>
                      </a:endParaRPr>
                    </a:p>
                  </a:txBody>
                  <a:tcPr>
                    <a:solidFill>
                      <a:schemeClr val="accent1">
                        <a:lumMod val="20000"/>
                        <a:lumOff val="80000"/>
                      </a:schemeClr>
                    </a:solidFill>
                  </a:tcPr>
                </a:tc>
                <a:tc>
                  <a:txBody>
                    <a:bodyPr/>
                    <a:lstStyle/>
                    <a:p>
                      <a:pPr marL="0" algn="ctr" defTabSz="914400" rtl="0" eaLnBrk="1" latinLnBrk="0" hangingPunct="1"/>
                      <a:r>
                        <a:rPr lang="en-US" altLang="zh-CN" sz="1200" b="0" kern="1200" dirty="0" smtClean="0">
                          <a:solidFill>
                            <a:schemeClr val="dk1"/>
                          </a:solidFill>
                          <a:latin typeface="+mn-lt"/>
                          <a:ea typeface="+mn-ea"/>
                          <a:cs typeface="+mn-cs"/>
                        </a:rPr>
                        <a:t>0.4669</a:t>
                      </a:r>
                      <a:endParaRPr lang="zh-CN" altLang="en-US" sz="1200" b="0" kern="1200" dirty="0" smtClean="0">
                        <a:solidFill>
                          <a:schemeClr val="dk1"/>
                        </a:solidFill>
                        <a:latin typeface="+mn-lt"/>
                        <a:ea typeface="+mn-ea"/>
                        <a:cs typeface="+mn-cs"/>
                      </a:endParaRPr>
                    </a:p>
                  </a:txBody>
                  <a:tcPr>
                    <a:solidFill>
                      <a:schemeClr val="accent1">
                        <a:lumMod val="20000"/>
                        <a:lumOff val="80000"/>
                      </a:schemeClr>
                    </a:solidFill>
                  </a:tcPr>
                </a:tc>
                <a:tc>
                  <a:txBody>
                    <a:bodyPr/>
                    <a:lstStyle/>
                    <a:p>
                      <a:pPr marL="0" algn="ctr" defTabSz="914400" rtl="0" eaLnBrk="1" latinLnBrk="0" hangingPunct="1"/>
                      <a:r>
                        <a:rPr lang="en-US" altLang="zh-CN" sz="1200" b="0" kern="1200" dirty="0" smtClean="0">
                          <a:solidFill>
                            <a:schemeClr val="dk1"/>
                          </a:solidFill>
                          <a:latin typeface="+mn-lt"/>
                          <a:ea typeface="+mn-ea"/>
                          <a:cs typeface="+mn-cs"/>
                        </a:rPr>
                        <a:t>2.0659</a:t>
                      </a:r>
                      <a:endParaRPr lang="en-US" altLang="zh-CN" sz="1200" b="0" kern="1200" dirty="0">
                        <a:solidFill>
                          <a:schemeClr val="dk1"/>
                        </a:solidFill>
                        <a:latin typeface="+mn-lt"/>
                        <a:ea typeface="+mn-ea"/>
                        <a:cs typeface="+mn-cs"/>
                      </a:endParaRPr>
                    </a:p>
                  </a:txBody>
                  <a:tcPr>
                    <a:solidFill>
                      <a:schemeClr val="accent1">
                        <a:lumMod val="20000"/>
                        <a:lumOff val="80000"/>
                      </a:schemeClr>
                    </a:solidFill>
                  </a:tcPr>
                </a:tc>
                <a:tc>
                  <a:txBody>
                    <a:bodyPr/>
                    <a:lstStyle/>
                    <a:p>
                      <a:pPr marL="0" algn="ctr" defTabSz="914400" rtl="0" eaLnBrk="1" latinLnBrk="0" hangingPunct="1"/>
                      <a:r>
                        <a:rPr lang="en-US" altLang="zh-CN" sz="1200" b="0" kern="1200" dirty="0" smtClean="0">
                          <a:solidFill>
                            <a:schemeClr val="dk1"/>
                          </a:solidFill>
                          <a:latin typeface="+mn-lt"/>
                          <a:ea typeface="+mn-ea"/>
                          <a:cs typeface="+mn-cs"/>
                        </a:rPr>
                        <a:t>6.148</a:t>
                      </a:r>
                      <a:endParaRPr lang="zh-CN" altLang="en-US" sz="1200" b="0" kern="1200" dirty="0" smtClean="0">
                        <a:solidFill>
                          <a:schemeClr val="dk1"/>
                        </a:solidFill>
                        <a:latin typeface="+mn-lt"/>
                        <a:ea typeface="+mn-ea"/>
                        <a:cs typeface="+mn-cs"/>
                      </a:endParaRPr>
                    </a:p>
                  </a:txBody>
                  <a:tcPr>
                    <a:solidFill>
                      <a:schemeClr val="accent1">
                        <a:lumMod val="20000"/>
                        <a:lumOff val="80000"/>
                      </a:schemeClr>
                    </a:solidFill>
                  </a:tcPr>
                </a:tc>
                <a:tc>
                  <a:txBody>
                    <a:bodyPr/>
                    <a:lstStyle/>
                    <a:p>
                      <a:pPr marL="0" algn="ctr" defTabSz="914400" rtl="0" eaLnBrk="1" latinLnBrk="0" hangingPunct="1"/>
                      <a:r>
                        <a:rPr lang="en-US" altLang="zh-CN" sz="1200" b="1" kern="1200" dirty="0" smtClean="0">
                          <a:solidFill>
                            <a:srgbClr val="0000FF"/>
                          </a:solidFill>
                          <a:latin typeface="+mn-lt"/>
                          <a:ea typeface="+mn-ea"/>
                          <a:cs typeface="+mn-cs"/>
                        </a:rPr>
                        <a:t>2.9415</a:t>
                      </a:r>
                      <a:endParaRPr lang="en-US" altLang="zh-CN" sz="1200" b="1" kern="1200" dirty="0">
                        <a:solidFill>
                          <a:srgbClr val="0000FF"/>
                        </a:solidFill>
                        <a:latin typeface="+mn-lt"/>
                        <a:ea typeface="+mn-ea"/>
                        <a:cs typeface="+mn-cs"/>
                      </a:endParaRPr>
                    </a:p>
                  </a:txBody>
                  <a:tcPr>
                    <a:solidFill>
                      <a:srgbClr val="FFC000"/>
                    </a:solidFill>
                  </a:tcPr>
                </a:tc>
              </a:tr>
              <a:tr h="417647">
                <a:tc>
                  <a:txBody>
                    <a:bodyPr/>
                    <a:lstStyle/>
                    <a:p>
                      <a:pPr marL="0" algn="ctr" defTabSz="914400" rtl="0" eaLnBrk="1" latinLnBrk="0" hangingPunct="1"/>
                      <a:r>
                        <a:rPr lang="en-US" sz="1200" b="1" kern="1200" dirty="0" smtClean="0">
                          <a:solidFill>
                            <a:schemeClr val="dk1"/>
                          </a:solidFill>
                          <a:latin typeface="+mn-lt"/>
                          <a:ea typeface="+mn-ea"/>
                          <a:cs typeface="+mn-cs"/>
                        </a:rPr>
                        <a:t>-52</a:t>
                      </a:r>
                      <a:endParaRPr lang="en-US" sz="1200" b="1" kern="1200" dirty="0">
                        <a:solidFill>
                          <a:schemeClr val="dk1"/>
                        </a:solidFill>
                        <a:latin typeface="+mn-lt"/>
                        <a:ea typeface="+mn-ea"/>
                        <a:cs typeface="+mn-cs"/>
                      </a:endParaRPr>
                    </a:p>
                  </a:txBody>
                  <a:tcP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b="0" kern="1200" dirty="0" smtClean="0">
                          <a:solidFill>
                            <a:schemeClr val="dk1"/>
                          </a:solidFill>
                          <a:latin typeface="+mn-lt"/>
                          <a:ea typeface="+mn-ea"/>
                          <a:cs typeface="+mn-cs"/>
                        </a:rPr>
                        <a:t>0.2896</a:t>
                      </a:r>
                    </a:p>
                    <a:p>
                      <a:pPr marL="0" algn="ctr" defTabSz="914400" rtl="0" eaLnBrk="1" latinLnBrk="0" hangingPunct="1"/>
                      <a:endParaRPr lang="en-US" altLang="zh-CN" sz="1200" b="0" kern="1200" dirty="0">
                        <a:solidFill>
                          <a:schemeClr val="dk1"/>
                        </a:solidFill>
                        <a:latin typeface="+mn-lt"/>
                        <a:ea typeface="+mn-ea"/>
                        <a:cs typeface="+mn-cs"/>
                      </a:endParaRPr>
                    </a:p>
                  </a:txBody>
                  <a:tcPr>
                    <a:solidFill>
                      <a:schemeClr val="accent1">
                        <a:lumMod val="20000"/>
                        <a:lumOff val="80000"/>
                      </a:schemeClr>
                    </a:solidFill>
                  </a:tcPr>
                </a:tc>
                <a:tc>
                  <a:txBody>
                    <a:bodyPr/>
                    <a:lstStyle/>
                    <a:p>
                      <a:pPr marL="0" algn="ctr" defTabSz="914400" rtl="0" eaLnBrk="1" latinLnBrk="0" hangingPunct="1"/>
                      <a:r>
                        <a:rPr lang="en-US" altLang="zh-CN" sz="1200" b="0" kern="1200" dirty="0" smtClean="0">
                          <a:solidFill>
                            <a:schemeClr val="dk1"/>
                          </a:solidFill>
                          <a:latin typeface="+mn-lt"/>
                          <a:ea typeface="+mn-ea"/>
                          <a:cs typeface="+mn-cs"/>
                        </a:rPr>
                        <a:t>1.821</a:t>
                      </a:r>
                      <a:endParaRPr lang="en-US" altLang="zh-CN" sz="1200" b="0" kern="1200" dirty="0">
                        <a:solidFill>
                          <a:schemeClr val="dk1"/>
                        </a:solidFill>
                        <a:latin typeface="+mn-lt"/>
                        <a:ea typeface="+mn-ea"/>
                        <a:cs typeface="+mn-cs"/>
                      </a:endParaRPr>
                    </a:p>
                  </a:txBody>
                  <a:tcPr>
                    <a:solidFill>
                      <a:schemeClr val="accent1">
                        <a:lumMod val="20000"/>
                        <a:lumOff val="80000"/>
                      </a:schemeClr>
                    </a:solidFill>
                  </a:tcPr>
                </a:tc>
                <a:tc>
                  <a:txBody>
                    <a:bodyPr/>
                    <a:lstStyle/>
                    <a:p>
                      <a:pPr marL="0" algn="ctr" defTabSz="914400" rtl="0" eaLnBrk="1" latinLnBrk="0" hangingPunct="1"/>
                      <a:r>
                        <a:rPr lang="en-US" altLang="zh-CN" sz="1200" b="0" kern="1200" dirty="0" smtClean="0">
                          <a:solidFill>
                            <a:schemeClr val="dk1"/>
                          </a:solidFill>
                          <a:latin typeface="+mn-lt"/>
                          <a:ea typeface="+mn-ea"/>
                          <a:cs typeface="+mn-cs"/>
                        </a:rPr>
                        <a:t>5.496</a:t>
                      </a:r>
                      <a:endParaRPr lang="en-US" altLang="zh-CN" sz="1200" b="0" kern="1200" dirty="0">
                        <a:solidFill>
                          <a:schemeClr val="dk1"/>
                        </a:solidFill>
                        <a:latin typeface="+mn-lt"/>
                        <a:ea typeface="+mn-ea"/>
                        <a:cs typeface="+mn-cs"/>
                      </a:endParaRPr>
                    </a:p>
                  </a:txBody>
                  <a:tcPr>
                    <a:solidFill>
                      <a:schemeClr val="accent1">
                        <a:lumMod val="20000"/>
                        <a:lumOff val="80000"/>
                      </a:schemeClr>
                    </a:solidFill>
                  </a:tcPr>
                </a:tc>
                <a:tc>
                  <a:txBody>
                    <a:bodyPr/>
                    <a:lstStyle/>
                    <a:p>
                      <a:pPr marL="0" algn="ctr" defTabSz="914400" rtl="0" eaLnBrk="1" latinLnBrk="0" hangingPunct="1"/>
                      <a:r>
                        <a:rPr lang="en-US" altLang="zh-CN" sz="1200" b="1" kern="1200" dirty="0" smtClean="0">
                          <a:solidFill>
                            <a:srgbClr val="0000FF"/>
                          </a:solidFill>
                          <a:latin typeface="+mn-lt"/>
                          <a:ea typeface="+mn-ea"/>
                          <a:cs typeface="+mn-cs"/>
                        </a:rPr>
                        <a:t>1.854</a:t>
                      </a:r>
                      <a:endParaRPr lang="en-US" altLang="zh-CN" sz="1200" b="1" kern="1200" dirty="0">
                        <a:solidFill>
                          <a:srgbClr val="0000FF"/>
                        </a:solidFill>
                        <a:latin typeface="+mn-lt"/>
                        <a:ea typeface="+mn-ea"/>
                        <a:cs typeface="+mn-cs"/>
                      </a:endParaRPr>
                    </a:p>
                  </a:txBody>
                  <a:tcPr>
                    <a:solidFill>
                      <a:srgbClr val="FFC000"/>
                    </a:solidFill>
                  </a:tcPr>
                </a:tc>
              </a:tr>
            </a:tbl>
          </a:graphicData>
        </a:graphic>
      </p:graphicFrame>
      <p:sp>
        <p:nvSpPr>
          <p:cNvPr id="17" name="TextBox 20"/>
          <p:cNvSpPr txBox="1">
            <a:spLocks noChangeArrowheads="1"/>
          </p:cNvSpPr>
          <p:nvPr/>
        </p:nvSpPr>
        <p:spPr bwMode="auto">
          <a:xfrm>
            <a:off x="3962400" y="2870199"/>
            <a:ext cx="4267200" cy="338554"/>
          </a:xfrm>
          <a:prstGeom prst="rect">
            <a:avLst/>
          </a:prstGeom>
          <a:noFill/>
          <a:ln w="9525">
            <a:noFill/>
            <a:miter lim="800000"/>
            <a:headEnd/>
            <a:tailEnd/>
          </a:ln>
        </p:spPr>
        <p:txBody>
          <a:bodyPr wrap="square">
            <a:spAutoFit/>
          </a:bodyPr>
          <a:lstStyle/>
          <a:p>
            <a:r>
              <a:rPr lang="en-US" altLang="zh-CN" sz="1600" dirty="0" smtClean="0"/>
              <a:t>STA throughput(Mbps) with enhanced </a:t>
            </a:r>
            <a:r>
              <a:rPr lang="en-US" altLang="zh-CN" sz="1600" dirty="0"/>
              <a:t>NAV rule</a:t>
            </a:r>
          </a:p>
        </p:txBody>
      </p:sp>
      <p:graphicFrame>
        <p:nvGraphicFramePr>
          <p:cNvPr id="18" name="Content Placeholder 3"/>
          <p:cNvGraphicFramePr>
            <a:graphicFrameLocks/>
          </p:cNvGraphicFramePr>
          <p:nvPr/>
        </p:nvGraphicFramePr>
        <p:xfrm>
          <a:off x="179388" y="3301999"/>
          <a:ext cx="3600505" cy="2184401"/>
        </p:xfrm>
        <a:graphic>
          <a:graphicData uri="http://schemas.openxmlformats.org/drawingml/2006/table">
            <a:tbl>
              <a:tblPr firstRow="1" bandRow="1">
                <a:tableStyleId>{5C22544A-7EE6-4342-B048-85BDC9FD1C3A}</a:tableStyleId>
              </a:tblPr>
              <a:tblGrid>
                <a:gridCol w="720101"/>
                <a:gridCol w="776911"/>
                <a:gridCol w="663291"/>
                <a:gridCol w="720101"/>
                <a:gridCol w="720101"/>
              </a:tblGrid>
              <a:tr h="475509">
                <a:tc>
                  <a:txBody>
                    <a:bodyPr/>
                    <a:lstStyle/>
                    <a:p>
                      <a:pPr algn="ctr"/>
                      <a:r>
                        <a:rPr lang="en-US" sz="1200" dirty="0" smtClean="0">
                          <a:solidFill>
                            <a:schemeClr val="tx1"/>
                          </a:solidFill>
                          <a:latin typeface="Arial" panose="020B0604020202020204" pitchFamily="34" charset="0"/>
                          <a:cs typeface="Arial" panose="020B0604020202020204" pitchFamily="34" charset="0"/>
                        </a:rPr>
                        <a:t>PD level</a:t>
                      </a:r>
                      <a:endParaRPr lang="en-US" sz="12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sz="1200" dirty="0" smtClean="0">
                          <a:solidFill>
                            <a:schemeClr val="tx1"/>
                          </a:solidFill>
                          <a:latin typeface="Arial" panose="020B0604020202020204" pitchFamily="34" charset="0"/>
                          <a:cs typeface="Arial" panose="020B0604020202020204" pitchFamily="34" charset="0"/>
                        </a:rPr>
                        <a:t>5%</a:t>
                      </a:r>
                      <a:endParaRPr lang="en-US" sz="12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sz="1200" dirty="0" smtClean="0">
                          <a:solidFill>
                            <a:schemeClr val="tx1"/>
                          </a:solidFill>
                          <a:latin typeface="Arial" panose="020B0604020202020204" pitchFamily="34" charset="0"/>
                          <a:cs typeface="Arial" panose="020B0604020202020204" pitchFamily="34" charset="0"/>
                        </a:rPr>
                        <a:t>50%</a:t>
                      </a:r>
                      <a:endParaRPr lang="en-US" sz="12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sz="1200" dirty="0" smtClean="0">
                          <a:solidFill>
                            <a:schemeClr val="tx1"/>
                          </a:solidFill>
                          <a:latin typeface="Arial" panose="020B0604020202020204" pitchFamily="34" charset="0"/>
                          <a:cs typeface="Arial" panose="020B0604020202020204" pitchFamily="34" charset="0"/>
                        </a:rPr>
                        <a:t>90%</a:t>
                      </a:r>
                      <a:endParaRPr lang="en-US" sz="12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sz="1200" dirty="0" smtClean="0">
                          <a:solidFill>
                            <a:schemeClr val="tx1"/>
                          </a:solidFill>
                          <a:latin typeface="Arial" panose="020B0604020202020204" pitchFamily="34" charset="0"/>
                          <a:cs typeface="Arial" panose="020B0604020202020204" pitchFamily="34" charset="0"/>
                        </a:rPr>
                        <a:t>Mean</a:t>
                      </a:r>
                      <a:endParaRPr lang="en-US" sz="1200" dirty="0">
                        <a:solidFill>
                          <a:schemeClr val="tx1"/>
                        </a:solidFill>
                        <a:latin typeface="Arial" panose="020B0604020202020204" pitchFamily="34" charset="0"/>
                        <a:cs typeface="Arial" panose="020B0604020202020204" pitchFamily="34" charset="0"/>
                      </a:endParaRPr>
                    </a:p>
                  </a:txBody>
                  <a:tcPr/>
                </a:tc>
              </a:tr>
              <a:tr h="427223">
                <a:tc>
                  <a:txBody>
                    <a:bodyPr/>
                    <a:lstStyle/>
                    <a:p>
                      <a:pPr marL="0" algn="ctr" defTabSz="914400" rtl="0" eaLnBrk="1" latinLnBrk="0" hangingPunct="1"/>
                      <a:r>
                        <a:rPr lang="en-US" altLang="zh-CN" sz="1200" b="1" kern="1200" dirty="0" smtClean="0">
                          <a:solidFill>
                            <a:schemeClr val="dk1"/>
                          </a:solidFill>
                          <a:latin typeface="+mn-lt"/>
                          <a:ea typeface="+mn-ea"/>
                          <a:cs typeface="+mn-cs"/>
                        </a:rPr>
                        <a:t>-82</a:t>
                      </a:r>
                      <a:endParaRPr lang="en-US" sz="1200" b="1" kern="1200" dirty="0">
                        <a:solidFill>
                          <a:schemeClr val="dk1"/>
                        </a:solidFill>
                        <a:latin typeface="+mn-lt"/>
                        <a:ea typeface="+mn-ea"/>
                        <a:cs typeface="+mn-cs"/>
                      </a:endParaRPr>
                    </a:p>
                  </a:txBody>
                  <a:tcPr/>
                </a:tc>
                <a:tc>
                  <a:txBody>
                    <a:bodyPr/>
                    <a:lstStyle/>
                    <a:p>
                      <a:pPr marL="0" algn="ctr" defTabSz="914400" rtl="0" eaLnBrk="1" latinLnBrk="0" hangingPunct="1"/>
                      <a:r>
                        <a:rPr lang="en-US" altLang="zh-CN" sz="1200" b="0" kern="1200" dirty="0" smtClean="0">
                          <a:solidFill>
                            <a:schemeClr val="dk1"/>
                          </a:solidFill>
                          <a:latin typeface="+mn-lt"/>
                          <a:ea typeface="+mn-ea"/>
                          <a:cs typeface="+mn-cs"/>
                        </a:rPr>
                        <a:t>0.3145</a:t>
                      </a:r>
                      <a:endParaRPr lang="en-US" altLang="zh-CN" sz="1200" b="0" kern="1200" dirty="0">
                        <a:solidFill>
                          <a:schemeClr val="dk1"/>
                        </a:solidFill>
                        <a:latin typeface="+mn-lt"/>
                        <a:ea typeface="+mn-ea"/>
                        <a:cs typeface="+mn-cs"/>
                      </a:endParaRPr>
                    </a:p>
                  </a:txBody>
                  <a:tcPr/>
                </a:tc>
                <a:tc>
                  <a:txBody>
                    <a:bodyPr/>
                    <a:lstStyle/>
                    <a:p>
                      <a:pPr marL="0" algn="ctr" defTabSz="914400" rtl="0" eaLnBrk="1" latinLnBrk="0" hangingPunct="1"/>
                      <a:r>
                        <a:rPr lang="en-US" altLang="zh-CN" sz="1200" b="0" kern="1200" dirty="0" smtClean="0">
                          <a:solidFill>
                            <a:schemeClr val="dk1"/>
                          </a:solidFill>
                          <a:latin typeface="+mn-lt"/>
                          <a:ea typeface="+mn-ea"/>
                          <a:cs typeface="+mn-cs"/>
                        </a:rPr>
                        <a:t>1.545</a:t>
                      </a:r>
                      <a:endParaRPr lang="en-US" altLang="zh-CN" sz="1200" b="0" kern="1200" dirty="0">
                        <a:solidFill>
                          <a:schemeClr val="dk1"/>
                        </a:solidFill>
                        <a:latin typeface="+mn-lt"/>
                        <a:ea typeface="+mn-ea"/>
                        <a:cs typeface="+mn-cs"/>
                      </a:endParaRPr>
                    </a:p>
                  </a:txBody>
                  <a:tcPr>
                    <a:solidFill>
                      <a:schemeClr val="accent1">
                        <a:lumMod val="20000"/>
                        <a:lumOff val="80000"/>
                      </a:schemeClr>
                    </a:solidFill>
                  </a:tcPr>
                </a:tc>
                <a:tc>
                  <a:txBody>
                    <a:bodyPr/>
                    <a:lstStyle/>
                    <a:p>
                      <a:pPr marL="0" algn="ctr" defTabSz="914400" rtl="0" eaLnBrk="1" latinLnBrk="0" hangingPunct="1"/>
                      <a:r>
                        <a:rPr lang="en-US" altLang="zh-CN" sz="1200" b="0" kern="1200" dirty="0" smtClean="0">
                          <a:solidFill>
                            <a:schemeClr val="dk1"/>
                          </a:solidFill>
                          <a:latin typeface="+mn-lt"/>
                          <a:ea typeface="+mn-ea"/>
                          <a:cs typeface="+mn-cs"/>
                        </a:rPr>
                        <a:t>4.634</a:t>
                      </a:r>
                      <a:endParaRPr lang="en-US" altLang="zh-CN" sz="1200" b="0" kern="1200" dirty="0">
                        <a:solidFill>
                          <a:schemeClr val="dk1"/>
                        </a:solidFill>
                        <a:latin typeface="+mn-lt"/>
                        <a:ea typeface="+mn-ea"/>
                        <a:cs typeface="+mn-cs"/>
                      </a:endParaRPr>
                    </a:p>
                  </a:txBody>
                  <a:tcPr/>
                </a:tc>
                <a:tc>
                  <a:txBody>
                    <a:bodyPr/>
                    <a:lstStyle/>
                    <a:p>
                      <a:pPr marL="0" algn="ctr" defTabSz="914400" rtl="0" eaLnBrk="1" latinLnBrk="0" hangingPunct="1">
                        <a:buAutoNum type="arabicPeriod"/>
                      </a:pPr>
                      <a:r>
                        <a:rPr lang="en-US" altLang="zh-CN" sz="1200" b="1" kern="1200" dirty="0" smtClean="0">
                          <a:solidFill>
                            <a:srgbClr val="FF0000"/>
                          </a:solidFill>
                          <a:latin typeface="+mn-lt"/>
                          <a:ea typeface="+mn-ea"/>
                          <a:cs typeface="+mn-cs"/>
                        </a:rPr>
                        <a:t>965</a:t>
                      </a:r>
                      <a:endParaRPr lang="en-US" altLang="zh-CN" sz="1200" b="1" kern="1200" dirty="0">
                        <a:solidFill>
                          <a:srgbClr val="FF0000"/>
                        </a:solidFill>
                        <a:latin typeface="+mn-lt"/>
                        <a:ea typeface="+mn-ea"/>
                        <a:cs typeface="+mn-cs"/>
                      </a:endParaRPr>
                    </a:p>
                  </a:txBody>
                  <a:tcPr>
                    <a:solidFill>
                      <a:srgbClr val="FFC000"/>
                    </a:solidFill>
                  </a:tcPr>
                </a:tc>
              </a:tr>
              <a:tr h="427223">
                <a:tc>
                  <a:txBody>
                    <a:bodyPr/>
                    <a:lstStyle/>
                    <a:p>
                      <a:pPr marL="0" algn="ctr" defTabSz="914400" rtl="0" eaLnBrk="1" latinLnBrk="0" hangingPunct="1"/>
                      <a:r>
                        <a:rPr lang="en-US" sz="1200" b="1" kern="1200" dirty="0" smtClean="0">
                          <a:solidFill>
                            <a:schemeClr val="dk1"/>
                          </a:solidFill>
                          <a:latin typeface="+mn-lt"/>
                          <a:ea typeface="+mn-ea"/>
                          <a:cs typeface="+mn-cs"/>
                        </a:rPr>
                        <a:t>-72</a:t>
                      </a:r>
                      <a:endParaRPr lang="en-US" sz="1200" b="1" kern="1200" dirty="0">
                        <a:solidFill>
                          <a:schemeClr val="dk1"/>
                        </a:solidFill>
                        <a:latin typeface="+mn-lt"/>
                        <a:ea typeface="+mn-ea"/>
                        <a:cs typeface="+mn-cs"/>
                      </a:endParaRPr>
                    </a:p>
                  </a:txBody>
                  <a:tcPr/>
                </a:tc>
                <a:tc>
                  <a:txBody>
                    <a:bodyPr/>
                    <a:lstStyle/>
                    <a:p>
                      <a:pPr marL="0" algn="ctr" defTabSz="914400" rtl="0" eaLnBrk="1" latinLnBrk="0" hangingPunct="1"/>
                      <a:r>
                        <a:rPr lang="en-US" altLang="zh-CN" sz="1200" b="0" kern="1200" dirty="0" smtClean="0">
                          <a:solidFill>
                            <a:schemeClr val="dk1"/>
                          </a:solidFill>
                          <a:latin typeface="+mn-lt"/>
                          <a:ea typeface="+mn-ea"/>
                          <a:cs typeface="+mn-cs"/>
                        </a:rPr>
                        <a:t>0.5017</a:t>
                      </a:r>
                      <a:endParaRPr lang="en-US" altLang="zh-CN" sz="1200" b="0" kern="1200" dirty="0">
                        <a:solidFill>
                          <a:schemeClr val="dk1"/>
                        </a:solidFill>
                        <a:latin typeface="+mn-lt"/>
                        <a:ea typeface="+mn-ea"/>
                        <a:cs typeface="+mn-cs"/>
                      </a:endParaRPr>
                    </a:p>
                  </a:txBody>
                  <a:tcPr/>
                </a:tc>
                <a:tc>
                  <a:txBody>
                    <a:bodyPr/>
                    <a:lstStyle/>
                    <a:p>
                      <a:pPr marL="0" algn="ctr" defTabSz="914400" rtl="0" eaLnBrk="1" latinLnBrk="0" hangingPunct="1"/>
                      <a:r>
                        <a:rPr lang="en-US" altLang="zh-CN" sz="1200" b="0" kern="1200" dirty="0" smtClean="0">
                          <a:solidFill>
                            <a:schemeClr val="dk1"/>
                          </a:solidFill>
                          <a:latin typeface="+mn-lt"/>
                          <a:ea typeface="+mn-ea"/>
                          <a:cs typeface="+mn-cs"/>
                        </a:rPr>
                        <a:t>1.852</a:t>
                      </a:r>
                      <a:endParaRPr lang="en-US" altLang="zh-CN" sz="1200" b="0" kern="1200" dirty="0">
                        <a:solidFill>
                          <a:schemeClr val="dk1"/>
                        </a:solidFill>
                        <a:latin typeface="+mn-lt"/>
                        <a:ea typeface="+mn-ea"/>
                        <a:cs typeface="+mn-cs"/>
                      </a:endParaRPr>
                    </a:p>
                  </a:txBody>
                  <a:tcPr>
                    <a:solidFill>
                      <a:schemeClr val="accent1">
                        <a:lumMod val="20000"/>
                        <a:lumOff val="80000"/>
                      </a:schemeClr>
                    </a:solidFill>
                  </a:tcPr>
                </a:tc>
                <a:tc>
                  <a:txBody>
                    <a:bodyPr/>
                    <a:lstStyle/>
                    <a:p>
                      <a:pPr marL="0" algn="ctr" defTabSz="914400" rtl="0" eaLnBrk="1" latinLnBrk="0" hangingPunct="1"/>
                      <a:r>
                        <a:rPr lang="en-US" altLang="zh-CN" sz="1200" b="0" kern="1200" dirty="0" smtClean="0">
                          <a:solidFill>
                            <a:schemeClr val="dk1"/>
                          </a:solidFill>
                          <a:latin typeface="+mn-lt"/>
                          <a:ea typeface="+mn-ea"/>
                          <a:cs typeface="+mn-cs"/>
                        </a:rPr>
                        <a:t>5.132</a:t>
                      </a:r>
                      <a:endParaRPr lang="en-US" altLang="zh-CN" sz="1200" b="0" kern="1200" dirty="0">
                        <a:solidFill>
                          <a:schemeClr val="dk1"/>
                        </a:solidFill>
                        <a:latin typeface="+mn-lt"/>
                        <a:ea typeface="+mn-ea"/>
                        <a:cs typeface="+mn-cs"/>
                      </a:endParaRPr>
                    </a:p>
                  </a:txBody>
                  <a:tcPr/>
                </a:tc>
                <a:tc>
                  <a:txBody>
                    <a:bodyPr/>
                    <a:lstStyle/>
                    <a:p>
                      <a:pPr marL="0" algn="ctr" defTabSz="914400" rtl="0" eaLnBrk="1" latinLnBrk="0" hangingPunct="1"/>
                      <a:r>
                        <a:rPr lang="en-US" altLang="zh-CN" sz="1200" b="1" kern="1200" dirty="0" smtClean="0">
                          <a:solidFill>
                            <a:srgbClr val="FF0000"/>
                          </a:solidFill>
                          <a:latin typeface="+mn-lt"/>
                          <a:ea typeface="+mn-ea"/>
                          <a:cs typeface="+mn-cs"/>
                        </a:rPr>
                        <a:t>2.312</a:t>
                      </a:r>
                      <a:endParaRPr lang="en-US" altLang="zh-CN" sz="1200" b="1" kern="1200" dirty="0">
                        <a:solidFill>
                          <a:srgbClr val="FF0000"/>
                        </a:solidFill>
                        <a:latin typeface="+mn-lt"/>
                        <a:ea typeface="+mn-ea"/>
                        <a:cs typeface="+mn-cs"/>
                      </a:endParaRPr>
                    </a:p>
                  </a:txBody>
                  <a:tcPr>
                    <a:solidFill>
                      <a:srgbClr val="FFC000"/>
                    </a:solidFill>
                  </a:tcPr>
                </a:tc>
              </a:tr>
              <a:tr h="427223">
                <a:tc>
                  <a:txBody>
                    <a:bodyPr/>
                    <a:lstStyle/>
                    <a:p>
                      <a:pPr marL="0" algn="ctr" defTabSz="914400" rtl="0" eaLnBrk="1" latinLnBrk="0" hangingPunct="1"/>
                      <a:r>
                        <a:rPr lang="en-US" sz="1200" b="1" kern="1200" dirty="0" smtClean="0">
                          <a:solidFill>
                            <a:schemeClr val="dk1"/>
                          </a:solidFill>
                          <a:latin typeface="+mn-lt"/>
                          <a:ea typeface="+mn-ea"/>
                          <a:cs typeface="+mn-cs"/>
                        </a:rPr>
                        <a:t>-62</a:t>
                      </a:r>
                      <a:endParaRPr lang="en-US" sz="1200" b="1" kern="1200" dirty="0">
                        <a:solidFill>
                          <a:schemeClr val="dk1"/>
                        </a:solidFill>
                        <a:latin typeface="+mn-lt"/>
                        <a:ea typeface="+mn-ea"/>
                        <a:cs typeface="+mn-cs"/>
                      </a:endParaRPr>
                    </a:p>
                  </a:txBody>
                  <a:tcPr/>
                </a:tc>
                <a:tc>
                  <a:txBody>
                    <a:bodyPr/>
                    <a:lstStyle/>
                    <a:p>
                      <a:pPr marL="0" algn="ctr" defTabSz="914400" rtl="0" eaLnBrk="1" latinLnBrk="0" hangingPunct="1"/>
                      <a:r>
                        <a:rPr lang="en-US" altLang="zh-CN" sz="1200" b="0" kern="1200" dirty="0" smtClean="0">
                          <a:solidFill>
                            <a:schemeClr val="dk1"/>
                          </a:solidFill>
                          <a:latin typeface="+mn-lt"/>
                          <a:ea typeface="+mn-ea"/>
                          <a:cs typeface="+mn-cs"/>
                        </a:rPr>
                        <a:t>0.4618</a:t>
                      </a:r>
                      <a:endParaRPr lang="en-US" altLang="zh-CN" sz="1200" b="0" kern="1200" dirty="0">
                        <a:solidFill>
                          <a:schemeClr val="dk1"/>
                        </a:solidFill>
                        <a:latin typeface="+mn-lt"/>
                        <a:ea typeface="+mn-ea"/>
                        <a:cs typeface="+mn-cs"/>
                      </a:endParaRPr>
                    </a:p>
                  </a:txBody>
                  <a:tcPr/>
                </a:tc>
                <a:tc>
                  <a:txBody>
                    <a:bodyPr/>
                    <a:lstStyle/>
                    <a:p>
                      <a:pPr marL="0" algn="ctr" defTabSz="914400" rtl="0" eaLnBrk="1" latinLnBrk="0" hangingPunct="1"/>
                      <a:r>
                        <a:rPr lang="en-US" altLang="zh-CN" sz="1200" b="0" kern="1200" dirty="0" smtClean="0">
                          <a:solidFill>
                            <a:schemeClr val="dk1"/>
                          </a:solidFill>
                          <a:latin typeface="+mn-lt"/>
                          <a:ea typeface="+mn-ea"/>
                          <a:cs typeface="+mn-cs"/>
                        </a:rPr>
                        <a:t>1.934</a:t>
                      </a:r>
                      <a:endParaRPr lang="en-US" altLang="zh-CN" sz="1200" b="0" kern="1200" dirty="0">
                        <a:solidFill>
                          <a:schemeClr val="dk1"/>
                        </a:solidFill>
                        <a:latin typeface="+mn-lt"/>
                        <a:ea typeface="+mn-ea"/>
                        <a:cs typeface="+mn-cs"/>
                      </a:endParaRPr>
                    </a:p>
                  </a:txBody>
                  <a:tcPr>
                    <a:solidFill>
                      <a:schemeClr val="accent1">
                        <a:lumMod val="20000"/>
                        <a:lumOff val="80000"/>
                      </a:schemeClr>
                    </a:solidFill>
                  </a:tcPr>
                </a:tc>
                <a:tc>
                  <a:txBody>
                    <a:bodyPr/>
                    <a:lstStyle/>
                    <a:p>
                      <a:pPr marL="0" algn="ctr" defTabSz="914400" rtl="0" eaLnBrk="1" latinLnBrk="0" hangingPunct="1"/>
                      <a:r>
                        <a:rPr lang="en-US" altLang="zh-CN" sz="1200" b="0" kern="1200" dirty="0" smtClean="0">
                          <a:solidFill>
                            <a:schemeClr val="dk1"/>
                          </a:solidFill>
                          <a:latin typeface="+mn-lt"/>
                          <a:ea typeface="+mn-ea"/>
                          <a:cs typeface="+mn-cs"/>
                        </a:rPr>
                        <a:t>5.883</a:t>
                      </a:r>
                      <a:endParaRPr lang="en-US" altLang="zh-CN" sz="1200" b="0" kern="1200" dirty="0">
                        <a:solidFill>
                          <a:schemeClr val="dk1"/>
                        </a:solidFill>
                        <a:latin typeface="+mn-lt"/>
                        <a:ea typeface="+mn-ea"/>
                        <a:cs typeface="+mn-cs"/>
                      </a:endParaRPr>
                    </a:p>
                  </a:txBody>
                  <a:tcPr/>
                </a:tc>
                <a:tc>
                  <a:txBody>
                    <a:bodyPr/>
                    <a:lstStyle/>
                    <a:p>
                      <a:pPr marL="0" algn="ctr" defTabSz="914400" rtl="0" eaLnBrk="1" latinLnBrk="0" hangingPunct="1"/>
                      <a:r>
                        <a:rPr lang="en-US" altLang="zh-CN" sz="1200" b="1" kern="1200" dirty="0" smtClean="0">
                          <a:solidFill>
                            <a:srgbClr val="FF0000"/>
                          </a:solidFill>
                          <a:latin typeface="+mn-lt"/>
                          <a:ea typeface="+mn-ea"/>
                          <a:cs typeface="+mn-cs"/>
                        </a:rPr>
                        <a:t>2.425</a:t>
                      </a:r>
                      <a:endParaRPr lang="en-US" altLang="zh-CN" sz="1200" b="1" kern="1200" dirty="0">
                        <a:solidFill>
                          <a:srgbClr val="FF0000"/>
                        </a:solidFill>
                        <a:latin typeface="+mn-lt"/>
                        <a:ea typeface="+mn-ea"/>
                        <a:cs typeface="+mn-cs"/>
                      </a:endParaRPr>
                    </a:p>
                  </a:txBody>
                  <a:tcPr>
                    <a:solidFill>
                      <a:srgbClr val="FFC000"/>
                    </a:solidFill>
                  </a:tcPr>
                </a:tc>
              </a:tr>
              <a:tr h="427223">
                <a:tc>
                  <a:txBody>
                    <a:bodyPr/>
                    <a:lstStyle/>
                    <a:p>
                      <a:pPr marL="0" algn="ctr" defTabSz="914400" rtl="0" eaLnBrk="1" latinLnBrk="0" hangingPunct="1"/>
                      <a:r>
                        <a:rPr lang="en-US" sz="1200" b="1" kern="1200" dirty="0" smtClean="0">
                          <a:solidFill>
                            <a:schemeClr val="dk1"/>
                          </a:solidFill>
                          <a:latin typeface="+mn-lt"/>
                          <a:ea typeface="+mn-ea"/>
                          <a:cs typeface="+mn-cs"/>
                        </a:rPr>
                        <a:t>-52</a:t>
                      </a:r>
                      <a:endParaRPr lang="en-US" sz="1200" b="1" kern="1200" dirty="0">
                        <a:solidFill>
                          <a:schemeClr val="dk1"/>
                        </a:solidFill>
                        <a:latin typeface="+mn-lt"/>
                        <a:ea typeface="+mn-ea"/>
                        <a:cs typeface="+mn-cs"/>
                      </a:endParaRPr>
                    </a:p>
                  </a:txBody>
                  <a:tcPr/>
                </a:tc>
                <a:tc>
                  <a:txBody>
                    <a:bodyPr/>
                    <a:lstStyle/>
                    <a:p>
                      <a:pPr marL="0" algn="ctr" defTabSz="914400" rtl="0" eaLnBrk="1" latinLnBrk="0" hangingPunct="1"/>
                      <a:r>
                        <a:rPr lang="en-US" altLang="zh-CN" sz="1200" b="0" kern="1200" dirty="0" smtClean="0">
                          <a:solidFill>
                            <a:schemeClr val="dk1"/>
                          </a:solidFill>
                          <a:latin typeface="+mn-lt"/>
                          <a:ea typeface="+mn-ea"/>
                          <a:cs typeface="+mn-cs"/>
                        </a:rPr>
                        <a:t>0.3065</a:t>
                      </a:r>
                      <a:endParaRPr lang="en-US" altLang="zh-CN" sz="1200" b="0" kern="1200" dirty="0">
                        <a:solidFill>
                          <a:schemeClr val="dk1"/>
                        </a:solidFill>
                        <a:latin typeface="+mn-lt"/>
                        <a:ea typeface="+mn-ea"/>
                        <a:cs typeface="+mn-cs"/>
                      </a:endParaRPr>
                    </a:p>
                  </a:txBody>
                  <a:tcPr/>
                </a:tc>
                <a:tc>
                  <a:txBody>
                    <a:bodyPr/>
                    <a:lstStyle/>
                    <a:p>
                      <a:pPr marL="0" algn="ctr" defTabSz="914400" rtl="0" eaLnBrk="1" latinLnBrk="0" hangingPunct="1"/>
                      <a:r>
                        <a:rPr lang="en-US" altLang="zh-CN" sz="1200" b="0" kern="1200" dirty="0" smtClean="0">
                          <a:solidFill>
                            <a:schemeClr val="dk1"/>
                          </a:solidFill>
                          <a:latin typeface="+mn-lt"/>
                          <a:ea typeface="+mn-ea"/>
                          <a:cs typeface="+mn-cs"/>
                        </a:rPr>
                        <a:t>1.619</a:t>
                      </a:r>
                      <a:endParaRPr lang="en-US" altLang="zh-CN" sz="1200" b="0" kern="1200" dirty="0">
                        <a:solidFill>
                          <a:schemeClr val="dk1"/>
                        </a:solidFill>
                        <a:latin typeface="+mn-lt"/>
                        <a:ea typeface="+mn-ea"/>
                        <a:cs typeface="+mn-cs"/>
                      </a:endParaRPr>
                    </a:p>
                  </a:txBody>
                  <a:tcPr>
                    <a:solidFill>
                      <a:schemeClr val="accent1">
                        <a:lumMod val="20000"/>
                        <a:lumOff val="80000"/>
                      </a:schemeClr>
                    </a:solidFill>
                  </a:tcPr>
                </a:tc>
                <a:tc>
                  <a:txBody>
                    <a:bodyPr/>
                    <a:lstStyle/>
                    <a:p>
                      <a:pPr marL="0" algn="ctr" defTabSz="914400" rtl="0" eaLnBrk="1" latinLnBrk="0" hangingPunct="1"/>
                      <a:r>
                        <a:rPr lang="en-US" altLang="zh-CN" sz="1200" b="0" kern="1200" dirty="0" smtClean="0">
                          <a:solidFill>
                            <a:schemeClr val="dk1"/>
                          </a:solidFill>
                          <a:latin typeface="+mn-lt"/>
                          <a:ea typeface="+mn-ea"/>
                          <a:cs typeface="+mn-cs"/>
                        </a:rPr>
                        <a:t>4.651</a:t>
                      </a:r>
                      <a:endParaRPr lang="en-US" altLang="zh-CN" sz="1200" b="0" kern="1200" dirty="0">
                        <a:solidFill>
                          <a:schemeClr val="dk1"/>
                        </a:solidFill>
                        <a:latin typeface="+mn-lt"/>
                        <a:ea typeface="+mn-ea"/>
                        <a:cs typeface="+mn-cs"/>
                      </a:endParaRPr>
                    </a:p>
                  </a:txBody>
                  <a:tcPr/>
                </a:tc>
                <a:tc>
                  <a:txBody>
                    <a:bodyPr/>
                    <a:lstStyle/>
                    <a:p>
                      <a:pPr marL="0" algn="ctr" defTabSz="914400" rtl="0" eaLnBrk="1" latinLnBrk="0" hangingPunct="1"/>
                      <a:r>
                        <a:rPr lang="en-US" altLang="zh-CN" sz="1200" b="1" kern="1200" dirty="0" smtClean="0">
                          <a:solidFill>
                            <a:srgbClr val="FF0000"/>
                          </a:solidFill>
                          <a:latin typeface="+mn-lt"/>
                          <a:ea typeface="+mn-ea"/>
                          <a:cs typeface="+mn-cs"/>
                        </a:rPr>
                        <a:t>1.569</a:t>
                      </a:r>
                      <a:endParaRPr lang="en-US" altLang="zh-CN" sz="1200" b="1" kern="1200" dirty="0">
                        <a:solidFill>
                          <a:srgbClr val="FF0000"/>
                        </a:solidFill>
                        <a:latin typeface="+mn-lt"/>
                        <a:ea typeface="+mn-ea"/>
                        <a:cs typeface="+mn-cs"/>
                      </a:endParaRPr>
                    </a:p>
                  </a:txBody>
                  <a:tcPr>
                    <a:solidFill>
                      <a:srgbClr val="FFC000"/>
                    </a:solidFill>
                  </a:tcPr>
                </a:tc>
              </a:tr>
            </a:tbl>
          </a:graphicData>
        </a:graphic>
      </p:graphicFrame>
      <p:sp>
        <p:nvSpPr>
          <p:cNvPr id="19" name="TextBox 22"/>
          <p:cNvSpPr txBox="1">
            <a:spLocks noChangeArrowheads="1"/>
          </p:cNvSpPr>
          <p:nvPr/>
        </p:nvSpPr>
        <p:spPr bwMode="auto">
          <a:xfrm>
            <a:off x="60325" y="2870199"/>
            <a:ext cx="3825875" cy="338554"/>
          </a:xfrm>
          <a:prstGeom prst="rect">
            <a:avLst/>
          </a:prstGeom>
          <a:noFill/>
          <a:ln w="9525">
            <a:noFill/>
            <a:miter lim="800000"/>
            <a:headEnd/>
            <a:tailEnd/>
          </a:ln>
        </p:spPr>
        <p:txBody>
          <a:bodyPr wrap="square">
            <a:spAutoFit/>
          </a:bodyPr>
          <a:lstStyle/>
          <a:p>
            <a:r>
              <a:rPr lang="en-US" altLang="zh-CN" sz="1600" dirty="0" smtClean="0"/>
              <a:t>STA throughput(Mbps) with11ac </a:t>
            </a:r>
            <a:r>
              <a:rPr lang="en-US" altLang="zh-CN" sz="1600" dirty="0"/>
              <a:t>NAV </a:t>
            </a:r>
            <a:r>
              <a:rPr lang="en-US" altLang="zh-CN" sz="1600" dirty="0" smtClean="0"/>
              <a:t>rule </a:t>
            </a:r>
            <a:endParaRPr lang="en-US" altLang="zh-CN" sz="1600" dirty="0"/>
          </a:p>
        </p:txBody>
      </p:sp>
      <p:sp>
        <p:nvSpPr>
          <p:cNvPr id="20" name="右箭头 19"/>
          <p:cNvSpPr/>
          <p:nvPr/>
        </p:nvSpPr>
        <p:spPr>
          <a:xfrm rot="16200000">
            <a:off x="8208169" y="4634705"/>
            <a:ext cx="1081088" cy="288925"/>
          </a:xfrm>
          <a:prstGeom prst="rightArrow">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21" name="矩形 10"/>
          <p:cNvSpPr>
            <a:spLocks noChangeArrowheads="1"/>
          </p:cNvSpPr>
          <p:nvPr/>
        </p:nvSpPr>
        <p:spPr bwMode="auto">
          <a:xfrm>
            <a:off x="7837488" y="4146549"/>
            <a:ext cx="647934" cy="307777"/>
          </a:xfrm>
          <a:prstGeom prst="rect">
            <a:avLst/>
          </a:prstGeom>
          <a:noFill/>
          <a:ln w="9525">
            <a:noFill/>
            <a:miter lim="800000"/>
            <a:headEnd/>
            <a:tailEnd/>
          </a:ln>
        </p:spPr>
        <p:txBody>
          <a:bodyPr wrap="none">
            <a:spAutoFit/>
          </a:bodyPr>
          <a:lstStyle/>
          <a:p>
            <a:r>
              <a:rPr lang="en-US" altLang="zh-CN" sz="1400" dirty="0" smtClean="0"/>
              <a:t>23.7%</a:t>
            </a:r>
            <a:endParaRPr lang="zh-CN" altLang="en-US" sz="1400" dirty="0"/>
          </a:p>
        </p:txBody>
      </p:sp>
      <p:sp>
        <p:nvSpPr>
          <p:cNvPr id="22" name="矩形 11"/>
          <p:cNvSpPr>
            <a:spLocks noChangeArrowheads="1"/>
          </p:cNvSpPr>
          <p:nvPr/>
        </p:nvSpPr>
        <p:spPr bwMode="auto">
          <a:xfrm>
            <a:off x="7839075" y="4651374"/>
            <a:ext cx="647934" cy="307777"/>
          </a:xfrm>
          <a:prstGeom prst="rect">
            <a:avLst/>
          </a:prstGeom>
          <a:noFill/>
          <a:ln w="9525">
            <a:noFill/>
            <a:miter lim="800000"/>
            <a:headEnd/>
            <a:tailEnd/>
          </a:ln>
        </p:spPr>
        <p:txBody>
          <a:bodyPr wrap="none">
            <a:spAutoFit/>
          </a:bodyPr>
          <a:lstStyle/>
          <a:p>
            <a:r>
              <a:rPr lang="en-US" altLang="zh-CN" sz="1400" dirty="0" smtClean="0"/>
              <a:t>21.3%</a:t>
            </a:r>
            <a:endParaRPr lang="zh-CN" altLang="en-US" sz="1400" dirty="0"/>
          </a:p>
        </p:txBody>
      </p:sp>
      <p:sp>
        <p:nvSpPr>
          <p:cNvPr id="23" name="矩形 12"/>
          <p:cNvSpPr>
            <a:spLocks noChangeArrowheads="1"/>
          </p:cNvSpPr>
          <p:nvPr/>
        </p:nvSpPr>
        <p:spPr bwMode="auto">
          <a:xfrm>
            <a:off x="7839075" y="5102224"/>
            <a:ext cx="647934" cy="307777"/>
          </a:xfrm>
          <a:prstGeom prst="rect">
            <a:avLst/>
          </a:prstGeom>
          <a:noFill/>
          <a:ln w="9525">
            <a:noFill/>
            <a:miter lim="800000"/>
            <a:headEnd/>
            <a:tailEnd/>
          </a:ln>
        </p:spPr>
        <p:txBody>
          <a:bodyPr wrap="none">
            <a:spAutoFit/>
          </a:bodyPr>
          <a:lstStyle/>
          <a:p>
            <a:r>
              <a:rPr lang="en-US" altLang="zh-CN" sz="1400" dirty="0" smtClean="0"/>
              <a:t>18.1%</a:t>
            </a:r>
            <a:endParaRPr lang="zh-CN" altLang="en-US" sz="1400" dirty="0"/>
          </a:p>
        </p:txBody>
      </p:sp>
      <p:sp>
        <p:nvSpPr>
          <p:cNvPr id="14" name="Footer Placeholder 3"/>
          <p:cNvSpPr>
            <a:spLocks noGrp="1"/>
          </p:cNvSpPr>
          <p:nvPr>
            <p:ph type="ftr" sz="quarter" idx="3"/>
          </p:nvPr>
        </p:nvSpPr>
        <p:spPr>
          <a:xfrm>
            <a:off x="5791199" y="6475413"/>
            <a:ext cx="2752661" cy="184666"/>
          </a:xfrm>
          <a:noFill/>
        </p:spPr>
        <p:txBody>
          <a:bodyPr/>
          <a:lstStyle/>
          <a:p>
            <a:r>
              <a:rPr lang="en-US" dirty="0" smtClean="0"/>
              <a:t>Huawei, Broadcom, </a:t>
            </a:r>
            <a:r>
              <a:rPr lang="en-US" altLang="zh-CN" dirty="0"/>
              <a:t>et al</a:t>
            </a:r>
            <a:endParaRPr lang="en-US" dirty="0"/>
          </a:p>
        </p:txBody>
      </p:sp>
      <p:sp>
        <p:nvSpPr>
          <p:cNvPr id="15" name="Rectangle 4"/>
          <p:cNvSpPr>
            <a:spLocks noGrp="1" noChangeArrowheads="1"/>
          </p:cNvSpPr>
          <p:nvPr>
            <p:ph type="dt" sz="half" idx="2"/>
          </p:nvPr>
        </p:nvSpPr>
        <p:spPr bwMode="auto">
          <a:xfrm>
            <a:off x="696913" y="334189"/>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US" altLang="zh-CN" dirty="0" smtClean="0"/>
              <a:t>Sept 2015</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1066800"/>
          </a:xfrm>
        </p:spPr>
        <p:txBody>
          <a:bodyPr/>
          <a:lstStyle/>
          <a:p>
            <a:pPr lvl="1"/>
            <a:r>
              <a:rPr lang="en-US" dirty="0" smtClean="0"/>
              <a:t>Further Discussion</a:t>
            </a:r>
            <a:endParaRPr lang="en-US" dirty="0"/>
          </a:p>
        </p:txBody>
      </p:sp>
      <p:sp>
        <p:nvSpPr>
          <p:cNvPr id="3" name="Content Placeholder 2"/>
          <p:cNvSpPr>
            <a:spLocks noGrp="1"/>
          </p:cNvSpPr>
          <p:nvPr>
            <p:ph idx="1"/>
          </p:nvPr>
        </p:nvSpPr>
        <p:spPr>
          <a:xfrm>
            <a:off x="685800" y="1828800"/>
            <a:ext cx="7772400" cy="4419600"/>
          </a:xfrm>
        </p:spPr>
        <p:txBody>
          <a:bodyPr/>
          <a:lstStyle/>
          <a:p>
            <a:pPr marL="342900" lvl="1" indent="-342900">
              <a:buFontTx/>
              <a:buChar char="•"/>
            </a:pPr>
            <a:r>
              <a:rPr lang="en-US" altLang="zh-CN" sz="2200" b="1" dirty="0" smtClean="0">
                <a:ea typeface="+mn-ea"/>
                <a:cs typeface="+mn-cs"/>
              </a:rPr>
              <a:t>What’s the STA’s behavior upon receiving an OBSS PPDU with RSSI below a proposed OBSS PD threshold?</a:t>
            </a:r>
          </a:p>
          <a:p>
            <a:pPr marL="342900" lvl="1" indent="-342900">
              <a:buFontTx/>
              <a:buChar char="•"/>
            </a:pPr>
            <a:endParaRPr lang="en-US" altLang="zh-CN" sz="2200" b="1" dirty="0" smtClean="0">
              <a:ea typeface="+mn-ea"/>
              <a:cs typeface="+mn-cs"/>
            </a:endParaRPr>
          </a:p>
          <a:p>
            <a:pPr marL="342900" lvl="1" indent="-342900">
              <a:buFontTx/>
              <a:buChar char="•"/>
            </a:pPr>
            <a:r>
              <a:rPr lang="en-US" altLang="zh-CN" sz="2200" b="1" dirty="0" smtClean="0">
                <a:ea typeface="+mn-ea"/>
                <a:cs typeface="+mn-cs"/>
              </a:rPr>
              <a:t>Previous discussion has focused on OBSS NAV setting:</a:t>
            </a:r>
          </a:p>
          <a:p>
            <a:pPr lvl="1"/>
            <a:r>
              <a:rPr lang="en-US" altLang="zh-CN" sz="1600" dirty="0" smtClean="0"/>
              <a:t>If an OBSS PPDU is received and is below a proposed OBSS PD threshold(e.g. -72dBm), then the medium is available for spatial reuse and the STA should not update its NAV, provided no other CCA indication indicates a BUSY channel.</a:t>
            </a:r>
          </a:p>
          <a:p>
            <a:pPr lvl="1"/>
            <a:endParaRPr lang="en-US" altLang="zh-CN" sz="1600" dirty="0" smtClean="0"/>
          </a:p>
          <a:p>
            <a:pPr marL="342900" lvl="1" indent="-342900">
              <a:buFontTx/>
              <a:buChar char="•"/>
            </a:pPr>
            <a:r>
              <a:rPr lang="en-US" altLang="zh-CN" sz="2200" b="1" dirty="0" smtClean="0">
                <a:ea typeface="+mn-ea"/>
                <a:cs typeface="+mn-cs"/>
              </a:rPr>
              <a:t>Furthermore on STA’s behavior: Should the entire PPDU be discarded?</a:t>
            </a:r>
          </a:p>
          <a:p>
            <a:pPr lvl="1"/>
            <a:r>
              <a:rPr lang="en-US" sz="1600" dirty="0" smtClean="0"/>
              <a:t>The implication is that the OBSS PPDU PHY SIG Length information would be ignored along with the entire PPDU Payload</a:t>
            </a:r>
          </a:p>
          <a:p>
            <a:pPr lvl="1"/>
            <a:r>
              <a:rPr lang="en-US" sz="1600" dirty="0" smtClean="0"/>
              <a:t>We found no reason to not discard the entire PPDU: Payload + decoded PHY Header</a:t>
            </a:r>
          </a:p>
        </p:txBody>
      </p:sp>
      <p:sp>
        <p:nvSpPr>
          <p:cNvPr id="4" name="Slide Number Placeholder 3"/>
          <p:cNvSpPr>
            <a:spLocks noGrp="1"/>
          </p:cNvSpPr>
          <p:nvPr>
            <p:ph type="sldNum" sz="quarter" idx="11"/>
          </p:nvPr>
        </p:nvSpPr>
        <p:spPr/>
        <p:txBody>
          <a:bodyPr/>
          <a:lstStyle/>
          <a:p>
            <a:r>
              <a:rPr lang="en-US" smtClean="0"/>
              <a:t>Slide </a:t>
            </a:r>
            <a:fld id="{3099D1E7-2CFE-4362-BB72-AF97192842EA}" type="slidenum">
              <a:rPr lang="en-US" smtClean="0"/>
              <a:pPr/>
              <a:t>15</a:t>
            </a:fld>
            <a:endParaRPr lang="en-US" dirty="0"/>
          </a:p>
        </p:txBody>
      </p:sp>
      <p:sp>
        <p:nvSpPr>
          <p:cNvPr id="6" name="Footer Placeholder 3"/>
          <p:cNvSpPr>
            <a:spLocks noGrp="1"/>
          </p:cNvSpPr>
          <p:nvPr>
            <p:ph type="ftr" sz="quarter" idx="3"/>
          </p:nvPr>
        </p:nvSpPr>
        <p:spPr>
          <a:xfrm>
            <a:off x="5791199" y="6475413"/>
            <a:ext cx="2752661" cy="184666"/>
          </a:xfrm>
          <a:noFill/>
        </p:spPr>
        <p:txBody>
          <a:bodyPr/>
          <a:lstStyle/>
          <a:p>
            <a:r>
              <a:rPr lang="en-US" dirty="0" smtClean="0"/>
              <a:t>Huawei, Broadcom, </a:t>
            </a:r>
            <a:r>
              <a:rPr lang="en-US" altLang="zh-CN" dirty="0"/>
              <a:t>et al</a:t>
            </a:r>
            <a:endParaRPr lang="en-US" dirty="0"/>
          </a:p>
        </p:txBody>
      </p:sp>
      <p:sp>
        <p:nvSpPr>
          <p:cNvPr id="7" name="Rectangle 4"/>
          <p:cNvSpPr>
            <a:spLocks noGrp="1" noChangeArrowheads="1"/>
          </p:cNvSpPr>
          <p:nvPr>
            <p:ph type="dt" sz="half" idx="2"/>
          </p:nvPr>
        </p:nvSpPr>
        <p:spPr bwMode="auto">
          <a:xfrm>
            <a:off x="696913" y="334189"/>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US" altLang="zh-CN" dirty="0" smtClean="0"/>
              <a:t>Sept 2015</a:t>
            </a:r>
            <a:endParaRPr lang="en-US" dirty="0"/>
          </a:p>
        </p:txBody>
      </p:sp>
    </p:spTree>
    <p:extLst>
      <p:ext uri="{BB962C8B-B14F-4D97-AF65-F5344CB8AC3E}">
        <p14:creationId xmlns:p14="http://schemas.microsoft.com/office/powerpoint/2010/main" xmlns="" val="39657207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685800" y="457200"/>
            <a:ext cx="7772400" cy="1066800"/>
          </a:xfrm>
        </p:spPr>
        <p:txBody>
          <a:bodyPr/>
          <a:lstStyle/>
          <a:p>
            <a:r>
              <a:rPr lang="en-US" dirty="0" smtClean="0"/>
              <a:t>Keep some part of OBSS PPDU?</a:t>
            </a:r>
            <a:endParaRPr lang="en-US" dirty="0"/>
          </a:p>
        </p:txBody>
      </p:sp>
      <p:sp>
        <p:nvSpPr>
          <p:cNvPr id="3" name="Content Placeholder 2"/>
          <p:cNvSpPr>
            <a:spLocks noGrp="1"/>
          </p:cNvSpPr>
          <p:nvPr>
            <p:ph idx="1"/>
          </p:nvPr>
        </p:nvSpPr>
        <p:spPr>
          <a:xfrm>
            <a:off x="685800" y="1752600"/>
            <a:ext cx="7772400" cy="4114800"/>
          </a:xfrm>
        </p:spPr>
        <p:txBody>
          <a:bodyPr/>
          <a:lstStyle/>
          <a:p>
            <a:r>
              <a:rPr lang="en-US" dirty="0" smtClean="0"/>
              <a:t>Nearly everything in the PHY SIG field is there for the intended recipient, except for possibly:</a:t>
            </a:r>
          </a:p>
          <a:p>
            <a:pPr lvl="1"/>
            <a:r>
              <a:rPr lang="en-US" dirty="0" smtClean="0"/>
              <a:t>LENGTH</a:t>
            </a:r>
          </a:p>
          <a:p>
            <a:pPr lvl="1"/>
            <a:r>
              <a:rPr lang="en-US" dirty="0" smtClean="0"/>
              <a:t>Bandwidth</a:t>
            </a:r>
          </a:p>
        </p:txBody>
      </p:sp>
      <p:sp>
        <p:nvSpPr>
          <p:cNvPr id="4" name="Slide Number Placeholder 3"/>
          <p:cNvSpPr>
            <a:spLocks noGrp="1"/>
          </p:cNvSpPr>
          <p:nvPr>
            <p:ph type="sldNum" sz="quarter" idx="11"/>
          </p:nvPr>
        </p:nvSpPr>
        <p:spPr/>
        <p:txBody>
          <a:bodyPr/>
          <a:lstStyle/>
          <a:p>
            <a:r>
              <a:rPr lang="en-US" smtClean="0"/>
              <a:t>Slide </a:t>
            </a:r>
            <a:fld id="{3099D1E7-2CFE-4362-BB72-AF97192842EA}" type="slidenum">
              <a:rPr lang="en-US" smtClean="0"/>
              <a:pPr/>
              <a:t>16</a:t>
            </a:fld>
            <a:endParaRPr lang="en-US" dirty="0"/>
          </a:p>
        </p:txBody>
      </p:sp>
      <p:sp>
        <p:nvSpPr>
          <p:cNvPr id="6" name="Footer Placeholder 3"/>
          <p:cNvSpPr>
            <a:spLocks noGrp="1"/>
          </p:cNvSpPr>
          <p:nvPr>
            <p:ph type="ftr" sz="quarter" idx="3"/>
          </p:nvPr>
        </p:nvSpPr>
        <p:spPr>
          <a:xfrm>
            <a:off x="5791199" y="6475413"/>
            <a:ext cx="2752661" cy="184666"/>
          </a:xfrm>
          <a:noFill/>
        </p:spPr>
        <p:txBody>
          <a:bodyPr/>
          <a:lstStyle/>
          <a:p>
            <a:r>
              <a:rPr lang="en-US" dirty="0" smtClean="0"/>
              <a:t>Huawei, Broadcom, </a:t>
            </a:r>
            <a:r>
              <a:rPr lang="en-US" altLang="zh-CN" dirty="0"/>
              <a:t>et al</a:t>
            </a:r>
            <a:endParaRPr lang="en-US" dirty="0"/>
          </a:p>
        </p:txBody>
      </p:sp>
      <p:sp>
        <p:nvSpPr>
          <p:cNvPr id="7" name="Rectangle 4"/>
          <p:cNvSpPr>
            <a:spLocks noGrp="1" noChangeArrowheads="1"/>
          </p:cNvSpPr>
          <p:nvPr>
            <p:ph type="dt" sz="half" idx="2"/>
          </p:nvPr>
        </p:nvSpPr>
        <p:spPr bwMode="auto">
          <a:xfrm>
            <a:off x="696913" y="334189"/>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US" altLang="zh-CN" dirty="0" smtClean="0"/>
              <a:t>Sept 2015</a:t>
            </a:r>
            <a:endParaRPr lang="en-US" dirty="0"/>
          </a:p>
        </p:txBody>
      </p:sp>
    </p:spTree>
    <p:extLst>
      <p:ext uri="{BB962C8B-B14F-4D97-AF65-F5344CB8AC3E}">
        <p14:creationId xmlns:p14="http://schemas.microsoft.com/office/powerpoint/2010/main" xmlns="" val="390740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1066800"/>
          </a:xfrm>
        </p:spPr>
        <p:txBody>
          <a:bodyPr/>
          <a:lstStyle/>
          <a:p>
            <a:r>
              <a:rPr lang="en-US" dirty="0" smtClean="0"/>
              <a:t>Bandwidth Field</a:t>
            </a:r>
            <a:endParaRPr lang="en-US" dirty="0"/>
          </a:p>
        </p:txBody>
      </p:sp>
      <p:sp>
        <p:nvSpPr>
          <p:cNvPr id="3" name="Content Placeholder 2"/>
          <p:cNvSpPr>
            <a:spLocks noGrp="1"/>
          </p:cNvSpPr>
          <p:nvPr>
            <p:ph idx="1"/>
          </p:nvPr>
        </p:nvSpPr>
        <p:spPr>
          <a:xfrm>
            <a:off x="685800" y="1600200"/>
            <a:ext cx="7772400" cy="4114800"/>
          </a:xfrm>
        </p:spPr>
        <p:txBody>
          <a:bodyPr/>
          <a:lstStyle/>
          <a:p>
            <a:r>
              <a:rPr lang="en-US" dirty="0" smtClean="0"/>
              <a:t>It </a:t>
            </a:r>
            <a:r>
              <a:rPr lang="en-US" dirty="0"/>
              <a:t>seems that this is a don’t care, since the only time it would matter is when you want to mark a channel as BUSY because of the receipt of this PPDU</a:t>
            </a:r>
          </a:p>
          <a:p>
            <a:pPr lvl="1"/>
            <a:r>
              <a:rPr lang="en-US" dirty="0"/>
              <a:t>I.e. if you </a:t>
            </a:r>
            <a:r>
              <a:rPr lang="en-US" dirty="0" smtClean="0"/>
              <a:t>want to say that the </a:t>
            </a:r>
            <a:r>
              <a:rPr lang="en-US" dirty="0"/>
              <a:t>channel is NOT BUSY, then the bandwidth does not matter because it is meaningless to say which channels are NOT BUSY due to this PPDU</a:t>
            </a:r>
            <a:r>
              <a:rPr lang="en-US" dirty="0" smtClean="0"/>
              <a:t>…</a:t>
            </a:r>
          </a:p>
          <a:p>
            <a:r>
              <a:rPr lang="en-US" dirty="0" smtClean="0"/>
              <a:t>I.e. Bandwidth field can be discarded if the PPDU is to be discarded</a:t>
            </a:r>
            <a:endParaRPr lang="en-US" dirty="0"/>
          </a:p>
          <a:p>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17</a:t>
            </a:fld>
            <a:endParaRPr lang="en-US" dirty="0"/>
          </a:p>
        </p:txBody>
      </p:sp>
      <p:sp>
        <p:nvSpPr>
          <p:cNvPr id="6" name="Footer Placeholder 3"/>
          <p:cNvSpPr>
            <a:spLocks noGrp="1"/>
          </p:cNvSpPr>
          <p:nvPr>
            <p:ph type="ftr" sz="quarter" idx="3"/>
          </p:nvPr>
        </p:nvSpPr>
        <p:spPr>
          <a:xfrm>
            <a:off x="5791199" y="6475413"/>
            <a:ext cx="2752661" cy="184666"/>
          </a:xfrm>
          <a:noFill/>
        </p:spPr>
        <p:txBody>
          <a:bodyPr/>
          <a:lstStyle/>
          <a:p>
            <a:r>
              <a:rPr lang="en-US" dirty="0" smtClean="0"/>
              <a:t>Huawei, Broadcom, </a:t>
            </a:r>
            <a:r>
              <a:rPr lang="en-US" altLang="zh-CN" dirty="0"/>
              <a:t>et al</a:t>
            </a:r>
            <a:endParaRPr lang="en-US" dirty="0"/>
          </a:p>
        </p:txBody>
      </p:sp>
      <p:sp>
        <p:nvSpPr>
          <p:cNvPr id="7" name="Rectangle 4"/>
          <p:cNvSpPr>
            <a:spLocks noGrp="1" noChangeArrowheads="1"/>
          </p:cNvSpPr>
          <p:nvPr>
            <p:ph type="dt" sz="half" idx="2"/>
          </p:nvPr>
        </p:nvSpPr>
        <p:spPr bwMode="auto">
          <a:xfrm>
            <a:off x="696913" y="334189"/>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US" altLang="zh-CN" dirty="0" smtClean="0"/>
              <a:t>Sept 2015</a:t>
            </a:r>
            <a:endParaRPr lang="en-US" dirty="0"/>
          </a:p>
        </p:txBody>
      </p:sp>
    </p:spTree>
    <p:extLst>
      <p:ext uri="{BB962C8B-B14F-4D97-AF65-F5344CB8AC3E}">
        <p14:creationId xmlns:p14="http://schemas.microsoft.com/office/powerpoint/2010/main" xmlns="" val="9786387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1066800"/>
          </a:xfrm>
        </p:spPr>
        <p:txBody>
          <a:bodyPr/>
          <a:lstStyle/>
          <a:p>
            <a:r>
              <a:rPr lang="en-US" dirty="0" smtClean="0">
                <a:solidFill>
                  <a:schemeClr val="tx1"/>
                </a:solidFill>
              </a:rPr>
              <a:t>Summary</a:t>
            </a:r>
            <a:endParaRPr lang="en-US" dirty="0">
              <a:solidFill>
                <a:schemeClr val="tx1"/>
              </a:solidFill>
            </a:endParaRPr>
          </a:p>
        </p:txBody>
      </p:sp>
      <p:sp>
        <p:nvSpPr>
          <p:cNvPr id="3" name="Content Placeholder 2"/>
          <p:cNvSpPr>
            <a:spLocks noGrp="1"/>
          </p:cNvSpPr>
          <p:nvPr>
            <p:ph idx="1"/>
          </p:nvPr>
        </p:nvSpPr>
        <p:spPr>
          <a:xfrm>
            <a:off x="685800" y="1752600"/>
            <a:ext cx="7772400" cy="4114800"/>
          </a:xfrm>
        </p:spPr>
        <p:txBody>
          <a:bodyPr/>
          <a:lstStyle/>
          <a:p>
            <a:r>
              <a:rPr lang="en-US" sz="2000" dirty="0" smtClean="0"/>
              <a:t>We propose the following OBSS NAV rule:</a:t>
            </a:r>
          </a:p>
          <a:p>
            <a:pPr lvl="1"/>
            <a:r>
              <a:rPr lang="en-US" altLang="zh-CN" sz="1600" dirty="0" smtClean="0"/>
              <a:t>If an Inter-BSS PPDU is received and is below a proposed OBSS PD level (e.g. -72dBm), the STA should not update its NAV by receiving a valid duration field from Inter-BSS PPDU.</a:t>
            </a:r>
          </a:p>
          <a:p>
            <a:endParaRPr lang="en-US" sz="2000" dirty="0" smtClean="0"/>
          </a:p>
          <a:p>
            <a:r>
              <a:rPr lang="en-US" sz="2000" dirty="0" smtClean="0"/>
              <a:t>Further, we propose the following STA behavior:</a:t>
            </a:r>
          </a:p>
          <a:p>
            <a:pPr lvl="1"/>
            <a:r>
              <a:rPr lang="en-GB" altLang="zh-CN" sz="1600" dirty="0" smtClean="0"/>
              <a:t>A STA should regard an Inter-BSS PPDU with a valid PHY header and that has a receive power/RSSI below the OBSS PD level used by the receiving STA and that meets additional TBD conditions, as not having been received at all, except that the medium condition shall indicate BUSY during the period of time that is taken by the receiving STA to validate that the PPDU is from an Inter-BSS, but not longer than the time indicated as the length of the PPDU payload</a:t>
            </a:r>
            <a:endParaRPr lang="en-US" altLang="zh-CN" sz="1600" dirty="0" smtClean="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18</a:t>
            </a:fld>
            <a:endParaRPr lang="en-US" dirty="0"/>
          </a:p>
        </p:txBody>
      </p:sp>
      <p:sp>
        <p:nvSpPr>
          <p:cNvPr id="6" name="Footer Placeholder 3"/>
          <p:cNvSpPr>
            <a:spLocks noGrp="1"/>
          </p:cNvSpPr>
          <p:nvPr>
            <p:ph type="ftr" sz="quarter" idx="3"/>
          </p:nvPr>
        </p:nvSpPr>
        <p:spPr>
          <a:xfrm>
            <a:off x="5791199" y="6475413"/>
            <a:ext cx="2752661" cy="184666"/>
          </a:xfrm>
          <a:noFill/>
        </p:spPr>
        <p:txBody>
          <a:bodyPr/>
          <a:lstStyle/>
          <a:p>
            <a:r>
              <a:rPr lang="en-US" dirty="0" smtClean="0"/>
              <a:t>Huawei, Broadcom, </a:t>
            </a:r>
            <a:r>
              <a:rPr lang="en-US" altLang="zh-CN" dirty="0"/>
              <a:t>et al</a:t>
            </a:r>
            <a:endParaRPr lang="en-US" dirty="0"/>
          </a:p>
        </p:txBody>
      </p:sp>
      <p:sp>
        <p:nvSpPr>
          <p:cNvPr id="7" name="Rectangle 4"/>
          <p:cNvSpPr>
            <a:spLocks noGrp="1" noChangeArrowheads="1"/>
          </p:cNvSpPr>
          <p:nvPr>
            <p:ph type="dt" sz="half" idx="2"/>
          </p:nvPr>
        </p:nvSpPr>
        <p:spPr bwMode="auto">
          <a:xfrm>
            <a:off x="696913" y="334189"/>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US" altLang="zh-CN" dirty="0" smtClean="0"/>
              <a:t>Sept 2015</a:t>
            </a:r>
            <a:endParaRPr lang="en-US" dirty="0"/>
          </a:p>
        </p:txBody>
      </p:sp>
    </p:spTree>
    <p:extLst>
      <p:ext uri="{BB962C8B-B14F-4D97-AF65-F5344CB8AC3E}">
        <p14:creationId xmlns:p14="http://schemas.microsoft.com/office/powerpoint/2010/main" xmlns="" val="15888585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19</a:t>
            </a:fld>
            <a:endParaRPr lang="en-US" dirty="0"/>
          </a:p>
        </p:txBody>
      </p:sp>
      <p:sp>
        <p:nvSpPr>
          <p:cNvPr id="10" name="标题 1"/>
          <p:cNvSpPr>
            <a:spLocks noGrp="1"/>
          </p:cNvSpPr>
          <p:nvPr>
            <p:ph type="title"/>
          </p:nvPr>
        </p:nvSpPr>
        <p:spPr>
          <a:xfrm>
            <a:off x="685800" y="533400"/>
            <a:ext cx="7772400" cy="1066800"/>
          </a:xfrm>
        </p:spPr>
        <p:txBody>
          <a:bodyPr/>
          <a:lstStyle/>
          <a:p>
            <a:r>
              <a:rPr lang="en-US" altLang="zh-CN" dirty="0" smtClean="0">
                <a:solidFill>
                  <a:schemeClr val="tx1"/>
                </a:solidFill>
              </a:rPr>
              <a:t>Reference</a:t>
            </a:r>
            <a:endParaRPr lang="zh-CN" altLang="en-US" dirty="0">
              <a:solidFill>
                <a:schemeClr val="tx1"/>
              </a:solidFill>
            </a:endParaRPr>
          </a:p>
        </p:txBody>
      </p:sp>
      <p:sp>
        <p:nvSpPr>
          <p:cNvPr id="12" name="内容占位符 2"/>
          <p:cNvSpPr>
            <a:spLocks noGrp="1"/>
          </p:cNvSpPr>
          <p:nvPr>
            <p:ph idx="1"/>
          </p:nvPr>
        </p:nvSpPr>
        <p:spPr>
          <a:xfrm>
            <a:off x="457200" y="1447800"/>
            <a:ext cx="8001000" cy="4724400"/>
          </a:xfrm>
        </p:spPr>
        <p:txBody>
          <a:bodyPr/>
          <a:lstStyle/>
          <a:p>
            <a:pPr lvl="1">
              <a:buNone/>
            </a:pPr>
            <a:r>
              <a:rPr lang="en-US" altLang="zh-CN" dirty="0" smtClean="0"/>
              <a:t>[1] 11-15-0797-00-00ax-nav-operation-for-spatial-reuse</a:t>
            </a:r>
          </a:p>
          <a:p>
            <a:pPr lvl="1">
              <a:buNone/>
            </a:pPr>
            <a:r>
              <a:rPr lang="en-US" altLang="zh-CN" dirty="0" smtClean="0"/>
              <a:t>[2] 11-15-1063-00-00ax-11ax-Channel-access-procedure</a:t>
            </a:r>
          </a:p>
          <a:p>
            <a:pPr lvl="1">
              <a:buNone/>
            </a:pPr>
            <a:endParaRPr lang="en-US" altLang="zh-CN" sz="1800" dirty="0" smtClean="0"/>
          </a:p>
        </p:txBody>
      </p:sp>
      <p:sp>
        <p:nvSpPr>
          <p:cNvPr id="6" name="Footer Placeholder 3"/>
          <p:cNvSpPr>
            <a:spLocks noGrp="1"/>
          </p:cNvSpPr>
          <p:nvPr>
            <p:ph type="ftr" sz="quarter" idx="3"/>
          </p:nvPr>
        </p:nvSpPr>
        <p:spPr>
          <a:xfrm>
            <a:off x="5791199" y="6475413"/>
            <a:ext cx="2752661" cy="184666"/>
          </a:xfrm>
          <a:noFill/>
        </p:spPr>
        <p:txBody>
          <a:bodyPr/>
          <a:lstStyle/>
          <a:p>
            <a:r>
              <a:rPr lang="en-US" dirty="0" smtClean="0"/>
              <a:t>Huawei, Broadcom, </a:t>
            </a:r>
            <a:r>
              <a:rPr lang="en-US" altLang="zh-CN" dirty="0"/>
              <a:t>et al</a:t>
            </a:r>
            <a:endParaRPr lang="en-US" dirty="0"/>
          </a:p>
        </p:txBody>
      </p:sp>
      <p:sp>
        <p:nvSpPr>
          <p:cNvPr id="7" name="Rectangle 4"/>
          <p:cNvSpPr>
            <a:spLocks noGrp="1" noChangeArrowheads="1"/>
          </p:cNvSpPr>
          <p:nvPr>
            <p:ph type="dt" sz="half" idx="2"/>
          </p:nvPr>
        </p:nvSpPr>
        <p:spPr bwMode="auto">
          <a:xfrm>
            <a:off x="696913" y="334189"/>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US" altLang="zh-CN" dirty="0" smtClean="0"/>
              <a:t>Sept 2015</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4294967295"/>
          </p:nvPr>
        </p:nvSpPr>
        <p:spPr>
          <a:xfrm>
            <a:off x="4344988" y="6475413"/>
            <a:ext cx="684212" cy="363537"/>
          </a:xfrm>
          <a:prstGeom prst="rect">
            <a:avLst/>
          </a:prstGeom>
        </p:spPr>
        <p:txBody>
          <a:bodyPr/>
          <a:lstStyle/>
          <a:p>
            <a:r>
              <a:rPr lang="en-GB" dirty="0" smtClean="0"/>
              <a:t>Slide </a:t>
            </a:r>
            <a:fld id="{440F5867-744E-4AA6-B0ED-4C44D2DFBB7B}" type="slidenum">
              <a:rPr lang="en-GB" smtClean="0"/>
              <a:pPr/>
              <a:t>2</a:t>
            </a:fld>
            <a:endParaRPr lang="en-GB" dirty="0"/>
          </a:p>
        </p:txBody>
      </p:sp>
      <p:sp>
        <p:nvSpPr>
          <p:cNvPr id="7"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graphicFrame>
        <p:nvGraphicFramePr>
          <p:cNvPr id="9" name="Table 12"/>
          <p:cNvGraphicFramePr>
            <a:graphicFrameLocks noGrp="1"/>
          </p:cNvGraphicFramePr>
          <p:nvPr/>
        </p:nvGraphicFramePr>
        <p:xfrm>
          <a:off x="971600" y="1371600"/>
          <a:ext cx="7344818" cy="1295400"/>
        </p:xfrm>
        <a:graphic>
          <a:graphicData uri="http://schemas.openxmlformats.org/drawingml/2006/table">
            <a:tbl>
              <a:tblPr firstRow="1" bandRow="1">
                <a:tableStyleId>{F5AB1C69-6EDB-4FF4-983F-18BD219EF322}</a:tableStyleId>
              </a:tblPr>
              <a:tblGrid>
                <a:gridCol w="1468964"/>
                <a:gridCol w="1159708"/>
                <a:gridCol w="1623592"/>
                <a:gridCol w="1314335"/>
                <a:gridCol w="1778219"/>
              </a:tblGrid>
              <a:tr h="238137">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12203">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Yunsong</a:t>
                      </a:r>
                      <a:r>
                        <a:rPr lang="en-US" sz="1200" dirty="0">
                          <a:solidFill>
                            <a:srgbClr val="000000"/>
                          </a:solidFill>
                          <a:latin typeface="Times New Roman"/>
                          <a:ea typeface="Times New Roman"/>
                          <a:cs typeface="Arial"/>
                        </a:rPr>
                        <a:t>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Huawei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10180 Telesis Court, Suite 365, San Diego, CA  92121 NA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yangyunsong@huawei.com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480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Junghoon Suh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303 Terry Fox, Suite 400 Kanata, Ottawa, Canada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Junghoon.Suh@huawei.com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4834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latin typeface="+mn-lt"/>
                          <a:ea typeface="Times New Roman"/>
                          <a:cs typeface="Arial"/>
                        </a:rPr>
                        <a:t>Jun</a:t>
                      </a:r>
                      <a:r>
                        <a:rPr lang="en-US" altLang="zh-CN" sz="1200" baseline="0" dirty="0" smtClean="0">
                          <a:latin typeface="+mn-lt"/>
                          <a:ea typeface="Times New Roman"/>
                          <a:cs typeface="Arial"/>
                        </a:rPr>
                        <a:t> Zhu</a:t>
                      </a:r>
                      <a:endParaRPr lang="en-US" altLang="zh-CN"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smtClean="0">
                          <a:ln>
                            <a:noFill/>
                          </a:ln>
                          <a:solidFill>
                            <a:srgbClr val="000000"/>
                          </a:solidFill>
                          <a:effectLst/>
                          <a:uLnTx/>
                          <a:uFillTx/>
                          <a:latin typeface="+mn-lt"/>
                          <a:ea typeface="Times New Roman"/>
                          <a:cs typeface="Arial"/>
                        </a:rPr>
                        <a:t>zhujun75@huawei.com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10" name="Table 10"/>
          <p:cNvGraphicFramePr>
            <a:graphicFrameLocks noGrp="1"/>
          </p:cNvGraphicFramePr>
          <p:nvPr>
            <p:extLst>
              <p:ext uri="{D42A27DB-BD31-4B8C-83A1-F6EECF244321}">
                <p14:modId xmlns="" xmlns:p14="http://schemas.microsoft.com/office/powerpoint/2010/main" val="3122578147"/>
              </p:ext>
            </p:extLst>
          </p:nvPr>
        </p:nvGraphicFramePr>
        <p:xfrm>
          <a:off x="990600" y="2667000"/>
          <a:ext cx="7315200" cy="1879193"/>
        </p:xfrm>
        <a:graphic>
          <a:graphicData uri="http://schemas.openxmlformats.org/drawingml/2006/table">
            <a:tbl>
              <a:tblPr firstRow="1" bandRow="1"/>
              <a:tblGrid>
                <a:gridCol w="1447800"/>
                <a:gridCol w="1143000"/>
                <a:gridCol w="1644316"/>
                <a:gridCol w="1309036"/>
                <a:gridCol w="1771048"/>
              </a:tblGrid>
              <a:tr h="239170">
                <a:tc>
                  <a:txBody>
                    <a:bodyPr/>
                    <a:lstStyle>
                      <a:defPPr>
                        <a:defRPr lang="en-US"/>
                      </a:defPPr>
                      <a:lvl1pPr marL="0" algn="l" defTabSz="914400" rtl="0" eaLnBrk="1" latinLnBrk="0" hangingPunct="1">
                        <a:defRPr sz="1800" b="1" kern="1200">
                          <a:solidFill>
                            <a:schemeClr val="lt1"/>
                          </a:solidFill>
                          <a:latin typeface="Times New Roman"/>
                        </a:defRPr>
                      </a:lvl1pPr>
                      <a:lvl2pPr marL="457200" algn="l" defTabSz="914400" rtl="0" eaLnBrk="1" latinLnBrk="0" hangingPunct="1">
                        <a:defRPr sz="1800" b="1" kern="1200">
                          <a:solidFill>
                            <a:schemeClr val="lt1"/>
                          </a:solidFill>
                          <a:latin typeface="Times New Roman"/>
                        </a:defRPr>
                      </a:lvl2pPr>
                      <a:lvl3pPr marL="914400" algn="l" defTabSz="914400" rtl="0" eaLnBrk="1" latinLnBrk="0" hangingPunct="1">
                        <a:defRPr sz="1800" b="1" kern="1200">
                          <a:solidFill>
                            <a:schemeClr val="lt1"/>
                          </a:solidFill>
                          <a:latin typeface="Times New Roman"/>
                        </a:defRPr>
                      </a:lvl3pPr>
                      <a:lvl4pPr marL="1371600" algn="l" defTabSz="914400" rtl="0" eaLnBrk="1" latinLnBrk="0" hangingPunct="1">
                        <a:defRPr sz="1800" b="1" kern="1200">
                          <a:solidFill>
                            <a:schemeClr val="lt1"/>
                          </a:solidFill>
                          <a:latin typeface="Times New Roman"/>
                        </a:defRPr>
                      </a:lvl4pPr>
                      <a:lvl5pPr marL="1828800" algn="l" defTabSz="914400" rtl="0" eaLnBrk="1" latinLnBrk="0" hangingPunct="1">
                        <a:defRPr sz="1800" b="1" kern="1200">
                          <a:solidFill>
                            <a:schemeClr val="lt1"/>
                          </a:solidFill>
                          <a:latin typeface="Times New Roman"/>
                        </a:defRPr>
                      </a:lvl5pPr>
                      <a:lvl6pPr marL="2286000" algn="l" defTabSz="914400" rtl="0" eaLnBrk="1" latinLnBrk="0" hangingPunct="1">
                        <a:defRPr sz="1800" b="1" kern="1200">
                          <a:solidFill>
                            <a:schemeClr val="lt1"/>
                          </a:solidFill>
                          <a:latin typeface="Times New Roman"/>
                        </a:defRPr>
                      </a:lvl6pPr>
                      <a:lvl7pPr marL="2743200" algn="l" defTabSz="914400" rtl="0" eaLnBrk="1" latinLnBrk="0" hangingPunct="1">
                        <a:defRPr sz="1800" b="1" kern="1200">
                          <a:solidFill>
                            <a:schemeClr val="lt1"/>
                          </a:solidFill>
                          <a:latin typeface="Times New Roman"/>
                        </a:defRPr>
                      </a:lvl7pPr>
                      <a:lvl8pPr marL="3200400" algn="l" defTabSz="914400" rtl="0" eaLnBrk="1" latinLnBrk="0" hangingPunct="1">
                        <a:defRPr sz="1800" b="1" kern="1200">
                          <a:solidFill>
                            <a:schemeClr val="lt1"/>
                          </a:solidFill>
                          <a:latin typeface="Times New Roman"/>
                        </a:defRPr>
                      </a:lvl8pPr>
                      <a:lvl9pPr marL="3657600" algn="l" defTabSz="914400" rtl="0" eaLnBrk="1" latinLnBrk="0" hangingPunct="1">
                        <a:defRPr sz="1800" b="1" kern="1200">
                          <a:solidFill>
                            <a:schemeClr val="lt1"/>
                          </a:solidFill>
                          <a:latin typeface="Times New Roman"/>
                        </a:defRPr>
                      </a:lvl9pPr>
                    </a:lstStyle>
                    <a:p>
                      <a:pPr marL="0" marR="0" algn="ctr">
                        <a:spcBef>
                          <a:spcPts val="0"/>
                        </a:spcBef>
                        <a:spcAft>
                          <a:spcPts val="0"/>
                        </a:spcAft>
                      </a:pPr>
                      <a:r>
                        <a:rPr lang="en-US" sz="1200" b="1" dirty="0" smtClean="0">
                          <a:solidFill>
                            <a:schemeClr val="tx1"/>
                          </a:solidFill>
                          <a:latin typeface="Times New Roman"/>
                          <a:ea typeface="Times New Roman"/>
                          <a:cs typeface="Arial"/>
                        </a:rPr>
                        <a:t>Name</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defPPr>
                        <a:defRPr lang="en-US"/>
                      </a:defPPr>
                      <a:lvl1pPr marL="0" algn="l" defTabSz="914400" rtl="0" eaLnBrk="1" latinLnBrk="0" hangingPunct="1">
                        <a:defRPr sz="1800" b="1" kern="1200">
                          <a:solidFill>
                            <a:schemeClr val="lt1"/>
                          </a:solidFill>
                          <a:latin typeface="Times New Roman"/>
                        </a:defRPr>
                      </a:lvl1pPr>
                      <a:lvl2pPr marL="457200" algn="l" defTabSz="914400" rtl="0" eaLnBrk="1" latinLnBrk="0" hangingPunct="1">
                        <a:defRPr sz="1800" b="1" kern="1200">
                          <a:solidFill>
                            <a:schemeClr val="lt1"/>
                          </a:solidFill>
                          <a:latin typeface="Times New Roman"/>
                        </a:defRPr>
                      </a:lvl2pPr>
                      <a:lvl3pPr marL="914400" algn="l" defTabSz="914400" rtl="0" eaLnBrk="1" latinLnBrk="0" hangingPunct="1">
                        <a:defRPr sz="1800" b="1" kern="1200">
                          <a:solidFill>
                            <a:schemeClr val="lt1"/>
                          </a:solidFill>
                          <a:latin typeface="Times New Roman"/>
                        </a:defRPr>
                      </a:lvl3pPr>
                      <a:lvl4pPr marL="1371600" algn="l" defTabSz="914400" rtl="0" eaLnBrk="1" latinLnBrk="0" hangingPunct="1">
                        <a:defRPr sz="1800" b="1" kern="1200">
                          <a:solidFill>
                            <a:schemeClr val="lt1"/>
                          </a:solidFill>
                          <a:latin typeface="Times New Roman"/>
                        </a:defRPr>
                      </a:lvl4pPr>
                      <a:lvl5pPr marL="1828800" algn="l" defTabSz="914400" rtl="0" eaLnBrk="1" latinLnBrk="0" hangingPunct="1">
                        <a:defRPr sz="1800" b="1" kern="1200">
                          <a:solidFill>
                            <a:schemeClr val="lt1"/>
                          </a:solidFill>
                          <a:latin typeface="Times New Roman"/>
                        </a:defRPr>
                      </a:lvl5pPr>
                      <a:lvl6pPr marL="2286000" algn="l" defTabSz="914400" rtl="0" eaLnBrk="1" latinLnBrk="0" hangingPunct="1">
                        <a:defRPr sz="1800" b="1" kern="1200">
                          <a:solidFill>
                            <a:schemeClr val="lt1"/>
                          </a:solidFill>
                          <a:latin typeface="Times New Roman"/>
                        </a:defRPr>
                      </a:lvl6pPr>
                      <a:lvl7pPr marL="2743200" algn="l" defTabSz="914400" rtl="0" eaLnBrk="1" latinLnBrk="0" hangingPunct="1">
                        <a:defRPr sz="1800" b="1" kern="1200">
                          <a:solidFill>
                            <a:schemeClr val="lt1"/>
                          </a:solidFill>
                          <a:latin typeface="Times New Roman"/>
                        </a:defRPr>
                      </a:lvl7pPr>
                      <a:lvl8pPr marL="3200400" algn="l" defTabSz="914400" rtl="0" eaLnBrk="1" latinLnBrk="0" hangingPunct="1">
                        <a:defRPr sz="1800" b="1" kern="1200">
                          <a:solidFill>
                            <a:schemeClr val="lt1"/>
                          </a:solidFill>
                          <a:latin typeface="Times New Roman"/>
                        </a:defRPr>
                      </a:lvl8pPr>
                      <a:lvl9pPr marL="3657600" algn="l" defTabSz="914400" rtl="0" eaLnBrk="1" latinLnBrk="0" hangingPunct="1">
                        <a:defRPr sz="1800" b="1" kern="1200">
                          <a:solidFill>
                            <a:schemeClr val="lt1"/>
                          </a:solidFill>
                          <a:latin typeface="Times New Roman"/>
                        </a:defRPr>
                      </a:lvl9pPr>
                    </a:lstStyle>
                    <a:p>
                      <a:pPr marL="0" marR="0" algn="ctr">
                        <a:spcBef>
                          <a:spcPts val="0"/>
                        </a:spcBef>
                        <a:spcAft>
                          <a:spcPts val="0"/>
                        </a:spcAft>
                      </a:pPr>
                      <a:r>
                        <a:rPr lang="en-US" sz="1200" b="1" dirty="0" smtClean="0">
                          <a:solidFill>
                            <a:schemeClr val="tx1"/>
                          </a:solidFill>
                          <a:latin typeface="Times New Roman"/>
                          <a:ea typeface="Times New Roman"/>
                          <a:cs typeface="Arial"/>
                        </a:rPr>
                        <a:t>Affiliation</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defPPr>
                        <a:defRPr lang="en-US"/>
                      </a:defPPr>
                      <a:lvl1pPr marL="0" algn="l" defTabSz="914400" rtl="0" eaLnBrk="1" latinLnBrk="0" hangingPunct="1">
                        <a:defRPr sz="1800" b="1" kern="1200">
                          <a:solidFill>
                            <a:schemeClr val="lt1"/>
                          </a:solidFill>
                          <a:latin typeface="Times New Roman"/>
                        </a:defRPr>
                      </a:lvl1pPr>
                      <a:lvl2pPr marL="457200" algn="l" defTabSz="914400" rtl="0" eaLnBrk="1" latinLnBrk="0" hangingPunct="1">
                        <a:defRPr sz="1800" b="1" kern="1200">
                          <a:solidFill>
                            <a:schemeClr val="lt1"/>
                          </a:solidFill>
                          <a:latin typeface="Times New Roman"/>
                        </a:defRPr>
                      </a:lvl2pPr>
                      <a:lvl3pPr marL="914400" algn="l" defTabSz="914400" rtl="0" eaLnBrk="1" latinLnBrk="0" hangingPunct="1">
                        <a:defRPr sz="1800" b="1" kern="1200">
                          <a:solidFill>
                            <a:schemeClr val="lt1"/>
                          </a:solidFill>
                          <a:latin typeface="Times New Roman"/>
                        </a:defRPr>
                      </a:lvl3pPr>
                      <a:lvl4pPr marL="1371600" algn="l" defTabSz="914400" rtl="0" eaLnBrk="1" latinLnBrk="0" hangingPunct="1">
                        <a:defRPr sz="1800" b="1" kern="1200">
                          <a:solidFill>
                            <a:schemeClr val="lt1"/>
                          </a:solidFill>
                          <a:latin typeface="Times New Roman"/>
                        </a:defRPr>
                      </a:lvl4pPr>
                      <a:lvl5pPr marL="1828800" algn="l" defTabSz="914400" rtl="0" eaLnBrk="1" latinLnBrk="0" hangingPunct="1">
                        <a:defRPr sz="1800" b="1" kern="1200">
                          <a:solidFill>
                            <a:schemeClr val="lt1"/>
                          </a:solidFill>
                          <a:latin typeface="Times New Roman"/>
                        </a:defRPr>
                      </a:lvl5pPr>
                      <a:lvl6pPr marL="2286000" algn="l" defTabSz="914400" rtl="0" eaLnBrk="1" latinLnBrk="0" hangingPunct="1">
                        <a:defRPr sz="1800" b="1" kern="1200">
                          <a:solidFill>
                            <a:schemeClr val="lt1"/>
                          </a:solidFill>
                          <a:latin typeface="Times New Roman"/>
                        </a:defRPr>
                      </a:lvl6pPr>
                      <a:lvl7pPr marL="2743200" algn="l" defTabSz="914400" rtl="0" eaLnBrk="1" latinLnBrk="0" hangingPunct="1">
                        <a:defRPr sz="1800" b="1" kern="1200">
                          <a:solidFill>
                            <a:schemeClr val="lt1"/>
                          </a:solidFill>
                          <a:latin typeface="Times New Roman"/>
                        </a:defRPr>
                      </a:lvl7pPr>
                      <a:lvl8pPr marL="3200400" algn="l" defTabSz="914400" rtl="0" eaLnBrk="1" latinLnBrk="0" hangingPunct="1">
                        <a:defRPr sz="1800" b="1" kern="1200">
                          <a:solidFill>
                            <a:schemeClr val="lt1"/>
                          </a:solidFill>
                          <a:latin typeface="Times New Roman"/>
                        </a:defRPr>
                      </a:lvl8pPr>
                      <a:lvl9pPr marL="3657600" algn="l" defTabSz="914400" rtl="0" eaLnBrk="1" latinLnBrk="0" hangingPunct="1">
                        <a:defRPr sz="1800" b="1" kern="1200">
                          <a:solidFill>
                            <a:schemeClr val="lt1"/>
                          </a:solidFill>
                          <a:latin typeface="Times New Roman"/>
                        </a:defRPr>
                      </a:lvl9pPr>
                    </a:lstStyle>
                    <a:p>
                      <a:pPr marL="0" marR="0" algn="ctr">
                        <a:spcBef>
                          <a:spcPts val="0"/>
                        </a:spcBef>
                        <a:spcAft>
                          <a:spcPts val="0"/>
                        </a:spcAft>
                      </a:pPr>
                      <a:r>
                        <a:rPr lang="en-US" sz="1100" dirty="0" smtClean="0">
                          <a:solidFill>
                            <a:schemeClr val="tx1"/>
                          </a:solidFill>
                          <a:latin typeface="Times New Roman"/>
                          <a:ea typeface="Times New Roman"/>
                          <a:cs typeface="Arial"/>
                        </a:rPr>
                        <a:t>Address</a:t>
                      </a:r>
                      <a:endParaRPr lang="en-US" sz="1100" dirty="0">
                        <a:solidFill>
                          <a:schemeClr val="tx1"/>
                        </a:solidFill>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defPPr>
                        <a:defRPr lang="en-US"/>
                      </a:defPPr>
                      <a:lvl1pPr marL="0" algn="l" defTabSz="914400" rtl="0" eaLnBrk="1" latinLnBrk="0" hangingPunct="1">
                        <a:defRPr sz="1800" b="1" kern="1200">
                          <a:solidFill>
                            <a:schemeClr val="lt1"/>
                          </a:solidFill>
                          <a:latin typeface="Times New Roman"/>
                        </a:defRPr>
                      </a:lvl1pPr>
                      <a:lvl2pPr marL="457200" algn="l" defTabSz="914400" rtl="0" eaLnBrk="1" latinLnBrk="0" hangingPunct="1">
                        <a:defRPr sz="1800" b="1" kern="1200">
                          <a:solidFill>
                            <a:schemeClr val="lt1"/>
                          </a:solidFill>
                          <a:latin typeface="Times New Roman"/>
                        </a:defRPr>
                      </a:lvl2pPr>
                      <a:lvl3pPr marL="914400" algn="l" defTabSz="914400" rtl="0" eaLnBrk="1" latinLnBrk="0" hangingPunct="1">
                        <a:defRPr sz="1800" b="1" kern="1200">
                          <a:solidFill>
                            <a:schemeClr val="lt1"/>
                          </a:solidFill>
                          <a:latin typeface="Times New Roman"/>
                        </a:defRPr>
                      </a:lvl3pPr>
                      <a:lvl4pPr marL="1371600" algn="l" defTabSz="914400" rtl="0" eaLnBrk="1" latinLnBrk="0" hangingPunct="1">
                        <a:defRPr sz="1800" b="1" kern="1200">
                          <a:solidFill>
                            <a:schemeClr val="lt1"/>
                          </a:solidFill>
                          <a:latin typeface="Times New Roman"/>
                        </a:defRPr>
                      </a:lvl4pPr>
                      <a:lvl5pPr marL="1828800" algn="l" defTabSz="914400" rtl="0" eaLnBrk="1" latinLnBrk="0" hangingPunct="1">
                        <a:defRPr sz="1800" b="1" kern="1200">
                          <a:solidFill>
                            <a:schemeClr val="lt1"/>
                          </a:solidFill>
                          <a:latin typeface="Times New Roman"/>
                        </a:defRPr>
                      </a:lvl5pPr>
                      <a:lvl6pPr marL="2286000" algn="l" defTabSz="914400" rtl="0" eaLnBrk="1" latinLnBrk="0" hangingPunct="1">
                        <a:defRPr sz="1800" b="1" kern="1200">
                          <a:solidFill>
                            <a:schemeClr val="lt1"/>
                          </a:solidFill>
                          <a:latin typeface="Times New Roman"/>
                        </a:defRPr>
                      </a:lvl6pPr>
                      <a:lvl7pPr marL="2743200" algn="l" defTabSz="914400" rtl="0" eaLnBrk="1" latinLnBrk="0" hangingPunct="1">
                        <a:defRPr sz="1800" b="1" kern="1200">
                          <a:solidFill>
                            <a:schemeClr val="lt1"/>
                          </a:solidFill>
                          <a:latin typeface="Times New Roman"/>
                        </a:defRPr>
                      </a:lvl7pPr>
                      <a:lvl8pPr marL="3200400" algn="l" defTabSz="914400" rtl="0" eaLnBrk="1" latinLnBrk="0" hangingPunct="1">
                        <a:defRPr sz="1800" b="1" kern="1200">
                          <a:solidFill>
                            <a:schemeClr val="lt1"/>
                          </a:solidFill>
                          <a:latin typeface="Times New Roman"/>
                        </a:defRPr>
                      </a:lvl8pPr>
                      <a:lvl9pPr marL="3657600" algn="l" defTabSz="914400" rtl="0" eaLnBrk="1" latinLnBrk="0" hangingPunct="1">
                        <a:defRPr sz="1800" b="1" kern="1200">
                          <a:solidFill>
                            <a:schemeClr val="lt1"/>
                          </a:solidFill>
                          <a:latin typeface="Times New Roman"/>
                        </a:defRPr>
                      </a:lvl9pPr>
                    </a:lstStyle>
                    <a:p>
                      <a:pPr marL="0" marR="0" algn="ctr">
                        <a:spcBef>
                          <a:spcPts val="0"/>
                        </a:spcBef>
                        <a:spcAft>
                          <a:spcPts val="0"/>
                        </a:spcAft>
                      </a:pPr>
                      <a:r>
                        <a:rPr lang="en-US" sz="1100" dirty="0" smtClean="0">
                          <a:solidFill>
                            <a:schemeClr val="tx1"/>
                          </a:solidFill>
                          <a:latin typeface="Times New Roman"/>
                          <a:ea typeface="Times New Roman"/>
                          <a:cs typeface="Arial"/>
                        </a:rPr>
                        <a:t>Phone</a:t>
                      </a:r>
                      <a:endParaRPr lang="en-US" sz="1100" dirty="0">
                        <a:solidFill>
                          <a:schemeClr val="tx1"/>
                        </a:solidFill>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defPPr>
                        <a:defRPr lang="en-US"/>
                      </a:defPPr>
                      <a:lvl1pPr marL="0" algn="l" defTabSz="914400" rtl="0" eaLnBrk="1" latinLnBrk="0" hangingPunct="1">
                        <a:defRPr sz="1800" b="1" kern="1200">
                          <a:solidFill>
                            <a:schemeClr val="lt1"/>
                          </a:solidFill>
                          <a:latin typeface="Times New Roman"/>
                        </a:defRPr>
                      </a:lvl1pPr>
                      <a:lvl2pPr marL="457200" algn="l" defTabSz="914400" rtl="0" eaLnBrk="1" latinLnBrk="0" hangingPunct="1">
                        <a:defRPr sz="1800" b="1" kern="1200">
                          <a:solidFill>
                            <a:schemeClr val="lt1"/>
                          </a:solidFill>
                          <a:latin typeface="Times New Roman"/>
                        </a:defRPr>
                      </a:lvl2pPr>
                      <a:lvl3pPr marL="914400" algn="l" defTabSz="914400" rtl="0" eaLnBrk="1" latinLnBrk="0" hangingPunct="1">
                        <a:defRPr sz="1800" b="1" kern="1200">
                          <a:solidFill>
                            <a:schemeClr val="lt1"/>
                          </a:solidFill>
                          <a:latin typeface="Times New Roman"/>
                        </a:defRPr>
                      </a:lvl3pPr>
                      <a:lvl4pPr marL="1371600" algn="l" defTabSz="914400" rtl="0" eaLnBrk="1" latinLnBrk="0" hangingPunct="1">
                        <a:defRPr sz="1800" b="1" kern="1200">
                          <a:solidFill>
                            <a:schemeClr val="lt1"/>
                          </a:solidFill>
                          <a:latin typeface="Times New Roman"/>
                        </a:defRPr>
                      </a:lvl4pPr>
                      <a:lvl5pPr marL="1828800" algn="l" defTabSz="914400" rtl="0" eaLnBrk="1" latinLnBrk="0" hangingPunct="1">
                        <a:defRPr sz="1800" b="1" kern="1200">
                          <a:solidFill>
                            <a:schemeClr val="lt1"/>
                          </a:solidFill>
                          <a:latin typeface="Times New Roman"/>
                        </a:defRPr>
                      </a:lvl5pPr>
                      <a:lvl6pPr marL="2286000" algn="l" defTabSz="914400" rtl="0" eaLnBrk="1" latinLnBrk="0" hangingPunct="1">
                        <a:defRPr sz="1800" b="1" kern="1200">
                          <a:solidFill>
                            <a:schemeClr val="lt1"/>
                          </a:solidFill>
                          <a:latin typeface="Times New Roman"/>
                        </a:defRPr>
                      </a:lvl6pPr>
                      <a:lvl7pPr marL="2743200" algn="l" defTabSz="914400" rtl="0" eaLnBrk="1" latinLnBrk="0" hangingPunct="1">
                        <a:defRPr sz="1800" b="1" kern="1200">
                          <a:solidFill>
                            <a:schemeClr val="lt1"/>
                          </a:solidFill>
                          <a:latin typeface="Times New Roman"/>
                        </a:defRPr>
                      </a:lvl7pPr>
                      <a:lvl8pPr marL="3200400" algn="l" defTabSz="914400" rtl="0" eaLnBrk="1" latinLnBrk="0" hangingPunct="1">
                        <a:defRPr sz="1800" b="1" kern="1200">
                          <a:solidFill>
                            <a:schemeClr val="lt1"/>
                          </a:solidFill>
                          <a:latin typeface="Times New Roman"/>
                        </a:defRPr>
                      </a:lvl8pPr>
                      <a:lvl9pPr marL="3657600" algn="l" defTabSz="914400" rtl="0" eaLnBrk="1" latinLnBrk="0" hangingPunct="1">
                        <a:defRPr sz="1800" b="1" kern="1200">
                          <a:solidFill>
                            <a:schemeClr val="lt1"/>
                          </a:solidFill>
                          <a:latin typeface="Times New Roman"/>
                        </a:defRPr>
                      </a:lvl9pPr>
                    </a:lstStyle>
                    <a:p>
                      <a:pPr marL="0" marR="0" algn="ctr">
                        <a:spcBef>
                          <a:spcPts val="0"/>
                        </a:spcBef>
                        <a:spcAft>
                          <a:spcPts val="0"/>
                        </a:spcAft>
                      </a:pPr>
                      <a:r>
                        <a:rPr lang="en-US" sz="1100" dirty="0" smtClean="0">
                          <a:solidFill>
                            <a:schemeClr val="tx1"/>
                          </a:solidFill>
                          <a:latin typeface="Times New Roman"/>
                          <a:ea typeface="Times New Roman"/>
                          <a:cs typeface="Arial"/>
                        </a:rPr>
                        <a:t>Email</a:t>
                      </a:r>
                      <a:endParaRPr lang="en-US" sz="1100" dirty="0">
                        <a:solidFill>
                          <a:schemeClr val="tx1"/>
                        </a:solidFill>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r>
              <a:tr h="239170">
                <a:tc>
                  <a:txBody>
                    <a:bodyPr/>
                    <a:lstStyle>
                      <a:defPPr>
                        <a:defRPr lang="en-US"/>
                      </a:defPPr>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latin typeface="Times New Roman"/>
                          <a:ea typeface="Times New Roman"/>
                          <a:cs typeface="Arial"/>
                        </a:rPr>
                        <a:t>Matthew Fischer</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rowSpan="6">
                  <a:txBody>
                    <a:bodyPr/>
                    <a:lstStyle>
                      <a:defPPr>
                        <a:defRPr lang="en-US"/>
                      </a:defPPr>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marL="0" marR="0" algn="ctr">
                        <a:spcBef>
                          <a:spcPts val="0"/>
                        </a:spcBef>
                        <a:spcAft>
                          <a:spcPts val="0"/>
                        </a:spcAft>
                      </a:pPr>
                      <a:r>
                        <a:rPr lang="en-US" sz="1200" b="1" dirty="0">
                          <a:solidFill>
                            <a:srgbClr val="000000"/>
                          </a:solidFill>
                          <a:latin typeface="Times New Roman"/>
                          <a:ea typeface="Times New Roman"/>
                          <a:cs typeface="Arial"/>
                        </a:rPr>
                        <a:t>Broadcom</a:t>
                      </a:r>
                      <a:endParaRPr lang="en-US" sz="1200" b="1"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rowSpan="6">
                  <a:txBody>
                    <a:bodyPr/>
                    <a:lstStyle>
                      <a:defPPr>
                        <a:defRPr lang="en-US"/>
                      </a:defPPr>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rowSpan="6">
                  <a:txBody>
                    <a:bodyPr/>
                    <a:lstStyle>
                      <a:defPPr>
                        <a:defRPr lang="en-US"/>
                      </a:defPPr>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a:txBody>
                    <a:bodyPr/>
                    <a:lstStyle>
                      <a:defPPr>
                        <a:defRPr lang="en-US"/>
                      </a:defPPr>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marL="0" marR="0" algn="ctr">
                        <a:spcBef>
                          <a:spcPts val="0"/>
                        </a:spcBef>
                        <a:spcAft>
                          <a:spcPts val="0"/>
                        </a:spcAft>
                      </a:pPr>
                      <a:r>
                        <a:rPr lang="en-US" altLang="zh-CN" sz="1100" dirty="0" smtClean="0">
                          <a:solidFill>
                            <a:srgbClr val="000000"/>
                          </a:solidFill>
                          <a:latin typeface="Times New Roman"/>
                          <a:ea typeface="Times New Roman"/>
                          <a:cs typeface="Arial"/>
                        </a:rPr>
                        <a:t>mfischer@broadcom.com</a:t>
                      </a: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r>
              <a:tr h="317583">
                <a:tc>
                  <a:txBody>
                    <a:bodyPr/>
                    <a:lstStyle>
                      <a:defPPr>
                        <a:defRPr lang="en-US"/>
                      </a:defPPr>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marL="0" marR="0" algn="ctr">
                        <a:spcBef>
                          <a:spcPts val="0"/>
                        </a:spcBef>
                        <a:spcAft>
                          <a:spcPts val="0"/>
                        </a:spcAft>
                      </a:pPr>
                      <a:r>
                        <a:rPr lang="en-US" altLang="zh-CN" sz="1200" b="0" dirty="0" smtClean="0">
                          <a:solidFill>
                            <a:srgbClr val="000000"/>
                          </a:solidFill>
                          <a:latin typeface="Times New Roman"/>
                          <a:ea typeface="Times New Roman"/>
                          <a:cs typeface="Arial"/>
                        </a:rPr>
                        <a:t>Ron Porat</a:t>
                      </a:r>
                      <a:endParaRPr lang="en-US" altLang="zh-CN" sz="1200" b="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defPPr>
                        <a:defRPr lang="en-US"/>
                      </a:defPPr>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Times New Roman"/>
                          <a:ea typeface="Times New Roman"/>
                          <a:cs typeface="Arial"/>
                        </a:rPr>
                        <a:t>rporat@broadcom.com</a:t>
                      </a: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r>
              <a:tr h="239170">
                <a:tc>
                  <a:txBody>
                    <a:bodyPr/>
                    <a:lstStyle>
                      <a:defPPr>
                        <a:defRPr lang="en-US"/>
                      </a:defPPr>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marL="0" marR="0" algn="ctr">
                        <a:spcBef>
                          <a:spcPts val="0"/>
                        </a:spcBef>
                        <a:spcAft>
                          <a:spcPts val="0"/>
                        </a:spcAft>
                      </a:pPr>
                      <a:r>
                        <a:rPr lang="en-US" altLang="zh-CN" sz="1200" kern="1200" dirty="0" err="1" smtClean="0">
                          <a:solidFill>
                            <a:srgbClr val="000000"/>
                          </a:solidFill>
                          <a:latin typeface="Times New Roman"/>
                          <a:ea typeface="Times New Roman"/>
                          <a:cs typeface="Arial"/>
                        </a:rPr>
                        <a:t>Sriram</a:t>
                      </a:r>
                      <a:r>
                        <a:rPr lang="en-US" altLang="zh-CN" sz="1200" kern="1200" dirty="0" smtClean="0">
                          <a:solidFill>
                            <a:srgbClr val="000000"/>
                          </a:solidFill>
                          <a:latin typeface="Times New Roman"/>
                          <a:ea typeface="Times New Roman"/>
                          <a:cs typeface="Arial"/>
                        </a:rPr>
                        <a:t> </a:t>
                      </a:r>
                      <a:r>
                        <a:rPr lang="en-US" altLang="zh-CN" sz="1200" kern="1200" dirty="0" err="1" smtClean="0">
                          <a:solidFill>
                            <a:srgbClr val="000000"/>
                          </a:solidFill>
                          <a:latin typeface="Times New Roman"/>
                          <a:ea typeface="Times New Roman"/>
                          <a:cs typeface="Arial"/>
                        </a:rPr>
                        <a:t>Venkateswaran</a:t>
                      </a:r>
                      <a:r>
                        <a:rPr lang="en-US" altLang="zh-CN" sz="1200" kern="1200" dirty="0" smtClean="0">
                          <a:solidFill>
                            <a:srgbClr val="000000"/>
                          </a:solidFill>
                          <a:latin typeface="Times New Roman"/>
                          <a:ea typeface="Times New Roman"/>
                          <a:cs typeface="Arial"/>
                        </a:rPr>
                        <a:t> </a:t>
                      </a:r>
                      <a:endParaRPr lang="en-US" altLang="zh-CN" sz="1200" kern="1200" dirty="0">
                        <a:solidFill>
                          <a:schemeClr val="dk1"/>
                        </a:solidFill>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defPPr>
                        <a:defRPr lang="en-US"/>
                      </a:defPPr>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r>
              <a:tr h="239170">
                <a:tc>
                  <a:txBody>
                    <a:bodyPr/>
                    <a:lstStyle>
                      <a:defPPr>
                        <a:defRPr lang="en-US"/>
                      </a:defPPr>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marL="0" marR="0" algn="ctr">
                        <a:spcBef>
                          <a:spcPts val="0"/>
                        </a:spcBef>
                        <a:spcAft>
                          <a:spcPts val="0"/>
                        </a:spcAft>
                      </a:pPr>
                      <a:r>
                        <a:rPr lang="en-US" sz="1200" dirty="0" smtClean="0">
                          <a:solidFill>
                            <a:srgbClr val="000000"/>
                          </a:solidFill>
                          <a:latin typeface="Times New Roman"/>
                          <a:ea typeface="Times New Roman"/>
                          <a:cs typeface="Arial"/>
                        </a:rPr>
                        <a:t>Leo Montreuil</a:t>
                      </a:r>
                      <a:endParaRPr lang="en-US" sz="12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defPPr>
                        <a:defRPr lang="en-US"/>
                      </a:defPPr>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r>
              <a:tr h="239170">
                <a:tc>
                  <a:txBody>
                    <a:bodyPr/>
                    <a:lstStyle>
                      <a:defPPr>
                        <a:defRPr lang="en-US"/>
                      </a:defPPr>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marL="0" marR="0" algn="ctr">
                        <a:spcBef>
                          <a:spcPts val="0"/>
                        </a:spcBef>
                        <a:spcAft>
                          <a:spcPts val="0"/>
                        </a:spcAft>
                      </a:pPr>
                      <a:r>
                        <a:rPr lang="en-US" sz="1200" dirty="0" smtClean="0">
                          <a:latin typeface="Times New Roman"/>
                          <a:ea typeface="Times New Roman"/>
                          <a:cs typeface="Arial"/>
                        </a:rPr>
                        <a:t>Andrew Blanksby</a:t>
                      </a:r>
                      <a:endParaRPr lang="en-US" sz="12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defPPr>
                        <a:defRPr lang="en-US"/>
                      </a:defPPr>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r>
              <a:tr h="239170">
                <a:tc>
                  <a:txBody>
                    <a:bodyPr/>
                    <a:lstStyle>
                      <a:defPPr>
                        <a:defRPr lang="en-US"/>
                      </a:defPPr>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marL="0" marR="0" algn="ctr">
                        <a:spcBef>
                          <a:spcPts val="0"/>
                        </a:spcBef>
                        <a:spcAft>
                          <a:spcPts val="0"/>
                        </a:spcAft>
                      </a:pPr>
                      <a:r>
                        <a:rPr lang="en-US" sz="1200" dirty="0">
                          <a:solidFill>
                            <a:srgbClr val="000000"/>
                          </a:solidFill>
                          <a:latin typeface="Times New Roman"/>
                          <a:ea typeface="Times New Roman"/>
                          <a:cs typeface="Arial"/>
                        </a:rPr>
                        <a:t>Vinko Erceg</a:t>
                      </a:r>
                      <a:endParaRPr lang="en-US" sz="12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defPPr>
                        <a:defRPr lang="en-US"/>
                      </a:defPPr>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r>
            </a:tbl>
          </a:graphicData>
        </a:graphic>
      </p:graphicFrame>
      <p:sp>
        <p:nvSpPr>
          <p:cNvPr id="11" name="Footer Placeholder 3"/>
          <p:cNvSpPr>
            <a:spLocks noGrp="1"/>
          </p:cNvSpPr>
          <p:nvPr>
            <p:ph type="ftr" sz="quarter" idx="3"/>
          </p:nvPr>
        </p:nvSpPr>
        <p:spPr>
          <a:xfrm>
            <a:off x="5791199" y="6475413"/>
            <a:ext cx="2752661" cy="184666"/>
          </a:xfrm>
          <a:noFill/>
        </p:spPr>
        <p:txBody>
          <a:bodyPr/>
          <a:lstStyle/>
          <a:p>
            <a:r>
              <a:rPr lang="en-US" dirty="0" smtClean="0"/>
              <a:t>Huawei, Broadcom, </a:t>
            </a:r>
            <a:r>
              <a:rPr lang="en-US" altLang="zh-CN" dirty="0"/>
              <a:t>et al</a:t>
            </a:r>
            <a:endParaRPr lang="en-US" dirty="0"/>
          </a:p>
        </p:txBody>
      </p:sp>
      <p:sp>
        <p:nvSpPr>
          <p:cNvPr id="8" name="Rectangle 4"/>
          <p:cNvSpPr>
            <a:spLocks noGrp="1" noChangeArrowheads="1"/>
          </p:cNvSpPr>
          <p:nvPr>
            <p:ph type="dt" sz="half" idx="2"/>
          </p:nvPr>
        </p:nvSpPr>
        <p:spPr bwMode="auto">
          <a:xfrm>
            <a:off x="696913" y="334189"/>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US" altLang="zh-CN" dirty="0" smtClean="0"/>
              <a:t>Sept 2015</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a:xfrm>
            <a:off x="457200" y="1524000"/>
            <a:ext cx="8153400" cy="4114800"/>
          </a:xfrm>
        </p:spPr>
        <p:txBody>
          <a:bodyPr/>
          <a:lstStyle/>
          <a:p>
            <a:r>
              <a:rPr lang="en-US" altLang="ko-KR" dirty="0" smtClean="0"/>
              <a:t>Do you agree to add the </a:t>
            </a:r>
            <a:r>
              <a:rPr lang="en-US" altLang="ko-KR" dirty="0" err="1" smtClean="0"/>
              <a:t>TGax</a:t>
            </a:r>
            <a:r>
              <a:rPr lang="en-US" altLang="ko-KR" dirty="0" smtClean="0"/>
              <a:t> Specification Framework: </a:t>
            </a:r>
          </a:p>
          <a:p>
            <a:pPr lvl="1"/>
            <a:r>
              <a:rPr lang="en-GB" altLang="ko-KR" u="sng" dirty="0" smtClean="0"/>
              <a:t>5.1 Features for operation in dense environments [802.11ax SFD]</a:t>
            </a:r>
          </a:p>
          <a:p>
            <a:pPr lvl="1">
              <a:buNone/>
            </a:pPr>
            <a:r>
              <a:rPr lang="en-GB" altLang="zh-CN" sz="1800" b="0" dirty="0" smtClean="0"/>
              <a:t>	</a:t>
            </a:r>
            <a:r>
              <a:rPr lang="en-GB" altLang="zh-CN" b="0" dirty="0" smtClean="0"/>
              <a:t>A STA should regard an Inter-BSS PPDU with a valid PHY header and that has a receive power/RSSI below the OBSS PD level used by the receiving STA and that meets additional TBD conditions, as not having been received at all (e.g., should not update its NAV), except that the medium condition shall indicate BUSY during the period of time that is taken by the receiving STA to validate that the PPDU is from an Inter-BSS, but not longer than the time indicated as the length of the PPDU payload</a:t>
            </a:r>
            <a:endParaRPr lang="zh-CN" altLang="zh-CN" b="0" dirty="0" smtClean="0"/>
          </a:p>
          <a:p>
            <a:pPr lvl="2">
              <a:buFont typeface="Arial" pitchFamily="34" charset="0"/>
              <a:buChar char="•"/>
            </a:pPr>
            <a:r>
              <a:rPr lang="en-GB" altLang="zh-CN" b="0" dirty="0" smtClean="0"/>
              <a:t>The OBSS PD level is greater than the minimum receive sensitivity level</a:t>
            </a:r>
          </a:p>
          <a:p>
            <a:pPr lvl="2">
              <a:buFont typeface="Arial" pitchFamily="34" charset="0"/>
              <a:buChar char="•"/>
            </a:pPr>
            <a:endParaRPr lang="zh-CN" altLang="zh-CN" sz="1200" b="0" dirty="0" smtClean="0"/>
          </a:p>
          <a:p>
            <a:pPr marL="800100" lvl="1" indent="-342900">
              <a:buFont typeface="Times New Roman" pitchFamily="18" charset="0"/>
              <a:buChar char="−"/>
            </a:pPr>
            <a:r>
              <a:rPr lang="en-US" altLang="zh-CN" dirty="0" smtClean="0"/>
              <a:t>Y</a:t>
            </a:r>
          </a:p>
          <a:p>
            <a:pPr marL="800100" lvl="1" indent="-342900">
              <a:buFont typeface="Times New Roman" pitchFamily="18" charset="0"/>
              <a:buChar char="−"/>
            </a:pPr>
            <a:r>
              <a:rPr lang="en-US" altLang="zh-CN" dirty="0" smtClean="0"/>
              <a:t>N</a:t>
            </a:r>
          </a:p>
          <a:p>
            <a:pPr marL="800100" lvl="1" indent="-342900">
              <a:buFont typeface="Times New Roman" pitchFamily="18" charset="0"/>
              <a:buChar char="−"/>
            </a:pPr>
            <a:r>
              <a:rPr lang="en-US" altLang="zh-CN" dirty="0" smtClean="0"/>
              <a:t>A</a:t>
            </a:r>
            <a:endParaRPr lang="en-US" sz="2400"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20</a:t>
            </a:fld>
            <a:endParaRPr lang="en-US" dirty="0"/>
          </a:p>
        </p:txBody>
      </p:sp>
      <p:sp>
        <p:nvSpPr>
          <p:cNvPr id="6" name="Footer Placeholder 3"/>
          <p:cNvSpPr>
            <a:spLocks noGrp="1"/>
          </p:cNvSpPr>
          <p:nvPr>
            <p:ph type="ftr" sz="quarter" idx="3"/>
          </p:nvPr>
        </p:nvSpPr>
        <p:spPr>
          <a:xfrm>
            <a:off x="5791199" y="6475413"/>
            <a:ext cx="2752661" cy="184666"/>
          </a:xfrm>
          <a:noFill/>
        </p:spPr>
        <p:txBody>
          <a:bodyPr/>
          <a:lstStyle/>
          <a:p>
            <a:r>
              <a:rPr lang="en-US" dirty="0" smtClean="0"/>
              <a:t>Huawei, Broadcom, </a:t>
            </a:r>
            <a:r>
              <a:rPr lang="en-US" altLang="zh-CN" dirty="0"/>
              <a:t>et al</a:t>
            </a:r>
            <a:endParaRPr lang="en-US" dirty="0"/>
          </a:p>
        </p:txBody>
      </p:sp>
      <p:sp>
        <p:nvSpPr>
          <p:cNvPr id="7" name="Rectangle 4"/>
          <p:cNvSpPr>
            <a:spLocks noGrp="1" noChangeArrowheads="1"/>
          </p:cNvSpPr>
          <p:nvPr>
            <p:ph type="dt" sz="half" idx="2"/>
          </p:nvPr>
        </p:nvSpPr>
        <p:spPr bwMode="auto">
          <a:xfrm>
            <a:off x="696913" y="334189"/>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US" altLang="zh-CN" dirty="0" smtClean="0"/>
              <a:t>Sept 2015</a:t>
            </a:r>
            <a:endParaRPr lang="en-US" dirty="0"/>
          </a:p>
        </p:txBody>
      </p:sp>
    </p:spTree>
    <p:extLst>
      <p:ext uri="{BB962C8B-B14F-4D97-AF65-F5344CB8AC3E}">
        <p14:creationId xmlns:p14="http://schemas.microsoft.com/office/powerpoint/2010/main" xmlns="" val="15888585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4294967295"/>
          </p:nvPr>
        </p:nvSpPr>
        <p:spPr>
          <a:xfrm>
            <a:off x="4344988" y="6475413"/>
            <a:ext cx="528637" cy="363537"/>
          </a:xfrm>
          <a:prstGeom prst="rect">
            <a:avLst/>
          </a:prstGeom>
        </p:spPr>
        <p:txBody>
          <a:bodyPr/>
          <a:lstStyle/>
          <a:p>
            <a:r>
              <a:rPr lang="en-GB" smtClean="0"/>
              <a:t>Slide </a:t>
            </a:r>
            <a:fld id="{440F5867-744E-4AA6-B0ED-4C44D2DFBB7B}" type="slidenum">
              <a:rPr lang="en-GB" smtClean="0"/>
              <a:pPr/>
              <a:t>3</a:t>
            </a:fld>
            <a:endParaRPr lang="en-GB" dirty="0"/>
          </a:p>
        </p:txBody>
      </p:sp>
      <p:sp>
        <p:nvSpPr>
          <p:cNvPr id="7"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graphicFrame>
        <p:nvGraphicFramePr>
          <p:cNvPr id="8" name="Table 8"/>
          <p:cNvGraphicFramePr>
            <a:graphicFrameLocks noGrp="1"/>
          </p:cNvGraphicFramePr>
          <p:nvPr>
            <p:extLst>
              <p:ext uri="{D42A27DB-BD31-4B8C-83A1-F6EECF244321}">
                <p14:modId xmlns="" xmlns:p14="http://schemas.microsoft.com/office/powerpoint/2010/main" val="2247984149"/>
              </p:ext>
            </p:extLst>
          </p:nvPr>
        </p:nvGraphicFramePr>
        <p:xfrm>
          <a:off x="971600" y="1412792"/>
          <a:ext cx="7344816" cy="3845008"/>
        </p:xfrm>
        <a:graphic>
          <a:graphicData uri="http://schemas.openxmlformats.org/drawingml/2006/table">
            <a:tbl>
              <a:tblPr firstRow="1" bandRow="1">
                <a:tableStyleId>{F5AB1C69-6EDB-4FF4-983F-18BD219EF322}</a:tableStyleId>
              </a:tblPr>
              <a:tblGrid>
                <a:gridCol w="1468963"/>
                <a:gridCol w="1159708"/>
                <a:gridCol w="1623591"/>
                <a:gridCol w="1314335"/>
                <a:gridCol w="177821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Hongyuan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2">
                  <a:txBody>
                    <a:bodyPr/>
                    <a:lstStyle/>
                    <a:p>
                      <a:r>
                        <a:rPr lang="en-US" sz="1200" dirty="0" smtClean="0">
                          <a:solidFill>
                            <a:schemeClr val="tx1"/>
                          </a:solidFill>
                        </a:rPr>
                        <a:t>Marvell</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2">
                  <a:txBody>
                    <a:bodyPr/>
                    <a:lstStyle/>
                    <a:p>
                      <a:r>
                        <a:rPr lang="en-US" sz="1200" kern="1200" dirty="0" smtClean="0">
                          <a:solidFill>
                            <a:schemeClr val="dk1"/>
                          </a:solidFill>
                          <a:latin typeface="+mn-lt"/>
                          <a:ea typeface="+mn-ea"/>
                          <a:cs typeface="+mn-cs"/>
                        </a:rPr>
                        <a:t>5488 Marvell Lane,</a:t>
                      </a:r>
                      <a:br>
                        <a:rPr lang="en-US" sz="1200" kern="1200" dirty="0" smtClean="0">
                          <a:solidFill>
                            <a:schemeClr val="dk1"/>
                          </a:solidFill>
                          <a:latin typeface="+mn-lt"/>
                          <a:ea typeface="+mn-ea"/>
                          <a:cs typeface="+mn-cs"/>
                        </a:rPr>
                      </a:br>
                      <a:r>
                        <a:rPr lang="en-US" sz="1200" kern="1200" dirty="0" smtClean="0">
                          <a:solidFill>
                            <a:schemeClr val="dk1"/>
                          </a:solidFill>
                          <a:latin typeface="+mn-lt"/>
                          <a:ea typeface="+mn-ea"/>
                          <a:cs typeface="+mn-cs"/>
                        </a:rPr>
                        <a:t>Santa Clara, CA, 95054</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2">
                  <a:txBody>
                    <a:bodyPr/>
                    <a:lstStyle/>
                    <a:p>
                      <a:r>
                        <a:rPr lang="en-US" sz="1200" dirty="0" smtClean="0">
                          <a:solidFill>
                            <a:schemeClr val="tx1"/>
                          </a:solidFill>
                        </a:rPr>
                        <a:t>408-222-2500</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hongyuan@marvell.com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Yakun Sun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yakunsun@marvell.com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Lei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Leileiw@marvell.com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Liwen Chu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liwenchu@marvell.com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Jinjing Jiang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jinjing@marvell.com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yzhang@marvell.com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7964">
                <a:tc>
                  <a:txBody>
                    <a:bodyPr/>
                    <a:lstStyle/>
                    <a:p>
                      <a:pPr marL="0" marR="0" algn="ctr">
                        <a:spcBef>
                          <a:spcPts val="0"/>
                        </a:spcBef>
                        <a:spcAft>
                          <a:spcPts val="0"/>
                        </a:spcAft>
                      </a:pPr>
                      <a:r>
                        <a:rPr lang="en-US" sz="1200" dirty="0">
                          <a:solidFill>
                            <a:srgbClr val="000000"/>
                          </a:solidFill>
                          <a:latin typeface="Times New Roman"/>
                          <a:ea typeface="Times New Roman"/>
                          <a:cs typeface="Arial"/>
                        </a:rPr>
                        <a:t>Rui Cao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ruicao@marvell.com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1000">
                <a:tc>
                  <a:txBody>
                    <a:bodyPr/>
                    <a:lstStyle/>
                    <a:p>
                      <a:pPr marL="0" marR="0" algn="ctr">
                        <a:spcBef>
                          <a:spcPts val="0"/>
                        </a:spcBef>
                        <a:spcAft>
                          <a:spcPts val="0"/>
                        </a:spcAft>
                      </a:pPr>
                      <a:r>
                        <a:rPr lang="en-US" sz="1200" dirty="0">
                          <a:solidFill>
                            <a:srgbClr val="000000"/>
                          </a:solidFill>
                          <a:latin typeface="Times New Roman"/>
                          <a:ea typeface="Times New Roman"/>
                          <a:cs typeface="Arial"/>
                        </a:rPr>
                        <a:t>Sudhir Srinivasa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sudhirs@marvell.com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2844">
                <a:tc>
                  <a:txBody>
                    <a:bodyPr/>
                    <a:lstStyle/>
                    <a:p>
                      <a:pPr marL="0" marR="0" algn="ctr">
                        <a:spcBef>
                          <a:spcPts val="0"/>
                        </a:spcBef>
                        <a:spcAft>
                          <a:spcPts val="0"/>
                        </a:spcAft>
                      </a:pPr>
                      <a:r>
                        <a:rPr lang="en-US" sz="1200" dirty="0">
                          <a:solidFill>
                            <a:srgbClr val="000000"/>
                          </a:solidFill>
                          <a:latin typeface="Times New Roman"/>
                          <a:ea typeface="Times New Roman"/>
                          <a:cs typeface="Arial"/>
                        </a:rPr>
                        <a:t>Saga Tamhane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sagar@marvell.com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err="1">
                          <a:solidFill>
                            <a:srgbClr val="000000"/>
                          </a:solidFill>
                          <a:latin typeface="Times New Roman"/>
                          <a:ea typeface="Times New Roman"/>
                          <a:cs typeface="Arial"/>
                        </a:rPr>
                        <a:t>my@marvel</a:t>
                      </a:r>
                      <a:r>
                        <a:rPr lang="en-US" sz="1100" dirty="0">
                          <a:solidFill>
                            <a:srgbClr val="000000"/>
                          </a:solidFill>
                          <a:latin typeface="Times New Roman"/>
                          <a:ea typeface="Times New Roman"/>
                          <a:cs typeface="Arial"/>
                        </a:rPr>
                        <a:t>..com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Edward Au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edwardau@marvell.com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Hui-Ling </a:t>
                      </a:r>
                      <a:r>
                        <a:rPr lang="en-US" sz="1200" dirty="0" smtClean="0">
                          <a:solidFill>
                            <a:srgbClr val="000000"/>
                          </a:solidFill>
                          <a:latin typeface="Times New Roman"/>
                          <a:ea typeface="Times New Roman"/>
                          <a:cs typeface="Arial"/>
                        </a:rPr>
                        <a:t>Lou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hlou@marvell.com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0" name="Footer Placeholder 3"/>
          <p:cNvSpPr>
            <a:spLocks noGrp="1"/>
          </p:cNvSpPr>
          <p:nvPr>
            <p:ph type="ftr" sz="quarter" idx="3"/>
          </p:nvPr>
        </p:nvSpPr>
        <p:spPr>
          <a:xfrm>
            <a:off x="5791199" y="6475413"/>
            <a:ext cx="2752661" cy="184666"/>
          </a:xfrm>
          <a:noFill/>
        </p:spPr>
        <p:txBody>
          <a:bodyPr/>
          <a:lstStyle/>
          <a:p>
            <a:r>
              <a:rPr lang="en-US" dirty="0" smtClean="0"/>
              <a:t>Huawei, Broadcom, </a:t>
            </a:r>
            <a:r>
              <a:rPr lang="en-US" altLang="zh-CN" dirty="0"/>
              <a:t>et al</a:t>
            </a:r>
            <a:endParaRPr lang="en-US" dirty="0"/>
          </a:p>
        </p:txBody>
      </p:sp>
      <p:sp>
        <p:nvSpPr>
          <p:cNvPr id="9" name="Rectangle 4"/>
          <p:cNvSpPr>
            <a:spLocks noGrp="1" noChangeArrowheads="1"/>
          </p:cNvSpPr>
          <p:nvPr>
            <p:ph type="dt" sz="half" idx="2"/>
          </p:nvPr>
        </p:nvSpPr>
        <p:spPr bwMode="auto">
          <a:xfrm>
            <a:off x="696913" y="334189"/>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US" altLang="zh-CN" dirty="0" smtClean="0"/>
              <a:t>Sept 2015</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4294967295"/>
          </p:nvPr>
        </p:nvSpPr>
        <p:spPr>
          <a:xfrm>
            <a:off x="4344988" y="6475413"/>
            <a:ext cx="684212" cy="363537"/>
          </a:xfrm>
          <a:prstGeom prst="rect">
            <a:avLst/>
          </a:prstGeom>
        </p:spPr>
        <p:txBody>
          <a:bodyPr/>
          <a:lstStyle/>
          <a:p>
            <a:r>
              <a:rPr lang="en-GB" dirty="0" smtClean="0"/>
              <a:t>Slide </a:t>
            </a:r>
            <a:fld id="{440F5867-744E-4AA6-B0ED-4C44D2DFBB7B}" type="slidenum">
              <a:rPr lang="en-GB" smtClean="0"/>
              <a:pPr/>
              <a:t>4</a:t>
            </a:fld>
            <a:endParaRPr lang="en-GB" dirty="0"/>
          </a:p>
        </p:txBody>
      </p:sp>
      <p:sp>
        <p:nvSpPr>
          <p:cNvPr id="7" name="标题 18"/>
          <p:cNvSpPr>
            <a:spLocks noGrp="1"/>
          </p:cNvSpPr>
          <p:nvPr>
            <p:ph type="title"/>
          </p:nvPr>
        </p:nvSpPr>
        <p:spPr>
          <a:xfrm>
            <a:off x="685800" y="808348"/>
            <a:ext cx="7772400" cy="228600"/>
          </a:xfrm>
        </p:spPr>
        <p:txBody>
          <a:bodyPr/>
          <a:lstStyle/>
          <a:p>
            <a:pPr algn="l"/>
            <a:r>
              <a:rPr lang="en-US" altLang="zh-CN" sz="2000" dirty="0" smtClean="0"/>
              <a:t>Authors (continued)</a:t>
            </a:r>
            <a:endParaRPr lang="zh-CN" altLang="en-US" sz="2000" dirty="0"/>
          </a:p>
        </p:txBody>
      </p:sp>
      <p:graphicFrame>
        <p:nvGraphicFramePr>
          <p:cNvPr id="8" name="Table 12"/>
          <p:cNvGraphicFramePr>
            <a:graphicFrameLocks noGrp="1"/>
          </p:cNvGraphicFramePr>
          <p:nvPr/>
        </p:nvGraphicFramePr>
        <p:xfrm>
          <a:off x="762000" y="1113148"/>
          <a:ext cx="7772400" cy="483613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Albert Van </a:t>
                      </a:r>
                      <a:r>
                        <a:rPr lang="en-US" sz="1200" dirty="0" err="1">
                          <a:solidFill>
                            <a:srgbClr val="000000"/>
                          </a:solidFill>
                          <a:latin typeface="Times New Roman"/>
                          <a:ea typeface="Times New Roman"/>
                          <a:cs typeface="Arial"/>
                        </a:rPr>
                        <a:t>Zelst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Straatweg 66-S Breukelen, 3621 BR Netherlands</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allert@qti.qualcomm.com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Alfred Asterjadhi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5775 Morehouse Dr. San Diego, CA, USA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aasterja@qti.qualcomm.com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Bin Tian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5775 Morehouse Dr. San Diego, CA, USA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btian@qti.qualcomm.com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Carlos </a:t>
                      </a:r>
                      <a:r>
                        <a:rPr lang="en-US" sz="1200" dirty="0" err="1">
                          <a:solidFill>
                            <a:srgbClr val="000000"/>
                          </a:solidFill>
                          <a:latin typeface="Times New Roman"/>
                          <a:ea typeface="Times New Roman"/>
                          <a:cs typeface="Arial"/>
                        </a:rPr>
                        <a:t>Aldana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caldana@qca.qualcomm.com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George Cherian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gcherian@qti.qualcomm.com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Gwendolyn Barriac</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gbarriac@qti.qualcomm.com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Hemanth Sampath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hsampath@qti.qualcomm.com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Menzo</a:t>
                      </a:r>
                      <a:r>
                        <a:rPr lang="en-US" sz="1200" dirty="0">
                          <a:solidFill>
                            <a:srgbClr val="000000"/>
                          </a:solidFill>
                          <a:latin typeface="Times New Roman"/>
                          <a:ea typeface="Times New Roman"/>
                          <a:cs typeface="Arial"/>
                        </a:rPr>
                        <a:t> </a:t>
                      </a:r>
                      <a:r>
                        <a:rPr lang="en-US" sz="1200" dirty="0" err="1">
                          <a:solidFill>
                            <a:srgbClr val="000000"/>
                          </a:solidFill>
                          <a:latin typeface="Times New Roman"/>
                          <a:ea typeface="Times New Roman"/>
                          <a:cs typeface="Arial"/>
                        </a:rPr>
                        <a:t>Wentink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a:t>
                      </a:r>
                      <a:r>
                        <a:rPr lang="en-US" sz="1000" kern="1200" dirty="0">
                          <a:solidFill>
                            <a:srgbClr val="000000"/>
                          </a:solidFill>
                          <a:latin typeface="Times New Roman"/>
                          <a:ea typeface="Times New Roman"/>
                          <a:cs typeface="Arial"/>
                        </a:rPr>
                        <a:t>Netherlands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mwentink@qti.qualcomm.com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Richard Van Nee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rvannee@qti.qualcomm.com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Rolf De </a:t>
                      </a:r>
                      <a:r>
                        <a:rPr lang="en-US" sz="1200" dirty="0" err="1">
                          <a:solidFill>
                            <a:srgbClr val="000000"/>
                          </a:solidFill>
                          <a:latin typeface="Times New Roman"/>
                          <a:ea typeface="Times New Roman"/>
                          <a:cs typeface="Arial"/>
                        </a:rPr>
                        <a:t>Vegt</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cs typeface="Arial"/>
                        </a:rPr>
                        <a:t> </a:t>
                      </a:r>
                      <a:endParaRPr lang="en-US" sz="110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rolfv@qca.qualcomm.com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Sameer Vermani</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svverman@qti.qualcomm.com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Simone Merlin</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smerlin@qti.qualcomm.com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Tevfik</a:t>
                      </a:r>
                      <a:r>
                        <a:rPr lang="en-US" sz="1200" dirty="0">
                          <a:solidFill>
                            <a:srgbClr val="000000"/>
                          </a:solidFill>
                          <a:latin typeface="Times New Roman"/>
                          <a:ea typeface="Times New Roman"/>
                          <a:cs typeface="Arial"/>
                        </a:rPr>
                        <a:t> </a:t>
                      </a:r>
                      <a:r>
                        <a:rPr lang="en-US" sz="1200" dirty="0" err="1">
                          <a:solidFill>
                            <a:srgbClr val="000000"/>
                          </a:solidFill>
                          <a:latin typeface="Times New Roman"/>
                          <a:ea typeface="Times New Roman"/>
                          <a:cs typeface="Arial"/>
                        </a:rPr>
                        <a:t>Yucek</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tyucek@qca.qualcomm.com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VK Jones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vkjones@qca.qualcomm.com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Youhan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1700 Technology Drive San Jose, CA 95110, USA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youhank@qca.qualcomm.com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9" name="Footer Placeholder 3"/>
          <p:cNvSpPr>
            <a:spLocks noGrp="1"/>
          </p:cNvSpPr>
          <p:nvPr>
            <p:ph type="ftr" sz="quarter" idx="3"/>
          </p:nvPr>
        </p:nvSpPr>
        <p:spPr>
          <a:xfrm>
            <a:off x="5791199" y="6475413"/>
            <a:ext cx="2752661" cy="184666"/>
          </a:xfrm>
          <a:noFill/>
        </p:spPr>
        <p:txBody>
          <a:bodyPr/>
          <a:lstStyle/>
          <a:p>
            <a:r>
              <a:rPr lang="en-US" dirty="0" smtClean="0"/>
              <a:t>Huawei, Broadcom, </a:t>
            </a:r>
            <a:r>
              <a:rPr lang="en-US" altLang="zh-CN" dirty="0"/>
              <a:t>et al</a:t>
            </a:r>
            <a:endParaRPr lang="en-US" dirty="0"/>
          </a:p>
        </p:txBody>
      </p:sp>
      <p:sp>
        <p:nvSpPr>
          <p:cNvPr id="10" name="Rectangle 4"/>
          <p:cNvSpPr>
            <a:spLocks noGrp="1" noChangeArrowheads="1"/>
          </p:cNvSpPr>
          <p:nvPr>
            <p:ph type="dt" sz="half" idx="2"/>
          </p:nvPr>
        </p:nvSpPr>
        <p:spPr bwMode="auto">
          <a:xfrm>
            <a:off x="696913" y="334189"/>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US" altLang="zh-CN" dirty="0" smtClean="0"/>
              <a:t>Sept 2015</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4294967295"/>
          </p:nvPr>
        </p:nvSpPr>
        <p:spPr>
          <a:xfrm>
            <a:off x="4344988" y="6475413"/>
            <a:ext cx="684212" cy="363537"/>
          </a:xfrm>
          <a:prstGeom prst="rect">
            <a:avLst/>
          </a:prstGeom>
        </p:spPr>
        <p:txBody>
          <a:bodyPr/>
          <a:lstStyle/>
          <a:p>
            <a:r>
              <a:rPr lang="en-GB" smtClean="0"/>
              <a:t>Slide </a:t>
            </a:r>
            <a:fld id="{440F5867-744E-4AA6-B0ED-4C44D2DFBB7B}" type="slidenum">
              <a:rPr lang="en-GB" smtClean="0"/>
              <a:pPr/>
              <a:t>5</a:t>
            </a:fld>
            <a:endParaRPr lang="en-GB" dirty="0"/>
          </a:p>
        </p:txBody>
      </p:sp>
      <p:sp>
        <p:nvSpPr>
          <p:cNvPr id="7" name="标题 18"/>
          <p:cNvSpPr>
            <a:spLocks noGrp="1"/>
          </p:cNvSpPr>
          <p:nvPr>
            <p:ph type="title"/>
          </p:nvPr>
        </p:nvSpPr>
        <p:spPr>
          <a:xfrm>
            <a:off x="832048" y="842412"/>
            <a:ext cx="7772400" cy="228600"/>
          </a:xfrm>
        </p:spPr>
        <p:txBody>
          <a:bodyPr/>
          <a:lstStyle/>
          <a:p>
            <a:pPr algn="l"/>
            <a:r>
              <a:rPr lang="en-US" altLang="zh-CN" sz="2000" dirty="0" smtClean="0"/>
              <a:t>Authors (continued)</a:t>
            </a:r>
            <a:endParaRPr lang="zh-CN" altLang="en-US" sz="2000" dirty="0"/>
          </a:p>
        </p:txBody>
      </p:sp>
      <p:graphicFrame>
        <p:nvGraphicFramePr>
          <p:cNvPr id="8" name="Table 12"/>
          <p:cNvGraphicFramePr>
            <a:graphicFrameLocks noGrp="1"/>
          </p:cNvGraphicFramePr>
          <p:nvPr/>
        </p:nvGraphicFramePr>
        <p:xfrm>
          <a:off x="908248" y="1147212"/>
          <a:ext cx="7239000" cy="3378752"/>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James Yee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marL="0" marR="0" algn="ctr">
                        <a:spcBef>
                          <a:spcPts val="0"/>
                        </a:spcBef>
                        <a:spcAft>
                          <a:spcPts val="0"/>
                        </a:spcAft>
                      </a:pPr>
                      <a:r>
                        <a:rPr lang="en-US" sz="1200">
                          <a:solidFill>
                            <a:srgbClr val="000000"/>
                          </a:solidFill>
                          <a:latin typeface="Times New Roman"/>
                          <a:ea typeface="Times New Roman"/>
                          <a:cs typeface="Arial"/>
                        </a:rPr>
                        <a:t>Mediatek</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a:solidFill>
                            <a:srgbClr val="000000"/>
                          </a:solidFill>
                          <a:latin typeface="Times New Roman"/>
                          <a:ea typeface="Times New Roman"/>
                          <a:cs typeface="Arial"/>
                        </a:rPr>
                        <a:t>No. 1 Dusing 1</a:t>
                      </a:r>
                      <a:r>
                        <a:rPr lang="en-GB" sz="1200" baseline="30000">
                          <a:solidFill>
                            <a:srgbClr val="000000"/>
                          </a:solidFill>
                          <a:latin typeface="Times New Roman"/>
                          <a:ea typeface="Times New Roman"/>
                          <a:cs typeface="Arial"/>
                        </a:rPr>
                        <a:t>st</a:t>
                      </a:r>
                      <a:r>
                        <a:rPr lang="en-GB" sz="1200">
                          <a:solidFill>
                            <a:srgbClr val="000000"/>
                          </a:solidFill>
                          <a:latin typeface="Times New Roman"/>
                          <a:ea typeface="Times New Roman"/>
                          <a:cs typeface="Arial"/>
                        </a:rPr>
                        <a:t> Road, Hsinchu, Taiwan</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a:solidFill>
                            <a:srgbClr val="000000"/>
                          </a:solidFill>
                          <a:latin typeface="Times New Roman"/>
                          <a:ea typeface="Times New Roman"/>
                          <a:cs typeface="Arial"/>
                        </a:rPr>
                        <a:t>+886-3-567-0766</a:t>
                      </a: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james.yee@mediatek.com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Alan </a:t>
                      </a:r>
                      <a:r>
                        <a:rPr lang="en-US" sz="1200" dirty="0" err="1">
                          <a:solidFill>
                            <a:srgbClr val="000000"/>
                          </a:solidFill>
                          <a:latin typeface="Times New Roman"/>
                          <a:ea typeface="Times New Roman"/>
                          <a:cs typeface="Arial"/>
                        </a:rPr>
                        <a:t>Jauh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alan.jauh@mediatek.com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Chingwa Hu</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chinghwa.yu@mediatek.com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Frank Hsu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frank.hsu@mediatek.com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Thomas Pare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a:solidFill>
                            <a:srgbClr val="000000"/>
                          </a:solidFill>
                          <a:latin typeface="Times New Roman"/>
                          <a:ea typeface="Times New Roman"/>
                          <a:cs typeface="Arial"/>
                        </a:rPr>
                        <a:t>Mediatek</a:t>
                      </a:r>
                      <a:endParaRPr lang="en-US" sz="1200">
                        <a:latin typeface="Times New Roman"/>
                        <a:ea typeface="Times New Roman"/>
                        <a:cs typeface="Arial"/>
                      </a:endParaRPr>
                    </a:p>
                    <a:p>
                      <a:pPr marL="0" marR="0" algn="ctr">
                        <a:spcBef>
                          <a:spcPts val="0"/>
                        </a:spcBef>
                        <a:spcAft>
                          <a:spcPts val="0"/>
                        </a:spcAft>
                      </a:pPr>
                      <a:r>
                        <a:rPr lang="en-US" sz="1200">
                          <a:solidFill>
                            <a:srgbClr val="000000"/>
                          </a:solidFill>
                          <a:latin typeface="Times New Roman"/>
                          <a:ea typeface="Times New Roman"/>
                          <a:cs typeface="Arial"/>
                        </a:rPr>
                        <a:t>USA</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a:solidFill>
                            <a:srgbClr val="000000"/>
                          </a:solidFill>
                          <a:latin typeface="Times New Roman"/>
                          <a:ea typeface="Times New Roman"/>
                          <a:cs typeface="Arial"/>
                        </a:rPr>
                        <a:t>2860 Junction Ave, San Jose, CA 95134, USA</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+1-408-526-1899</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thomas.pare@mediatek.com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ChaoChun Wang</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chaochun.wang@mediatek.com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James Wang</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a:latin typeface="Times New Roman"/>
                          <a:ea typeface="Times New Roman"/>
                          <a:cs typeface="Arial"/>
                        </a:rPr>
                        <a:t>Jianhan Liu</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Calibri"/>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Jianhan.Liu@mediatek.com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a:latin typeface="Times New Roman"/>
                          <a:ea typeface="Times New Roman"/>
                          <a:cs typeface="Arial"/>
                        </a:rPr>
                        <a:t>Tianyu Wu</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Calibri"/>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tianyu.wu@mediatek.com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a:latin typeface="Times New Roman"/>
                          <a:ea typeface="Times New Roman"/>
                          <a:cs typeface="Arial"/>
                        </a:rPr>
                        <a:t>Russell Huang</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russell.huang@mediatek.com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0" name="Footer Placeholder 3"/>
          <p:cNvSpPr>
            <a:spLocks noGrp="1"/>
          </p:cNvSpPr>
          <p:nvPr>
            <p:ph type="ftr" sz="quarter" idx="3"/>
          </p:nvPr>
        </p:nvSpPr>
        <p:spPr>
          <a:xfrm>
            <a:off x="5791199" y="6475413"/>
            <a:ext cx="2752661" cy="184666"/>
          </a:xfrm>
          <a:noFill/>
        </p:spPr>
        <p:txBody>
          <a:bodyPr/>
          <a:lstStyle/>
          <a:p>
            <a:r>
              <a:rPr lang="en-US" dirty="0" smtClean="0"/>
              <a:t>Huawei, Broadcom, </a:t>
            </a:r>
            <a:r>
              <a:rPr lang="en-US" altLang="zh-CN" dirty="0"/>
              <a:t>et al</a:t>
            </a:r>
            <a:endParaRPr lang="en-US" dirty="0"/>
          </a:p>
        </p:txBody>
      </p:sp>
      <p:sp>
        <p:nvSpPr>
          <p:cNvPr id="9" name="Rectangle 4"/>
          <p:cNvSpPr>
            <a:spLocks noGrp="1" noChangeArrowheads="1"/>
          </p:cNvSpPr>
          <p:nvPr>
            <p:ph type="dt" sz="half" idx="2"/>
          </p:nvPr>
        </p:nvSpPr>
        <p:spPr bwMode="auto">
          <a:xfrm>
            <a:off x="696913" y="334189"/>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US" altLang="zh-CN" dirty="0" smtClean="0"/>
              <a:t>Sept 2015</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4294967295"/>
          </p:nvPr>
        </p:nvSpPr>
        <p:spPr>
          <a:xfrm>
            <a:off x="4344988" y="6475413"/>
            <a:ext cx="760412" cy="363537"/>
          </a:xfrm>
          <a:prstGeom prst="rect">
            <a:avLst/>
          </a:prstGeom>
        </p:spPr>
        <p:txBody>
          <a:bodyPr/>
          <a:lstStyle/>
          <a:p>
            <a:r>
              <a:rPr lang="en-GB" dirty="0" smtClean="0"/>
              <a:t>Slide </a:t>
            </a:r>
            <a:fld id="{440F5867-744E-4AA6-B0ED-4C44D2DFBB7B}" type="slidenum">
              <a:rPr lang="en-GB" smtClean="0"/>
              <a:pPr/>
              <a:t>6</a:t>
            </a:fld>
            <a:endParaRPr lang="en-GB" dirty="0"/>
          </a:p>
        </p:txBody>
      </p:sp>
      <p:graphicFrame>
        <p:nvGraphicFramePr>
          <p:cNvPr id="11" name="Table 9"/>
          <p:cNvGraphicFramePr>
            <a:graphicFrameLocks noGrp="1"/>
          </p:cNvGraphicFramePr>
          <p:nvPr>
            <p:extLst>
              <p:ext uri="{D42A27DB-BD31-4B8C-83A1-F6EECF244321}">
                <p14:modId xmlns="" xmlns:p14="http://schemas.microsoft.com/office/powerpoint/2010/main" val="3425259098"/>
              </p:ext>
            </p:extLst>
          </p:nvPr>
        </p:nvGraphicFramePr>
        <p:xfrm>
          <a:off x="990600" y="1524000"/>
          <a:ext cx="7239000" cy="2754520"/>
        </p:xfrm>
        <a:graphic>
          <a:graphicData uri="http://schemas.openxmlformats.org/drawingml/2006/table">
            <a:tbl>
              <a:tblPr firstRow="1" bandRow="1"/>
              <a:tblGrid>
                <a:gridCol w="1447800"/>
                <a:gridCol w="1143000"/>
                <a:gridCol w="1600200"/>
                <a:gridCol w="1295400"/>
                <a:gridCol w="1752600"/>
              </a:tblGrid>
              <a:tr h="275452">
                <a:tc>
                  <a:txBody>
                    <a:bodyPr/>
                    <a:lstStyle/>
                    <a:p>
                      <a:pPr algn="ctr"/>
                      <a:r>
                        <a:rPr lang="en-US" sz="1100" b="1" dirty="0" smtClean="0">
                          <a:solidFill>
                            <a:schemeClr val="tx1"/>
                          </a:solidFill>
                        </a:rPr>
                        <a:t>Name</a:t>
                      </a:r>
                      <a:endParaRPr lang="en-US" sz="1100" b="1"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a:r>
                        <a:rPr lang="en-US" sz="1100" b="1" dirty="0" smtClean="0">
                          <a:solidFill>
                            <a:schemeClr val="tx1"/>
                          </a:solidFill>
                        </a:rPr>
                        <a:t>Affiliation</a:t>
                      </a:r>
                      <a:endParaRPr lang="en-US" sz="1100" b="1"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a:r>
                        <a:rPr lang="en-US" sz="1100" b="1" dirty="0" smtClean="0">
                          <a:solidFill>
                            <a:schemeClr val="tx1"/>
                          </a:solidFill>
                        </a:rPr>
                        <a:t>Address</a:t>
                      </a:r>
                      <a:endParaRPr lang="en-US" sz="1100" b="1"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a:r>
                        <a:rPr lang="en-US" sz="1100" b="1" dirty="0" smtClean="0">
                          <a:solidFill>
                            <a:schemeClr val="tx1"/>
                          </a:solidFill>
                        </a:rPr>
                        <a:t>Phone</a:t>
                      </a:r>
                      <a:endParaRPr lang="en-US" sz="1100" b="1"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a:r>
                        <a:rPr lang="en-US" sz="1100" b="1" dirty="0" smtClean="0">
                          <a:solidFill>
                            <a:schemeClr val="tx1"/>
                          </a:solidFill>
                        </a:rPr>
                        <a:t>Email</a:t>
                      </a:r>
                      <a:endParaRPr lang="en-US" sz="1100" b="1"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r>
              <a:tr h="275452">
                <a:tc>
                  <a:txBody>
                    <a:bodyPr/>
                    <a:lstStyle>
                      <a:defPPr>
                        <a:defRPr lang="en-US"/>
                      </a:defPPr>
                      <a:lvl1pPr marL="0" algn="l" defTabSz="914400" rtl="0" eaLnBrk="1" latinLnBrk="0" hangingPunct="1">
                        <a:defRPr sz="1800" b="1" kern="1200">
                          <a:solidFill>
                            <a:schemeClr val="lt1"/>
                          </a:solidFill>
                          <a:latin typeface="Times New Roman"/>
                        </a:defRPr>
                      </a:lvl1pPr>
                      <a:lvl2pPr marL="457200" algn="l" defTabSz="914400" rtl="0" eaLnBrk="1" latinLnBrk="0" hangingPunct="1">
                        <a:defRPr sz="1800" b="1" kern="1200">
                          <a:solidFill>
                            <a:schemeClr val="lt1"/>
                          </a:solidFill>
                          <a:latin typeface="Times New Roman"/>
                        </a:defRPr>
                      </a:lvl2pPr>
                      <a:lvl3pPr marL="914400" algn="l" defTabSz="914400" rtl="0" eaLnBrk="1" latinLnBrk="0" hangingPunct="1">
                        <a:defRPr sz="1800" b="1" kern="1200">
                          <a:solidFill>
                            <a:schemeClr val="lt1"/>
                          </a:solidFill>
                          <a:latin typeface="Times New Roman"/>
                        </a:defRPr>
                      </a:lvl3pPr>
                      <a:lvl4pPr marL="1371600" algn="l" defTabSz="914400" rtl="0" eaLnBrk="1" latinLnBrk="0" hangingPunct="1">
                        <a:defRPr sz="1800" b="1" kern="1200">
                          <a:solidFill>
                            <a:schemeClr val="lt1"/>
                          </a:solidFill>
                          <a:latin typeface="Times New Roman"/>
                        </a:defRPr>
                      </a:lvl4pPr>
                      <a:lvl5pPr marL="1828800" algn="l" defTabSz="914400" rtl="0" eaLnBrk="1" latinLnBrk="0" hangingPunct="1">
                        <a:defRPr sz="1800" b="1" kern="1200">
                          <a:solidFill>
                            <a:schemeClr val="lt1"/>
                          </a:solidFill>
                          <a:latin typeface="Times New Roman"/>
                        </a:defRPr>
                      </a:lvl5pPr>
                      <a:lvl6pPr marL="2286000" algn="l" defTabSz="914400" rtl="0" eaLnBrk="1" latinLnBrk="0" hangingPunct="1">
                        <a:defRPr sz="1800" b="1" kern="1200">
                          <a:solidFill>
                            <a:schemeClr val="lt1"/>
                          </a:solidFill>
                          <a:latin typeface="Times New Roman"/>
                        </a:defRPr>
                      </a:lvl6pPr>
                      <a:lvl7pPr marL="2743200" algn="l" defTabSz="914400" rtl="0" eaLnBrk="1" latinLnBrk="0" hangingPunct="1">
                        <a:defRPr sz="1800" b="1" kern="1200">
                          <a:solidFill>
                            <a:schemeClr val="lt1"/>
                          </a:solidFill>
                          <a:latin typeface="Times New Roman"/>
                        </a:defRPr>
                      </a:lvl7pPr>
                      <a:lvl8pPr marL="3200400" algn="l" defTabSz="914400" rtl="0" eaLnBrk="1" latinLnBrk="0" hangingPunct="1">
                        <a:defRPr sz="1800" b="1" kern="1200">
                          <a:solidFill>
                            <a:schemeClr val="lt1"/>
                          </a:solidFill>
                          <a:latin typeface="Times New Roman"/>
                        </a:defRPr>
                      </a:lvl8pPr>
                      <a:lvl9pPr marL="3657600" algn="l" defTabSz="914400" rtl="0" eaLnBrk="1" latinLnBrk="0" hangingPunct="1">
                        <a:defRPr sz="1800" b="1" kern="1200">
                          <a:solidFill>
                            <a:schemeClr val="lt1"/>
                          </a:solidFill>
                          <a:latin typeface="Times New Roman"/>
                        </a:defRPr>
                      </a:lvl9pPr>
                    </a:lstStyle>
                    <a:p>
                      <a:pPr marL="0" marR="0" algn="ctr">
                        <a:spcBef>
                          <a:spcPts val="0"/>
                        </a:spcBef>
                        <a:spcAft>
                          <a:spcPts val="0"/>
                        </a:spcAft>
                      </a:pPr>
                      <a:r>
                        <a:rPr lang="en-US" sz="1200" b="0" dirty="0">
                          <a:solidFill>
                            <a:srgbClr val="000000"/>
                          </a:solidFill>
                          <a:latin typeface="Times New Roman"/>
                          <a:ea typeface="Times New Roman"/>
                          <a:cs typeface="Arial"/>
                        </a:rPr>
                        <a:t>Robert Stacey</a:t>
                      </a:r>
                      <a:endParaRPr lang="en-US" sz="1200" b="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rowSpan="9">
                  <a:txBody>
                    <a:bodyPr/>
                    <a:lstStyle>
                      <a:defPPr>
                        <a:defRPr lang="en-US"/>
                      </a:defPPr>
                      <a:lvl1pPr marL="0" algn="l" defTabSz="914400" rtl="0" eaLnBrk="1" latinLnBrk="0" hangingPunct="1">
                        <a:defRPr sz="1800" b="1" kern="1200">
                          <a:solidFill>
                            <a:schemeClr val="lt1"/>
                          </a:solidFill>
                          <a:latin typeface="Times New Roman"/>
                        </a:defRPr>
                      </a:lvl1pPr>
                      <a:lvl2pPr marL="457200" algn="l" defTabSz="914400" rtl="0" eaLnBrk="1" latinLnBrk="0" hangingPunct="1">
                        <a:defRPr sz="1800" b="1" kern="1200">
                          <a:solidFill>
                            <a:schemeClr val="lt1"/>
                          </a:solidFill>
                          <a:latin typeface="Times New Roman"/>
                        </a:defRPr>
                      </a:lvl2pPr>
                      <a:lvl3pPr marL="914400" algn="l" defTabSz="914400" rtl="0" eaLnBrk="1" latinLnBrk="0" hangingPunct="1">
                        <a:defRPr sz="1800" b="1" kern="1200">
                          <a:solidFill>
                            <a:schemeClr val="lt1"/>
                          </a:solidFill>
                          <a:latin typeface="Times New Roman"/>
                        </a:defRPr>
                      </a:lvl3pPr>
                      <a:lvl4pPr marL="1371600" algn="l" defTabSz="914400" rtl="0" eaLnBrk="1" latinLnBrk="0" hangingPunct="1">
                        <a:defRPr sz="1800" b="1" kern="1200">
                          <a:solidFill>
                            <a:schemeClr val="lt1"/>
                          </a:solidFill>
                          <a:latin typeface="Times New Roman"/>
                        </a:defRPr>
                      </a:lvl4pPr>
                      <a:lvl5pPr marL="1828800" algn="l" defTabSz="914400" rtl="0" eaLnBrk="1" latinLnBrk="0" hangingPunct="1">
                        <a:defRPr sz="1800" b="1" kern="1200">
                          <a:solidFill>
                            <a:schemeClr val="lt1"/>
                          </a:solidFill>
                          <a:latin typeface="Times New Roman"/>
                        </a:defRPr>
                      </a:lvl5pPr>
                      <a:lvl6pPr marL="2286000" algn="l" defTabSz="914400" rtl="0" eaLnBrk="1" latinLnBrk="0" hangingPunct="1">
                        <a:defRPr sz="1800" b="1" kern="1200">
                          <a:solidFill>
                            <a:schemeClr val="lt1"/>
                          </a:solidFill>
                          <a:latin typeface="Times New Roman"/>
                        </a:defRPr>
                      </a:lvl6pPr>
                      <a:lvl7pPr marL="2743200" algn="l" defTabSz="914400" rtl="0" eaLnBrk="1" latinLnBrk="0" hangingPunct="1">
                        <a:defRPr sz="1800" b="1" kern="1200">
                          <a:solidFill>
                            <a:schemeClr val="lt1"/>
                          </a:solidFill>
                          <a:latin typeface="Times New Roman"/>
                        </a:defRPr>
                      </a:lvl7pPr>
                      <a:lvl8pPr marL="3200400" algn="l" defTabSz="914400" rtl="0" eaLnBrk="1" latinLnBrk="0" hangingPunct="1">
                        <a:defRPr sz="1800" b="1" kern="1200">
                          <a:solidFill>
                            <a:schemeClr val="lt1"/>
                          </a:solidFill>
                          <a:latin typeface="Times New Roman"/>
                        </a:defRPr>
                      </a:lvl8pPr>
                      <a:lvl9pPr marL="3657600" algn="l" defTabSz="914400" rtl="0" eaLnBrk="1" latinLnBrk="0" hangingPunct="1">
                        <a:defRPr sz="1800" b="1" kern="1200">
                          <a:solidFill>
                            <a:schemeClr val="lt1"/>
                          </a:solidFill>
                          <a:latin typeface="Times New Roman"/>
                        </a:defRPr>
                      </a:lvl9pPr>
                    </a:lstStyle>
                    <a:p>
                      <a:pPr marL="0" marR="0" algn="ctr">
                        <a:spcBef>
                          <a:spcPts val="0"/>
                        </a:spcBef>
                        <a:spcAft>
                          <a:spcPts val="0"/>
                        </a:spcAft>
                      </a:pPr>
                      <a:r>
                        <a:rPr lang="en-US" sz="1200" b="0" dirty="0">
                          <a:solidFill>
                            <a:srgbClr val="000000"/>
                          </a:solidFill>
                          <a:latin typeface="Times New Roman"/>
                          <a:ea typeface="Times New Roman"/>
                          <a:cs typeface="Arial"/>
                        </a:rPr>
                        <a:t>Intel</a:t>
                      </a:r>
                      <a:endParaRPr lang="en-US" sz="1200" b="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rowSpan="9">
                  <a:txBody>
                    <a:bodyPr/>
                    <a:lstStyle>
                      <a:defPPr>
                        <a:defRPr lang="en-US"/>
                      </a:defPPr>
                      <a:lvl1pPr marL="0" algn="l" defTabSz="914400" rtl="0" eaLnBrk="1" latinLnBrk="0" hangingPunct="1">
                        <a:defRPr sz="1800" b="1" kern="1200">
                          <a:solidFill>
                            <a:schemeClr val="lt1"/>
                          </a:solidFill>
                          <a:latin typeface="Times New Roman"/>
                        </a:defRPr>
                      </a:lvl1pPr>
                      <a:lvl2pPr marL="457200" algn="l" defTabSz="914400" rtl="0" eaLnBrk="1" latinLnBrk="0" hangingPunct="1">
                        <a:defRPr sz="1800" b="1" kern="1200">
                          <a:solidFill>
                            <a:schemeClr val="lt1"/>
                          </a:solidFill>
                          <a:latin typeface="Times New Roman"/>
                        </a:defRPr>
                      </a:lvl2pPr>
                      <a:lvl3pPr marL="914400" algn="l" defTabSz="914400" rtl="0" eaLnBrk="1" latinLnBrk="0" hangingPunct="1">
                        <a:defRPr sz="1800" b="1" kern="1200">
                          <a:solidFill>
                            <a:schemeClr val="lt1"/>
                          </a:solidFill>
                          <a:latin typeface="Times New Roman"/>
                        </a:defRPr>
                      </a:lvl3pPr>
                      <a:lvl4pPr marL="1371600" algn="l" defTabSz="914400" rtl="0" eaLnBrk="1" latinLnBrk="0" hangingPunct="1">
                        <a:defRPr sz="1800" b="1" kern="1200">
                          <a:solidFill>
                            <a:schemeClr val="lt1"/>
                          </a:solidFill>
                          <a:latin typeface="Times New Roman"/>
                        </a:defRPr>
                      </a:lvl4pPr>
                      <a:lvl5pPr marL="1828800" algn="l" defTabSz="914400" rtl="0" eaLnBrk="1" latinLnBrk="0" hangingPunct="1">
                        <a:defRPr sz="1800" b="1" kern="1200">
                          <a:solidFill>
                            <a:schemeClr val="lt1"/>
                          </a:solidFill>
                          <a:latin typeface="Times New Roman"/>
                        </a:defRPr>
                      </a:lvl5pPr>
                      <a:lvl6pPr marL="2286000" algn="l" defTabSz="914400" rtl="0" eaLnBrk="1" latinLnBrk="0" hangingPunct="1">
                        <a:defRPr sz="1800" b="1" kern="1200">
                          <a:solidFill>
                            <a:schemeClr val="lt1"/>
                          </a:solidFill>
                          <a:latin typeface="Times New Roman"/>
                        </a:defRPr>
                      </a:lvl6pPr>
                      <a:lvl7pPr marL="2743200" algn="l" defTabSz="914400" rtl="0" eaLnBrk="1" latinLnBrk="0" hangingPunct="1">
                        <a:defRPr sz="1800" b="1" kern="1200">
                          <a:solidFill>
                            <a:schemeClr val="lt1"/>
                          </a:solidFill>
                          <a:latin typeface="Times New Roman"/>
                        </a:defRPr>
                      </a:lvl7pPr>
                      <a:lvl8pPr marL="3200400" algn="l" defTabSz="914400" rtl="0" eaLnBrk="1" latinLnBrk="0" hangingPunct="1">
                        <a:defRPr sz="1800" b="1" kern="1200">
                          <a:solidFill>
                            <a:schemeClr val="lt1"/>
                          </a:solidFill>
                          <a:latin typeface="Times New Roman"/>
                        </a:defRPr>
                      </a:lvl8pPr>
                      <a:lvl9pPr marL="3657600" algn="l" defTabSz="914400" rtl="0" eaLnBrk="1" latinLnBrk="0" hangingPunct="1">
                        <a:defRPr sz="1800" b="1" kern="1200">
                          <a:solidFill>
                            <a:schemeClr val="lt1"/>
                          </a:solidFill>
                          <a:latin typeface="Times New Roman"/>
                        </a:defRPr>
                      </a:lvl9pPr>
                    </a:lstStyle>
                    <a:p>
                      <a:pPr marL="0" marR="0" algn="ctr">
                        <a:spcBef>
                          <a:spcPts val="0"/>
                        </a:spcBef>
                        <a:spcAft>
                          <a:spcPts val="0"/>
                        </a:spcAft>
                      </a:pPr>
                      <a:r>
                        <a:rPr lang="en-US" sz="1200" b="0" dirty="0">
                          <a:solidFill>
                            <a:srgbClr val="000000"/>
                          </a:solidFill>
                          <a:latin typeface="Times New Roman"/>
                          <a:ea typeface="Times New Roman"/>
                          <a:cs typeface="Arial"/>
                        </a:rPr>
                        <a:t>2111 NE 25th Ave, Hillsboro OR 97124, USA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rowSpan="9">
                  <a:txBody>
                    <a:bodyPr/>
                    <a:lstStyle>
                      <a:defPPr>
                        <a:defRPr lang="en-US"/>
                      </a:defPPr>
                      <a:lvl1pPr marL="0" algn="l" defTabSz="914400" rtl="0" eaLnBrk="1" latinLnBrk="0" hangingPunct="1">
                        <a:defRPr sz="1800" b="1" kern="1200">
                          <a:solidFill>
                            <a:schemeClr val="lt1"/>
                          </a:solidFill>
                          <a:latin typeface="Times New Roman"/>
                        </a:defRPr>
                      </a:lvl1pPr>
                      <a:lvl2pPr marL="457200" algn="l" defTabSz="914400" rtl="0" eaLnBrk="1" latinLnBrk="0" hangingPunct="1">
                        <a:defRPr sz="1800" b="1" kern="1200">
                          <a:solidFill>
                            <a:schemeClr val="lt1"/>
                          </a:solidFill>
                          <a:latin typeface="Times New Roman"/>
                        </a:defRPr>
                      </a:lvl2pPr>
                      <a:lvl3pPr marL="914400" algn="l" defTabSz="914400" rtl="0" eaLnBrk="1" latinLnBrk="0" hangingPunct="1">
                        <a:defRPr sz="1800" b="1" kern="1200">
                          <a:solidFill>
                            <a:schemeClr val="lt1"/>
                          </a:solidFill>
                          <a:latin typeface="Times New Roman"/>
                        </a:defRPr>
                      </a:lvl3pPr>
                      <a:lvl4pPr marL="1371600" algn="l" defTabSz="914400" rtl="0" eaLnBrk="1" latinLnBrk="0" hangingPunct="1">
                        <a:defRPr sz="1800" b="1" kern="1200">
                          <a:solidFill>
                            <a:schemeClr val="lt1"/>
                          </a:solidFill>
                          <a:latin typeface="Times New Roman"/>
                        </a:defRPr>
                      </a:lvl4pPr>
                      <a:lvl5pPr marL="1828800" algn="l" defTabSz="914400" rtl="0" eaLnBrk="1" latinLnBrk="0" hangingPunct="1">
                        <a:defRPr sz="1800" b="1" kern="1200">
                          <a:solidFill>
                            <a:schemeClr val="lt1"/>
                          </a:solidFill>
                          <a:latin typeface="Times New Roman"/>
                        </a:defRPr>
                      </a:lvl5pPr>
                      <a:lvl6pPr marL="2286000" algn="l" defTabSz="914400" rtl="0" eaLnBrk="1" latinLnBrk="0" hangingPunct="1">
                        <a:defRPr sz="1800" b="1" kern="1200">
                          <a:solidFill>
                            <a:schemeClr val="lt1"/>
                          </a:solidFill>
                          <a:latin typeface="Times New Roman"/>
                        </a:defRPr>
                      </a:lvl6pPr>
                      <a:lvl7pPr marL="2743200" algn="l" defTabSz="914400" rtl="0" eaLnBrk="1" latinLnBrk="0" hangingPunct="1">
                        <a:defRPr sz="1800" b="1" kern="1200">
                          <a:solidFill>
                            <a:schemeClr val="lt1"/>
                          </a:solidFill>
                          <a:latin typeface="Times New Roman"/>
                        </a:defRPr>
                      </a:lvl7pPr>
                      <a:lvl8pPr marL="3200400" algn="l" defTabSz="914400" rtl="0" eaLnBrk="1" latinLnBrk="0" hangingPunct="1">
                        <a:defRPr sz="1800" b="1" kern="1200">
                          <a:solidFill>
                            <a:schemeClr val="lt1"/>
                          </a:solidFill>
                          <a:latin typeface="Times New Roman"/>
                        </a:defRPr>
                      </a:lvl8pPr>
                      <a:lvl9pPr marL="3657600" algn="l" defTabSz="914400" rtl="0" eaLnBrk="1" latinLnBrk="0" hangingPunct="1">
                        <a:defRPr sz="1800" b="1" kern="1200">
                          <a:solidFill>
                            <a:schemeClr val="lt1"/>
                          </a:solidFill>
                          <a:latin typeface="Times New Roman"/>
                        </a:defRPr>
                      </a:lvl9pPr>
                    </a:lstStyle>
                    <a:p>
                      <a:pPr marL="0" marR="0" algn="ctr">
                        <a:spcBef>
                          <a:spcPts val="0"/>
                        </a:spcBef>
                        <a:spcAft>
                          <a:spcPts val="0"/>
                        </a:spcAft>
                      </a:pPr>
                      <a:r>
                        <a:rPr lang="en-US" sz="1200" b="0" dirty="0">
                          <a:solidFill>
                            <a:srgbClr val="000000"/>
                          </a:solidFill>
                          <a:latin typeface="Times New Roman"/>
                          <a:ea typeface="Times New Roman"/>
                          <a:cs typeface="Arial"/>
                        </a:rPr>
                        <a:t>+1-503-724-893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defPPr>
                        <a:defRPr lang="en-US"/>
                      </a:defPPr>
                      <a:lvl1pPr marL="0" algn="l" defTabSz="914400" rtl="0" eaLnBrk="1" latinLnBrk="0" hangingPunct="1">
                        <a:defRPr sz="1800" b="1" kern="1200">
                          <a:solidFill>
                            <a:schemeClr val="lt1"/>
                          </a:solidFill>
                          <a:latin typeface="Times New Roman"/>
                        </a:defRPr>
                      </a:lvl1pPr>
                      <a:lvl2pPr marL="457200" algn="l" defTabSz="914400" rtl="0" eaLnBrk="1" latinLnBrk="0" hangingPunct="1">
                        <a:defRPr sz="1800" b="1" kern="1200">
                          <a:solidFill>
                            <a:schemeClr val="lt1"/>
                          </a:solidFill>
                          <a:latin typeface="Times New Roman"/>
                        </a:defRPr>
                      </a:lvl2pPr>
                      <a:lvl3pPr marL="914400" algn="l" defTabSz="914400" rtl="0" eaLnBrk="1" latinLnBrk="0" hangingPunct="1">
                        <a:defRPr sz="1800" b="1" kern="1200">
                          <a:solidFill>
                            <a:schemeClr val="lt1"/>
                          </a:solidFill>
                          <a:latin typeface="Times New Roman"/>
                        </a:defRPr>
                      </a:lvl3pPr>
                      <a:lvl4pPr marL="1371600" algn="l" defTabSz="914400" rtl="0" eaLnBrk="1" latinLnBrk="0" hangingPunct="1">
                        <a:defRPr sz="1800" b="1" kern="1200">
                          <a:solidFill>
                            <a:schemeClr val="lt1"/>
                          </a:solidFill>
                          <a:latin typeface="Times New Roman"/>
                        </a:defRPr>
                      </a:lvl4pPr>
                      <a:lvl5pPr marL="1828800" algn="l" defTabSz="914400" rtl="0" eaLnBrk="1" latinLnBrk="0" hangingPunct="1">
                        <a:defRPr sz="1800" b="1" kern="1200">
                          <a:solidFill>
                            <a:schemeClr val="lt1"/>
                          </a:solidFill>
                          <a:latin typeface="Times New Roman"/>
                        </a:defRPr>
                      </a:lvl5pPr>
                      <a:lvl6pPr marL="2286000" algn="l" defTabSz="914400" rtl="0" eaLnBrk="1" latinLnBrk="0" hangingPunct="1">
                        <a:defRPr sz="1800" b="1" kern="1200">
                          <a:solidFill>
                            <a:schemeClr val="lt1"/>
                          </a:solidFill>
                          <a:latin typeface="Times New Roman"/>
                        </a:defRPr>
                      </a:lvl6pPr>
                      <a:lvl7pPr marL="2743200" algn="l" defTabSz="914400" rtl="0" eaLnBrk="1" latinLnBrk="0" hangingPunct="1">
                        <a:defRPr sz="1800" b="1" kern="1200">
                          <a:solidFill>
                            <a:schemeClr val="lt1"/>
                          </a:solidFill>
                          <a:latin typeface="Times New Roman"/>
                        </a:defRPr>
                      </a:lvl7pPr>
                      <a:lvl8pPr marL="3200400" algn="l" defTabSz="914400" rtl="0" eaLnBrk="1" latinLnBrk="0" hangingPunct="1">
                        <a:defRPr sz="1800" b="1" kern="1200">
                          <a:solidFill>
                            <a:schemeClr val="lt1"/>
                          </a:solidFill>
                          <a:latin typeface="Times New Roman"/>
                        </a:defRPr>
                      </a:lvl8pPr>
                      <a:lvl9pPr marL="3657600" algn="l" defTabSz="914400" rtl="0" eaLnBrk="1" latinLnBrk="0" hangingPunct="1">
                        <a:defRPr sz="1800" b="1" kern="1200">
                          <a:solidFill>
                            <a:schemeClr val="lt1"/>
                          </a:solidFill>
                          <a:latin typeface="Times New Roman"/>
                        </a:defRPr>
                      </a:lvl9pPr>
                    </a:lstStyle>
                    <a:p>
                      <a:pPr marL="0" marR="0" algn="ctr">
                        <a:spcBef>
                          <a:spcPts val="0"/>
                        </a:spcBef>
                        <a:spcAft>
                          <a:spcPts val="0"/>
                        </a:spcAft>
                      </a:pPr>
                      <a:r>
                        <a:rPr lang="en-US" sz="1100" b="0" dirty="0">
                          <a:solidFill>
                            <a:srgbClr val="000000"/>
                          </a:solidFill>
                          <a:latin typeface="Times New Roman"/>
                          <a:ea typeface="Times New Roman"/>
                          <a:cs typeface="Arial"/>
                        </a:rPr>
                        <a:t>robert.stacey@intel.com</a:t>
                      </a:r>
                      <a:endParaRPr lang="en-US" sz="1100" b="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r>
              <a:tr h="275452">
                <a:tc>
                  <a:txBody>
                    <a:bodyPr/>
                    <a:lstStyle>
                      <a:defPPr>
                        <a:defRPr lang="en-US"/>
                      </a:defPPr>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marL="0" marR="0" algn="ctr">
                        <a:spcBef>
                          <a:spcPts val="0"/>
                        </a:spcBef>
                        <a:spcAft>
                          <a:spcPts val="0"/>
                        </a:spcAft>
                      </a:pPr>
                      <a:r>
                        <a:rPr lang="en-US" sz="1200" dirty="0">
                          <a:solidFill>
                            <a:srgbClr val="000000"/>
                          </a:solidFill>
                          <a:latin typeface="Times New Roman"/>
                          <a:ea typeface="Times New Roman"/>
                          <a:cs typeface="Arial"/>
                        </a:rPr>
                        <a:t>Eldad Perahia</a:t>
                      </a:r>
                      <a:endParaRPr lang="en-US" sz="12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defPPr>
                        <a:defRPr lang="en-US"/>
                      </a:defPPr>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marL="0" marR="0" algn="ctr">
                        <a:spcBef>
                          <a:spcPts val="0"/>
                        </a:spcBef>
                        <a:spcAft>
                          <a:spcPts val="0"/>
                        </a:spcAft>
                      </a:pPr>
                      <a:r>
                        <a:rPr lang="en-US" sz="1100" dirty="0">
                          <a:solidFill>
                            <a:srgbClr val="000000"/>
                          </a:solidFill>
                          <a:latin typeface="Times New Roman"/>
                          <a:ea typeface="Times New Roman"/>
                          <a:cs typeface="Arial"/>
                        </a:rPr>
                        <a:t>eldad.perahia@intel.com</a:t>
                      </a: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r>
              <a:tr h="275452">
                <a:tc>
                  <a:txBody>
                    <a:bodyPr/>
                    <a:lstStyle>
                      <a:defPPr>
                        <a:defRPr lang="en-US"/>
                      </a:defPPr>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marL="0" marR="0" algn="ctr">
                        <a:spcBef>
                          <a:spcPts val="0"/>
                        </a:spcBef>
                        <a:spcAft>
                          <a:spcPts val="0"/>
                        </a:spcAft>
                      </a:pPr>
                      <a:r>
                        <a:rPr lang="en-US" sz="1200" dirty="0">
                          <a:solidFill>
                            <a:srgbClr val="000000"/>
                          </a:solidFill>
                          <a:latin typeface="Times New Roman"/>
                          <a:ea typeface="Times New Roman"/>
                          <a:cs typeface="Arial"/>
                        </a:rPr>
                        <a:t>Shahrnaz Azizi</a:t>
                      </a:r>
                      <a:endParaRPr lang="en-US" sz="12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defPPr>
                        <a:defRPr lang="en-US"/>
                      </a:defPPr>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marL="0" marR="0" algn="ctr">
                        <a:spcBef>
                          <a:spcPts val="0"/>
                        </a:spcBef>
                        <a:spcAft>
                          <a:spcPts val="0"/>
                        </a:spcAft>
                      </a:pPr>
                      <a:r>
                        <a:rPr lang="en-US" sz="1100" dirty="0">
                          <a:solidFill>
                            <a:srgbClr val="000000"/>
                          </a:solidFill>
                          <a:latin typeface="Times New Roman"/>
                          <a:ea typeface="Times New Roman"/>
                          <a:cs typeface="Arial"/>
                        </a:rPr>
                        <a:t>shahrnaz.azizi@intel.com</a:t>
                      </a: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r>
              <a:tr h="275452">
                <a:tc>
                  <a:txBody>
                    <a:bodyPr/>
                    <a:lstStyle>
                      <a:defPPr>
                        <a:defRPr lang="en-US"/>
                      </a:defPPr>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marL="0" marR="0" algn="ctr">
                        <a:spcBef>
                          <a:spcPts val="0"/>
                        </a:spcBef>
                        <a:spcAft>
                          <a:spcPts val="0"/>
                        </a:spcAft>
                      </a:pPr>
                      <a:r>
                        <a:rPr lang="en-US" sz="1200" dirty="0">
                          <a:solidFill>
                            <a:srgbClr val="000000"/>
                          </a:solidFill>
                          <a:latin typeface="Times New Roman"/>
                          <a:ea typeface="Times New Roman"/>
                          <a:cs typeface="Arial"/>
                        </a:rPr>
                        <a:t>Po-Kai Huang</a:t>
                      </a:r>
                      <a:endParaRPr lang="en-US" sz="12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vMerge="1">
                  <a:txBody>
                    <a:bodyPr/>
                    <a:lstStyle/>
                    <a:p>
                      <a:endParaRPr lang="en-US"/>
                    </a:p>
                  </a:txBody>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tc>
                <a:tc>
                  <a:txBody>
                    <a:bodyPr/>
                    <a:lstStyle>
                      <a:defPPr>
                        <a:defRPr lang="en-US"/>
                      </a:defPPr>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marL="0" marR="0" algn="ctr">
                        <a:spcBef>
                          <a:spcPts val="0"/>
                        </a:spcBef>
                        <a:spcAft>
                          <a:spcPts val="0"/>
                        </a:spcAft>
                      </a:pPr>
                      <a:r>
                        <a:rPr lang="en-US" sz="1100" dirty="0">
                          <a:solidFill>
                            <a:srgbClr val="000000"/>
                          </a:solidFill>
                          <a:latin typeface="Times New Roman"/>
                          <a:ea typeface="Times New Roman"/>
                          <a:cs typeface="Arial"/>
                        </a:rPr>
                        <a:t>po-kai.huang@intel.com</a:t>
                      </a: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r>
              <a:tr h="275452">
                <a:tc>
                  <a:txBody>
                    <a:bodyPr/>
                    <a:lstStyle>
                      <a:defPPr>
                        <a:defRPr lang="en-US"/>
                      </a:defPPr>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marL="0" marR="0" algn="ctr">
                        <a:spcBef>
                          <a:spcPts val="0"/>
                        </a:spcBef>
                        <a:spcAft>
                          <a:spcPts val="0"/>
                        </a:spcAft>
                      </a:pPr>
                      <a:r>
                        <a:rPr lang="en-US" sz="1200" dirty="0">
                          <a:solidFill>
                            <a:srgbClr val="000000"/>
                          </a:solidFill>
                          <a:latin typeface="Times New Roman"/>
                          <a:ea typeface="Times New Roman"/>
                          <a:cs typeface="Arial"/>
                        </a:rPr>
                        <a:t>Qinghua Li</a:t>
                      </a:r>
                      <a:endParaRPr lang="en-US" sz="12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defPPr>
                        <a:defRPr lang="en-US"/>
                      </a:defPPr>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marL="0" marR="0" algn="ctr">
                        <a:spcBef>
                          <a:spcPts val="0"/>
                        </a:spcBef>
                        <a:spcAft>
                          <a:spcPts val="0"/>
                        </a:spcAft>
                      </a:pPr>
                      <a:r>
                        <a:rPr lang="en-US" sz="1100" dirty="0">
                          <a:solidFill>
                            <a:srgbClr val="000000"/>
                          </a:solidFill>
                          <a:latin typeface="Times New Roman"/>
                          <a:ea typeface="Times New Roman"/>
                          <a:cs typeface="Arial"/>
                        </a:rPr>
                        <a:t>quinghua.li@intel.com</a:t>
                      </a: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r>
              <a:tr h="275452">
                <a:tc>
                  <a:txBody>
                    <a:bodyPr/>
                    <a:lstStyle>
                      <a:defPPr>
                        <a:defRPr lang="en-US"/>
                      </a:defPPr>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marL="0" marR="0" algn="ctr">
                        <a:spcBef>
                          <a:spcPts val="0"/>
                        </a:spcBef>
                        <a:spcAft>
                          <a:spcPts val="0"/>
                        </a:spcAft>
                      </a:pPr>
                      <a:r>
                        <a:rPr lang="en-US" sz="1200" dirty="0">
                          <a:solidFill>
                            <a:srgbClr val="000000"/>
                          </a:solidFill>
                          <a:latin typeface="Times New Roman"/>
                          <a:ea typeface="Times New Roman"/>
                          <a:cs typeface="Arial"/>
                        </a:rPr>
                        <a:t>Xiaogang Chen</a:t>
                      </a:r>
                      <a:endParaRPr lang="en-US" sz="12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defPPr>
                        <a:defRPr lang="en-US"/>
                      </a:defPPr>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marL="0" marR="0" algn="ctr">
                        <a:spcBef>
                          <a:spcPts val="0"/>
                        </a:spcBef>
                        <a:spcAft>
                          <a:spcPts val="0"/>
                        </a:spcAft>
                      </a:pPr>
                      <a:r>
                        <a:rPr lang="en-US" sz="1100" dirty="0">
                          <a:solidFill>
                            <a:srgbClr val="000000"/>
                          </a:solidFill>
                          <a:latin typeface="Times New Roman"/>
                          <a:ea typeface="Times New Roman"/>
                          <a:cs typeface="Arial"/>
                        </a:rPr>
                        <a:t>xiaogang.c.chen@intel.com</a:t>
                      </a: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r>
              <a:tr h="275452">
                <a:tc>
                  <a:txBody>
                    <a:bodyPr/>
                    <a:lstStyle>
                      <a:defPPr>
                        <a:defRPr lang="en-US"/>
                      </a:defPPr>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marL="0" marR="0" algn="ctr">
                        <a:spcBef>
                          <a:spcPts val="0"/>
                        </a:spcBef>
                        <a:spcAft>
                          <a:spcPts val="0"/>
                        </a:spcAft>
                      </a:pPr>
                      <a:r>
                        <a:rPr lang="en-US" sz="1200" dirty="0" err="1">
                          <a:solidFill>
                            <a:srgbClr val="000000"/>
                          </a:solidFill>
                          <a:latin typeface="Times New Roman"/>
                          <a:ea typeface="Times New Roman"/>
                          <a:cs typeface="Arial"/>
                        </a:rPr>
                        <a:t>Chitto</a:t>
                      </a:r>
                      <a:r>
                        <a:rPr lang="en-US" sz="1200" dirty="0">
                          <a:solidFill>
                            <a:srgbClr val="000000"/>
                          </a:solidFill>
                          <a:latin typeface="Times New Roman"/>
                          <a:ea typeface="Times New Roman"/>
                          <a:cs typeface="Arial"/>
                        </a:rPr>
                        <a:t> Ghosh</a:t>
                      </a:r>
                      <a:endParaRPr lang="en-US" sz="12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defPPr>
                        <a:defRPr lang="en-US"/>
                      </a:defPPr>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marL="0" marR="0" algn="ctr">
                        <a:spcBef>
                          <a:spcPts val="0"/>
                        </a:spcBef>
                        <a:spcAft>
                          <a:spcPts val="0"/>
                        </a:spcAft>
                      </a:pPr>
                      <a:r>
                        <a:rPr lang="en-US" sz="1100" dirty="0">
                          <a:solidFill>
                            <a:srgbClr val="000000"/>
                          </a:solidFill>
                          <a:latin typeface="Times New Roman"/>
                          <a:ea typeface="Times New Roman"/>
                          <a:cs typeface="Arial"/>
                        </a:rPr>
                        <a:t>chittabrata.ghosh@intel.com</a:t>
                      </a: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r>
              <a:tr h="275452">
                <a:tc>
                  <a:txBody>
                    <a:bodyPr/>
                    <a:lstStyle>
                      <a:defPPr>
                        <a:defRPr lang="en-US"/>
                      </a:defPPr>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Laurent </a:t>
                      </a:r>
                      <a:r>
                        <a:rPr lang="en-US" sz="1200" dirty="0" err="1" smtClean="0">
                          <a:solidFill>
                            <a:srgbClr val="000000"/>
                          </a:solidFill>
                          <a:latin typeface="+mn-lt"/>
                          <a:ea typeface="Times New Roman"/>
                          <a:cs typeface="Arial"/>
                        </a:rPr>
                        <a:t>cariou</a:t>
                      </a:r>
                      <a:r>
                        <a:rPr lang="en-US" sz="1200" dirty="0" smtClean="0">
                          <a:solidFill>
                            <a:srgbClr val="000000"/>
                          </a:solidFill>
                          <a:latin typeface="+mn-lt"/>
                          <a:ea typeface="Times New Roman"/>
                          <a:cs typeface="Arial"/>
                        </a:rPr>
                        <a:t> </a:t>
                      </a:r>
                      <a:endParaRPr lang="en-US" sz="1200" dirty="0" smtClean="0">
                        <a:latin typeface="+mn-lt"/>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defPPr>
                        <a:defRPr lang="en-US"/>
                      </a:defPPr>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marL="0" marR="0" algn="ctr">
                        <a:spcBef>
                          <a:spcPts val="0"/>
                        </a:spcBef>
                        <a:spcAft>
                          <a:spcPts val="0"/>
                        </a:spcAft>
                      </a:pPr>
                      <a:r>
                        <a:rPr lang="en-US" sz="1100" dirty="0" smtClean="0">
                          <a:latin typeface="+mn-lt"/>
                          <a:ea typeface="Times New Roman"/>
                          <a:cs typeface="Arial"/>
                        </a:rPr>
                        <a:t>laurent.cariou@intel.com</a:t>
                      </a: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r>
              <a:tr h="275452">
                <a:tc>
                  <a:txBody>
                    <a:bodyPr/>
                    <a:lstStyle>
                      <a:defPPr>
                        <a:defRPr lang="en-US"/>
                      </a:defPPr>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marL="0" marR="0" algn="ctr">
                        <a:spcBef>
                          <a:spcPts val="0"/>
                        </a:spcBef>
                        <a:spcAft>
                          <a:spcPts val="0"/>
                        </a:spcAft>
                      </a:pPr>
                      <a:r>
                        <a:rPr lang="en-US" sz="1200" dirty="0" err="1">
                          <a:solidFill>
                            <a:srgbClr val="000000"/>
                          </a:solidFill>
                          <a:latin typeface="Times New Roman"/>
                          <a:ea typeface="Times New Roman"/>
                          <a:cs typeface="Arial"/>
                        </a:rPr>
                        <a:t>Rongzhen</a:t>
                      </a:r>
                      <a:r>
                        <a:rPr lang="en-US" sz="1200" dirty="0">
                          <a:solidFill>
                            <a:srgbClr val="000000"/>
                          </a:solidFill>
                          <a:latin typeface="Times New Roman"/>
                          <a:ea typeface="Times New Roman"/>
                          <a:cs typeface="Arial"/>
                        </a:rPr>
                        <a:t> Yang</a:t>
                      </a:r>
                      <a:endParaRPr lang="en-US" sz="12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defPPr>
                        <a:defRPr lang="en-US"/>
                      </a:defPPr>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marL="0" marR="0" algn="ctr">
                        <a:spcBef>
                          <a:spcPts val="0"/>
                        </a:spcBef>
                        <a:spcAft>
                          <a:spcPts val="0"/>
                        </a:spcAft>
                      </a:pPr>
                      <a:r>
                        <a:rPr lang="en-US" sz="1100" dirty="0">
                          <a:solidFill>
                            <a:srgbClr val="000000"/>
                          </a:solidFill>
                          <a:latin typeface="Times New Roman"/>
                          <a:ea typeface="Times New Roman"/>
                          <a:cs typeface="Arial"/>
                        </a:rPr>
                        <a:t>rongzhen.yang@intel.com</a:t>
                      </a: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r>
            </a:tbl>
          </a:graphicData>
        </a:graphic>
      </p:graphicFrame>
      <p:sp>
        <p:nvSpPr>
          <p:cNvPr id="16" name="标题 18"/>
          <p:cNvSpPr txBox="1">
            <a:spLocks/>
          </p:cNvSpPr>
          <p:nvPr/>
        </p:nvSpPr>
        <p:spPr bwMode="auto">
          <a:xfrm>
            <a:off x="685800" y="763488"/>
            <a:ext cx="7772400" cy="2286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a:pPr>
            <a:r>
              <a:rPr kumimoji="0" lang="en-US" altLang="zh-CN" sz="2000" b="1" i="0" u="none" strike="noStrike" kern="0" cap="none" spc="0" normalizeH="0" baseline="0" noProof="0" dirty="0" smtClean="0">
                <a:ln>
                  <a:noFill/>
                </a:ln>
                <a:solidFill>
                  <a:srgbClr val="000000"/>
                </a:solidFill>
                <a:effectLst/>
                <a:uLnTx/>
                <a:uFillTx/>
                <a:latin typeface="+mj-lt"/>
                <a:ea typeface="+mj-ea"/>
                <a:cs typeface="+mj-cs"/>
              </a:rPr>
              <a:t>Authors (continued)</a:t>
            </a:r>
            <a:endParaRPr kumimoji="0" lang="zh-CN" altLang="en-US" sz="2000" b="1" i="0" u="none" strike="noStrike" kern="0" cap="none" spc="0" normalizeH="0" baseline="0" noProof="0" dirty="0">
              <a:ln>
                <a:noFill/>
              </a:ln>
              <a:solidFill>
                <a:srgbClr val="000000"/>
              </a:solidFill>
              <a:effectLst/>
              <a:uLnTx/>
              <a:uFillTx/>
              <a:latin typeface="+mj-lt"/>
              <a:ea typeface="+mj-ea"/>
              <a:cs typeface="+mj-cs"/>
            </a:endParaRPr>
          </a:p>
        </p:txBody>
      </p:sp>
      <p:sp>
        <p:nvSpPr>
          <p:cNvPr id="9" name="Footer Placeholder 3"/>
          <p:cNvSpPr>
            <a:spLocks noGrp="1"/>
          </p:cNvSpPr>
          <p:nvPr>
            <p:ph type="ftr" sz="quarter" idx="3"/>
          </p:nvPr>
        </p:nvSpPr>
        <p:spPr>
          <a:xfrm>
            <a:off x="5791199" y="6475413"/>
            <a:ext cx="2752661" cy="184666"/>
          </a:xfrm>
          <a:noFill/>
        </p:spPr>
        <p:txBody>
          <a:bodyPr/>
          <a:lstStyle/>
          <a:p>
            <a:r>
              <a:rPr lang="en-US" dirty="0" smtClean="0"/>
              <a:t>Huawei, Broadcom, </a:t>
            </a:r>
            <a:r>
              <a:rPr lang="en-US" altLang="zh-CN" dirty="0"/>
              <a:t>et al</a:t>
            </a:r>
            <a:endParaRPr lang="en-US" dirty="0"/>
          </a:p>
        </p:txBody>
      </p:sp>
      <p:graphicFrame>
        <p:nvGraphicFramePr>
          <p:cNvPr id="10" name="Table 7"/>
          <p:cNvGraphicFramePr>
            <a:graphicFrameLocks noGrp="1"/>
          </p:cNvGraphicFramePr>
          <p:nvPr/>
        </p:nvGraphicFramePr>
        <p:xfrm>
          <a:off x="990600" y="4267200"/>
          <a:ext cx="7239000" cy="1652712"/>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7545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Joonsuk Kim</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Apple</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u="none" kern="1200" dirty="0" smtClean="0">
                          <a:solidFill>
                            <a:schemeClr val="tx1"/>
                          </a:solidFill>
                          <a:latin typeface="+mn-lt"/>
                          <a:ea typeface="+mn-ea"/>
                          <a:cs typeface="+mn-cs"/>
                        </a:rPr>
                        <a:t> joonsuk@apple.com</a:t>
                      </a:r>
                      <a:endParaRPr lang="en-US" sz="900" b="0" u="none"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kern="1200" dirty="0" smtClean="0">
                          <a:solidFill>
                            <a:schemeClr val="dk1"/>
                          </a:solidFill>
                          <a:latin typeface="+mn-lt"/>
                          <a:ea typeface="+mn-ea"/>
                          <a:cs typeface="+mn-cs"/>
                        </a:rPr>
                        <a:t>Aon </a:t>
                      </a:r>
                      <a:r>
                        <a:rPr lang="en-US" sz="1200" kern="1200" dirty="0" err="1" smtClean="0">
                          <a:solidFill>
                            <a:schemeClr val="dk1"/>
                          </a:solidFill>
                          <a:latin typeface="+mn-lt"/>
                          <a:ea typeface="+mn-ea"/>
                          <a:cs typeface="+mn-cs"/>
                        </a:rPr>
                        <a:t>Mujtaba</a:t>
                      </a:r>
                      <a:r>
                        <a:rPr lang="en-US" sz="1200" kern="1200" dirty="0" smtClean="0">
                          <a:solidFill>
                            <a:schemeClr val="dk1"/>
                          </a:solidFill>
                          <a:latin typeface="+mn-lt"/>
                          <a:ea typeface="+mn-ea"/>
                          <a:cs typeface="+mn-cs"/>
                        </a:rPr>
                        <a:t> </a:t>
                      </a:r>
                      <a:r>
                        <a:rPr lang="en-US" sz="1800" kern="1200" dirty="0" smtClean="0">
                          <a:solidFill>
                            <a:schemeClr val="dk1"/>
                          </a:solidFill>
                          <a:latin typeface="+mn-lt"/>
                          <a:ea typeface="+mn-ea"/>
                          <a:cs typeface="+mn-cs"/>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dk1"/>
                          </a:solidFill>
                          <a:latin typeface="+mn-lt"/>
                          <a:ea typeface="+mn-ea"/>
                          <a:cs typeface="+mn-cs"/>
                        </a:rPr>
                        <a:t>mujtaba@apple.com</a:t>
                      </a:r>
                      <a:endParaRPr lang="en-US" sz="900" u="none"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solidFill>
                            <a:srgbClr val="000000"/>
                          </a:solidFill>
                          <a:latin typeface="+mn-lt"/>
                          <a:ea typeface="Times New Roman"/>
                          <a:cs typeface="Arial"/>
                        </a:rPr>
                        <a:t>Guoqing</a:t>
                      </a:r>
                      <a:r>
                        <a:rPr lang="en-US" sz="1200" dirty="0" smtClean="0">
                          <a:solidFill>
                            <a:srgbClr val="000000"/>
                          </a:solidFill>
                          <a:latin typeface="+mn-lt"/>
                          <a:ea typeface="Times New Roman"/>
                          <a:cs typeface="Arial"/>
                        </a:rPr>
                        <a:t> Li</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dk1"/>
                          </a:solidFill>
                          <a:latin typeface="+mn-lt"/>
                          <a:ea typeface="+mn-ea"/>
                          <a:cs typeface="+mn-cs"/>
                        </a:rPr>
                        <a:t>guoqing_li@apple.com</a:t>
                      </a:r>
                      <a:endParaRPr lang="en-US" sz="900" u="none"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Eric Wong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dk1"/>
                          </a:solidFill>
                          <a:latin typeface="+mn-lt"/>
                          <a:ea typeface="+mn-ea"/>
                          <a:cs typeface="+mn-cs"/>
                        </a:rPr>
                        <a:t>ericwong@apple.com</a:t>
                      </a:r>
                      <a:r>
                        <a:rPr lang="en-US" sz="900" u="none" dirty="0">
                          <a:solidFill>
                            <a:srgbClr val="000000"/>
                          </a:solidFill>
                          <a:latin typeface="Times New Roman"/>
                          <a:ea typeface="Times New Roman"/>
                          <a:cs typeface="Arial"/>
                        </a:rPr>
                        <a:t> </a:t>
                      </a:r>
                      <a:endParaRPr lang="en-US" sz="900" u="none"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Chris</a:t>
                      </a:r>
                      <a:r>
                        <a:rPr lang="en-US" sz="1200" baseline="0" dirty="0" smtClean="0">
                          <a:latin typeface="Times New Roman"/>
                          <a:ea typeface="Times New Roman"/>
                          <a:cs typeface="Arial"/>
                        </a:rPr>
                        <a:t> Hartman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dk1"/>
                          </a:solidFill>
                          <a:latin typeface="+mn-lt"/>
                          <a:ea typeface="+mn-ea"/>
                          <a:cs typeface="+mn-cs"/>
                        </a:rPr>
                        <a:t>chartman@apple.com</a:t>
                      </a:r>
                      <a:endParaRPr lang="en-US" sz="900" u="none"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8" name="Rectangle 4"/>
          <p:cNvSpPr>
            <a:spLocks noGrp="1" noChangeArrowheads="1"/>
          </p:cNvSpPr>
          <p:nvPr>
            <p:ph type="dt" sz="half" idx="2"/>
          </p:nvPr>
        </p:nvSpPr>
        <p:spPr bwMode="auto">
          <a:xfrm>
            <a:off x="696913" y="334189"/>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US" altLang="zh-CN" dirty="0" smtClean="0"/>
              <a:t>Sept 2015</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4294967295"/>
          </p:nvPr>
        </p:nvSpPr>
        <p:spPr>
          <a:xfrm>
            <a:off x="4344988" y="6475413"/>
            <a:ext cx="684212" cy="363537"/>
          </a:xfrm>
          <a:prstGeom prst="rect">
            <a:avLst/>
          </a:prstGeom>
        </p:spPr>
        <p:txBody>
          <a:bodyPr/>
          <a:lstStyle/>
          <a:p>
            <a:r>
              <a:rPr lang="en-GB" smtClean="0"/>
              <a:t>Slide </a:t>
            </a:r>
            <a:fld id="{440F5867-744E-4AA6-B0ED-4C44D2DFBB7B}" type="slidenum">
              <a:rPr lang="en-GB" smtClean="0"/>
              <a:pPr/>
              <a:t>7</a:t>
            </a:fld>
            <a:endParaRPr lang="en-GB" dirty="0"/>
          </a:p>
        </p:txBody>
      </p:sp>
      <p:sp>
        <p:nvSpPr>
          <p:cNvPr id="7" name="标题 18"/>
          <p:cNvSpPr txBox="1">
            <a:spLocks/>
          </p:cNvSpPr>
          <p:nvPr/>
        </p:nvSpPr>
        <p:spPr bwMode="auto">
          <a:xfrm>
            <a:off x="685800" y="763488"/>
            <a:ext cx="7772400" cy="2286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a:pPr>
            <a:r>
              <a:rPr kumimoji="0" lang="en-US" altLang="zh-CN" sz="2000" b="1" i="0" u="none" strike="noStrike" kern="0" cap="none" spc="0" normalizeH="0" baseline="0" noProof="0" dirty="0" smtClean="0">
                <a:ln>
                  <a:noFill/>
                </a:ln>
                <a:solidFill>
                  <a:srgbClr val="000000"/>
                </a:solidFill>
                <a:effectLst/>
                <a:uLnTx/>
                <a:uFillTx/>
                <a:latin typeface="+mj-lt"/>
                <a:ea typeface="+mj-ea"/>
                <a:cs typeface="+mj-cs"/>
              </a:rPr>
              <a:t>Authors (continued)</a:t>
            </a:r>
            <a:endParaRPr kumimoji="0" lang="zh-CN" altLang="en-US" sz="2000" b="1" i="0" u="none" strike="noStrike" kern="0" cap="none" spc="0" normalizeH="0" baseline="0" noProof="0" dirty="0">
              <a:ln>
                <a:noFill/>
              </a:ln>
              <a:solidFill>
                <a:srgbClr val="000000"/>
              </a:solidFill>
              <a:effectLst/>
              <a:uLnTx/>
              <a:uFillTx/>
              <a:latin typeface="+mj-lt"/>
              <a:ea typeface="+mj-ea"/>
              <a:cs typeface="+mj-cs"/>
            </a:endParaRPr>
          </a:p>
        </p:txBody>
      </p:sp>
      <p:graphicFrame>
        <p:nvGraphicFramePr>
          <p:cNvPr id="8" name="Table 12"/>
          <p:cNvGraphicFramePr>
            <a:graphicFrameLocks noGrp="1"/>
          </p:cNvGraphicFramePr>
          <p:nvPr/>
        </p:nvGraphicFramePr>
        <p:xfrm>
          <a:off x="762000" y="1232532"/>
          <a:ext cx="7620000" cy="3018652"/>
        </p:xfrm>
        <a:graphic>
          <a:graphicData uri="http://schemas.openxmlformats.org/drawingml/2006/table">
            <a:tbl>
              <a:tblPr firstRow="1" bandRow="1">
                <a:tableStyleId>{F5AB1C69-6EDB-4FF4-983F-18BD219EF322}</a:tableStyleId>
              </a:tblPr>
              <a:tblGrid>
                <a:gridCol w="1524000"/>
                <a:gridCol w="1203158"/>
                <a:gridCol w="1684421"/>
                <a:gridCol w="1363579"/>
                <a:gridCol w="1844842"/>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Kiseon Ryu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200" dirty="0">
                          <a:solidFill>
                            <a:srgbClr val="000000"/>
                          </a:solidFill>
                          <a:latin typeface="Times New Roman"/>
                          <a:ea typeface="Times New Roman"/>
                          <a:cs typeface="Arial"/>
                        </a:rPr>
                        <a:t>LG Electronics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200" dirty="0">
                          <a:solidFill>
                            <a:srgbClr val="000000"/>
                          </a:solidFill>
                          <a:latin typeface="Times New Roman"/>
                          <a:ea typeface="Times New Roman"/>
                          <a:cs typeface="Arial"/>
                        </a:rPr>
                        <a:t>19, </a:t>
                      </a:r>
                      <a:r>
                        <a:rPr lang="en-US" sz="1200" dirty="0" err="1">
                          <a:solidFill>
                            <a:srgbClr val="000000"/>
                          </a:solidFill>
                          <a:latin typeface="Times New Roman"/>
                          <a:ea typeface="Times New Roman"/>
                          <a:cs typeface="Arial"/>
                        </a:rPr>
                        <a:t>Yangjae-daero</a:t>
                      </a:r>
                      <a:r>
                        <a:rPr lang="en-US" sz="1200" dirty="0">
                          <a:solidFill>
                            <a:srgbClr val="000000"/>
                          </a:solidFill>
                          <a:latin typeface="Times New Roman"/>
                          <a:ea typeface="Times New Roman"/>
                          <a:cs typeface="Arial"/>
                        </a:rPr>
                        <a:t> 11gil, </a:t>
                      </a:r>
                      <a:r>
                        <a:rPr lang="en-US" sz="1200" dirty="0" err="1">
                          <a:solidFill>
                            <a:srgbClr val="000000"/>
                          </a:solidFill>
                          <a:latin typeface="Times New Roman"/>
                          <a:ea typeface="Times New Roman"/>
                          <a:cs typeface="Arial"/>
                        </a:rPr>
                        <a:t>Seocho-gu</a:t>
                      </a:r>
                      <a:r>
                        <a:rPr lang="en-US" sz="1200" dirty="0">
                          <a:solidFill>
                            <a:srgbClr val="000000"/>
                          </a:solidFill>
                          <a:latin typeface="Times New Roman"/>
                          <a:ea typeface="Times New Roman"/>
                          <a:cs typeface="Arial"/>
                        </a:rPr>
                        <a:t>, Seoul 137-130, Korea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kiseon.ryu@lge.com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Jinyoung</a:t>
                      </a:r>
                      <a:r>
                        <a:rPr lang="en-US" sz="1200" dirty="0">
                          <a:solidFill>
                            <a:srgbClr val="000000"/>
                          </a:solidFill>
                          <a:latin typeface="Times New Roman"/>
                          <a:ea typeface="Times New Roman"/>
                          <a:cs typeface="Arial"/>
                        </a:rPr>
                        <a:t> Chun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jiny.chun@lge.com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Jinsoo Choi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js.choi@lge.com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Jeongki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jeongki.kim@lge.com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Giwon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giwon.park@lge.com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Dongguk</a:t>
                      </a:r>
                      <a:r>
                        <a:rPr lang="en-US" sz="1200" dirty="0">
                          <a:solidFill>
                            <a:srgbClr val="000000"/>
                          </a:solidFill>
                          <a:latin typeface="Times New Roman"/>
                          <a:ea typeface="Times New Roman"/>
                          <a:cs typeface="Arial"/>
                        </a:rPr>
                        <a:t> Lim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dongguk.lim@lge.com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Suhwook</a:t>
                      </a:r>
                      <a:r>
                        <a:rPr lang="en-US" sz="1200" dirty="0">
                          <a:solidFill>
                            <a:srgbClr val="000000"/>
                          </a:solidFill>
                          <a:latin typeface="Times New Roman"/>
                          <a:ea typeface="Times New Roman"/>
                          <a:cs typeface="Arial"/>
                        </a:rPr>
                        <a:t>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suhwook.kim@lge.com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Eunsung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esung.park@lge.com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HanGyu Cho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hg.cho@lge.com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Thomas Derham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Orange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thomas.derham@orange.com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9" name="Table 6"/>
          <p:cNvGraphicFramePr>
            <a:graphicFrameLocks noGrp="1"/>
          </p:cNvGraphicFramePr>
          <p:nvPr/>
        </p:nvGraphicFramePr>
        <p:xfrm>
          <a:off x="762000" y="4253519"/>
          <a:ext cx="7620000" cy="1479737"/>
        </p:xfrm>
        <a:graphic>
          <a:graphicData uri="http://schemas.openxmlformats.org/drawingml/2006/table">
            <a:tbl>
              <a:tblPr/>
              <a:tblGrid>
                <a:gridCol w="1523999"/>
                <a:gridCol w="1219200"/>
                <a:gridCol w="1676400"/>
                <a:gridCol w="1371600"/>
                <a:gridCol w="1828801"/>
              </a:tblGrid>
              <a:tr h="341477">
                <a:tc>
                  <a:txBody>
                    <a:bodyPr/>
                    <a:lstStyle/>
                    <a:p>
                      <a:pPr algn="ctr" fontAlgn="ctr"/>
                      <a:r>
                        <a:rPr lang="en-US" sz="1000" b="0" i="0" u="none" strike="noStrike" dirty="0">
                          <a:solidFill>
                            <a:srgbClr val="000000"/>
                          </a:solidFill>
                          <a:latin typeface="Times New Roman"/>
                        </a:rPr>
                        <a:t>Bo Sun</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ctr" fontAlgn="ctr"/>
                      <a:r>
                        <a:rPr lang="en-US" sz="1100" b="0" i="0" u="none" strike="noStrike" dirty="0">
                          <a:solidFill>
                            <a:srgbClr val="000000"/>
                          </a:solidFill>
                          <a:latin typeface="Calibri"/>
                        </a:rPr>
                        <a:t>ZTE</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#9 Wuxingduan, Xifeng</a:t>
                      </a:r>
                      <a:br>
                        <a:rPr lang="en-US" sz="1000" b="0" i="0" u="none" strike="noStrike">
                          <a:solidFill>
                            <a:srgbClr val="000000"/>
                          </a:solidFill>
                          <a:latin typeface="Times New Roman"/>
                        </a:rPr>
                      </a:br>
                      <a:r>
                        <a:rPr lang="en-US" sz="1000" b="0" i="0" u="none" strike="noStrike">
                          <a:solidFill>
                            <a:srgbClr val="000000"/>
                          </a:solidFill>
                          <a:latin typeface="Times New Roman"/>
                        </a:rPr>
                        <a:t> Rd., Xi'an, China</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rPr>
                        <a:t>sun.bo1@zte.com.cn</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Kaiying Lv</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rPr>
                        <a:t>lv.kaiying@zte.com.cn</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Yonggang Fang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rPr>
                        <a:t>yfang@ztetx.com</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Ke Yao</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rPr>
                        <a:t>yao.ke5@zte.com.cn</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Weimin Xing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rPr>
                        <a:t>xing.weimin@zte.com.cn</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Brian Hart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Cisco Systems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170 W Tasman Dr, San Jose, CA 95134</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rPr>
                        <a:t>brianh@cisco.com</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Pooya Monajemi</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a:txBody>
                    <a:bodyPr/>
                    <a:lstStyle/>
                    <a:p>
                      <a:pPr algn="ctr" fontAlgn="ctr"/>
                      <a:r>
                        <a:rPr lang="en-US" sz="1000" b="0" i="0" u="none" strike="noStrike" dirty="0">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rPr>
                        <a:t>pmonajem@cisco.com</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 name="Footer Placeholder 3"/>
          <p:cNvSpPr>
            <a:spLocks noGrp="1"/>
          </p:cNvSpPr>
          <p:nvPr>
            <p:ph type="ftr" sz="quarter" idx="3"/>
          </p:nvPr>
        </p:nvSpPr>
        <p:spPr>
          <a:xfrm>
            <a:off x="5791199" y="6475413"/>
            <a:ext cx="2752661" cy="184666"/>
          </a:xfrm>
          <a:noFill/>
        </p:spPr>
        <p:txBody>
          <a:bodyPr/>
          <a:lstStyle/>
          <a:p>
            <a:r>
              <a:rPr lang="en-US" dirty="0" smtClean="0"/>
              <a:t>Huawei, Broadcom, </a:t>
            </a:r>
            <a:r>
              <a:rPr lang="en-US" altLang="zh-CN" dirty="0"/>
              <a:t>et al</a:t>
            </a:r>
            <a:endParaRPr lang="en-US" dirty="0"/>
          </a:p>
        </p:txBody>
      </p:sp>
      <p:sp>
        <p:nvSpPr>
          <p:cNvPr id="11" name="Rectangle 4"/>
          <p:cNvSpPr>
            <a:spLocks noGrp="1" noChangeArrowheads="1"/>
          </p:cNvSpPr>
          <p:nvPr>
            <p:ph type="dt" sz="half" idx="2"/>
          </p:nvPr>
        </p:nvSpPr>
        <p:spPr bwMode="auto">
          <a:xfrm>
            <a:off x="696913" y="334189"/>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US" altLang="zh-CN" dirty="0" smtClean="0"/>
              <a:t>Sept 2015</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endParaRPr lang="zh-CN" altLang="en-US"/>
          </a:p>
        </p:txBody>
      </p:sp>
      <p:sp>
        <p:nvSpPr>
          <p:cNvPr id="4" name="灯片编号占位符 3"/>
          <p:cNvSpPr>
            <a:spLocks noGrp="1"/>
          </p:cNvSpPr>
          <p:nvPr>
            <p:ph type="sldNum" idx="4294967295"/>
          </p:nvPr>
        </p:nvSpPr>
        <p:spPr>
          <a:xfrm>
            <a:off x="4344988" y="6475413"/>
            <a:ext cx="684212" cy="363537"/>
          </a:xfrm>
          <a:prstGeom prst="rect">
            <a:avLst/>
          </a:prstGeom>
        </p:spPr>
        <p:txBody>
          <a:bodyPr/>
          <a:lstStyle/>
          <a:p>
            <a:r>
              <a:rPr lang="en-GB" dirty="0" smtClean="0"/>
              <a:t>Slide </a:t>
            </a:r>
            <a:fld id="{440F5867-744E-4AA6-B0ED-4C44D2DFBB7B}" type="slidenum">
              <a:rPr lang="en-GB" smtClean="0"/>
              <a:pPr/>
              <a:t>8</a:t>
            </a:fld>
            <a:endParaRPr lang="en-GB" dirty="0"/>
          </a:p>
        </p:txBody>
      </p:sp>
      <p:sp>
        <p:nvSpPr>
          <p:cNvPr id="7" name="标题 18"/>
          <p:cNvSpPr txBox="1">
            <a:spLocks/>
          </p:cNvSpPr>
          <p:nvPr/>
        </p:nvSpPr>
        <p:spPr bwMode="auto">
          <a:xfrm>
            <a:off x="685800" y="609600"/>
            <a:ext cx="7772400" cy="2286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marL="0" marR="0" lvl="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a:pPr>
            <a:r>
              <a:rPr kumimoji="0" lang="en-US" altLang="zh-CN" sz="2000" b="1" i="0" u="none" strike="noStrike" kern="0" cap="none" spc="0" normalizeH="0" baseline="0" noProof="0" smtClean="0">
                <a:ln>
                  <a:noFill/>
                </a:ln>
                <a:solidFill>
                  <a:srgbClr val="000000"/>
                </a:solidFill>
                <a:effectLst/>
                <a:uLnTx/>
                <a:uFillTx/>
                <a:latin typeface="+mj-lt"/>
                <a:ea typeface="+mj-ea"/>
                <a:cs typeface="+mj-cs"/>
              </a:rPr>
              <a:t>Authors (continued)</a:t>
            </a:r>
            <a:endParaRPr kumimoji="0" lang="zh-CN" altLang="en-US" sz="2000" b="1" i="0" u="none" strike="noStrike" kern="0" cap="none" spc="0" normalizeH="0" baseline="0" noProof="0" dirty="0">
              <a:ln>
                <a:noFill/>
              </a:ln>
              <a:solidFill>
                <a:srgbClr val="000000"/>
              </a:solidFill>
              <a:effectLst/>
              <a:uLnTx/>
              <a:uFillTx/>
              <a:latin typeface="+mj-lt"/>
              <a:ea typeface="+mj-ea"/>
              <a:cs typeface="+mj-cs"/>
            </a:endParaRPr>
          </a:p>
        </p:txBody>
      </p:sp>
      <p:graphicFrame>
        <p:nvGraphicFramePr>
          <p:cNvPr id="8" name="Table 12"/>
          <p:cNvGraphicFramePr>
            <a:graphicFrameLocks noGrp="1"/>
          </p:cNvGraphicFramePr>
          <p:nvPr/>
        </p:nvGraphicFramePr>
        <p:xfrm>
          <a:off x="381000" y="1193248"/>
          <a:ext cx="8153400" cy="4476032"/>
        </p:xfrm>
        <a:graphic>
          <a:graphicData uri="http://schemas.openxmlformats.org/drawingml/2006/table">
            <a:tbl>
              <a:tblPr firstRow="1" bandRow="1">
                <a:tableStyleId>{F5AB1C69-6EDB-4FF4-983F-18BD219EF322}</a:tableStyleId>
              </a:tblPr>
              <a:tblGrid>
                <a:gridCol w="1630680"/>
                <a:gridCol w="1287379"/>
                <a:gridCol w="1802331"/>
                <a:gridCol w="1459029"/>
                <a:gridCol w="1973981"/>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Fei Tong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Samsung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+44 1223 434633</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f.tong@samsung.com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Hyunjeong</a:t>
                      </a:r>
                      <a:r>
                        <a:rPr lang="en-US" sz="1200" dirty="0">
                          <a:solidFill>
                            <a:srgbClr val="000000"/>
                          </a:solidFill>
                          <a:latin typeface="Times New Roman"/>
                          <a:ea typeface="Times New Roman"/>
                          <a:cs typeface="Arial"/>
                        </a:rPr>
                        <a:t> Kang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+82-31-279-9028</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hyunjeong.kang@samsung.com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Kaushik Josiam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7437</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k.josiam@samsung.com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Mark Rison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+44 1223  434600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m.rison@samsung.com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Rakesh Taori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rakesh.taori@samsung.com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Sanghyun</a:t>
                      </a:r>
                      <a:r>
                        <a:rPr lang="en-US" sz="1200" dirty="0">
                          <a:solidFill>
                            <a:srgbClr val="000000"/>
                          </a:solidFill>
                          <a:latin typeface="Times New Roman"/>
                          <a:ea typeface="Times New Roman"/>
                          <a:cs typeface="Arial"/>
                        </a:rPr>
                        <a:t> Chang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+82-10-8864-1751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s29.chang@samsung.com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Yasushi </a:t>
                      </a:r>
                      <a:r>
                        <a:rPr lang="en-US" sz="1200" dirty="0" err="1">
                          <a:solidFill>
                            <a:srgbClr val="000000"/>
                          </a:solidFill>
                          <a:latin typeface="Times New Roman"/>
                          <a:ea typeface="Times New Roman"/>
                          <a:cs typeface="Arial"/>
                        </a:rPr>
                        <a:t>Takatori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200" dirty="0">
                          <a:solidFill>
                            <a:srgbClr val="000000"/>
                          </a:solidFill>
                          <a:latin typeface="Times New Roman"/>
                          <a:ea typeface="Times New Roman"/>
                          <a:cs typeface="Arial"/>
                        </a:rPr>
                        <a:t>NTT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000" dirty="0">
                          <a:solidFill>
                            <a:srgbClr val="000000"/>
                          </a:solidFill>
                          <a:latin typeface="Times New Roman"/>
                          <a:ea typeface="Times New Roman"/>
                          <a:cs typeface="Arial"/>
                        </a:rPr>
                        <a:t>1-1 </a:t>
                      </a:r>
                      <a:r>
                        <a:rPr lang="en-US" sz="1000" dirty="0" err="1">
                          <a:solidFill>
                            <a:srgbClr val="000000"/>
                          </a:solidFill>
                          <a:latin typeface="Times New Roman"/>
                          <a:ea typeface="Times New Roman"/>
                          <a:cs typeface="Arial"/>
                        </a:rPr>
                        <a:t>Hikari</a:t>
                      </a:r>
                      <a:r>
                        <a:rPr lang="en-US" sz="1000" dirty="0">
                          <a:solidFill>
                            <a:srgbClr val="000000"/>
                          </a:solidFill>
                          <a:latin typeface="Times New Roman"/>
                          <a:ea typeface="Times New Roman"/>
                          <a:cs typeface="Arial"/>
                        </a:rPr>
                        <a:t>-no-</a:t>
                      </a:r>
                      <a:r>
                        <a:rPr lang="en-US" sz="1000" dirty="0" err="1">
                          <a:solidFill>
                            <a:srgbClr val="000000"/>
                          </a:solidFill>
                          <a:latin typeface="Times New Roman"/>
                          <a:ea typeface="Times New Roman"/>
                          <a:cs typeface="Arial"/>
                        </a:rPr>
                        <a:t>oka</a:t>
                      </a:r>
                      <a:r>
                        <a:rPr lang="en-US" sz="1000" dirty="0">
                          <a:solidFill>
                            <a:srgbClr val="000000"/>
                          </a:solidFill>
                          <a:latin typeface="Times New Roman"/>
                          <a:ea typeface="Times New Roman"/>
                          <a:cs typeface="Arial"/>
                        </a:rPr>
                        <a:t>, Yokosuka, Kanagawa 239-0847 </a:t>
                      </a:r>
                      <a:r>
                        <a:rPr lang="en-US" sz="1000" dirty="0" smtClean="0">
                          <a:solidFill>
                            <a:srgbClr val="000000"/>
                          </a:solidFill>
                          <a:latin typeface="Times New Roman"/>
                          <a:ea typeface="Times New Roman"/>
                          <a:cs typeface="Arial"/>
                        </a:rPr>
                        <a:t>Japan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takatori.yasushi@lab.ntt.co.jp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Yasuhiko Inoue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inoue.yasuhiko@lab.ntt.co.jp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Yusuke </a:t>
                      </a:r>
                      <a:r>
                        <a:rPr lang="en-US" sz="1200" dirty="0" err="1">
                          <a:solidFill>
                            <a:srgbClr val="000000"/>
                          </a:solidFill>
                          <a:latin typeface="Times New Roman"/>
                          <a:ea typeface="Times New Roman"/>
                          <a:cs typeface="Arial"/>
                        </a:rPr>
                        <a:t>Asai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asai.yusuke@lab.ntt.co.jp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Koichi Ishihara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ishihara.koichi@lab.ntt.co.jp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Akira </a:t>
                      </a:r>
                      <a:r>
                        <a:rPr lang="en-US" sz="1200" dirty="0" err="1">
                          <a:solidFill>
                            <a:srgbClr val="000000"/>
                          </a:solidFill>
                          <a:latin typeface="Times New Roman"/>
                          <a:ea typeface="Times New Roman"/>
                          <a:cs typeface="Arial"/>
                        </a:rPr>
                        <a:t>Kishida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kishida.akira@lab.ntt.co.jp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Akira Yamada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en-US" sz="1200" dirty="0">
                          <a:solidFill>
                            <a:srgbClr val="000000"/>
                          </a:solidFill>
                          <a:latin typeface="Times New Roman"/>
                          <a:ea typeface="Times New Roman"/>
                          <a:cs typeface="Arial"/>
                        </a:rPr>
                        <a:t>NTT DOCOMO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3-6, Hikarinooka, Yokosuka-shi, Kanagawa, 239-8536, Japan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yamadaakira@nttdocomo.com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Fujio</a:t>
                      </a:r>
                      <a:r>
                        <a:rPr lang="en-US" sz="1200" dirty="0">
                          <a:solidFill>
                            <a:srgbClr val="000000"/>
                          </a:solidFill>
                          <a:latin typeface="Times New Roman"/>
                          <a:ea typeface="Times New Roman"/>
                          <a:cs typeface="Arial"/>
                        </a:rPr>
                        <a:t> Watanabe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000" dirty="0">
                          <a:solidFill>
                            <a:srgbClr val="000000"/>
                          </a:solidFill>
                          <a:latin typeface="Times New Roman"/>
                          <a:ea typeface="Times New Roman"/>
                          <a:cs typeface="Arial"/>
                        </a:rPr>
                        <a:t>3240 </a:t>
                      </a:r>
                      <a:r>
                        <a:rPr lang="en-US" sz="1000" dirty="0" err="1">
                          <a:solidFill>
                            <a:srgbClr val="000000"/>
                          </a:solidFill>
                          <a:latin typeface="Times New Roman"/>
                          <a:ea typeface="Times New Roman"/>
                          <a:cs typeface="Arial"/>
                        </a:rPr>
                        <a:t>Hillview</a:t>
                      </a:r>
                      <a:r>
                        <a:rPr lang="en-US" sz="1000" dirty="0">
                          <a:solidFill>
                            <a:srgbClr val="000000"/>
                          </a:solidFill>
                          <a:latin typeface="Times New Roman"/>
                          <a:ea typeface="Times New Roman"/>
                          <a:cs typeface="Arial"/>
                        </a:rPr>
                        <a:t> Ave, Palo Alto, CA </a:t>
                      </a:r>
                      <a:r>
                        <a:rPr lang="en-US" sz="1000" dirty="0" smtClean="0">
                          <a:solidFill>
                            <a:srgbClr val="000000"/>
                          </a:solidFill>
                          <a:latin typeface="Times New Roman"/>
                          <a:ea typeface="Times New Roman"/>
                          <a:cs typeface="Arial"/>
                        </a:rPr>
                        <a:t>94304</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watanabe@docomoinnovations.com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Haralabos</a:t>
                      </a:r>
                      <a:r>
                        <a:rPr lang="en-US" sz="1200" dirty="0">
                          <a:solidFill>
                            <a:srgbClr val="000000"/>
                          </a:solidFill>
                          <a:latin typeface="Times New Roman"/>
                          <a:ea typeface="Times New Roman"/>
                          <a:cs typeface="Arial"/>
                        </a:rPr>
                        <a:t> Papadopoulos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hpapadopoulos@docomoinnovations.com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9" name="Footer Placeholder 3"/>
          <p:cNvSpPr>
            <a:spLocks noGrp="1"/>
          </p:cNvSpPr>
          <p:nvPr>
            <p:ph type="ftr" sz="quarter" idx="3"/>
          </p:nvPr>
        </p:nvSpPr>
        <p:spPr>
          <a:xfrm>
            <a:off x="5791199" y="6475413"/>
            <a:ext cx="2752661" cy="184666"/>
          </a:xfrm>
          <a:noFill/>
        </p:spPr>
        <p:txBody>
          <a:bodyPr/>
          <a:lstStyle/>
          <a:p>
            <a:r>
              <a:rPr lang="en-US" dirty="0" smtClean="0"/>
              <a:t>Huawei, Broadcom, </a:t>
            </a:r>
            <a:r>
              <a:rPr lang="en-US" altLang="zh-CN" dirty="0"/>
              <a:t>et al</a:t>
            </a:r>
            <a:endParaRPr lang="en-US" dirty="0"/>
          </a:p>
        </p:txBody>
      </p:sp>
      <p:sp>
        <p:nvSpPr>
          <p:cNvPr id="10" name="Rectangle 4"/>
          <p:cNvSpPr>
            <a:spLocks noGrp="1" noChangeArrowheads="1"/>
          </p:cNvSpPr>
          <p:nvPr>
            <p:ph type="dt" sz="half" idx="2"/>
          </p:nvPr>
        </p:nvSpPr>
        <p:spPr bwMode="auto">
          <a:xfrm>
            <a:off x="696913" y="334189"/>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US" altLang="zh-CN" dirty="0" smtClean="0"/>
              <a:t>Sept 2015</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457200"/>
            <a:ext cx="7772400" cy="1066800"/>
          </a:xfrm>
        </p:spPr>
        <p:txBody>
          <a:bodyPr/>
          <a:lstStyle/>
          <a:p>
            <a:r>
              <a:rPr lang="en-US" altLang="zh-CN" dirty="0" smtClean="0"/>
              <a:t>Recap on Spatial Reuse</a:t>
            </a:r>
            <a:endParaRPr lang="zh-CN" altLang="en-US" dirty="0"/>
          </a:p>
        </p:txBody>
      </p:sp>
      <p:sp>
        <p:nvSpPr>
          <p:cNvPr id="4" name="灯片编号占位符 3"/>
          <p:cNvSpPr>
            <a:spLocks noGrp="1"/>
          </p:cNvSpPr>
          <p:nvPr>
            <p:ph type="sldNum" sz="quarter" idx="11"/>
          </p:nvPr>
        </p:nvSpPr>
        <p:spPr/>
        <p:txBody>
          <a:bodyPr/>
          <a:lstStyle/>
          <a:p>
            <a:pPr>
              <a:defRPr/>
            </a:pPr>
            <a:r>
              <a:rPr lang="en-US" dirty="0" smtClean="0"/>
              <a:t>Slide </a:t>
            </a:r>
            <a:fld id="{3099D1E7-2CFE-4362-BB72-AF97192842EA}" type="slidenum">
              <a:rPr lang="en-US" smtClean="0"/>
              <a:pPr>
                <a:defRPr/>
              </a:pPr>
              <a:t>9</a:t>
            </a:fld>
            <a:endParaRPr lang="en-US" dirty="0"/>
          </a:p>
        </p:txBody>
      </p:sp>
      <p:sp>
        <p:nvSpPr>
          <p:cNvPr id="8" name="矩形 7"/>
          <p:cNvSpPr/>
          <p:nvPr/>
        </p:nvSpPr>
        <p:spPr>
          <a:xfrm>
            <a:off x="533400" y="1548825"/>
            <a:ext cx="8001000" cy="4727448"/>
          </a:xfrm>
          <a:prstGeom prst="rect">
            <a:avLst/>
          </a:prstGeom>
        </p:spPr>
        <p:txBody>
          <a:bodyPr wrap="square">
            <a:spAutoFit/>
          </a:bodyPr>
          <a:lstStyle/>
          <a:p>
            <a:pPr marL="342900" lvl="1" indent="-342900" algn="just">
              <a:spcBef>
                <a:spcPct val="20000"/>
              </a:spcBef>
              <a:buFontTx/>
              <a:buChar char="•"/>
              <a:defRPr/>
            </a:pPr>
            <a:r>
              <a:rPr lang="en-US" altLang="zh-CN" sz="2000" b="1" dirty="0" smtClean="0"/>
              <a:t>Previous presentations[1, 2] have indicated general assumptions:</a:t>
            </a:r>
            <a:endParaRPr lang="en-GB" altLang="zh-CN" sz="2000" b="1" dirty="0" smtClean="0"/>
          </a:p>
          <a:p>
            <a:pPr marL="800100" lvl="1" indent="-342900" algn="just">
              <a:spcBef>
                <a:spcPct val="20000"/>
              </a:spcBef>
              <a:buFont typeface="Times New Roman" pitchFamily="18" charset="0"/>
              <a:buChar char="–"/>
              <a:defRPr/>
            </a:pPr>
            <a:r>
              <a:rPr lang="en-GB" altLang="zh-CN" sz="1800" dirty="0" smtClean="0"/>
              <a:t>The STA determines whether the detected frame is an inter-BSS or an intra-BSS frame by using BSS color (in SIG-A) or MAC address in the MAC header. If the detected frame is an inter-BSS frame, under TBD condition, uses TBD OBSS PD level that is greater than the minimum receive sensitivity level.</a:t>
            </a:r>
          </a:p>
          <a:p>
            <a:pPr marL="800100" lvl="2" indent="-342900" algn="just">
              <a:spcBef>
                <a:spcPct val="20000"/>
              </a:spcBef>
              <a:buFont typeface="Times New Roman" pitchFamily="18" charset="0"/>
              <a:buChar char="–"/>
              <a:defRPr/>
            </a:pPr>
            <a:r>
              <a:rPr lang="en-US" altLang="zh-CN" sz="1800" dirty="0" smtClean="0"/>
              <a:t>If an OBSS PPDU is received and is below a proposed OBSS PD threshold, then the medium is available for use, provided no other CCA indication indicates a BUSY channel. </a:t>
            </a:r>
          </a:p>
          <a:p>
            <a:pPr marL="342900" lvl="1" indent="-342900" algn="just">
              <a:spcBef>
                <a:spcPct val="20000"/>
              </a:spcBef>
              <a:buFontTx/>
              <a:buChar char="•"/>
              <a:defRPr/>
            </a:pPr>
            <a:endParaRPr lang="en-US" altLang="zh-CN" sz="2000" b="1" dirty="0" smtClean="0"/>
          </a:p>
          <a:p>
            <a:pPr marL="342900" lvl="1" indent="-342900" algn="just">
              <a:spcBef>
                <a:spcPct val="20000"/>
              </a:spcBef>
              <a:buFontTx/>
              <a:buChar char="•"/>
              <a:defRPr/>
            </a:pPr>
            <a:r>
              <a:rPr lang="en-US" altLang="zh-CN" sz="2000" b="1" dirty="0" smtClean="0"/>
              <a:t>This presentation </a:t>
            </a:r>
            <a:r>
              <a:rPr lang="en-US" altLang="ko-KR" sz="2000" b="1" dirty="0" smtClean="0"/>
              <a:t>discusses the deferral rules (including NAV rule and STA behavior upon receipt of an OBSS PPDU) </a:t>
            </a:r>
            <a:r>
              <a:rPr lang="en-US" altLang="zh-CN" sz="2000" b="1" dirty="0" smtClean="0"/>
              <a:t>based on general assumptions above.</a:t>
            </a:r>
            <a:endParaRPr lang="en-GB" altLang="zh-CN" sz="2000" b="1" dirty="0" smtClean="0"/>
          </a:p>
          <a:p>
            <a:pPr marL="342900" indent="-342900" algn="just">
              <a:spcBef>
                <a:spcPct val="20000"/>
              </a:spcBef>
              <a:buFontTx/>
              <a:buChar char="•"/>
              <a:defRPr/>
            </a:pPr>
            <a:endParaRPr lang="zh-CN" altLang="zh-CN" sz="2000" dirty="0" smtClean="0"/>
          </a:p>
          <a:p>
            <a:pPr lvl="1" algn="just">
              <a:defRPr/>
            </a:pPr>
            <a:endParaRPr lang="en-US" altLang="zh-CN" sz="1800" dirty="0" smtClean="0">
              <a:cs typeface="Times New Roman" pitchFamily="18" charset="0"/>
            </a:endParaRPr>
          </a:p>
        </p:txBody>
      </p:sp>
      <p:sp>
        <p:nvSpPr>
          <p:cNvPr id="6" name="Footer Placeholder 3"/>
          <p:cNvSpPr>
            <a:spLocks noGrp="1"/>
          </p:cNvSpPr>
          <p:nvPr>
            <p:ph type="ftr" sz="quarter" idx="3"/>
          </p:nvPr>
        </p:nvSpPr>
        <p:spPr>
          <a:xfrm>
            <a:off x="5791199" y="6475413"/>
            <a:ext cx="2752661" cy="184666"/>
          </a:xfrm>
          <a:noFill/>
        </p:spPr>
        <p:txBody>
          <a:bodyPr/>
          <a:lstStyle/>
          <a:p>
            <a:r>
              <a:rPr lang="en-US" dirty="0" smtClean="0"/>
              <a:t>Huawei, Broadcom, </a:t>
            </a:r>
            <a:r>
              <a:rPr lang="en-US" altLang="zh-CN" dirty="0"/>
              <a:t>et al</a:t>
            </a:r>
            <a:endParaRPr lang="en-US" dirty="0"/>
          </a:p>
        </p:txBody>
      </p:sp>
      <p:sp>
        <p:nvSpPr>
          <p:cNvPr id="7" name="Rectangle 4"/>
          <p:cNvSpPr>
            <a:spLocks noGrp="1" noChangeArrowheads="1"/>
          </p:cNvSpPr>
          <p:nvPr>
            <p:ph type="dt" sz="half" idx="2"/>
          </p:nvPr>
        </p:nvSpPr>
        <p:spPr bwMode="auto">
          <a:xfrm>
            <a:off x="696913" y="334189"/>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US" altLang="zh-CN" dirty="0" smtClean="0"/>
              <a:t>Sept 2015</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ACcord Submission Template</Template>
  <TotalTime>49891</TotalTime>
  <Words>2272</Words>
  <Application>Microsoft Office PowerPoint</Application>
  <PresentationFormat>全屏显示(4:3)</PresentationFormat>
  <Paragraphs>706</Paragraphs>
  <Slides>20</Slides>
  <Notes>5</Notes>
  <HiddenSlides>0</HiddenSlides>
  <MMClips>0</MMClips>
  <ScaleCrop>false</ScaleCrop>
  <HeadingPairs>
    <vt:vector size="4" baseType="variant">
      <vt:variant>
        <vt:lpstr>主题</vt:lpstr>
      </vt:variant>
      <vt:variant>
        <vt:i4>1</vt:i4>
      </vt:variant>
      <vt:variant>
        <vt:lpstr>幻灯片标题</vt:lpstr>
      </vt:variant>
      <vt:variant>
        <vt:i4>20</vt:i4>
      </vt:variant>
    </vt:vector>
  </HeadingPairs>
  <TitlesOfParts>
    <vt:vector size="21" baseType="lpstr">
      <vt:lpstr>ACcord Submission Template</vt:lpstr>
      <vt:lpstr>OBSS NAV and PD Threshold Rule for Spatial Reuse</vt:lpstr>
      <vt:lpstr>Authors (continued)</vt:lpstr>
      <vt:lpstr>Authors (continued)</vt:lpstr>
      <vt:lpstr>Authors (continued)</vt:lpstr>
      <vt:lpstr>Authors (continued)</vt:lpstr>
      <vt:lpstr>幻灯片 6</vt:lpstr>
      <vt:lpstr>幻灯片 7</vt:lpstr>
      <vt:lpstr>幻灯片 8</vt:lpstr>
      <vt:lpstr>Recap on Spatial Reuse</vt:lpstr>
      <vt:lpstr>Current NAV rule</vt:lpstr>
      <vt:lpstr>Example of Current NAV for SR</vt:lpstr>
      <vt:lpstr>Proposed Solution: OBSS NAV Rule</vt:lpstr>
      <vt:lpstr>Simulation Results</vt:lpstr>
      <vt:lpstr>Simulation Results</vt:lpstr>
      <vt:lpstr>Further Discussion</vt:lpstr>
      <vt:lpstr>Keep some part of OBSS PPDU?</vt:lpstr>
      <vt:lpstr>Bandwidth Field</vt:lpstr>
      <vt:lpstr>Summary</vt:lpstr>
      <vt:lpstr>Reference</vt:lpstr>
      <vt:lpstr>Straw Poll</vt:lpstr>
    </vt:vector>
  </TitlesOfParts>
  <Company>&lt;Company Name&gt;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&lt;Document Title&gt;</dc:title>
  <dc:creator>robert.stacey@intel.com</dc:creator>
  <cp:lastModifiedBy>l00236177</cp:lastModifiedBy>
  <cp:revision>1485</cp:revision>
  <cp:lastPrinted>1998-02-10T13:28:06Z</cp:lastPrinted>
  <dcterms:created xsi:type="dcterms:W3CDTF">2009-12-02T19:05:24Z</dcterms:created>
  <dcterms:modified xsi:type="dcterms:W3CDTF">2015-09-13T17:46:40Z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ms_pID_725343">
    <vt:lpwstr>(1)TaLO26QoDNq4tKYqUpSZgDFhr6CJfCj+tyNG5t5qDEujNcPgTDvTVTjc+SbmwrKU4lwFoT35_x000d_ mEi918zXEF4SYavvf2BcYpkdWIlI29AYRr/Pl2hTNzYjBPEWeQhePV4/mv+efLEeIZk6Osag_x000d_ 2i61edRzFK3HaiRnd0kcrekPYbY=</vt:lpwstr>
  </property>
  <property fmtid="{D5CDD505-2E9C-101B-9397-08002B2CF9AE}" pid="4" name="_new_ms_pID_72543">
    <vt:lpwstr>(4)6/PwBPaCOFWkKQT+69HB68YI4cSA3101Uf0vg5MXgdZ90z15pm5Z8IMsCHFA4pL4DjGZ/NNC
+j6Yz5GvR1RA9UwCe09iCXbICq6SLb6yaSEQhMffcMbioQ4/qlsOcVVQiw5K7bEAlpBhmnap
7K1pQTPx6P7ImmEsttp82iCXr0w1Aw+n6zezGo3/VLf8HgG+hithcSQvx9XkFCEF33uyvhih
2+IxN4Da1KUf1DYnxm</vt:lpwstr>
  </property>
  <property fmtid="{D5CDD505-2E9C-101B-9397-08002B2CF9AE}" pid="5" name="_new_ms_pID_725431">
    <vt:lpwstr>e0jH6uAj1TWkv7IdmdNCYXUY30citqiL6Em9QDeP7f4w9gakKfCFVC
WYRMOtFAJjzmT8d674VSrj5x7JPPW+eQx1hbEEgt9BCOHhNzNFdai4eXmiHDqEhVjEGW7ntj
qwvlVAVHkzkpoWTCwUUuPC59n6/dmWhjXwznXApTl3hJu/Q/2/4WLlKg1qzK6XAbdE/Brl//
G099wM95oHW5YrVW9ajp7AACQzu4cmboAkwo</vt:lpwstr>
  </property>
  <property fmtid="{D5CDD505-2E9C-101B-9397-08002B2CF9AE}" pid="6" name="_new_ms_pID_725432">
    <vt:lpwstr>UC/bTb89HqgBgkjnTEOQ7/Q4YLKVZ2vRw4gq
fOG90LX6d5nbGBy09eZPPHsuAIEiYFGSQsRRpWLUsZIoRbT5jS3gpgw2FzNSgu8GwhHuxBJi
H9xPH9op8H29h7CVVaiaTtIYqMqMl/Z/3sw3nJUpK3ZycQbCvA5FmWht9y7JDjiBeDFmK3cJ
+2d6Dgx4rkL343k17aP2geryhTtZUtmJz+2Q886xEH7zgIvP2K6KZe</vt:lpwstr>
  </property>
  <property fmtid="{D5CDD505-2E9C-101B-9397-08002B2CF9AE}" pid="7" name="sflag">
    <vt:lpwstr>1441618681</vt:lpwstr>
  </property>
  <property fmtid="{D5CDD505-2E9C-101B-9397-08002B2CF9AE}" pid="8" name="_new_ms_pID_725433">
    <vt:lpwstr>YF5S5xc+FNsSIZIAd+
E2sv6jX2bx1DIUM561gVP1VIjnw=</vt:lpwstr>
  </property>
</Properties>
</file>