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56" r:id="rId12"/>
    <p:sldId id="361" r:id="rId13"/>
    <p:sldId id="360" r:id="rId14"/>
    <p:sldId id="364" r:id="rId15"/>
    <p:sldId id="358" r:id="rId16"/>
    <p:sldId id="362" r:id="rId17"/>
    <p:sldId id="363" r:id="rId18"/>
    <p:sldId id="337" r:id="rId19"/>
    <p:sldId id="354" r:id="rId20"/>
    <p:sldId id="355" r:id="rId21"/>
    <p:sldId id="357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BF78-E068-4D7A-BA43-2F17388C433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4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BF78-E068-4D7A-BA43-2F17388C433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6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BF78-E068-4D7A-BA43-2F17388C433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1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4189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802.11-15/1107r0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Power Save with Random Access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2015-09-14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05684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GB" sz="2000" dirty="0" smtClean="0"/>
              <a:t>We have introduced the random access mechanism with Trigger frames using OFDMA [2]</a:t>
            </a:r>
          </a:p>
          <a:p>
            <a:pPr lvl="1"/>
            <a:r>
              <a:rPr lang="en-GB" sz="1600" b="0" i="1" dirty="0" smtClean="0"/>
              <a:t>The </a:t>
            </a:r>
            <a:r>
              <a:rPr lang="en-GB" sz="1600" b="0" i="1" dirty="0"/>
              <a:t>spec shall define a Trigger frame that allocates resources for random access. </a:t>
            </a:r>
            <a:r>
              <a:rPr lang="en-GB" sz="1600" b="0" i="1" dirty="0" smtClean="0"/>
              <a:t>[3]</a:t>
            </a:r>
          </a:p>
          <a:p>
            <a:r>
              <a:rPr lang="en-US" sz="2000" dirty="0" smtClean="0"/>
              <a:t>In this contribution, we introduce the power saving features for the random access mechanism</a:t>
            </a:r>
            <a:endParaRPr lang="en-US" sz="2000" dirty="0"/>
          </a:p>
          <a:p>
            <a:pPr marL="457200" lvl="1" indent="0">
              <a:buNone/>
            </a:pPr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Random Access with TF-R with Existing UL MU Procedure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47800" y="4818845"/>
            <a:ext cx="6096000" cy="4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0" y="3170713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313213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43200" y="3464766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45430" y="3804659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3 AID 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63712" y="2423606"/>
            <a:ext cx="181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(TF-R) 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  <p:sp>
        <p:nvSpPr>
          <p:cNvPr id="4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2062350" y="3962364"/>
            <a:ext cx="470492" cy="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976750" y="4419600"/>
            <a:ext cx="585850" cy="404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579423" y="4408026"/>
            <a:ext cx="1143000" cy="4108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    (STA</a:t>
            </a:r>
            <a:r>
              <a:rPr lang="en-US" dirty="0" smtClean="0"/>
              <a:t> 1</a:t>
            </a:r>
            <a:r>
              <a:rPr lang="en-US" baseline="0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577448" y="3998025"/>
            <a:ext cx="1143000" cy="4108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    (STA</a:t>
            </a:r>
            <a:r>
              <a:rPr lang="en-US" dirty="0" smtClean="0"/>
              <a:t> 2</a:t>
            </a:r>
            <a:r>
              <a:rPr lang="en-US" baseline="0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626425" y="3105741"/>
            <a:ext cx="822093" cy="36504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2031671" y="3206701"/>
            <a:ext cx="560768" cy="106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2748150" y="413769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4 AID 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743454" y="4480950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5 AID 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2604092" y="3803824"/>
            <a:ext cx="844426" cy="36458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31323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 selects RU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71600" y="4034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 selects RU 3</a:t>
            </a:r>
            <a:endParaRPr lang="en-US" dirty="0"/>
          </a:p>
        </p:txBody>
      </p:sp>
      <p:sp>
        <p:nvSpPr>
          <p:cNvPr id="23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3680"/>
            <a:ext cx="7772400" cy="1066800"/>
          </a:xfrm>
        </p:spPr>
        <p:txBody>
          <a:bodyPr/>
          <a:lstStyle/>
          <a:p>
            <a:r>
              <a:rPr lang="en-US" dirty="0" smtClean="0"/>
              <a:t>Target Transmission Time for Scheduled TF-Rs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We propose to define a TF-R Start Time, a target transmission time of a TF-R with RUs allocated for random access </a:t>
            </a:r>
          </a:p>
          <a:p>
            <a:r>
              <a:rPr lang="en-US" sz="1800" dirty="0" smtClean="0"/>
              <a:t>AP includes TF-R Start Time(s) of one or more scheduled TF-Rs in Beacon frame</a:t>
            </a:r>
          </a:p>
          <a:p>
            <a:r>
              <a:rPr lang="en-US" sz="1800" dirty="0" smtClean="0"/>
              <a:t>PS STAs receive Beacon frame upon wake up and decode the value in the TF-R Start Time</a:t>
            </a:r>
          </a:p>
          <a:p>
            <a:r>
              <a:rPr lang="en-US" sz="1800" dirty="0" smtClean="0"/>
              <a:t>PS STAs doze till the expiration of TF-R Start Time indicated in Beacon</a:t>
            </a:r>
          </a:p>
          <a:p>
            <a:pPr lvl="1"/>
            <a:r>
              <a:rPr lang="en-US" sz="1600" dirty="0" smtClean="0"/>
              <a:t>Scheduling information in Beacon assists STAs to optimize power consumption with reduced time in Listen state  </a:t>
            </a:r>
          </a:p>
          <a:p>
            <a:pPr lvl="1"/>
            <a:r>
              <a:rPr lang="en-US" sz="1600" dirty="0" smtClean="0"/>
              <a:t>Value of TF-R Start Time assists PS STAs not to decode Trigger frame(s) that do not allow random access 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20726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12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1623385" y="3166902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4129231" y="2551444"/>
            <a:ext cx="395936" cy="6148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7624" y="3111583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23385" y="2551444"/>
            <a:ext cx="212311" cy="61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10714" y="2381859"/>
            <a:ext cx="42158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900" dirty="0" smtClean="0"/>
              <a:t>Beacon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23385" y="2767685"/>
            <a:ext cx="212311" cy="20386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95000">
                <a:schemeClr val="accent1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560" y="2798268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900" b="1" dirty="0" smtClean="0"/>
              <a:t>TF-R Start Time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997586" y="2551747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TF-R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1889386" y="2120638"/>
            <a:ext cx="4940300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3059832" y="1878356"/>
            <a:ext cx="3037562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 smtClean="0"/>
              <a:t>TF-R Start Time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619672" y="4685502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23834" y="4480511"/>
            <a:ext cx="833563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1</a:t>
            </a:r>
          </a:p>
          <a:p>
            <a:pPr algn="ctr"/>
            <a:r>
              <a:rPr lang="en-US" sz="1200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Power Save</a:t>
            </a:r>
            <a:r>
              <a:rPr lang="en-US" sz="1200" dirty="0" smtClean="0">
                <a:latin typeface="+mn-lt"/>
              </a:rPr>
              <a:t>)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7449295" y="4480511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402668" y="3259883"/>
            <a:ext cx="2340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7452320" y="5026951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7402668" y="3254787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7646943" y="3254787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1611344" y="5218336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646604" y="4995600"/>
            <a:ext cx="833563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2</a:t>
            </a:r>
          </a:p>
          <a:p>
            <a:pPr algn="ctr"/>
            <a:r>
              <a:rPr lang="en-US" sz="1200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Power Save</a:t>
            </a:r>
            <a:r>
              <a:rPr lang="en-US" sz="1200" dirty="0" smtClean="0">
                <a:latin typeface="+mn-lt"/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7417307" y="4827728"/>
            <a:ext cx="23840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00B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576117" y="4321154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97587" y="5275456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7655711" y="4998344"/>
            <a:ext cx="660705" cy="2157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294967295"/>
          </p:nvPr>
        </p:nvSpPr>
        <p:spPr>
          <a:xfrm>
            <a:off x="176400" y="6429600"/>
            <a:ext cx="176330" cy="123111"/>
          </a:xfrm>
          <a:prstGeom prst="rect">
            <a:avLst/>
          </a:prstGeom>
        </p:spPr>
        <p:txBody>
          <a:bodyPr/>
          <a:lstStyle/>
          <a:p>
            <a:fld id="{0B7D6025-75AC-4E77-BBF3-EEC50D0FA14C}" type="slidenum">
              <a:rPr lang="de-DE" smtClean="0">
                <a:solidFill>
                  <a:srgbClr val="FFFFFF"/>
                </a:solidFill>
              </a:rPr>
              <a:pPr/>
              <a:t>13</a:t>
            </a:fld>
            <a:endParaRPr lang="de-DE" dirty="0">
              <a:solidFill>
                <a:srgbClr val="FFFFFF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>
            <a:off x="1835696" y="4180670"/>
            <a:ext cx="5581611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598718" y="4232864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91" name="슬라이드 번호 개체 틀 6"/>
          <p:cNvSpPr>
            <a:spLocks noGrp="1"/>
          </p:cNvSpPr>
          <p:nvPr>
            <p:ph type="sldNum" sz="quarter" idx="11"/>
          </p:nvPr>
        </p:nvSpPr>
        <p:spPr>
          <a:xfrm>
            <a:off x="4316754" y="6475413"/>
            <a:ext cx="509755" cy="184666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13</a:t>
            </a: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1889386" y="5643666"/>
            <a:ext cx="5513281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302724" y="5422835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655818" y="4464751"/>
            <a:ext cx="660705" cy="2157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3666" y="3251249"/>
            <a:ext cx="1435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 random access)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699803" y="3365771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(random access)</a:t>
            </a:r>
            <a:endParaRPr lang="en-US" dirty="0"/>
          </a:p>
        </p:txBody>
      </p:sp>
      <p:sp>
        <p:nvSpPr>
          <p:cNvPr id="3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4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44" name="Title 2"/>
          <p:cNvSpPr>
            <a:spLocks noGrp="1"/>
          </p:cNvSpPr>
          <p:nvPr>
            <p:ph type="title"/>
          </p:nvPr>
        </p:nvSpPr>
        <p:spPr>
          <a:xfrm>
            <a:off x="454024" y="597944"/>
            <a:ext cx="8438455" cy="889000"/>
          </a:xfrm>
        </p:spPr>
        <p:txBody>
          <a:bodyPr/>
          <a:lstStyle/>
          <a:p>
            <a:r>
              <a:rPr lang="en-US" sz="2400" dirty="0" smtClean="0"/>
              <a:t>Illustration of Signaling Single Scheduled TF-R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819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 flipV="1">
            <a:off x="1623385" y="2830882"/>
            <a:ext cx="6080122" cy="163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2586713" y="2231822"/>
            <a:ext cx="406568" cy="6148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7624" y="2791961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23385" y="2231822"/>
            <a:ext cx="212311" cy="61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10714" y="2062237"/>
            <a:ext cx="42158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900" dirty="0" smtClean="0"/>
              <a:t>Beacon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23385" y="2448063"/>
            <a:ext cx="212311" cy="20386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95000">
                <a:schemeClr val="accent1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560" y="2411510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900" b="1" dirty="0" smtClean="0"/>
              <a:t>TF-R Start Time 1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1876159" y="1940999"/>
            <a:ext cx="2224024" cy="107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318414" y="1719564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b="1" dirty="0" smtClean="0"/>
              <a:t>TF-R Start Time 1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619672" y="4365880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4562396" y="4160889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4505050" y="3108779"/>
            <a:ext cx="2340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4505050" y="2884294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4729421" y="2884294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1619671" y="4867853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23952" y="3913361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294967295"/>
          </p:nvPr>
        </p:nvSpPr>
        <p:spPr>
          <a:xfrm>
            <a:off x="176400" y="6429600"/>
            <a:ext cx="176330" cy="123111"/>
          </a:xfrm>
          <a:prstGeom prst="rect">
            <a:avLst/>
          </a:prstGeom>
        </p:spPr>
        <p:txBody>
          <a:bodyPr/>
          <a:lstStyle/>
          <a:p>
            <a:fld id="{0B7D6025-75AC-4E77-BBF3-EEC50D0FA14C}" type="slidenum">
              <a:rPr lang="de-DE" smtClean="0">
                <a:solidFill>
                  <a:srgbClr val="FFFFFF"/>
                </a:solidFill>
              </a:rPr>
              <a:pPr/>
              <a:t>14</a:t>
            </a:fld>
            <a:endParaRPr lang="de-DE" dirty="0">
              <a:solidFill>
                <a:srgbClr val="FFFFFF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 flipV="1">
            <a:off x="1889386" y="3777071"/>
            <a:ext cx="2034542" cy="1963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227274" y="3851026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91" name="슬라이드 번호 개체 틀 6"/>
          <p:cNvSpPr>
            <a:spLocks noGrp="1"/>
          </p:cNvSpPr>
          <p:nvPr>
            <p:ph type="sldNum" sz="quarter" idx="11"/>
          </p:nvPr>
        </p:nvSpPr>
        <p:spPr>
          <a:xfrm>
            <a:off x="4316754" y="6475413"/>
            <a:ext cx="509755" cy="184666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17</a:t>
            </a: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1858557" y="4787068"/>
            <a:ext cx="2034542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326207" y="4530221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4743294" y="4163543"/>
            <a:ext cx="530329" cy="2100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2947" y="2852096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 random access)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616969" y="2818506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(random access)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100183" y="223182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TF-R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92757" y="2217626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TF-R</a:t>
            </a: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650771" y="5557338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4546948" y="5351862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1882652" y="5445223"/>
            <a:ext cx="2034542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2298112" y="5183140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753594" y="5348422"/>
            <a:ext cx="547019" cy="2157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14532" y="5053652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58516" y="2563910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900" b="1" dirty="0" smtClean="0"/>
              <a:t>TF-R Start Time 2</a:t>
            </a:r>
          </a:p>
        </p:txBody>
      </p:sp>
      <p:cxnSp>
        <p:nvCxnSpPr>
          <p:cNvPr id="94" name="Straight Arrow Connector 93"/>
          <p:cNvCxnSpPr/>
          <p:nvPr/>
        </p:nvCxnSpPr>
        <p:spPr bwMode="auto">
          <a:xfrm flipV="1">
            <a:off x="1858557" y="1637933"/>
            <a:ext cx="4934200" cy="2897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3342087" y="1453267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b="1" dirty="0" smtClean="0"/>
              <a:t>TF-R Start Time 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48222" y="4253222"/>
            <a:ext cx="38478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39627" y="4796531"/>
            <a:ext cx="38478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</a:t>
            </a:r>
            <a:r>
              <a:rPr lang="en-US" dirty="0"/>
              <a:t>2</a:t>
            </a:r>
            <a:endParaRPr lang="en-US" sz="1200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821946" y="5471855"/>
            <a:ext cx="38478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</a:t>
            </a:r>
            <a:r>
              <a:rPr lang="en-US" dirty="0"/>
              <a:t>3</a:t>
            </a:r>
            <a:endParaRPr lang="en-US" sz="1200" dirty="0" smtClean="0"/>
          </a:p>
        </p:txBody>
      </p:sp>
      <p:sp>
        <p:nvSpPr>
          <p:cNvPr id="7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73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8" name="Title 2"/>
          <p:cNvSpPr>
            <a:spLocks noGrp="1"/>
          </p:cNvSpPr>
          <p:nvPr>
            <p:ph type="title"/>
          </p:nvPr>
        </p:nvSpPr>
        <p:spPr>
          <a:xfrm>
            <a:off x="454024" y="597944"/>
            <a:ext cx="8438455" cy="889000"/>
          </a:xfrm>
        </p:spPr>
        <p:txBody>
          <a:bodyPr/>
          <a:lstStyle/>
          <a:p>
            <a:r>
              <a:rPr lang="en-US" sz="2400" dirty="0" smtClean="0"/>
              <a:t>Illustration of Signaling Multiple Scheduled TF-Rs</a:t>
            </a:r>
            <a:endParaRPr lang="en-US" sz="2400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4753594" y="4703792"/>
            <a:ext cx="2034542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7224429" y="3036694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7448800" y="3036694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7460666" y="4660690"/>
            <a:ext cx="530329" cy="2100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498797" y="4445347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cxnSp>
        <p:nvCxnSpPr>
          <p:cNvPr id="113" name="Straight Arrow Connector 112"/>
          <p:cNvCxnSpPr/>
          <p:nvPr/>
        </p:nvCxnSpPr>
        <p:spPr bwMode="auto">
          <a:xfrm flipV="1">
            <a:off x="7260347" y="4658986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707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about Scheduled TF-Rs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The AP may transmit multiple </a:t>
            </a:r>
            <a:r>
              <a:rPr lang="en-US" sz="2000" dirty="0" smtClean="0"/>
              <a:t>scheduled TFs </a:t>
            </a:r>
            <a:r>
              <a:rPr lang="en-US" sz="2000" dirty="0"/>
              <a:t>within a beacon </a:t>
            </a:r>
            <a:r>
              <a:rPr lang="en-US" sz="2000" dirty="0" smtClean="0"/>
              <a:t>interval</a:t>
            </a:r>
          </a:p>
          <a:p>
            <a:r>
              <a:rPr lang="en-US" sz="2000" dirty="0" smtClean="0"/>
              <a:t>Signaling every scheduled TF-R in a Beacon frame may result in significantly increased overhead</a:t>
            </a:r>
          </a:p>
          <a:p>
            <a:r>
              <a:rPr lang="en-US" sz="2000" dirty="0" smtClean="0"/>
              <a:t>We define a cascaded sequence of TF-Rs </a:t>
            </a:r>
          </a:p>
          <a:p>
            <a:pPr lvl="1"/>
            <a:r>
              <a:rPr lang="en-US" sz="1600" dirty="0" smtClean="0"/>
              <a:t>Following random access using UL OFDMA RUs indicated in current TF-R, the AP transmits another TF-R </a:t>
            </a:r>
          </a:p>
          <a:p>
            <a:pPr lvl="1"/>
            <a:r>
              <a:rPr lang="en-US" sz="1600" dirty="0" smtClean="0"/>
              <a:t>Transmission time of the cascaded TF-R is TBD</a:t>
            </a:r>
          </a:p>
          <a:p>
            <a:r>
              <a:rPr lang="en-US" sz="2000" dirty="0" smtClean="0"/>
              <a:t>We propose a signaling mechanism to indicate whether a scheduled TF-R is cascaded or non-cascaded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8003195" cy="1066800"/>
          </a:xfrm>
        </p:spPr>
        <p:txBody>
          <a:bodyPr/>
          <a:lstStyle/>
          <a:p>
            <a:r>
              <a:rPr lang="en-US" dirty="0" smtClean="0"/>
              <a:t>Signaling Cascaded TF-Rs using Frame Control Field in MAC Header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71600" y="2420888"/>
          <a:ext cx="731005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618"/>
                <a:gridCol w="521891"/>
                <a:gridCol w="651255"/>
                <a:gridCol w="651255"/>
                <a:gridCol w="651255"/>
                <a:gridCol w="651255"/>
                <a:gridCol w="584244"/>
                <a:gridCol w="718266"/>
                <a:gridCol w="617750"/>
                <a:gridCol w="890677"/>
                <a:gridCol w="591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Protocol Version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From 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 Fragments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Power Management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 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Protected Frame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2089048"/>
            <a:ext cx="8134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Bits              2                  2             4               1                1              1               1              1                1                 1                  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6156176" y="2089048"/>
            <a:ext cx="648072" cy="105192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478638" y="2927115"/>
            <a:ext cx="0" cy="5040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578538" y="344514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Cascade Indication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010745"/>
            <a:ext cx="778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For example, we could define a field “</a:t>
            </a:r>
            <a:r>
              <a:rPr lang="en-US" sz="1800" b="1" dirty="0" smtClean="0"/>
              <a:t>Cascade Indication</a:t>
            </a:r>
            <a:r>
              <a:rPr lang="en-US" sz="1800" dirty="0" smtClean="0"/>
              <a:t>” replacing </a:t>
            </a:r>
            <a:r>
              <a:rPr lang="en-US" sz="1800" b="1" dirty="0" smtClean="0"/>
              <a:t>More Data </a:t>
            </a:r>
            <a:r>
              <a:rPr lang="en-US" sz="1800" dirty="0" smtClean="0"/>
              <a:t>subfield in Frame Control</a:t>
            </a:r>
            <a:r>
              <a:rPr lang="en-US" sz="1800" b="1" dirty="0" smtClean="0"/>
              <a:t> </a:t>
            </a:r>
            <a:r>
              <a:rPr lang="en-US" sz="1800" dirty="0" smtClean="0"/>
              <a:t>field of MAC header in TF-R</a:t>
            </a:r>
            <a:endParaRPr lang="en-US" sz="18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value in this field set to 1 indicates cascaded sequence of TF-Rs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value in tis field set to 0 indicates </a:t>
            </a:r>
            <a:r>
              <a:rPr lang="en-US" sz="1800" dirty="0"/>
              <a:t>n</a:t>
            </a:r>
            <a:r>
              <a:rPr lang="en-US" sz="1800" dirty="0" smtClean="0"/>
              <a:t>on-cascaded </a:t>
            </a:r>
            <a:r>
              <a:rPr lang="en-US" sz="1800" dirty="0"/>
              <a:t>sequence of </a:t>
            </a:r>
            <a:r>
              <a:rPr lang="en-US" sz="1800" dirty="0" smtClean="0"/>
              <a:t>TF-Rs</a:t>
            </a:r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16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4024" y="597944"/>
            <a:ext cx="8438455" cy="889000"/>
          </a:xfrm>
        </p:spPr>
        <p:txBody>
          <a:bodyPr/>
          <a:lstStyle/>
          <a:p>
            <a:r>
              <a:rPr lang="en-US" sz="2400" dirty="0" smtClean="0"/>
              <a:t>Illustration of Scheduled TF-Rs with Signaling for Cascaded TF-Rs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623385" y="2832428"/>
            <a:ext cx="6407838" cy="1485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2586713" y="2231822"/>
            <a:ext cx="395936" cy="61480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7624" y="2791961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23385" y="2231822"/>
            <a:ext cx="212311" cy="61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10714" y="2062237"/>
            <a:ext cx="42158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900" dirty="0" smtClean="0"/>
              <a:t>Beacon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23385" y="2448063"/>
            <a:ext cx="212311" cy="20386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95000">
                <a:schemeClr val="accent1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560" y="2478646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900" b="1" dirty="0" smtClean="0"/>
              <a:t>TF-R Start Time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798650" y="2220201"/>
            <a:ext cx="421090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TF-R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1857147" y="1907281"/>
            <a:ext cx="2066781" cy="9552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381142" y="1663352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b="1" dirty="0" smtClean="0"/>
              <a:t>TF-R Start Time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619672" y="4365880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848222" y="4253222"/>
            <a:ext cx="38478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1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4562396" y="4160889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4505050" y="3108779"/>
            <a:ext cx="2340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6062269" y="4662862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4505050" y="2884294"/>
            <a:ext cx="0" cy="336367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4729421" y="2884294"/>
            <a:ext cx="9709" cy="336367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1619671" y="4867853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834705" y="4756996"/>
            <a:ext cx="3847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2</a:t>
            </a:r>
          </a:p>
          <a:p>
            <a:pPr algn="ctr"/>
            <a:endParaRPr lang="en-US" sz="1200" dirty="0" smtClean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23952" y="3913361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84011" y="4500827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243863" y="4641169"/>
            <a:ext cx="547019" cy="2157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294967295"/>
          </p:nvPr>
        </p:nvSpPr>
        <p:spPr>
          <a:xfrm>
            <a:off x="176400" y="6429600"/>
            <a:ext cx="176330" cy="123111"/>
          </a:xfrm>
          <a:prstGeom prst="rect">
            <a:avLst/>
          </a:prstGeom>
        </p:spPr>
        <p:txBody>
          <a:bodyPr/>
          <a:lstStyle/>
          <a:p>
            <a:fld id="{0B7D6025-75AC-4E77-BBF3-EEC50D0FA14C}" type="slidenum">
              <a:rPr lang="de-DE" smtClean="0">
                <a:solidFill>
                  <a:srgbClr val="FFFFFF"/>
                </a:solidFill>
              </a:rPr>
              <a:pPr/>
              <a:t>17</a:t>
            </a:fld>
            <a:endParaRPr lang="de-DE" dirty="0">
              <a:solidFill>
                <a:srgbClr val="FFFFFF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 flipV="1">
            <a:off x="1889386" y="3777071"/>
            <a:ext cx="2034542" cy="1963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227274" y="3851026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91" name="슬라이드 번호 개체 틀 6"/>
          <p:cNvSpPr>
            <a:spLocks noGrp="1"/>
          </p:cNvSpPr>
          <p:nvPr>
            <p:ph type="sldNum" sz="quarter" idx="11"/>
          </p:nvPr>
        </p:nvSpPr>
        <p:spPr>
          <a:xfrm>
            <a:off x="4316754" y="6475413"/>
            <a:ext cx="509755" cy="184666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16</a:t>
            </a:r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1858557" y="4787068"/>
            <a:ext cx="2034542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326207" y="4530221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4743294" y="4163543"/>
            <a:ext cx="530329" cy="2100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2947" y="2889674"/>
            <a:ext cx="1435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 random access)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616969" y="2818506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(random access)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100183" y="223182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TF-R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625002" y="2220201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TF-R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100183" y="2131486"/>
            <a:ext cx="404867" cy="10033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625002" y="2121271"/>
            <a:ext cx="404867" cy="10033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07697" y="2145908"/>
            <a:ext cx="404867" cy="10033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34345" y="1881917"/>
            <a:ext cx="1098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Cascade </a:t>
            </a:r>
            <a:r>
              <a:rPr lang="en-US" sz="1100" dirty="0" err="1" smtClean="0"/>
              <a:t>Ind</a:t>
            </a:r>
            <a:r>
              <a:rPr lang="en-US" sz="1100" dirty="0" smtClean="0"/>
              <a:t> = 1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5256915" y="1858611"/>
            <a:ext cx="1098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Cascade </a:t>
            </a:r>
            <a:r>
              <a:rPr lang="en-US" sz="1100" dirty="0" err="1" smtClean="0"/>
              <a:t>Ind</a:t>
            </a:r>
            <a:r>
              <a:rPr lang="en-US" sz="1100" dirty="0" smtClean="0"/>
              <a:t> = 1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6488585" y="1871229"/>
            <a:ext cx="1098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Cascade </a:t>
            </a:r>
            <a:r>
              <a:rPr lang="en-US" sz="1100" dirty="0" err="1" smtClean="0"/>
              <a:t>Ind</a:t>
            </a:r>
            <a:r>
              <a:rPr lang="en-US" sz="1100" dirty="0" smtClean="0"/>
              <a:t> = 0</a:t>
            </a:r>
            <a:endParaRPr lang="en-US" sz="11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1650771" y="5557338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6029869" y="2944333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243863" y="2944332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6031687" y="3250554"/>
            <a:ext cx="2340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4546948" y="5351862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819311" y="5379522"/>
            <a:ext cx="3847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3</a:t>
            </a:r>
          </a:p>
          <a:p>
            <a:pPr algn="ctr"/>
            <a:endParaRPr lang="en-US" sz="1200" dirty="0" smtClean="0">
              <a:latin typeface="+mn-lt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1650771" y="6247969"/>
            <a:ext cx="6044959" cy="130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7248643" y="3635356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7446191" y="3635356"/>
            <a:ext cx="0" cy="26126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212111" y="3772946"/>
            <a:ext cx="23408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7291573" y="6042978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1882652" y="5445223"/>
            <a:ext cx="2034542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1860748" y="6152777"/>
            <a:ext cx="2034542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2298112" y="5183140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01629" y="5896473"/>
            <a:ext cx="111481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Doze time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753594" y="5348422"/>
            <a:ext cx="547019" cy="2157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453981" y="6034358"/>
            <a:ext cx="547019" cy="2157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UL Data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14532" y="5053652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55293" y="5855142"/>
            <a:ext cx="108012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" dirty="0" smtClean="0">
                <a:latin typeface="+mn-lt"/>
              </a:rPr>
              <a:t>Random Sub-channel Selection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17968" y="6106081"/>
            <a:ext cx="3847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/>
              <a:t>STA </a:t>
            </a:r>
            <a:r>
              <a:rPr lang="en-US" dirty="0"/>
              <a:t>4</a:t>
            </a:r>
            <a:endParaRPr lang="en-US" sz="1200" dirty="0" smtClean="0"/>
          </a:p>
          <a:p>
            <a:pPr algn="ctr"/>
            <a:endParaRPr lang="en-US" sz="1200" dirty="0" smtClean="0">
              <a:latin typeface="+mn-lt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 flipV="1">
            <a:off x="4570673" y="4662862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flipV="1">
            <a:off x="4570673" y="6050281"/>
            <a:ext cx="0" cy="204991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4504565" y="4488301"/>
            <a:ext cx="151969" cy="1620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504565" y="4488301"/>
            <a:ext cx="151969" cy="1620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H="1">
            <a:off x="4508474" y="5859253"/>
            <a:ext cx="151969" cy="1620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4508474" y="5859253"/>
            <a:ext cx="151969" cy="1620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02214" y="4348553"/>
            <a:ext cx="812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Collision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54614" y="5600273"/>
            <a:ext cx="812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Collision</a:t>
            </a:r>
            <a:endParaRPr lang="en-US" dirty="0"/>
          </a:p>
        </p:txBody>
      </p:sp>
      <p:sp>
        <p:nvSpPr>
          <p:cNvPr id="10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108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5283775" y="2436910"/>
            <a:ext cx="244932" cy="399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latin typeface="+mj-lt"/>
                <a:cs typeface="Arial" pitchFamily="34" charset="0"/>
              </a:rPr>
              <a:t>MU-BA</a:t>
            </a:r>
          </a:p>
        </p:txBody>
      </p:sp>
    </p:spTree>
    <p:extLst>
      <p:ext uri="{BB962C8B-B14F-4D97-AF65-F5344CB8AC3E}">
        <p14:creationId xmlns:p14="http://schemas.microsoft.com/office/powerpoint/2010/main" val="50864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a signaling mechanism for scheduled TF-Rs</a:t>
            </a:r>
          </a:p>
          <a:p>
            <a:pPr lvl="1"/>
            <a:r>
              <a:rPr lang="en-US" altLang="zh-CN" dirty="0"/>
              <a:t>A</a:t>
            </a:r>
            <a:r>
              <a:rPr lang="en-US" altLang="zh-CN" dirty="0" smtClean="0"/>
              <a:t> cascading sequence of scheduled TF-Rs have been discussed</a:t>
            </a:r>
          </a:p>
          <a:p>
            <a:r>
              <a:rPr lang="en-US" altLang="ko-KR" dirty="0" smtClean="0"/>
              <a:t>We have also proposed a signaling mechanism to indicate whether a scheduled TF-R is cascaded or not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GB" altLang="zh-CN" sz="1800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sz="1800" b="0" dirty="0"/>
              <a:t>[2] </a:t>
            </a:r>
            <a:r>
              <a:rPr lang="en-GB" altLang="ko-KR" sz="1800" dirty="0" smtClean="0"/>
              <a:t>IEEE 802.11-15/0875r1 “Random Access with Trigger frames using OFDMA”</a:t>
            </a:r>
          </a:p>
          <a:p>
            <a:pPr>
              <a:buNone/>
            </a:pPr>
            <a:r>
              <a:rPr lang="en-GB" altLang="zh-CN" sz="1800" b="0" dirty="0" smtClean="0"/>
              <a:t>[3]</a:t>
            </a:r>
            <a:r>
              <a:rPr lang="en-GB" altLang="zh-CN" sz="1800" dirty="0" smtClean="0"/>
              <a:t> </a:t>
            </a:r>
            <a:r>
              <a:rPr lang="en-GB" altLang="ko-KR" sz="1800" dirty="0"/>
              <a:t>IEEE 802.11-15/0132r2 </a:t>
            </a:r>
            <a:r>
              <a:rPr lang="en-GB" altLang="zh-CN" sz="1800" b="0" dirty="0"/>
              <a:t>“</a:t>
            </a:r>
            <a:r>
              <a:rPr lang="en-US" altLang="ko-KR" sz="1800" dirty="0"/>
              <a:t>Specification Framework for Tax”</a:t>
            </a:r>
          </a:p>
          <a:p>
            <a:pPr>
              <a:buNone/>
            </a:pPr>
            <a:endParaRPr lang="zh-CN" altLang="en-US" sz="1800" dirty="0"/>
          </a:p>
          <a:p>
            <a:pPr>
              <a:buNone/>
            </a:pPr>
            <a:endParaRPr lang="en-US" altLang="zh-CN" sz="1800" b="0" dirty="0" smtClean="0"/>
          </a:p>
          <a:p>
            <a:pPr>
              <a:buNone/>
            </a:pPr>
            <a:endParaRPr lang="en-US" altLang="ja-JP" sz="1800" b="0" dirty="0" smtClean="0">
              <a:ea typeface="MS PGothic" pitchFamily="34" charset="-128"/>
            </a:endParaRPr>
          </a:p>
          <a:p>
            <a:endParaRPr lang="zh-CN" altLang="en-US" sz="1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spec framework?</a:t>
            </a:r>
          </a:p>
          <a:p>
            <a:pPr marL="0" indent="0">
              <a:buNone/>
            </a:pPr>
            <a:r>
              <a:rPr lang="en-GB" b="0" i="1" dirty="0" smtClean="0"/>
              <a:t>The </a:t>
            </a:r>
            <a:r>
              <a:rPr lang="en-GB" b="0" i="1" dirty="0"/>
              <a:t>spec shall indicate cascaded sequence of Trigger frames for random access by using a bit in the Trigger frame.</a:t>
            </a:r>
            <a:endParaRPr lang="en-US" b="0" i="1" dirty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spec framework?</a:t>
            </a:r>
          </a:p>
          <a:p>
            <a:pPr marL="0" indent="0">
              <a:buNone/>
            </a:pPr>
            <a:r>
              <a:rPr lang="en-GB" b="0" i="1" dirty="0" smtClean="0"/>
              <a:t>The </a:t>
            </a:r>
            <a:r>
              <a:rPr lang="en-GB" b="0" i="1" dirty="0"/>
              <a:t>spec shall include a mechanism that allows the Beacon frame to indicate the target transmission time(s) of </a:t>
            </a:r>
            <a:r>
              <a:rPr lang="en-GB" b="0" i="1" dirty="0" smtClean="0"/>
              <a:t>one </a:t>
            </a:r>
            <a:r>
              <a:rPr lang="en-GB" b="0" i="1" dirty="0"/>
              <a:t>or more Trigger frame(s) that </a:t>
            </a:r>
            <a:r>
              <a:rPr lang="en-GB" b="0" i="1" dirty="0" smtClean="0"/>
              <a:t>allocates </a:t>
            </a:r>
            <a:r>
              <a:rPr lang="en-GB" b="0" i="1" dirty="0"/>
              <a:t>resources for random access.</a:t>
            </a:r>
            <a:endParaRPr lang="en-US" b="0" i="1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15860"/>
              </p:ext>
            </p:extLst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graphicFrame>
        <p:nvGraphicFramePr>
          <p:cNvPr id="11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53205"/>
              </p:ext>
            </p:extLst>
          </p:nvPr>
        </p:nvGraphicFramePr>
        <p:xfrm>
          <a:off x="9906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</a:t>
            </a:r>
            <a:r>
              <a:rPr lang="en-US" sz="2000" dirty="0" smtClean="0"/>
              <a:t>e propose a signaling mechanism </a:t>
            </a:r>
            <a:r>
              <a:rPr lang="en-GB" sz="2000" dirty="0" smtClean="0"/>
              <a:t>that </a:t>
            </a:r>
            <a:r>
              <a:rPr lang="en-GB" sz="2000" dirty="0"/>
              <a:t>allows the Beacon frame to indicate the target transmission time(s) of one or more Trigger frame(s) that allocates resources for random </a:t>
            </a:r>
            <a:r>
              <a:rPr lang="en-GB" sz="2000" dirty="0" smtClean="0"/>
              <a:t>access</a:t>
            </a:r>
          </a:p>
          <a:p>
            <a:r>
              <a:rPr lang="en-US" sz="2000" dirty="0"/>
              <a:t>We propose a signaling mechanism to indicate to STAs about a cascaded sequence of Trigger frames for random access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20901</TotalTime>
  <Words>1970</Words>
  <Application>Microsoft Office PowerPoint</Application>
  <PresentationFormat>On-screen Show (4:3)</PresentationFormat>
  <Paragraphs>625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굴림</vt:lpstr>
      <vt:lpstr>MS PGothic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Illustration of Random Access with TF-R with Existing UL MU Procedure</vt:lpstr>
      <vt:lpstr>Target Transmission Time for Scheduled TF-Rs</vt:lpstr>
      <vt:lpstr>Illustration of Signaling Single Scheduled TF-R</vt:lpstr>
      <vt:lpstr>Illustration of Signaling Multiple Scheduled TF-Rs</vt:lpstr>
      <vt:lpstr>Discussion about Scheduled TF-Rs</vt:lpstr>
      <vt:lpstr>Signaling Cascaded TF-Rs using Frame Control Field in MAC Header</vt:lpstr>
      <vt:lpstr>Illustration of Scheduled TF-Rs with Signaling for Cascaded TF-Rs</vt:lpstr>
      <vt:lpstr>Summary</vt:lpstr>
      <vt:lpstr>References</vt:lpstr>
      <vt:lpstr>Straw-poll 1</vt:lpstr>
      <vt:lpstr>Straw-poll 2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78</cp:revision>
  <cp:lastPrinted>1998-02-10T13:28:06Z</cp:lastPrinted>
  <dcterms:created xsi:type="dcterms:W3CDTF">2008-11-13T20:03:38Z</dcterms:created>
  <dcterms:modified xsi:type="dcterms:W3CDTF">2015-09-13T16:32:09Z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