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7" r:id="rId3"/>
    <p:sldId id="288" r:id="rId4"/>
    <p:sldId id="289" r:id="rId5"/>
    <p:sldId id="290" r:id="rId6"/>
    <p:sldId id="292" r:id="rId7"/>
    <p:sldId id="291" r:id="rId8"/>
    <p:sldId id="297" r:id="rId9"/>
    <p:sldId id="293" r:id="rId10"/>
    <p:sldId id="294" r:id="rId11"/>
    <p:sldId id="295" r:id="rId12"/>
    <p:sldId id="29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FF"/>
    <a:srgbClr val="99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9548" autoAdjust="0"/>
  </p:normalViewPr>
  <p:slideViewPr>
    <p:cSldViewPr>
      <p:cViewPr varScale="1">
        <p:scale>
          <a:sx n="89" d="100"/>
          <a:sy n="89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802.11-15/1106r1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</a:rPr>
              <a:t>SIG-B Structure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48189"/>
              </p:ext>
            </p:extLst>
          </p:nvPr>
        </p:nvGraphicFramePr>
        <p:xfrm>
          <a:off x="609600" y="2590800"/>
          <a:ext cx="8048625" cy="1926261"/>
        </p:xfrm>
        <a:graphic>
          <a:graphicData uri="http://schemas.openxmlformats.org/drawingml/2006/table">
            <a:tbl>
              <a:tblPr/>
              <a:tblGrid>
                <a:gridCol w="1371600"/>
                <a:gridCol w="1143000"/>
                <a:gridCol w="1600200"/>
                <a:gridCol w="1371600"/>
                <a:gridCol w="25622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Hedayat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 Lee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Sungho Moon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Yujin Noh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daewon.lee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sungho.moon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yujin.noh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Proposed SIG-B Structure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propose that both of these designs to be allowed in an 11ax PPDU, where an AP decides which design fits best for the BSS it operates </a:t>
            </a: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The choice of 20MHz </a:t>
            </a:r>
            <a:r>
              <a:rPr lang="en-US" sz="1400" dirty="0" smtClean="0">
                <a:latin typeface="Calibri" panose="020F0502020204030204" pitchFamily="34" charset="0"/>
              </a:rPr>
              <a:t>vs 40MHz </a:t>
            </a:r>
            <a:r>
              <a:rPr lang="en-US" sz="1400" b="0" dirty="0" smtClean="0">
                <a:latin typeface="Calibri" panose="020F0502020204030204" pitchFamily="34" charset="0"/>
              </a:rPr>
              <a:t>basis could be a per-PPDU decision where in SIG-A a single-bit field indicates it</a:t>
            </a:r>
          </a:p>
          <a:p>
            <a:pPr lvl="1">
              <a:buFont typeface="Arial"/>
              <a:buChar char="•"/>
            </a:pP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The </a:t>
            </a:r>
            <a:r>
              <a:rPr lang="en-US" sz="1400" dirty="0">
                <a:latin typeface="Calibri" panose="020F0502020204030204" pitchFamily="34" charset="0"/>
              </a:rPr>
              <a:t>choice of </a:t>
            </a:r>
            <a:r>
              <a:rPr lang="en-US" sz="1400" dirty="0" smtClean="0">
                <a:latin typeface="Calibri" panose="020F0502020204030204" pitchFamily="34" charset="0"/>
              </a:rPr>
              <a:t>20MHz vs 40MHz basis could </a:t>
            </a:r>
            <a:r>
              <a:rPr lang="en-US" sz="1400" dirty="0">
                <a:latin typeface="Calibri" panose="020F0502020204030204" pitchFamily="34" charset="0"/>
              </a:rPr>
              <a:t>be </a:t>
            </a:r>
            <a:r>
              <a:rPr lang="en-US" sz="1400" dirty="0" smtClean="0">
                <a:latin typeface="Calibri" panose="020F0502020204030204" pitchFamily="34" charset="0"/>
              </a:rPr>
              <a:t>per Beacon interval </a:t>
            </a:r>
            <a:r>
              <a:rPr lang="en-US" sz="1400" dirty="0">
                <a:latin typeface="Calibri" panose="020F0502020204030204" pitchFamily="34" charset="0"/>
              </a:rPr>
              <a:t>decision where in </a:t>
            </a:r>
            <a:r>
              <a:rPr lang="en-US" sz="1400" dirty="0" smtClean="0">
                <a:latin typeface="Calibri" panose="020F0502020204030204" pitchFamily="34" charset="0"/>
              </a:rPr>
              <a:t>Beacon frames the choice is indicated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33" y="4459605"/>
            <a:ext cx="1844675" cy="1636395"/>
          </a:xfrm>
          <a:prstGeom prst="rect">
            <a:avLst/>
          </a:prstGeom>
          <a:noFill/>
        </p:spPr>
      </p:pic>
      <p:grpSp>
        <p:nvGrpSpPr>
          <p:cNvPr id="4" name="Group 3"/>
          <p:cNvGrpSpPr/>
          <p:nvPr/>
        </p:nvGrpSpPr>
        <p:grpSpPr>
          <a:xfrm>
            <a:off x="5143157" y="4858703"/>
            <a:ext cx="2606040" cy="1143000"/>
            <a:chOff x="5105400" y="3352800"/>
            <a:chExt cx="2606040" cy="1143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0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Conclusion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showed that the immunity that the current SIG-B design offers is more than enough for some environments (such as managed networks and suburban residential areas) and that would result to a lengthier SIG-B, hence more overhead for DL MU PPDUs</a:t>
            </a: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proposed an alternative SIG-B design that can be used along the current design where an AP decides which design fits best for the deployment </a:t>
            </a: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5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SP1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Do you agree to modify the following in 11ax SFD: </a:t>
            </a:r>
          </a:p>
          <a:p>
            <a:pPr marL="0" indent="0">
              <a:buNone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</a:rPr>
              <a:t>HE-SIG-B </a:t>
            </a:r>
            <a:r>
              <a:rPr lang="en-US" sz="1800" b="0" dirty="0">
                <a:latin typeface="Calibri" panose="020F0502020204030204" pitchFamily="34" charset="0"/>
              </a:rPr>
              <a:t>is encoded on a per 20 MHz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or 40 MHz </a:t>
            </a:r>
            <a:r>
              <a:rPr lang="en-US" sz="1800" b="0" dirty="0" smtClean="0">
                <a:latin typeface="Calibri" panose="020F0502020204030204" pitchFamily="34" charset="0"/>
              </a:rPr>
              <a:t>basis </a:t>
            </a:r>
            <a:r>
              <a:rPr lang="en-US" sz="1800" b="0" dirty="0">
                <a:latin typeface="Calibri" panose="020F0502020204030204" pitchFamily="34" charset="0"/>
              </a:rPr>
              <a:t>using BCC with common and user blocks separated in the bit </a:t>
            </a:r>
            <a:r>
              <a:rPr lang="en-US" sz="1800" b="0" dirty="0" smtClean="0">
                <a:latin typeface="Calibri" panose="020F0502020204030204" pitchFamily="34" charset="0"/>
              </a:rPr>
              <a:t>domain</a:t>
            </a:r>
            <a:endParaRPr lang="en-US" sz="1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</a:rPr>
              <a:t>For bandwidths ≥ 40 MHz, the number of 20 MHz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or 40 MHz </a:t>
            </a:r>
            <a:r>
              <a:rPr lang="en-US" sz="1800" b="0" dirty="0" err="1" smtClean="0">
                <a:latin typeface="Calibri" panose="020F0502020204030204" pitchFamily="34" charset="0"/>
              </a:rPr>
              <a:t>subbands</a:t>
            </a:r>
            <a:r>
              <a:rPr lang="en-US" sz="1800" b="0" dirty="0" smtClean="0">
                <a:latin typeface="Calibri" panose="020F0502020204030204" pitchFamily="34" charset="0"/>
              </a:rPr>
              <a:t> carrying different content is two and with structure as shown below. Each square in the figure represents 20 MHz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(left) or 40MHz (right) </a:t>
            </a:r>
            <a:r>
              <a:rPr lang="en-US" sz="1800" b="0" dirty="0" err="1" smtClean="0">
                <a:latin typeface="Calibri" panose="020F0502020204030204" pitchFamily="34" charset="0"/>
              </a:rPr>
              <a:t>subband</a:t>
            </a:r>
            <a:r>
              <a:rPr lang="en-US" sz="1800" b="0" dirty="0" smtClean="0">
                <a:latin typeface="Calibri" panose="020F0502020204030204" pitchFamily="34" charset="0"/>
              </a:rPr>
              <a:t> and 1/2 represents different signaling information.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The method to indicate 20MHz or 40MHz basis is TBD.</a:t>
            </a:r>
          </a:p>
          <a:p>
            <a:pPr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33" y="4459605"/>
            <a:ext cx="1844675" cy="1636395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5143157" y="4858703"/>
            <a:ext cx="2606040" cy="1143000"/>
            <a:chOff x="5105400" y="3352800"/>
            <a:chExt cx="2606040" cy="114300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98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Outline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In July 2015, the 11ax SFD was amended for the following structure for SIG-B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HE-SIG-B is encoded on a per 20 MHz basis using BCC with common and user blocks separated in the bit domain. [15/873r0]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For </a:t>
            </a:r>
            <a:r>
              <a:rPr lang="en-US" sz="1400" dirty="0">
                <a:latin typeface="Calibri" panose="020F0502020204030204" pitchFamily="34" charset="0"/>
              </a:rPr>
              <a:t>bandwidths ≥ 40 MHz, the number of 20 MHz </a:t>
            </a:r>
            <a:r>
              <a:rPr lang="en-US" sz="1400" dirty="0" err="1">
                <a:latin typeface="Calibri" panose="020F0502020204030204" pitchFamily="34" charset="0"/>
              </a:rPr>
              <a:t>subbands</a:t>
            </a:r>
            <a:r>
              <a:rPr lang="en-US" sz="1400" dirty="0">
                <a:latin typeface="Calibri" panose="020F0502020204030204" pitchFamily="34" charset="0"/>
              </a:rPr>
              <a:t> carrying different content is two and with structure as shown in Figure 1. Each square in the figure represents 20 MHz </a:t>
            </a:r>
            <a:r>
              <a:rPr lang="en-US" sz="1400" dirty="0" err="1">
                <a:latin typeface="Calibri" panose="020F0502020204030204" pitchFamily="34" charset="0"/>
              </a:rPr>
              <a:t>subband</a:t>
            </a:r>
            <a:r>
              <a:rPr lang="en-US" sz="1400" dirty="0">
                <a:latin typeface="Calibri" panose="020F0502020204030204" pitchFamily="34" charset="0"/>
              </a:rPr>
              <a:t> and 1/2 represents different </a:t>
            </a:r>
            <a:r>
              <a:rPr lang="en-US" sz="1400" dirty="0" smtClean="0">
                <a:latin typeface="Calibri" panose="020F0502020204030204" pitchFamily="34" charset="0"/>
              </a:rPr>
              <a:t>signaling </a:t>
            </a:r>
            <a:r>
              <a:rPr lang="en-US" sz="1400" dirty="0">
                <a:latin typeface="Calibri" panose="020F0502020204030204" pitchFamily="34" charset="0"/>
              </a:rPr>
              <a:t>information. </a:t>
            </a:r>
            <a:r>
              <a:rPr lang="en-US" sz="1400" dirty="0" smtClean="0">
                <a:latin typeface="Calibri" panose="020F0502020204030204" pitchFamily="34" charset="0"/>
              </a:rPr>
              <a:t>[15/873r0]</a:t>
            </a: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In this contribution the overhead of this design is evaluated and a solution for lower overhead based on the same design is proposed  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562" y="3276600"/>
            <a:ext cx="1844675" cy="16363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342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SIG-B Overhead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Considering  the suggested structured for SIG-B, the number of SIG-B symbols increases significantly compared to 11ac SIG-B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SIG-B fields: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Common field = info for all STAs about corresponding sub-bands</a:t>
            </a: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User-specific field = </a:t>
            </a:r>
            <a:r>
              <a:rPr lang="en-US" sz="1400" dirty="0" smtClean="0">
                <a:latin typeface="Calibri" panose="020F0502020204030204" pitchFamily="34" charset="0"/>
              </a:rPr>
              <a:t>AID/PAID </a:t>
            </a:r>
            <a:r>
              <a:rPr lang="en-US" sz="1400" dirty="0">
                <a:latin typeface="Calibri" panose="020F0502020204030204" pitchFamily="34" charset="0"/>
              </a:rPr>
              <a:t>+ MCS + NSS + BF + </a:t>
            </a:r>
            <a:r>
              <a:rPr lang="en-US" sz="1400" dirty="0" smtClean="0">
                <a:latin typeface="Calibri" panose="020F0502020204030204" pitchFamily="34" charset="0"/>
              </a:rPr>
              <a:t>FEC</a:t>
            </a: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Additional fields = CRC + Tail bits</a:t>
            </a: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>
                <a:latin typeface="Calibri" panose="020F0502020204030204" pitchFamily="34" charset="0"/>
              </a:rPr>
              <a:t>SIG-B duration calculation</a:t>
            </a:r>
            <a:r>
              <a:rPr lang="en-US" sz="1800" b="0" dirty="0" smtClean="0">
                <a:latin typeface="Calibri" panose="020F0502020204030204" pitchFamily="34" charset="0"/>
              </a:rPr>
              <a:t>: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Common field = </a:t>
            </a:r>
            <a:r>
              <a:rPr lang="en-US" sz="1400" dirty="0" smtClean="0">
                <a:latin typeface="Calibri" panose="020F0502020204030204" pitchFamily="34" charset="0"/>
              </a:rPr>
              <a:t>11 bits; User-specific </a:t>
            </a:r>
            <a:r>
              <a:rPr lang="en-US" sz="1400" dirty="0">
                <a:latin typeface="Calibri" panose="020F0502020204030204" pitchFamily="34" charset="0"/>
              </a:rPr>
              <a:t>field = </a:t>
            </a:r>
            <a:r>
              <a:rPr lang="en-US" sz="1400" dirty="0" smtClean="0">
                <a:latin typeface="Calibri" panose="020F0502020204030204" pitchFamily="34" charset="0"/>
              </a:rPr>
              <a:t>17 bits;  Additional </a:t>
            </a:r>
            <a:r>
              <a:rPr lang="en-US" sz="1400" dirty="0">
                <a:latin typeface="Calibri" panose="020F0502020204030204" pitchFamily="34" charset="0"/>
              </a:rPr>
              <a:t>fields = </a:t>
            </a:r>
            <a:r>
              <a:rPr lang="en-US" sz="1400" dirty="0" smtClean="0">
                <a:latin typeface="Calibri" panose="020F0502020204030204" pitchFamily="34" charset="0"/>
              </a:rPr>
              <a:t>14 bits;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Number of SIG-B symbols for </a:t>
            </a:r>
            <a:r>
              <a:rPr lang="en-US" sz="1400" dirty="0" smtClean="0">
                <a:latin typeface="Calibri" panose="020F0502020204030204" pitchFamily="34" charset="0"/>
              </a:rPr>
              <a:t>2-10 STAs is 2-5 symbols</a:t>
            </a: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Having 2-5 symbols for HE SIG-B brings more overhead to DL MU PPDU</a:t>
            </a: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For larger than 10 STAs, the length of SIG-B becomes even larger  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SIG-B Structure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The current structure of SIG-B is based on [15/873r0] the following design choices:</a:t>
            </a:r>
          </a:p>
          <a:p>
            <a:pPr lvl="1"/>
            <a:r>
              <a:rPr lang="en-US" b="1" dirty="0" smtClean="0"/>
              <a:t>“</a:t>
            </a:r>
            <a:r>
              <a:rPr lang="en-US" sz="1600" dirty="0" smtClean="0"/>
              <a:t>Tradeoff </a:t>
            </a:r>
            <a:r>
              <a:rPr lang="en-US" sz="1600" dirty="0"/>
              <a:t>between implementation complexity &amp; efficiency</a:t>
            </a:r>
          </a:p>
          <a:p>
            <a:pPr lvl="1"/>
            <a:r>
              <a:rPr lang="en-US" sz="1600" b="1" dirty="0"/>
              <a:t>Complexity: </a:t>
            </a:r>
            <a:r>
              <a:rPr lang="en-US" sz="1600" dirty="0"/>
              <a:t>More </a:t>
            </a:r>
            <a:r>
              <a:rPr lang="en-US" sz="1600" dirty="0" err="1"/>
              <a:t>subbands</a:t>
            </a:r>
            <a:r>
              <a:rPr lang="en-US" sz="1600" dirty="0"/>
              <a:t> </a:t>
            </a:r>
            <a:r>
              <a:rPr lang="en-US" sz="1600" dirty="0">
                <a:latin typeface="Arial"/>
                <a:cs typeface="Arial"/>
              </a:rPr>
              <a:t>→</a:t>
            </a:r>
            <a:r>
              <a:rPr lang="en-US" sz="1600" dirty="0"/>
              <a:t> more parallel decoders</a:t>
            </a:r>
          </a:p>
          <a:p>
            <a:pPr lvl="1"/>
            <a:r>
              <a:rPr lang="en-US" sz="1600" b="1" dirty="0"/>
              <a:t>Efficiency:</a:t>
            </a:r>
            <a:r>
              <a:rPr lang="en-US" sz="1600" dirty="0"/>
              <a:t> As BW increases, support more users without increasing SIGB duration. </a:t>
            </a:r>
          </a:p>
          <a:p>
            <a:pPr lvl="2"/>
            <a:r>
              <a:rPr lang="en-US" sz="1400" dirty="0"/>
              <a:t>Number of users may not increase much in 80MHz and 160MHz because we will be scheduling large 40MHz and 80MHz users</a:t>
            </a:r>
            <a:r>
              <a:rPr lang="en-US" sz="1400" dirty="0" smtClean="0"/>
              <a:t>.</a:t>
            </a:r>
          </a:p>
          <a:p>
            <a:pPr lvl="1"/>
            <a:r>
              <a:rPr lang="en-US" sz="1600" dirty="0"/>
              <a:t>Why the [1 2 1 2 . . .] structure?</a:t>
            </a:r>
          </a:p>
          <a:p>
            <a:pPr lvl="2"/>
            <a:r>
              <a:rPr lang="en-US" sz="1400" dirty="0"/>
              <a:t>80 MHz is a natural extension of 40 MHz</a:t>
            </a:r>
          </a:p>
          <a:p>
            <a:pPr lvl="2"/>
            <a:r>
              <a:rPr lang="en-US" sz="1400" dirty="0"/>
              <a:t>In addition, assume one 40 MHz allotted to single large user (or as MU) and second 40MHz is allocated to many small units. Signaling scheme amortizes the overhead across two independent 20MHz. </a:t>
            </a:r>
          </a:p>
          <a:p>
            <a:pPr lvl="2"/>
            <a:r>
              <a:rPr lang="en-US" sz="1400" dirty="0"/>
              <a:t>Likewise for 160 </a:t>
            </a:r>
            <a:r>
              <a:rPr lang="en-US" sz="1400" dirty="0" smtClean="0"/>
              <a:t>MHz</a:t>
            </a:r>
            <a:r>
              <a:rPr lang="en-US" b="1" dirty="0" smtClean="0"/>
              <a:t>”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While the suggested design of 15/873r0 achieves the complexity goal, the efficiency can be further improved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8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Narrow-band Fading Immunity of 20MHz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Another design choice that is reflected in the design of 15/873r0</a:t>
            </a:r>
            <a:r>
              <a:rPr lang="en-US" sz="1800" b="0" dirty="0">
                <a:latin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</a:rPr>
              <a:t>is to encode SIG-B is the immunity that per 20MHz-coding base offers vs wider bandwidths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With simulation it </a:t>
            </a:r>
            <a:r>
              <a:rPr lang="en-US" sz="1800" b="0" dirty="0" smtClean="0">
                <a:latin typeface="Calibri" panose="020F0502020204030204" pitchFamily="34" charset="0"/>
              </a:rPr>
              <a:t>can be seen </a:t>
            </a:r>
            <a:r>
              <a:rPr lang="en-US" sz="1800" b="0" dirty="0" smtClean="0">
                <a:latin typeface="Calibri" panose="020F0502020204030204" pitchFamily="34" charset="0"/>
              </a:rPr>
              <a:t>moderate to negligible gain for 20MHz vs 40MHz transmission bandwidth 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6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OBSS-Interference Immunity of 20MHz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 algn="just"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Another design choice that is reflected in the SIG-B design of 15/873r0</a:t>
            </a:r>
            <a:r>
              <a:rPr lang="en-US" sz="1800" b="0" dirty="0">
                <a:latin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</a:rPr>
              <a:t>is the immunity that per 20MHz-coding base offers in OBSS environments</a:t>
            </a:r>
          </a:p>
          <a:p>
            <a:pPr algn="just">
              <a:buFont typeface="Arial"/>
              <a:buChar char="•"/>
            </a:pPr>
            <a:r>
              <a:rPr lang="en-US" sz="1800" b="0" dirty="0">
                <a:latin typeface="Calibri" panose="020F0502020204030204" pitchFamily="34" charset="0"/>
              </a:rPr>
              <a:t>While one can argue that in presence of OBSS interference there is higher likelihood of decoding one of the two parts of SIG-B, it is not clear how much of this immunity can save the payload against the same  interference</a:t>
            </a:r>
          </a:p>
          <a:p>
            <a:pPr lvl="1" algn="just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Basically, in presence of OBSS interference, there is a better chance of successful SIG-B decoding </a:t>
            </a:r>
            <a:r>
              <a:rPr lang="en-US" sz="1400" dirty="0" smtClean="0">
                <a:latin typeface="Calibri" panose="020F0502020204030204" pitchFamily="34" charset="0"/>
              </a:rPr>
              <a:t>only </a:t>
            </a:r>
            <a:r>
              <a:rPr lang="en-US" sz="1400" dirty="0">
                <a:latin typeface="Calibri" panose="020F0502020204030204" pitchFamily="34" charset="0"/>
              </a:rPr>
              <a:t>but not the payload</a:t>
            </a:r>
          </a:p>
          <a:p>
            <a:pPr algn="just"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Moreover importantly, not in all scenarios OBSS interference is a concern. For instance, in managed networks or unmanaged networks deployed in suburbs there is much less OBSS environment  </a:t>
            </a:r>
            <a:endParaRPr lang="en-US" sz="1800" b="0" dirty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12049" y="4283936"/>
            <a:ext cx="5200021" cy="2121631"/>
            <a:chOff x="667379" y="3456801"/>
            <a:chExt cx="5200021" cy="2121631"/>
          </a:xfrm>
        </p:grpSpPr>
        <p:sp>
          <p:nvSpPr>
            <p:cNvPr id="9" name="Rectangle 8"/>
            <p:cNvSpPr/>
            <p:nvPr/>
          </p:nvSpPr>
          <p:spPr bwMode="auto">
            <a:xfrm>
              <a:off x="2133600" y="3733800"/>
              <a:ext cx="304800" cy="18207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438400" y="3736489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438400" y="4191000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 dirty="0" smtClean="0">
                  <a:latin typeface="Calibri" panose="020F0502020204030204" pitchFamily="34" charset="0"/>
                </a:rPr>
                <a:t>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438400" y="4645511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>
                  <a:latin typeface="Calibri" panose="020F0502020204030204" pitchFamily="34" charset="0"/>
                </a:rPr>
                <a:t>1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38400" y="5100022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 dirty="0" smtClean="0">
                  <a:latin typeface="Calibri" panose="020F0502020204030204" pitchFamily="34" charset="0"/>
                </a:rPr>
                <a:t>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971800" y="3733800"/>
              <a:ext cx="2895600" cy="18207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489130" y="4645512"/>
              <a:ext cx="3657600" cy="909022"/>
            </a:xfrm>
            <a:prstGeom prst="rect">
              <a:avLst/>
            </a:prstGeom>
            <a:solidFill>
              <a:srgbClr val="FF6600">
                <a:alpha val="7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17165" y="3456801"/>
              <a:ext cx="17379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</a:rPr>
                <a:t>80MHz DL OFDMA PPDU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7379" y="5301433"/>
              <a:ext cx="1313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</a:rPr>
                <a:t>OBSS interference</a:t>
              </a:r>
              <a:endParaRPr lang="en-US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21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Alternative SIG-B </a:t>
            </a:r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Structure: 40MHz Basis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4958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An alternative of the design of 15/873r0</a:t>
            </a:r>
            <a:r>
              <a:rPr lang="en-US" sz="1800" b="0" dirty="0">
                <a:latin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</a:rPr>
              <a:t>is to encode SIG-B on </a:t>
            </a:r>
            <a:r>
              <a:rPr lang="en-US" sz="1800" b="0" dirty="0">
                <a:latin typeface="Calibri" panose="020F0502020204030204" pitchFamily="34" charset="0"/>
              </a:rPr>
              <a:t>a per </a:t>
            </a:r>
            <a:r>
              <a:rPr lang="en-US" sz="1800" b="0" dirty="0" smtClean="0">
                <a:latin typeface="Calibri" panose="020F0502020204030204" pitchFamily="34" charset="0"/>
              </a:rPr>
              <a:t>40 </a:t>
            </a:r>
            <a:r>
              <a:rPr lang="en-US" sz="1800" b="0" dirty="0">
                <a:latin typeface="Calibri" panose="020F0502020204030204" pitchFamily="34" charset="0"/>
              </a:rPr>
              <a:t>MHz basis using BCC with common and user blocks separated in the bit </a:t>
            </a:r>
            <a:r>
              <a:rPr lang="en-US" sz="1800" b="0" dirty="0" smtClean="0">
                <a:latin typeface="Calibri" panose="020F0502020204030204" pitchFamily="34" charset="0"/>
              </a:rPr>
              <a:t>domain. 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SIG-B </a:t>
            </a:r>
            <a:r>
              <a:rPr lang="en-US" sz="1800" b="0" dirty="0">
                <a:latin typeface="Calibri" panose="020F0502020204030204" pitchFamily="34" charset="0"/>
              </a:rPr>
              <a:t>duration calculation: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Common field = </a:t>
            </a:r>
            <a:r>
              <a:rPr lang="en-US" sz="1400" dirty="0" smtClean="0">
                <a:latin typeface="Calibri" panose="020F0502020204030204" pitchFamily="34" charset="0"/>
              </a:rPr>
              <a:t>11 bits; </a:t>
            </a:r>
            <a:r>
              <a:rPr lang="en-US" sz="1400" dirty="0">
                <a:latin typeface="Calibri" panose="020F0502020204030204" pitchFamily="34" charset="0"/>
              </a:rPr>
              <a:t>User-specific field = </a:t>
            </a:r>
            <a:r>
              <a:rPr lang="en-US" sz="1400" dirty="0" smtClean="0">
                <a:latin typeface="Calibri" panose="020F0502020204030204" pitchFamily="34" charset="0"/>
              </a:rPr>
              <a:t>17 bits;  </a:t>
            </a:r>
            <a:r>
              <a:rPr lang="en-US" sz="1400" dirty="0">
                <a:latin typeface="Calibri" panose="020F0502020204030204" pitchFamily="34" charset="0"/>
              </a:rPr>
              <a:t>Additional fields = </a:t>
            </a:r>
            <a:r>
              <a:rPr lang="en-US" sz="1400" dirty="0" smtClean="0">
                <a:latin typeface="Calibri" panose="020F0502020204030204" pitchFamily="34" charset="0"/>
              </a:rPr>
              <a:t>14 bits;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Number of SIG-B symbols for </a:t>
            </a:r>
            <a:r>
              <a:rPr lang="en-US" sz="1400" dirty="0" smtClean="0">
                <a:latin typeface="Calibri" panose="020F0502020204030204" pitchFamily="34" charset="0"/>
              </a:rPr>
              <a:t>2-10  STAs is 1-3 symbols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Compare this with 2-5 symbols from the 20MHz-based SIG-B design</a:t>
            </a:r>
          </a:p>
          <a:p>
            <a:pPr>
              <a:buFont typeface="Arial"/>
              <a:buChar char="•"/>
            </a:pP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600" b="0" dirty="0" smtClean="0">
                <a:latin typeface="Calibri" panose="020F0502020204030204" pitchFamily="34" charset="0"/>
              </a:rPr>
              <a:t>If HE-SIG-B </a:t>
            </a:r>
            <a:r>
              <a:rPr lang="en-US" sz="1600" b="0" dirty="0">
                <a:latin typeface="Calibri" panose="020F0502020204030204" pitchFamily="34" charset="0"/>
              </a:rPr>
              <a:t>is encoded on a per </a:t>
            </a:r>
            <a:r>
              <a:rPr lang="en-US" sz="1600" b="0" dirty="0" smtClean="0">
                <a:latin typeface="Calibri" panose="020F0502020204030204" pitchFamily="34" charset="0"/>
              </a:rPr>
              <a:t>40 </a:t>
            </a:r>
            <a:r>
              <a:rPr lang="en-US" sz="1600" b="0" dirty="0">
                <a:latin typeface="Calibri" panose="020F0502020204030204" pitchFamily="34" charset="0"/>
              </a:rPr>
              <a:t>MHz </a:t>
            </a:r>
            <a:r>
              <a:rPr lang="en-US" sz="1600" b="0" dirty="0" smtClean="0">
                <a:latin typeface="Calibri" panose="020F0502020204030204" pitchFamily="34" charset="0"/>
              </a:rPr>
              <a:t>basis, the duration of SIG-B can be reduced by 1-2 symbols for the more practical number of STAs, and even more for when </a:t>
            </a:r>
            <a:r>
              <a:rPr lang="en-US" sz="1600" b="0" dirty="0" err="1" smtClean="0">
                <a:latin typeface="Calibri" panose="020F0502020204030204" pitchFamily="34" charset="0"/>
              </a:rPr>
              <a:t>nSTAs</a:t>
            </a:r>
            <a:r>
              <a:rPr lang="en-US" sz="1600" b="0" dirty="0" smtClean="0">
                <a:latin typeface="Calibri" panose="020F0502020204030204" pitchFamily="34" charset="0"/>
              </a:rPr>
              <a:t>&gt;10</a:t>
            </a:r>
            <a:endParaRPr lang="en-US" sz="16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30880" y="2667000"/>
            <a:ext cx="2606040" cy="1143000"/>
            <a:chOff x="5105400" y="3352800"/>
            <a:chExt cx="2606040" cy="1143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97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Alternative SIG-B </a:t>
            </a:r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Structure: 40MHz Basis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2208769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For simplicity we proposed to use the 20MHz-basis </a:t>
            </a:r>
            <a:r>
              <a:rPr lang="en-US" sz="1800" b="0" dirty="0" err="1" smtClean="0">
                <a:latin typeface="Calibri" panose="020F0502020204030204" pitchFamily="34" charset="0"/>
              </a:rPr>
              <a:t>interleaver</a:t>
            </a:r>
            <a:r>
              <a:rPr lang="en-US" sz="1800" b="0" dirty="0" smtClean="0">
                <a:latin typeface="Calibri" panose="020F0502020204030204" pitchFamily="34" charset="0"/>
              </a:rPr>
              <a:t> for 40MHz-basis as following</a:t>
            </a: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 Use 20MHz </a:t>
            </a:r>
            <a:r>
              <a:rPr lang="en-US" sz="1800" b="0" dirty="0" err="1" smtClean="0">
                <a:latin typeface="Calibri" panose="020F0502020204030204" pitchFamily="34" charset="0"/>
              </a:rPr>
              <a:t>interleaver</a:t>
            </a:r>
            <a:r>
              <a:rPr lang="en-US" sz="1800" b="0" dirty="0" smtClean="0">
                <a:latin typeface="Calibri" panose="020F0502020204030204" pitchFamily="34" charset="0"/>
              </a:rPr>
              <a:t> for each of the 20MHz component of the 40MHz. The information bits can be separated into the two 20MHz components and the same encoding process is performed independently.</a:t>
            </a:r>
            <a:r>
              <a:rPr lang="en-US" sz="1400" b="0" dirty="0" smtClean="0">
                <a:latin typeface="Calibri" panose="020F0502020204030204" pitchFamily="34" charset="0"/>
              </a:rPr>
              <a:t> </a:t>
            </a: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14534" y="4614808"/>
            <a:ext cx="2606040" cy="1143000"/>
            <a:chOff x="5105400" y="3352800"/>
            <a:chExt cx="2606040" cy="1143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69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Alternative SIG-B Structure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Some might argue that the OBSS-interference immunity that the design of 15/873r0 offers is useful in high-density unmanaged environments such as an apartment complex (simulation scenario 1)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agree that either of these designs could provide enough </a:t>
            </a:r>
            <a:r>
              <a:rPr lang="en-US" sz="1800" b="0" dirty="0">
                <a:latin typeface="Calibri" panose="020F0502020204030204" pitchFamily="34" charset="0"/>
              </a:rPr>
              <a:t>OBSS-interference </a:t>
            </a:r>
            <a:r>
              <a:rPr lang="en-US" sz="1800" b="0" dirty="0" smtClean="0">
                <a:latin typeface="Calibri" panose="020F0502020204030204" pitchFamily="34" charset="0"/>
              </a:rPr>
              <a:t>immunity and efficient structure 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The design of 15/873r0 offers OBSS-interference immunity in </a:t>
            </a:r>
            <a:r>
              <a:rPr lang="en-US" sz="1400" dirty="0">
                <a:latin typeface="Calibri" panose="020F0502020204030204" pitchFamily="34" charset="0"/>
              </a:rPr>
              <a:t>high-density unmanaged environments</a:t>
            </a:r>
            <a:r>
              <a:rPr lang="en-US" sz="1400" b="0" dirty="0" smtClean="0">
                <a:latin typeface="Calibri" panose="020F0502020204030204" pitchFamily="34" charset="0"/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The </a:t>
            </a:r>
            <a:r>
              <a:rPr lang="en-US" sz="1400" dirty="0" smtClean="0">
                <a:latin typeface="Calibri" panose="020F0502020204030204" pitchFamily="34" charset="0"/>
              </a:rPr>
              <a:t>proposed design suggested here offers enough OBSS-interference </a:t>
            </a:r>
            <a:r>
              <a:rPr lang="en-US" sz="1400" dirty="0">
                <a:latin typeface="Calibri" panose="020F0502020204030204" pitchFamily="34" charset="0"/>
              </a:rPr>
              <a:t>immunity </a:t>
            </a:r>
            <a:r>
              <a:rPr lang="en-US" sz="1400" dirty="0" smtClean="0">
                <a:latin typeface="Calibri" panose="020F0502020204030204" pitchFamily="34" charset="0"/>
              </a:rPr>
              <a:t>and efficient SIG-B structure in managed </a:t>
            </a:r>
            <a:r>
              <a:rPr lang="en-US" sz="1400" dirty="0">
                <a:latin typeface="Calibri" panose="020F0502020204030204" pitchFamily="34" charset="0"/>
              </a:rPr>
              <a:t>environments </a:t>
            </a:r>
            <a:r>
              <a:rPr lang="en-US" sz="1400" dirty="0" smtClean="0">
                <a:latin typeface="Calibri" panose="020F0502020204030204" pitchFamily="34" charset="0"/>
              </a:rPr>
              <a:t>(wireless office, simulations scenario 2) and less-dense unmanaged environments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33" y="4459605"/>
            <a:ext cx="1844675" cy="1636395"/>
          </a:xfrm>
          <a:prstGeom prst="rect">
            <a:avLst/>
          </a:prstGeom>
          <a:noFill/>
        </p:spPr>
      </p:pic>
      <p:grpSp>
        <p:nvGrpSpPr>
          <p:cNvPr id="4" name="Group 3"/>
          <p:cNvGrpSpPr/>
          <p:nvPr/>
        </p:nvGrpSpPr>
        <p:grpSpPr>
          <a:xfrm>
            <a:off x="5143157" y="4858703"/>
            <a:ext cx="2606040" cy="1143000"/>
            <a:chOff x="5105400" y="3352800"/>
            <a:chExt cx="2606040" cy="1143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518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118201</TotalTime>
  <Words>1238</Words>
  <Application>Microsoft Office PowerPoint</Application>
  <PresentationFormat>On-screen Show (4:3)</PresentationFormat>
  <Paragraphs>196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Gulim</vt:lpstr>
      <vt:lpstr>Gulim</vt:lpstr>
      <vt:lpstr>SimSun</vt:lpstr>
      <vt:lpstr>SimSun</vt:lpstr>
      <vt:lpstr>Arial</vt:lpstr>
      <vt:lpstr>Calibri</vt:lpstr>
      <vt:lpstr>Times New Roman</vt:lpstr>
      <vt:lpstr>802-11-Submission</vt:lpstr>
      <vt:lpstr>SIG-B Structure</vt:lpstr>
      <vt:lpstr>Outline</vt:lpstr>
      <vt:lpstr>SIG-B Overhead</vt:lpstr>
      <vt:lpstr>SIG-B Structure</vt:lpstr>
      <vt:lpstr>Narrow-band Fading Immunity of 20MHz</vt:lpstr>
      <vt:lpstr>OBSS-Interference Immunity of 20MHz</vt:lpstr>
      <vt:lpstr>Alternative SIG-B Structure: 40MHz Basis</vt:lpstr>
      <vt:lpstr>Alternative SIG-B Structure: 40MHz Basis</vt:lpstr>
      <vt:lpstr>Alternative SIG-B Structure</vt:lpstr>
      <vt:lpstr>Proposed SIG-B Structure</vt:lpstr>
      <vt:lpstr>Conclusion</vt:lpstr>
      <vt:lpstr>SP1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 Hedayat</dc:creator>
  <cp:lastModifiedBy>Reza</cp:lastModifiedBy>
  <cp:revision>1177</cp:revision>
  <cp:lastPrinted>1998-02-10T13:28:06Z</cp:lastPrinted>
  <dcterms:created xsi:type="dcterms:W3CDTF">2007-05-21T21:00:37Z</dcterms:created>
  <dcterms:modified xsi:type="dcterms:W3CDTF">2015-09-16T07:29:10Z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