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87" r:id="rId3"/>
    <p:sldId id="295" r:id="rId4"/>
    <p:sldId id="302" r:id="rId5"/>
    <p:sldId id="304" r:id="rId6"/>
    <p:sldId id="305" r:id="rId7"/>
    <p:sldId id="306" r:id="rId8"/>
    <p:sldId id="307" r:id="rId9"/>
    <p:sldId id="314" r:id="rId10"/>
    <p:sldId id="308" r:id="rId11"/>
    <p:sldId id="309" r:id="rId12"/>
    <p:sldId id="310" r:id="rId13"/>
    <p:sldId id="315" r:id="rId14"/>
    <p:sldId id="316" r:id="rId15"/>
    <p:sldId id="311" r:id="rId16"/>
    <p:sldId id="317" r:id="rId17"/>
    <p:sldId id="312" r:id="rId18"/>
    <p:sldId id="313"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89" d="100"/>
          <a:sy n="89" d="100"/>
        </p:scale>
        <p:origin x="17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802.11-15/1104r2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TXOP Considerations for Spatial Reuse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2015-09-12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812143773"/>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How to consider potential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Currently the measured RSSI of a frame offers an approximate level of interference that a STA would make to the transmitter of the frame if the STA were to send a frame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With a single frame exchange, it is only possible to measure the RSSI of the transmitter of a frame and there is no way to obtain any info about the recipient of the frame</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considering a frame and the response frame that usually follows it is possible to measure the RSSI of the pair. Given the RSSI of the two STAs, a third STA can actually evaluate the level of interference that it’d cause to the recipient of the frame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Therefore, considering that it’d take two frames to determine potential interference level that a STA makes on the recipient of a frame, we can enhance spatial reuse by revising medium status or revising NAV during a period of frames exchanges between two STAs such as a TXOP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Most </a:t>
            </a:r>
            <a:r>
              <a:rPr lang="en-US" altLang="ko-KR" sz="2000" b="0" dirty="0">
                <a:latin typeface="Calibri" panose="020F0502020204030204" pitchFamily="34" charset="0"/>
              </a:rPr>
              <a:t>of the frame exchanges are multiple exchanges, for instance: </a:t>
            </a:r>
          </a:p>
          <a:p>
            <a:pPr lvl="1">
              <a:buFont typeface="Arial"/>
              <a:buChar char="•"/>
            </a:pPr>
            <a:r>
              <a:rPr lang="en-US" altLang="ko-KR" sz="1600" b="0" dirty="0">
                <a:latin typeface="Calibri" panose="020F0502020204030204" pitchFamily="34" charset="0"/>
              </a:rPr>
              <a:t>(RTS) + [CTS] + (Data) + [ACK] + (Data) + [ACK] + …</a:t>
            </a:r>
          </a:p>
          <a:p>
            <a:pPr lvl="1">
              <a:buFont typeface="Arial"/>
              <a:buChar char="•"/>
            </a:pPr>
            <a:r>
              <a:rPr lang="en-US" altLang="ko-KR" sz="1600" b="0" dirty="0">
                <a:latin typeface="Calibri" panose="020F0502020204030204" pitchFamily="34" charset="0"/>
              </a:rPr>
              <a:t>(Short frame) + [ACK] + (Data) + [ACK] + (Data) + [ACK] + …</a:t>
            </a:r>
          </a:p>
          <a:p>
            <a:pPr lvl="1">
              <a:buFont typeface="Arial"/>
              <a:buChar char="•"/>
            </a:pPr>
            <a:r>
              <a:rPr lang="en-US" altLang="ko-KR" sz="1600" b="0" dirty="0">
                <a:latin typeface="Calibri" panose="020F0502020204030204" pitchFamily="34" charset="0"/>
              </a:rPr>
              <a:t>(Short frame) + [ACK] + (Data) + (Data) + (Data) + [BA] + …</a:t>
            </a:r>
          </a:p>
          <a:p>
            <a:pPr marL="0" indent="0">
              <a:buNone/>
            </a:pPr>
            <a:r>
              <a:rPr lang="en-US" altLang="ko-KR" sz="2000" b="0" dirty="0" smtClean="0">
                <a:latin typeface="Calibri" panose="020F0502020204030204" pitchFamily="34" charset="0"/>
              </a:rPr>
              <a:t> </a:t>
            </a:r>
            <a:endParaRPr lang="en-US" altLang="ko-KR" sz="2000" b="0" dirty="0">
              <a:latin typeface="Calibri" panose="020F0502020204030204" pitchFamily="34" charset="0"/>
            </a:endParaRPr>
          </a:p>
          <a:p>
            <a:pPr>
              <a:buFont typeface="Arial"/>
              <a:buChar char="•"/>
            </a:pPr>
            <a:r>
              <a:rPr lang="en-US" altLang="ko-KR" sz="2000" b="0" dirty="0">
                <a:latin typeface="Calibri" panose="020F0502020204030204" pitchFamily="34" charset="0"/>
              </a:rPr>
              <a:t>So adapting CCA can be based on </a:t>
            </a:r>
            <a:r>
              <a:rPr lang="en-US" altLang="ko-KR" sz="2000" b="0" dirty="0" smtClean="0">
                <a:latin typeface="Calibri" panose="020F0502020204030204" pitchFamily="34" charset="0"/>
              </a:rPr>
              <a:t>RSSI information </a:t>
            </a:r>
            <a:r>
              <a:rPr lang="en-US" altLang="ko-KR" sz="2000" b="0" dirty="0">
                <a:latin typeface="Calibri" panose="020F0502020204030204" pitchFamily="34" charset="0"/>
              </a:rPr>
              <a:t>that is obtained from </a:t>
            </a:r>
            <a:r>
              <a:rPr lang="en-US" altLang="ko-KR" sz="2000" b="0" dirty="0" smtClean="0">
                <a:latin typeface="Calibri" panose="020F0502020204030204" pitchFamily="34" charset="0"/>
              </a:rPr>
              <a:t>an immediately prior </a:t>
            </a:r>
            <a:r>
              <a:rPr lang="en-US" altLang="ko-KR" sz="2000" b="0" dirty="0">
                <a:latin typeface="Calibri" panose="020F0502020204030204" pitchFamily="34" charset="0"/>
              </a:rPr>
              <a:t>frame exchange and applied to the subsequent frame exchanges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36874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057059"/>
          </a:xfrm>
        </p:spPr>
        <p:txBody>
          <a:bodyPr/>
          <a:lstStyle/>
          <a:p>
            <a:pPr>
              <a:buFont typeface="Arial"/>
              <a:buChar char="•"/>
            </a:pPr>
            <a:r>
              <a:rPr lang="en-US" altLang="ko-KR" sz="2000" b="0" dirty="0">
                <a:latin typeface="Calibri" panose="020F0502020204030204" pitchFamily="34" charset="0"/>
              </a:rPr>
              <a:t>STA A and STA B exchange </a:t>
            </a:r>
            <a:r>
              <a:rPr lang="en-US" altLang="ko-KR" sz="2000" b="0" dirty="0" smtClean="0">
                <a:latin typeface="Calibri" panose="020F0502020204030204" pitchFamily="34" charset="0"/>
              </a:rPr>
              <a:t>a frame and a response frame, e.g. RTS </a:t>
            </a:r>
            <a:r>
              <a:rPr lang="en-US" altLang="ko-KR" sz="2000" b="0" dirty="0">
                <a:latin typeface="Calibri" panose="020F0502020204030204" pitchFamily="34" charset="0"/>
              </a:rPr>
              <a:t>and CTS. Meanwhile STA 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and TA/RA </a:t>
            </a:r>
            <a:r>
              <a:rPr lang="en-US" altLang="ko-KR" sz="2000" b="0" dirty="0" smtClean="0">
                <a:latin typeface="Calibri" panose="020F0502020204030204" pitchFamily="34" charset="0"/>
              </a:rPr>
              <a:t>from the exchange </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short frame exchange, e.g. RTS/CTS, STA C observes the legacy CCA threshold and sets the NAV accordingly</a:t>
            </a:r>
          </a:p>
          <a:p>
            <a:pPr lvl="1">
              <a:buFont typeface="Arial"/>
              <a:buChar char="•"/>
            </a:pP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5" name="Group 44"/>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22106" y="3576953"/>
              <a:ext cx="663832" cy="27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AC</a:t>
              </a:r>
            </a:p>
          </p:txBody>
        </p:sp>
        <p:sp>
          <p:nvSpPr>
            <p:cNvPr id="22" name="TextBox 29"/>
            <p:cNvSpPr txBox="1">
              <a:spLocks noChangeArrowheads="1"/>
            </p:cNvSpPr>
            <p:nvPr/>
          </p:nvSpPr>
          <p:spPr bwMode="auto">
            <a:xfrm rot="2463170">
              <a:off x="5937620" y="41101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t>
              </a:r>
              <a:r>
                <a:rPr lang="en-US" altLang="en-US" sz="1200" dirty="0" smtClean="0">
                  <a:ea typeface="SimSun" panose="02010600030101010101" pitchFamily="2" charset="-122"/>
                </a:rPr>
                <a:t>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329468" y="30420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321775" y="2903622"/>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50" name="TextBox 49"/>
            <p:cNvSpPr txBox="1"/>
            <p:nvPr/>
          </p:nvSpPr>
          <p:spPr>
            <a:xfrm>
              <a:off x="7139957" y="5089850"/>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grpSp>
      <p:grpSp>
        <p:nvGrpSpPr>
          <p:cNvPr id="47" name="Group 46"/>
          <p:cNvGrpSpPr/>
          <p:nvPr/>
        </p:nvGrpSpPr>
        <p:grpSpPr>
          <a:xfrm>
            <a:off x="137066" y="4038600"/>
            <a:ext cx="4841340" cy="2270450"/>
            <a:chOff x="137066" y="4038600"/>
            <a:chExt cx="4841340"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895513" y="478505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800" y="51566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34" name="Straight Arrow Connector 33"/>
            <p:cNvCxnSpPr/>
            <p:nvPr/>
          </p:nvCxnSpPr>
          <p:spPr bwMode="auto">
            <a:xfrm flipH="1">
              <a:off x="1905000" y="51054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600200" y="53090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36" name="Straight Arrow Connector 35"/>
            <p:cNvCxnSpPr/>
            <p:nvPr/>
          </p:nvCxnSpPr>
          <p:spPr bwMode="auto">
            <a:xfrm>
              <a:off x="816247" y="60042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2420004"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90600" y="57841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44" name="Straight Arrow Connector 43"/>
            <p:cNvCxnSpPr/>
            <p:nvPr/>
          </p:nvCxnSpPr>
          <p:spPr bwMode="auto">
            <a:xfrm>
              <a:off x="2003153" y="59890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362394" y="57756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Revise NAV based on RSSI</a:t>
              </a:r>
              <a:r>
                <a:rPr kumimoji="0" lang="en-US" sz="1200" b="1" i="0" u="none" strike="noStrike" cap="none" normalizeH="0" dirty="0" smtClean="0">
                  <a:ln>
                    <a:noFill/>
                  </a:ln>
                  <a:solidFill>
                    <a:srgbClr val="0070C0"/>
                  </a:solidFill>
                  <a:effectLst/>
                  <a:latin typeface="Calibri" panose="020F0502020204030204" pitchFamily="34" charset="0"/>
                </a:rPr>
                <a:t> AC and RSSI BC?</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818205" y="4281238"/>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3733282" y="478196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307940"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condition that allows for enhances spatial reuse is when </a:t>
            </a:r>
          </a:p>
          <a:p>
            <a:pPr lvl="1">
              <a:buFont typeface="Arial"/>
              <a:buChar char="•"/>
            </a:pPr>
            <a:r>
              <a:rPr lang="en-US" altLang="ko-KR" sz="1600" b="0" dirty="0" smtClean="0">
                <a:latin typeface="Calibri" panose="020F0502020204030204" pitchFamily="34" charset="0"/>
              </a:rPr>
              <a:t>RSSI_AC is larger than RSSI_BC plus a TBD delta</a:t>
            </a:r>
          </a:p>
          <a:p>
            <a:pPr lvl="2">
              <a:buFont typeface="Arial"/>
              <a:buChar char="•"/>
            </a:pPr>
            <a:r>
              <a:rPr lang="en-US" altLang="ko-KR" sz="1400" dirty="0" smtClean="0">
                <a:latin typeface="Calibri" panose="020F0502020204030204" pitchFamily="34" charset="0"/>
              </a:rPr>
              <a:t>i.e. STA B is farther from STA C compared to STA A to STA C</a:t>
            </a:r>
            <a:endParaRPr lang="en-US" altLang="ko-KR" sz="1400" b="0" dirty="0" smtClean="0">
              <a:latin typeface="Calibri" panose="020F0502020204030204" pitchFamily="34" charset="0"/>
            </a:endParaRPr>
          </a:p>
          <a:p>
            <a:pPr lvl="1">
              <a:buFont typeface="Arial"/>
              <a:buChar char="•"/>
            </a:pPr>
            <a:r>
              <a:rPr lang="en-US" altLang="ko-KR" sz="1600" dirty="0" smtClean="0">
                <a:latin typeface="Calibri" panose="020F0502020204030204" pitchFamily="34" charset="0"/>
              </a:rPr>
              <a:t>RSSI _AC and RSSI_BC are lower than a threshold </a:t>
            </a:r>
          </a:p>
          <a:p>
            <a:pPr lvl="2">
              <a:buFont typeface="Arial"/>
              <a:buChar char="•"/>
            </a:pPr>
            <a:r>
              <a:rPr lang="en-US" altLang="ko-KR" sz="1400" dirty="0" smtClean="0">
                <a:latin typeface="Calibri" panose="020F0502020204030204" pitchFamily="34" charset="0"/>
              </a:rPr>
              <a:t>i.e. STAs A and B are far enough from STA C</a:t>
            </a:r>
            <a:endParaRPr lang="en-US" altLang="ko-KR" sz="1400" b="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If RSSI_BC is lower than sensitivity then it might be set to a TBD sensitivity level</a:t>
            </a:r>
            <a:endParaRPr lang="en-US" altLang="ko-KR" sz="16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If above condition is met STA </a:t>
            </a:r>
            <a:r>
              <a:rPr lang="en-US" altLang="ko-KR" sz="2000" b="0" dirty="0">
                <a:latin typeface="Calibri" panose="020F0502020204030204" pitchFamily="34" charset="0"/>
              </a:rPr>
              <a:t>C </a:t>
            </a:r>
            <a:r>
              <a:rPr lang="en-US" altLang="ko-KR" sz="2000" b="0" dirty="0" smtClean="0">
                <a:latin typeface="Calibri" panose="020F0502020204030204" pitchFamily="34" charset="0"/>
              </a:rPr>
              <a:t>may: </a:t>
            </a:r>
          </a:p>
          <a:p>
            <a:pPr lvl="1">
              <a:buFont typeface="Arial"/>
              <a:buChar char="•"/>
            </a:pPr>
            <a:r>
              <a:rPr lang="en-US" altLang="ko-KR" sz="1800" b="0" dirty="0" smtClean="0">
                <a:latin typeface="Calibri" panose="020F0502020204030204" pitchFamily="34" charset="0"/>
              </a:rPr>
              <a:t>Reevaluate the medium status, and/or </a:t>
            </a:r>
          </a:p>
          <a:p>
            <a:pPr lvl="1">
              <a:buFont typeface="Arial"/>
              <a:buChar char="•"/>
            </a:pPr>
            <a:r>
              <a:rPr lang="en-US" altLang="ko-KR" sz="1800" b="0" dirty="0" smtClean="0">
                <a:latin typeface="Calibri" panose="020F0502020204030204" pitchFamily="34" charset="0"/>
              </a:rPr>
              <a:t>Revise the NAV status</a:t>
            </a:r>
            <a:endParaRPr lang="en-US" altLang="ko-KR" sz="24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Therefore one condition </a:t>
            </a:r>
            <a:r>
              <a:rPr lang="en-US" altLang="ko-KR" sz="2000" b="0" dirty="0">
                <a:latin typeface="Calibri" panose="020F0502020204030204" pitchFamily="34" charset="0"/>
              </a:rPr>
              <a:t>for </a:t>
            </a:r>
            <a:r>
              <a:rPr lang="en-US" altLang="ko-KR" sz="2000" b="0" dirty="0" smtClean="0">
                <a:latin typeface="Calibri" panose="020F0502020204030204" pitchFamily="34" charset="0"/>
              </a:rPr>
              <a:t>relaxing enhanced spatial reuse is:</a:t>
            </a:r>
          </a:p>
          <a:p>
            <a:pPr lvl="1">
              <a:buFont typeface="Arial"/>
              <a:buChar char="•"/>
            </a:pPr>
            <a:r>
              <a:rPr lang="en-US" altLang="ko-KR" sz="1600" b="0" dirty="0" smtClean="0">
                <a:latin typeface="Calibri" panose="020F0502020204030204" pitchFamily="34" charset="0"/>
              </a:rPr>
              <a:t>RSSI </a:t>
            </a:r>
            <a:r>
              <a:rPr lang="en-US" altLang="ko-KR" sz="1600" b="0" dirty="0">
                <a:latin typeface="Calibri" panose="020F0502020204030204" pitchFamily="34" charset="0"/>
              </a:rPr>
              <a:t>BC </a:t>
            </a:r>
            <a:r>
              <a:rPr lang="en-US" altLang="ko-KR" sz="1600" b="0" dirty="0" smtClean="0">
                <a:latin typeface="Calibri" panose="020F0502020204030204" pitchFamily="34" charset="0"/>
              </a:rPr>
              <a:t>+ delta &lt; </a:t>
            </a:r>
            <a:r>
              <a:rPr lang="en-US" altLang="ko-KR" sz="1600" b="0" dirty="0">
                <a:latin typeface="Calibri" panose="020F0502020204030204" pitchFamily="34" charset="0"/>
              </a:rPr>
              <a:t>RSSI </a:t>
            </a:r>
            <a:r>
              <a:rPr lang="en-US" altLang="ko-KR" sz="1600" b="0" dirty="0" smtClean="0">
                <a:latin typeface="Calibri" panose="020F0502020204030204" pitchFamily="34" charset="0"/>
              </a:rPr>
              <a:t>AC</a:t>
            </a:r>
          </a:p>
          <a:p>
            <a:pPr lvl="1">
              <a:buFont typeface="Arial"/>
              <a:buChar char="•"/>
            </a:pPr>
            <a:r>
              <a:rPr lang="en-US" altLang="ko-KR" sz="1600" dirty="0" smtClean="0">
                <a:latin typeface="Calibri" panose="020F0502020204030204" pitchFamily="34" charset="0"/>
              </a:rPr>
              <a:t>RSSI AC and RSSI BC &lt; TBD Threshold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9" name="Group 38"/>
          <p:cNvGrpSpPr/>
          <p:nvPr/>
        </p:nvGrpSpPr>
        <p:grpSpPr>
          <a:xfrm>
            <a:off x="1447800" y="3962400"/>
            <a:ext cx="6477000" cy="2270450"/>
            <a:chOff x="152400" y="4114800"/>
            <a:chExt cx="6477000" cy="2270450"/>
          </a:xfrm>
        </p:grpSpPr>
        <p:cxnSp>
          <p:nvCxnSpPr>
            <p:cNvPr id="49" name="Straight Connector 48"/>
            <p:cNvCxnSpPr/>
            <p:nvPr/>
          </p:nvCxnSpPr>
          <p:spPr bwMode="auto">
            <a:xfrm>
              <a:off x="685800" y="4657559"/>
              <a:ext cx="548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Rectangle 49"/>
            <p:cNvSpPr/>
            <p:nvPr/>
          </p:nvSpPr>
          <p:spPr bwMode="auto">
            <a:xfrm>
              <a:off x="2723963" y="43527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1" name="Rectangle 50"/>
            <p:cNvSpPr/>
            <p:nvPr/>
          </p:nvSpPr>
          <p:spPr bwMode="auto">
            <a:xfrm>
              <a:off x="152400" y="44196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52" name="Straight Connector 51"/>
            <p:cNvCxnSpPr/>
            <p:nvPr/>
          </p:nvCxnSpPr>
          <p:spPr bwMode="auto">
            <a:xfrm flipV="1">
              <a:off x="685800" y="5166050"/>
              <a:ext cx="5501734" cy="1555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3642876" y="486593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167734" y="49280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55" name="Straight Connector 54"/>
            <p:cNvCxnSpPr/>
            <p:nvPr/>
          </p:nvCxnSpPr>
          <p:spPr bwMode="auto">
            <a:xfrm>
              <a:off x="685800" y="5785009"/>
              <a:ext cx="550173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6" name="Rectangle 55"/>
            <p:cNvSpPr/>
            <p:nvPr/>
          </p:nvSpPr>
          <p:spPr bwMode="auto">
            <a:xfrm>
              <a:off x="167734" y="55470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57" name="Straight Arrow Connector 56"/>
            <p:cNvCxnSpPr/>
            <p:nvPr/>
          </p:nvCxnSpPr>
          <p:spPr bwMode="auto">
            <a:xfrm>
              <a:off x="2765153" y="47244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58" name="Rectangle 57"/>
            <p:cNvSpPr/>
            <p:nvPr/>
          </p:nvSpPr>
          <p:spPr bwMode="auto">
            <a:xfrm>
              <a:off x="2438400" y="52328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59" name="Straight Arrow Connector 58"/>
            <p:cNvCxnSpPr/>
            <p:nvPr/>
          </p:nvCxnSpPr>
          <p:spPr bwMode="auto">
            <a:xfrm flipH="1">
              <a:off x="3657600" y="51816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0" name="Rectangle 59"/>
            <p:cNvSpPr/>
            <p:nvPr/>
          </p:nvSpPr>
          <p:spPr bwMode="auto">
            <a:xfrm>
              <a:off x="3352800" y="53852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61" name="Straight Arrow Connector 60"/>
            <p:cNvCxnSpPr/>
            <p:nvPr/>
          </p:nvCxnSpPr>
          <p:spPr bwMode="auto">
            <a:xfrm>
              <a:off x="2568847" y="60804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62" name="Straight Arrow Connector 61"/>
            <p:cNvCxnSpPr/>
            <p:nvPr/>
          </p:nvCxnSpPr>
          <p:spPr bwMode="auto">
            <a:xfrm>
              <a:off x="167734" y="4267200"/>
              <a:ext cx="6461666" cy="4206"/>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3" name="Rectangle 62"/>
            <p:cNvSpPr/>
            <p:nvPr/>
          </p:nvSpPr>
          <p:spPr bwMode="auto">
            <a:xfrm>
              <a:off x="1752600" y="41148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64" name="Rectangle 63"/>
            <p:cNvSpPr/>
            <p:nvPr/>
          </p:nvSpPr>
          <p:spPr bwMode="auto">
            <a:xfrm>
              <a:off x="2743200" y="58603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65" name="Straight Arrow Connector 64"/>
            <p:cNvCxnSpPr/>
            <p:nvPr/>
          </p:nvCxnSpPr>
          <p:spPr bwMode="auto">
            <a:xfrm>
              <a:off x="3755753" y="60652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6" name="Rectangle 65"/>
            <p:cNvSpPr/>
            <p:nvPr/>
          </p:nvSpPr>
          <p:spPr bwMode="auto">
            <a:xfrm>
              <a:off x="4114994" y="58518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Revise NAV based on RSSI</a:t>
              </a:r>
              <a:r>
                <a:rPr kumimoji="0" lang="en-US" sz="1200" b="1" i="0" u="none" strike="noStrike" cap="none" normalizeH="0" dirty="0" smtClean="0">
                  <a:ln>
                    <a:noFill/>
                  </a:ln>
                  <a:solidFill>
                    <a:srgbClr val="0070C0"/>
                  </a:solidFill>
                  <a:effectLst/>
                  <a:latin typeface="Calibri" panose="020F0502020204030204" pitchFamily="34" charset="0"/>
                </a:rPr>
                <a:t> AC and RSSI BC?</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86" name="Rectangle 85"/>
            <p:cNvSpPr/>
            <p:nvPr/>
          </p:nvSpPr>
          <p:spPr bwMode="auto">
            <a:xfrm>
              <a:off x="762000" y="435194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87" name="Rectangle 86"/>
            <p:cNvSpPr/>
            <p:nvPr/>
          </p:nvSpPr>
          <p:spPr bwMode="auto">
            <a:xfrm>
              <a:off x="1586716" y="4875593"/>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90" name="Rectangle 89"/>
            <p:cNvSpPr/>
            <p:nvPr/>
          </p:nvSpPr>
          <p:spPr bwMode="auto">
            <a:xfrm>
              <a:off x="2209800" y="4267200"/>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sp>
          <p:nvSpPr>
            <p:cNvPr id="91" name="Rectangle 90"/>
            <p:cNvSpPr/>
            <p:nvPr/>
          </p:nvSpPr>
          <p:spPr bwMode="auto">
            <a:xfrm>
              <a:off x="1676400" y="5852661"/>
              <a:ext cx="935346" cy="53258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anose="020F0502020204030204" pitchFamily="34" charset="0"/>
                </a:rPr>
                <a:t>STA C starts sensing the medium</a:t>
              </a:r>
            </a:p>
          </p:txBody>
        </p:sp>
      </p:grpSp>
      <p:sp>
        <p:nvSpPr>
          <p:cNvPr id="93" name="내용 개체 틀 2"/>
          <p:cNvSpPr>
            <a:spLocks noGrp="1"/>
          </p:cNvSpPr>
          <p:nvPr>
            <p:ph idx="1"/>
          </p:nvPr>
        </p:nvSpPr>
        <p:spPr>
          <a:xfrm>
            <a:off x="380998" y="1676400"/>
            <a:ext cx="7848601" cy="1747997"/>
          </a:xfrm>
        </p:spPr>
        <p:txBody>
          <a:bodyPr/>
          <a:lstStyle/>
          <a:p>
            <a:pPr>
              <a:buFont typeface="Arial"/>
              <a:buChar char="•"/>
            </a:pPr>
            <a:r>
              <a:rPr lang="en-US" altLang="ko-KR" sz="2000" b="0" dirty="0" smtClean="0">
                <a:latin typeface="Calibri" panose="020F0502020204030204" pitchFamily="34" charset="0"/>
              </a:rPr>
              <a:t>Revising the medium status or NAV duration could happen in the middle of a TXOP, when a STA observes the RSSI of a frame and its response frame and checks for the right condition </a:t>
            </a: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Tree>
    <p:extLst>
      <p:ext uri="{BB962C8B-B14F-4D97-AF65-F5344CB8AC3E}">
        <p14:creationId xmlns:p14="http://schemas.microsoft.com/office/powerpoint/2010/main" val="2763447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6248401" cy="2083737"/>
          </a:xfrm>
        </p:spPr>
        <p:txBody>
          <a:bodyPr/>
          <a:lstStyle/>
          <a:p>
            <a:pPr>
              <a:buFont typeface="Arial"/>
              <a:buChar char="•"/>
            </a:pPr>
            <a:r>
              <a:rPr lang="en-US" altLang="ko-KR" sz="2000" b="0" dirty="0" smtClean="0">
                <a:latin typeface="Calibri" panose="020F0502020204030204" pitchFamily="34" charset="0"/>
              </a:rPr>
              <a:t>Spatial reuse topics always brings up the issue of issue protecting the response frames at the transmitter side</a:t>
            </a:r>
          </a:p>
          <a:p>
            <a:pPr lvl="1">
              <a:buFont typeface="Arial"/>
              <a:buChar char="•"/>
            </a:pPr>
            <a:r>
              <a:rPr lang="en-US" altLang="ko-KR" sz="1600" b="0" dirty="0" smtClean="0">
                <a:latin typeface="Calibri" panose="020F0502020204030204" pitchFamily="34" charset="0"/>
              </a:rPr>
              <a:t>For instance, referring to the previous example, a fair and robust spatial reuse need to make sure that the response frames (such as ACK, BA) </a:t>
            </a:r>
            <a:r>
              <a:rPr lang="en-US" altLang="ko-KR" sz="1600" dirty="0" smtClean="0">
                <a:latin typeface="Calibri" panose="020F0502020204030204" pitchFamily="34" charset="0"/>
              </a:rPr>
              <a:t>at STA A side is affected minimally</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 name="Group 1"/>
          <p:cNvGrpSpPr/>
          <p:nvPr/>
        </p:nvGrpSpPr>
        <p:grpSpPr>
          <a:xfrm>
            <a:off x="5345112" y="2502827"/>
            <a:ext cx="3722688" cy="3897973"/>
            <a:chOff x="5146675" y="2502827"/>
            <a:chExt cx="3722688" cy="3897973"/>
          </a:xfrm>
        </p:grpSpPr>
        <p:sp>
          <p:nvSpPr>
            <p:cNvPr id="9" name="TextBox 3"/>
            <p:cNvSpPr txBox="1">
              <a:spLocks noChangeArrowheads="1"/>
            </p:cNvSpPr>
            <p:nvPr/>
          </p:nvSpPr>
          <p:spPr bwMode="auto">
            <a:xfrm>
              <a:off x="6465435" y="3837454"/>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760851" y="3197061"/>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203716" y="4809679"/>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146675" y="2502827"/>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474378"/>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486275"/>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5" name="Straight Arrow Connector 2"/>
            <p:cNvCxnSpPr>
              <a:cxnSpLocks noChangeShapeType="1"/>
              <a:endCxn id="10" idx="2"/>
            </p:cNvCxnSpPr>
            <p:nvPr/>
          </p:nvCxnSpPr>
          <p:spPr bwMode="auto">
            <a:xfrm flipH="1" flipV="1">
              <a:off x="6027505" y="3474092"/>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6" name="Straight Arrow Connector 25"/>
            <p:cNvCxnSpPr>
              <a:cxnSpLocks noChangeShapeType="1"/>
            </p:cNvCxnSpPr>
            <p:nvPr/>
          </p:nvCxnSpPr>
          <p:spPr bwMode="auto">
            <a:xfrm>
              <a:off x="7470369" y="5062152"/>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cxnSp>
          <p:nvCxnSpPr>
            <p:cNvPr id="21" name="Straight Arrow Connector 2"/>
            <p:cNvCxnSpPr>
              <a:cxnSpLocks noChangeShapeType="1"/>
            </p:cNvCxnSpPr>
            <p:nvPr/>
          </p:nvCxnSpPr>
          <p:spPr bwMode="auto">
            <a:xfrm flipH="1" flipV="1">
              <a:off x="6019800" y="355141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sp>
          <p:nvSpPr>
            <p:cNvPr id="22" name="TextBox 29"/>
            <p:cNvSpPr txBox="1">
              <a:spLocks noChangeArrowheads="1"/>
            </p:cNvSpPr>
            <p:nvPr/>
          </p:nvSpPr>
          <p:spPr bwMode="auto">
            <a:xfrm rot="21441499">
              <a:off x="6216615" y="3389906"/>
              <a:ext cx="663832" cy="27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sp>
          <p:nvSpPr>
            <p:cNvPr id="23" name="TextBox 29"/>
            <p:cNvSpPr txBox="1">
              <a:spLocks noChangeArrowheads="1"/>
            </p:cNvSpPr>
            <p:nvPr/>
          </p:nvSpPr>
          <p:spPr bwMode="auto">
            <a:xfrm rot="21441499">
              <a:off x="5572795" y="3634082"/>
              <a:ext cx="8373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a:t>
              </a:r>
            </a:p>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grpSp>
      <p:sp>
        <p:nvSpPr>
          <p:cNvPr id="24" name="내용 개체 틀 2"/>
          <p:cNvSpPr txBox="1">
            <a:spLocks/>
          </p:cNvSpPr>
          <p:nvPr/>
        </p:nvSpPr>
        <p:spPr bwMode="auto">
          <a:xfrm>
            <a:off x="533400" y="3323796"/>
            <a:ext cx="4655844"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to use transmit power control (TPC) to reduce the amount of interference to STA A (and to STA B)</a:t>
            </a:r>
          </a:p>
          <a:p>
            <a:pPr>
              <a:buFont typeface="Arial"/>
              <a:buChar char="•"/>
            </a:pPr>
            <a:endParaRPr lang="en-US" altLang="ko-KR" sz="2000" b="0" kern="0" dirty="0" smtClean="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endParaRPr lang="en-US" altLang="ko-KR" sz="1600" b="0" kern="0" dirty="0">
              <a:latin typeface="Calibri" panose="020F0502020204030204" pitchFamily="34" charset="0"/>
            </a:endParaRPr>
          </a:p>
        </p:txBody>
      </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Considerations for Multiuser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8186949" cy="4038601"/>
          </a:xfrm>
        </p:spPr>
        <p:txBody>
          <a:bodyPr/>
          <a:lstStyle/>
          <a:p>
            <a:pPr>
              <a:buFont typeface="Arial"/>
              <a:buChar char="•"/>
            </a:pPr>
            <a:r>
              <a:rPr lang="en-US" altLang="ko-KR" sz="2000" b="0" dirty="0" smtClean="0">
                <a:latin typeface="Calibri" panose="020F0502020204030204" pitchFamily="34" charset="0"/>
              </a:rPr>
              <a:t>The previous discussion mostly focuses on SU frame exchanges</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Regarding multiuser frames, it is possible to extend the RSSI rules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in MU case, the spatial reuse depends on the relative locations of MU frame transmitter and the several STAs that are recipients of the MU frame, and that would make the situation more difficult</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safe alternative is to refrain from spatial reuse in case of MU frame exchange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966050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Straw 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Do you agree the following to be added to 11ax SFD:</a:t>
            </a:r>
          </a:p>
          <a:p>
            <a:pPr marL="0" indent="0">
              <a:buNone/>
            </a:pPr>
            <a:r>
              <a:rPr lang="en-US" altLang="ko-KR" sz="2000" b="0" dirty="0" smtClean="0">
                <a:latin typeface="Calibri" panose="020F0502020204030204" pitchFamily="34" charset="0"/>
              </a:rPr>
              <a:t>The specification to consider a procedure that may revise the NAV depending on TBD conditions on the RSSI levels that a STA has measured from an immediately preceding  pair of frame and its response frame, such as </a:t>
            </a:r>
            <a:r>
              <a:rPr lang="en-US" altLang="ko-KR" sz="2000" b="0" dirty="0" smtClean="0">
                <a:latin typeface="Calibri" panose="020F0502020204030204" pitchFamily="34" charset="0"/>
              </a:rPr>
              <a:t>an RTS </a:t>
            </a:r>
            <a:r>
              <a:rPr lang="en-US" altLang="ko-KR" sz="2000" b="0" dirty="0" smtClean="0">
                <a:latin typeface="Calibri" panose="020F0502020204030204" pitchFamily="34" charset="0"/>
              </a:rPr>
              <a:t>and CTS frames exchanged by OBSS STAs. </a:t>
            </a: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028015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 altering the CCA threshold, (b) special treatment of frames from own BSS vs OBSS, (c)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instead focuses on over-protection that current CCA rule has and considers how to minimize it </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What is optimum CCA level; -82dBm, -</a:t>
            </a:r>
            <a:r>
              <a:rPr lang="en-US" altLang="ko-KR" sz="2800" dirty="0" smtClean="0">
                <a:latin typeface="Calibri" panose="020F0502020204030204" pitchFamily="34" charset="0"/>
              </a:rPr>
              <a:t>72dBm, </a:t>
            </a:r>
            <a:r>
              <a:rPr lang="en-US" altLang="ko-KR" sz="2800" dirty="0" err="1">
                <a:latin typeface="Calibri" panose="020F0502020204030204" pitchFamily="34" charset="0"/>
              </a:rPr>
              <a:t>etc</a:t>
            </a:r>
            <a:r>
              <a:rPr lang="en-US" altLang="ko-KR" sz="2800" dirty="0">
                <a:latin typeface="Calibri" panose="020F0502020204030204" pitchFamily="34" charset="0"/>
              </a:rPr>
              <a:t>?</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343400"/>
          </a:xfrm>
        </p:spPr>
        <p:txBody>
          <a:bodyPr/>
          <a:lstStyle/>
          <a:p>
            <a:pPr algn="just">
              <a:buFont typeface="Arial"/>
              <a:buChar char="•"/>
            </a:pPr>
            <a:r>
              <a:rPr lang="en-US" altLang="ko-KR" sz="2000" b="0" dirty="0">
                <a:latin typeface="Calibri" panose="020F0502020204030204" pitchFamily="34" charset="0"/>
              </a:rPr>
              <a:t>One dominating perspective in majority of </a:t>
            </a:r>
            <a:r>
              <a:rPr lang="en-US" altLang="ko-KR" sz="2000" b="0" dirty="0" smtClean="0">
                <a:latin typeface="Calibri" panose="020F0502020204030204" pitchFamily="34" charset="0"/>
              </a:rPr>
              <a:t>spatial reuse contributions </a:t>
            </a:r>
            <a:r>
              <a:rPr lang="en-US" altLang="ko-KR" sz="2000" b="0" dirty="0">
                <a:latin typeface="Calibri" panose="020F0502020204030204" pitchFamily="34" charset="0"/>
              </a:rPr>
              <a:t>is the topic of </a:t>
            </a:r>
            <a:r>
              <a:rPr lang="en-US" altLang="ko-KR" sz="2000" b="0" dirty="0" smtClean="0">
                <a:latin typeface="Calibri" panose="020F0502020204030204" pitchFamily="34" charset="0"/>
              </a:rPr>
              <a:t>optimum </a:t>
            </a:r>
            <a:r>
              <a:rPr lang="en-US" altLang="ko-KR" sz="2000" b="0" dirty="0">
                <a:latin typeface="Calibri" panose="020F0502020204030204" pitchFamily="34" charset="0"/>
              </a:rPr>
              <a:t>CCA </a:t>
            </a:r>
            <a:r>
              <a:rPr lang="en-US" altLang="ko-KR" sz="2000" b="0" dirty="0" smtClean="0">
                <a:latin typeface="Calibri" panose="020F0502020204030204" pitchFamily="34" charset="0"/>
              </a:rPr>
              <a:t>level</a:t>
            </a:r>
          </a:p>
          <a:p>
            <a:pPr algn="just">
              <a:buFont typeface="Arial"/>
              <a:buChar char="•"/>
            </a:pPr>
            <a:endParaRPr lang="en-US" sz="2000" b="0" dirty="0">
              <a:latin typeface="Calibri" panose="020F0502020204030204" pitchFamily="34" charset="0"/>
            </a:endParaRPr>
          </a:p>
          <a:p>
            <a:pPr algn="just">
              <a:buFont typeface="Arial"/>
              <a:buChar char="•"/>
            </a:pPr>
            <a:r>
              <a:rPr lang="en-US" sz="2000" b="0" dirty="0" smtClean="0">
                <a:latin typeface="Calibri" panose="020F0502020204030204" pitchFamily="34" charset="0"/>
              </a:rPr>
              <a:t>As it’s been identified by some contributions, optimum CCA depends on multiple factors: frequency reuse, topology of BSS/OBSSs deployment, TX power, </a:t>
            </a:r>
            <a:r>
              <a:rPr lang="en-US" sz="2000" b="0" dirty="0" err="1" smtClean="0">
                <a:latin typeface="Calibri" panose="020F0502020204030204" pitchFamily="34" charset="0"/>
              </a:rPr>
              <a:t>etc</a:t>
            </a:r>
            <a:endParaRPr lang="en-US" sz="2000" b="0" dirty="0" smtClean="0">
              <a:latin typeface="Calibri" panose="020F0502020204030204" pitchFamily="34" charset="0"/>
            </a:endParaRP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While there have been so many contributions dedicated on this question, there has not been a unique answer, mostly due to differences in deployment setup and system modeling</a:t>
            </a: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In this contribution, we do not focus on the optimum CCA level. However the method provided here works with any CCA threshold  </a:t>
            </a: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306345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2209800"/>
          </a:xfrm>
        </p:spPr>
        <p:txBody>
          <a:bodyPr/>
          <a:lstStyle/>
          <a:p>
            <a:pPr>
              <a:buFont typeface="Arial"/>
              <a:buChar char="•"/>
            </a:pPr>
            <a:r>
              <a:rPr lang="en-US" altLang="ko-KR" sz="2000" b="0" dirty="0" smtClean="0">
                <a:latin typeface="Calibri" panose="020F0502020204030204" pitchFamily="34" charset="0"/>
              </a:rPr>
              <a:t>11ah has adopted Color field in PHY header, and its application implies:</a:t>
            </a:r>
            <a:endParaRPr lang="en-US" altLang="ko-KR" sz="2000" b="0" dirty="0">
              <a:latin typeface="Calibri" panose="020F0502020204030204" pitchFamily="34" charset="0"/>
            </a:endParaRPr>
          </a:p>
          <a:p>
            <a:pPr lvl="1">
              <a:buFont typeface="Arial"/>
              <a:buChar char="•"/>
            </a:pPr>
            <a:r>
              <a:rPr lang="en-US" altLang="ko-KR" sz="1600" b="0" dirty="0">
                <a:latin typeface="Calibri" panose="020F0502020204030204" pitchFamily="34" charset="0"/>
              </a:rPr>
              <a:t>frames from own BSS is treated with legacy CCA threshold</a:t>
            </a:r>
          </a:p>
          <a:p>
            <a:pPr lvl="1">
              <a:buFont typeface="Arial"/>
              <a:buChar char="•"/>
            </a:pPr>
            <a:r>
              <a:rPr lang="en-US" altLang="ko-KR" sz="1600" b="0" dirty="0">
                <a:latin typeface="Calibri" panose="020F0502020204030204" pitchFamily="34" charset="0"/>
              </a:rPr>
              <a:t>frames from OBSS is treated with </a:t>
            </a:r>
            <a:r>
              <a:rPr lang="en-US" altLang="ko-KR" sz="1600" b="0" dirty="0" smtClean="0">
                <a:latin typeface="Calibri" panose="020F0502020204030204" pitchFamily="34" charset="0"/>
              </a:rPr>
              <a:t>a larger </a:t>
            </a:r>
            <a:r>
              <a:rPr lang="en-US" altLang="ko-KR" sz="1600" b="0" dirty="0">
                <a:latin typeface="Calibri" panose="020F0502020204030204" pitchFamily="34" charset="0"/>
              </a:rPr>
              <a:t>CCA </a:t>
            </a:r>
            <a:r>
              <a:rPr lang="en-US" altLang="ko-KR" sz="1600" b="0" dirty="0" smtClean="0">
                <a:latin typeface="Calibri" panose="020F0502020204030204" pitchFamily="34" charset="0"/>
              </a:rPr>
              <a:t>threshold</a:t>
            </a:r>
            <a:endParaRPr lang="en-US" altLang="ko-KR" sz="1600" b="0" dirty="0">
              <a:latin typeface="Calibri" panose="020F0502020204030204" pitchFamily="34" charset="0"/>
            </a:endParaRPr>
          </a:p>
          <a:p>
            <a:pPr>
              <a:buFont typeface="Arial"/>
              <a:buChar char="•"/>
            </a:pPr>
            <a:r>
              <a:rPr lang="en-US" altLang="ko-KR" sz="2000" b="0" dirty="0">
                <a:latin typeface="Calibri" panose="020F0502020204030204" pitchFamily="34" charset="0"/>
              </a:rPr>
              <a:t>Applying new CCA thresholds based on Color field is most effective when CCA coverage of two OBSS </a:t>
            </a:r>
            <a:r>
              <a:rPr lang="en-US" altLang="ko-KR" sz="2000" b="0" dirty="0" smtClean="0">
                <a:latin typeface="Calibri" panose="020F0502020204030204" pitchFamily="34" charset="0"/>
              </a:rPr>
              <a:t>overlap minimally (such as apartment complex, simulation scenario 1), where in such cases boundary STAs back off often unnecessarily</a:t>
            </a:r>
            <a:endParaRPr lang="en-US" altLang="ko-KR"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8" name="Group 10"/>
          <p:cNvGrpSpPr>
            <a:grpSpLocks/>
          </p:cNvGrpSpPr>
          <p:nvPr/>
        </p:nvGrpSpPr>
        <p:grpSpPr bwMode="auto">
          <a:xfrm>
            <a:off x="3886200" y="3657600"/>
            <a:ext cx="2927350" cy="2743200"/>
            <a:chOff x="3886200" y="3886200"/>
            <a:chExt cx="2927306" cy="2743200"/>
          </a:xfrm>
        </p:grpSpPr>
        <p:sp>
          <p:nvSpPr>
            <p:cNvPr id="9" name="Oval 33"/>
            <p:cNvSpPr>
              <a:spLocks noChangeArrowheads="1"/>
            </p:cNvSpPr>
            <p:nvPr/>
          </p:nvSpPr>
          <p:spPr bwMode="auto">
            <a:xfrm>
              <a:off x="5046133" y="5348551"/>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Oval 34"/>
            <p:cNvSpPr>
              <a:spLocks noChangeArrowheads="1"/>
            </p:cNvSpPr>
            <p:nvPr/>
          </p:nvSpPr>
          <p:spPr bwMode="auto">
            <a:xfrm>
              <a:off x="5334000" y="472440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1" name="Oval 35"/>
            <p:cNvSpPr>
              <a:spLocks noChangeArrowheads="1"/>
            </p:cNvSpPr>
            <p:nvPr/>
          </p:nvSpPr>
          <p:spPr bwMode="auto">
            <a:xfrm>
              <a:off x="5181600" y="5189274"/>
              <a:ext cx="152400" cy="152400"/>
            </a:xfrm>
            <a:prstGeom prst="ellipse">
              <a:avLst/>
            </a:prstGeom>
            <a:solidFill>
              <a:srgbClr val="FF0000"/>
            </a:solidFill>
            <a:ln w="12700" algn="ctr">
              <a:solidFill>
                <a:srgbClr val="CC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2" name="Oval 37"/>
            <p:cNvSpPr>
              <a:spLocks noChangeArrowheads="1"/>
            </p:cNvSpPr>
            <p:nvPr/>
          </p:nvSpPr>
          <p:spPr bwMode="auto">
            <a:xfrm>
              <a:off x="5731933" y="536284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4707467" y="5015707"/>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Oval 40"/>
            <p:cNvSpPr>
              <a:spLocks noChangeArrowheads="1"/>
            </p:cNvSpPr>
            <p:nvPr/>
          </p:nvSpPr>
          <p:spPr bwMode="auto">
            <a:xfrm>
              <a:off x="4682066" y="5405172"/>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5" name="Oval 41"/>
            <p:cNvSpPr>
              <a:spLocks noChangeArrowheads="1"/>
            </p:cNvSpPr>
            <p:nvPr/>
          </p:nvSpPr>
          <p:spPr bwMode="auto">
            <a:xfrm>
              <a:off x="5410200" y="5650705"/>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Oval 42"/>
            <p:cNvSpPr>
              <a:spLocks noChangeArrowheads="1"/>
            </p:cNvSpPr>
            <p:nvPr/>
          </p:nvSpPr>
          <p:spPr bwMode="auto">
            <a:xfrm>
              <a:off x="4572000" y="4572000"/>
              <a:ext cx="1371600" cy="1371600"/>
            </a:xfrm>
            <a:prstGeom prst="ellipse">
              <a:avLst/>
            </a:prstGeom>
            <a:noFill/>
            <a:ln w="635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7" name="Oval 43"/>
            <p:cNvSpPr>
              <a:spLocks noChangeArrowheads="1"/>
            </p:cNvSpPr>
            <p:nvPr/>
          </p:nvSpPr>
          <p:spPr bwMode="auto">
            <a:xfrm>
              <a:off x="3886200" y="3886200"/>
              <a:ext cx="2743200" cy="2743200"/>
            </a:xfrm>
            <a:prstGeom prst="ellipse">
              <a:avLst/>
            </a:prstGeom>
            <a:noFill/>
            <a:ln w="6350" algn="ctr">
              <a:solidFill>
                <a:srgbClr val="CC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8" name="TextBox 7"/>
            <p:cNvSpPr txBox="1">
              <a:spLocks noChangeArrowheads="1"/>
            </p:cNvSpPr>
            <p:nvPr/>
          </p:nvSpPr>
          <p:spPr bwMode="auto">
            <a:xfrm>
              <a:off x="5091276" y="5150058"/>
              <a:ext cx="3161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ea typeface="SimSun" panose="02010600030101010101" pitchFamily="2" charset="-122"/>
                </a:rPr>
                <a:t>AP</a:t>
              </a:r>
            </a:p>
          </p:txBody>
        </p:sp>
        <p:sp>
          <p:nvSpPr>
            <p:cNvPr id="19" name="TextBox 8"/>
            <p:cNvSpPr txBox="1">
              <a:spLocks noChangeArrowheads="1"/>
            </p:cNvSpPr>
            <p:nvPr/>
          </p:nvSpPr>
          <p:spPr bwMode="auto">
            <a:xfrm>
              <a:off x="5715000" y="5943600"/>
              <a:ext cx="10985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CCA=-82dBm</a:t>
              </a:r>
            </a:p>
            <a:p>
              <a:pPr>
                <a:spcBef>
                  <a:spcPct val="0"/>
                </a:spcBef>
                <a:buFontTx/>
                <a:buNone/>
              </a:pPr>
              <a:r>
                <a:rPr lang="en-US" altLang="en-US" sz="1200" b="0">
                  <a:ea typeface="SimSun" panose="02010600030101010101" pitchFamily="2" charset="-122"/>
                </a:rPr>
                <a:t>L-SIG coverage</a:t>
              </a:r>
            </a:p>
          </p:txBody>
        </p:sp>
      </p:grpSp>
      <p:grpSp>
        <p:nvGrpSpPr>
          <p:cNvPr id="20" name="Group 9"/>
          <p:cNvGrpSpPr>
            <a:grpSpLocks/>
          </p:cNvGrpSpPr>
          <p:nvPr/>
        </p:nvGrpSpPr>
        <p:grpSpPr bwMode="auto">
          <a:xfrm>
            <a:off x="2133600" y="3657600"/>
            <a:ext cx="2743200" cy="2743200"/>
            <a:chOff x="1511300" y="4114800"/>
            <a:chExt cx="2286000" cy="2286000"/>
          </a:xfrm>
        </p:grpSpPr>
        <p:sp>
          <p:nvSpPr>
            <p:cNvPr id="21" name="Oval 19"/>
            <p:cNvSpPr>
              <a:spLocks noChangeArrowheads="1"/>
            </p:cNvSpPr>
            <p:nvPr/>
          </p:nvSpPr>
          <p:spPr bwMode="auto">
            <a:xfrm>
              <a:off x="2590800" y="543401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0"/>
            <p:cNvSpPr>
              <a:spLocks noChangeArrowheads="1"/>
            </p:cNvSpPr>
            <p:nvPr/>
          </p:nvSpPr>
          <p:spPr bwMode="auto">
            <a:xfrm>
              <a:off x="2667000" y="48514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1"/>
            <p:cNvSpPr>
              <a:spLocks noChangeArrowheads="1"/>
            </p:cNvSpPr>
            <p:nvPr/>
          </p:nvSpPr>
          <p:spPr bwMode="auto">
            <a:xfrm>
              <a:off x="2565400" y="5189274"/>
              <a:ext cx="129540" cy="129540"/>
            </a:xfrm>
            <a:prstGeom prst="ellipse">
              <a:avLst/>
            </a:prstGeom>
            <a:solidFill>
              <a:srgbClr val="2F05E1"/>
            </a:solidFill>
            <a:ln w="12700" algn="ctr">
              <a:solidFill>
                <a:schemeClr val="accent2"/>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2"/>
            <p:cNvSpPr>
              <a:spLocks noChangeArrowheads="1"/>
            </p:cNvSpPr>
            <p:nvPr/>
          </p:nvSpPr>
          <p:spPr bwMode="auto">
            <a:xfrm>
              <a:off x="2908300" y="48768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5" name="Oval 23"/>
            <p:cNvSpPr>
              <a:spLocks noChangeArrowheads="1"/>
            </p:cNvSpPr>
            <p:nvPr/>
          </p:nvSpPr>
          <p:spPr bwMode="auto">
            <a:xfrm>
              <a:off x="3035300" y="53628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6" name="Oval 24"/>
            <p:cNvSpPr>
              <a:spLocks noChangeArrowheads="1"/>
            </p:cNvSpPr>
            <p:nvPr/>
          </p:nvSpPr>
          <p:spPr bwMode="auto">
            <a:xfrm>
              <a:off x="2311400" y="5562599"/>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7" name="Oval 26"/>
            <p:cNvSpPr>
              <a:spLocks noChangeArrowheads="1"/>
            </p:cNvSpPr>
            <p:nvPr/>
          </p:nvSpPr>
          <p:spPr bwMode="auto">
            <a:xfrm>
              <a:off x="2120900" y="51342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8" name="Oval 4"/>
            <p:cNvSpPr>
              <a:spLocks noChangeArrowheads="1"/>
            </p:cNvSpPr>
            <p:nvPr/>
          </p:nvSpPr>
          <p:spPr bwMode="auto">
            <a:xfrm>
              <a:off x="2082800" y="4686300"/>
              <a:ext cx="1143000" cy="1143000"/>
            </a:xfrm>
            <a:prstGeom prst="ellipse">
              <a:avLst/>
            </a:prstGeom>
            <a:noFill/>
            <a:ln w="6350" algn="ctr">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9" name="Oval 29"/>
            <p:cNvSpPr>
              <a:spLocks noChangeArrowheads="1"/>
            </p:cNvSpPr>
            <p:nvPr/>
          </p:nvSpPr>
          <p:spPr bwMode="auto">
            <a:xfrm>
              <a:off x="1511300" y="4114800"/>
              <a:ext cx="2286000" cy="2286000"/>
            </a:xfrm>
            <a:prstGeom prst="ellipse">
              <a:avLst/>
            </a:prstGeom>
            <a:noFill/>
            <a:ln w="6350" algn="ctr">
              <a:solidFill>
                <a:schemeClr val="accent2"/>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0" name="TextBox 45"/>
            <p:cNvSpPr txBox="1">
              <a:spLocks noChangeArrowheads="1"/>
            </p:cNvSpPr>
            <p:nvPr/>
          </p:nvSpPr>
          <p:spPr bwMode="auto">
            <a:xfrm>
              <a:off x="2507375" y="5146040"/>
              <a:ext cx="263427"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solidFill>
                    <a:schemeClr val="bg1"/>
                  </a:solidFill>
                  <a:ea typeface="SimSun" panose="02010600030101010101" pitchFamily="2" charset="-122"/>
                </a:rPr>
                <a:t>AP</a:t>
              </a:r>
            </a:p>
          </p:txBody>
        </p:sp>
      </p:gr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2209800"/>
          </a:xfrm>
        </p:spPr>
        <p:txBody>
          <a:bodyPr/>
          <a:lstStyle/>
          <a:p>
            <a:pPr>
              <a:buFont typeface="Arial"/>
              <a:buChar char="•"/>
            </a:pPr>
            <a:r>
              <a:rPr lang="en-US" altLang="ko-KR" sz="2000" b="0" dirty="0">
                <a:latin typeface="Calibri" panose="020F0502020204030204" pitchFamily="34" charset="0"/>
              </a:rPr>
              <a:t>However, if overlap of the two OBSS is </a:t>
            </a:r>
            <a:r>
              <a:rPr lang="en-US" altLang="ko-KR" sz="2000" b="0" dirty="0" smtClean="0">
                <a:latin typeface="Calibri" panose="020F0502020204030204" pitchFamily="34" charset="0"/>
              </a:rPr>
              <a:t>significant, </a:t>
            </a:r>
            <a:r>
              <a:rPr lang="en-US" altLang="ko-KR" sz="2000" b="0" dirty="0">
                <a:latin typeface="Calibri" panose="020F0502020204030204" pitchFamily="34" charset="0"/>
              </a:rPr>
              <a:t>applying new CCA thresholds based on Color field causes: </a:t>
            </a:r>
          </a:p>
          <a:p>
            <a:pPr lvl="1">
              <a:buFont typeface="Arial"/>
              <a:buChar char="•"/>
            </a:pPr>
            <a:r>
              <a:rPr lang="en-US" altLang="ko-KR" sz="1600" b="0" dirty="0">
                <a:latin typeface="Calibri" panose="020F0502020204030204" pitchFamily="34" charset="0"/>
              </a:rPr>
              <a:t>STAs from one OBSS to ignore frames from other OBSS</a:t>
            </a:r>
          </a:p>
          <a:p>
            <a:pPr lvl="1">
              <a:buFont typeface="Arial"/>
              <a:buChar char="•"/>
            </a:pPr>
            <a:r>
              <a:rPr lang="en-US" altLang="ko-KR" sz="1600" b="0" dirty="0">
                <a:latin typeface="Calibri" panose="020F0502020204030204" pitchFamily="34" charset="0"/>
              </a:rPr>
              <a:t>Adding interference to other BSS and receiving more interference from them  </a:t>
            </a:r>
          </a:p>
          <a:p>
            <a:pPr lvl="1">
              <a:buFont typeface="Arial"/>
              <a:buChar char="•"/>
            </a:pPr>
            <a:r>
              <a:rPr lang="en-US" altLang="ko-KR" sz="1600" b="0" dirty="0" smtClean="0">
                <a:latin typeface="Calibri" panose="020F0502020204030204" pitchFamily="34" charset="0"/>
              </a:rPr>
              <a:t>This happens in dense </a:t>
            </a:r>
            <a:r>
              <a:rPr lang="en-US" altLang="ko-KR" sz="1600" b="0" dirty="0">
                <a:latin typeface="Calibri" panose="020F0502020204030204" pitchFamily="34" charset="0"/>
              </a:rPr>
              <a:t>unmanaged WLANs, such as outdoor hot-spots, airports, </a:t>
            </a:r>
            <a:r>
              <a:rPr lang="en-US" altLang="ko-KR" sz="1600" b="0" dirty="0" smtClean="0">
                <a:latin typeface="Calibri" panose="020F0502020204030204" pitchFamily="34" charset="0"/>
              </a:rPr>
              <a:t>…</a:t>
            </a:r>
            <a:endParaRPr lang="en-US" altLang="ko-KR" sz="16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So when </a:t>
            </a:r>
            <a:r>
              <a:rPr lang="en-US" altLang="ko-KR" sz="2000" b="0" dirty="0">
                <a:latin typeface="Calibri" panose="020F0502020204030204" pitchFamily="34" charset="0"/>
              </a:rPr>
              <a:t>is effective to loosen CCA and when it should be </a:t>
            </a:r>
            <a:r>
              <a:rPr lang="en-US" altLang="ko-KR" sz="2000" b="0" dirty="0" smtClean="0">
                <a:latin typeface="Calibri" panose="020F0502020204030204" pitchFamily="34" charset="0"/>
              </a:rPr>
              <a:t>left as in legacy? </a:t>
            </a: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8" name="Group 10"/>
          <p:cNvGrpSpPr>
            <a:grpSpLocks/>
          </p:cNvGrpSpPr>
          <p:nvPr/>
        </p:nvGrpSpPr>
        <p:grpSpPr bwMode="auto">
          <a:xfrm>
            <a:off x="3581400" y="3657600"/>
            <a:ext cx="2927350" cy="2743200"/>
            <a:chOff x="3886200" y="3886200"/>
            <a:chExt cx="2927306" cy="2743200"/>
          </a:xfrm>
        </p:grpSpPr>
        <p:sp>
          <p:nvSpPr>
            <p:cNvPr id="9" name="Oval 33"/>
            <p:cNvSpPr>
              <a:spLocks noChangeArrowheads="1"/>
            </p:cNvSpPr>
            <p:nvPr/>
          </p:nvSpPr>
          <p:spPr bwMode="auto">
            <a:xfrm>
              <a:off x="5046133" y="5348551"/>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Oval 34"/>
            <p:cNvSpPr>
              <a:spLocks noChangeArrowheads="1"/>
            </p:cNvSpPr>
            <p:nvPr/>
          </p:nvSpPr>
          <p:spPr bwMode="auto">
            <a:xfrm>
              <a:off x="5334000" y="472440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1" name="Oval 35"/>
            <p:cNvSpPr>
              <a:spLocks noChangeArrowheads="1"/>
            </p:cNvSpPr>
            <p:nvPr/>
          </p:nvSpPr>
          <p:spPr bwMode="auto">
            <a:xfrm>
              <a:off x="5181600" y="5189274"/>
              <a:ext cx="152400" cy="152400"/>
            </a:xfrm>
            <a:prstGeom prst="ellipse">
              <a:avLst/>
            </a:prstGeom>
            <a:solidFill>
              <a:srgbClr val="FF0000"/>
            </a:solidFill>
            <a:ln w="12700" algn="ctr">
              <a:solidFill>
                <a:srgbClr val="CC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2" name="Oval 37"/>
            <p:cNvSpPr>
              <a:spLocks noChangeArrowheads="1"/>
            </p:cNvSpPr>
            <p:nvPr/>
          </p:nvSpPr>
          <p:spPr bwMode="auto">
            <a:xfrm>
              <a:off x="5731933" y="536284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4707467" y="5015707"/>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Oval 40"/>
            <p:cNvSpPr>
              <a:spLocks noChangeArrowheads="1"/>
            </p:cNvSpPr>
            <p:nvPr/>
          </p:nvSpPr>
          <p:spPr bwMode="auto">
            <a:xfrm>
              <a:off x="4682066" y="5405172"/>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5" name="Oval 41"/>
            <p:cNvSpPr>
              <a:spLocks noChangeArrowheads="1"/>
            </p:cNvSpPr>
            <p:nvPr/>
          </p:nvSpPr>
          <p:spPr bwMode="auto">
            <a:xfrm>
              <a:off x="5410200" y="5650705"/>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Oval 42"/>
            <p:cNvSpPr>
              <a:spLocks noChangeArrowheads="1"/>
            </p:cNvSpPr>
            <p:nvPr/>
          </p:nvSpPr>
          <p:spPr bwMode="auto">
            <a:xfrm>
              <a:off x="4572000" y="4572000"/>
              <a:ext cx="1371600" cy="1371600"/>
            </a:xfrm>
            <a:prstGeom prst="ellipse">
              <a:avLst/>
            </a:prstGeom>
            <a:noFill/>
            <a:ln w="635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7" name="Oval 43"/>
            <p:cNvSpPr>
              <a:spLocks noChangeArrowheads="1"/>
            </p:cNvSpPr>
            <p:nvPr/>
          </p:nvSpPr>
          <p:spPr bwMode="auto">
            <a:xfrm>
              <a:off x="3886200" y="3886200"/>
              <a:ext cx="2743200" cy="2743200"/>
            </a:xfrm>
            <a:prstGeom prst="ellipse">
              <a:avLst/>
            </a:prstGeom>
            <a:noFill/>
            <a:ln w="6350" algn="ctr">
              <a:solidFill>
                <a:srgbClr val="CC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8" name="TextBox 7"/>
            <p:cNvSpPr txBox="1">
              <a:spLocks noChangeArrowheads="1"/>
            </p:cNvSpPr>
            <p:nvPr/>
          </p:nvSpPr>
          <p:spPr bwMode="auto">
            <a:xfrm>
              <a:off x="5091276" y="5150058"/>
              <a:ext cx="3161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ea typeface="SimSun" panose="02010600030101010101" pitchFamily="2" charset="-122"/>
                </a:rPr>
                <a:t>AP</a:t>
              </a:r>
            </a:p>
          </p:txBody>
        </p:sp>
        <p:sp>
          <p:nvSpPr>
            <p:cNvPr id="19" name="TextBox 8"/>
            <p:cNvSpPr txBox="1">
              <a:spLocks noChangeArrowheads="1"/>
            </p:cNvSpPr>
            <p:nvPr/>
          </p:nvSpPr>
          <p:spPr bwMode="auto">
            <a:xfrm>
              <a:off x="5715000" y="5943600"/>
              <a:ext cx="10985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CCA=-82dBm</a:t>
              </a:r>
            </a:p>
            <a:p>
              <a:pPr>
                <a:spcBef>
                  <a:spcPct val="0"/>
                </a:spcBef>
                <a:buFontTx/>
                <a:buNone/>
              </a:pPr>
              <a:r>
                <a:rPr lang="en-US" altLang="en-US" sz="1200" b="0">
                  <a:ea typeface="SimSun" panose="02010600030101010101" pitchFamily="2" charset="-122"/>
                </a:rPr>
                <a:t>L-SIG coverage</a:t>
              </a:r>
            </a:p>
          </p:txBody>
        </p:sp>
      </p:grpSp>
      <p:grpSp>
        <p:nvGrpSpPr>
          <p:cNvPr id="20" name="Group 9"/>
          <p:cNvGrpSpPr>
            <a:grpSpLocks/>
          </p:cNvGrpSpPr>
          <p:nvPr/>
        </p:nvGrpSpPr>
        <p:grpSpPr bwMode="auto">
          <a:xfrm>
            <a:off x="2438400" y="3657600"/>
            <a:ext cx="2743200" cy="2743200"/>
            <a:chOff x="1511300" y="4114800"/>
            <a:chExt cx="2286000" cy="2286000"/>
          </a:xfrm>
        </p:grpSpPr>
        <p:sp>
          <p:nvSpPr>
            <p:cNvPr id="21" name="Oval 19"/>
            <p:cNvSpPr>
              <a:spLocks noChangeArrowheads="1"/>
            </p:cNvSpPr>
            <p:nvPr/>
          </p:nvSpPr>
          <p:spPr bwMode="auto">
            <a:xfrm>
              <a:off x="2590800" y="543401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0"/>
            <p:cNvSpPr>
              <a:spLocks noChangeArrowheads="1"/>
            </p:cNvSpPr>
            <p:nvPr/>
          </p:nvSpPr>
          <p:spPr bwMode="auto">
            <a:xfrm>
              <a:off x="2667000" y="48514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1"/>
            <p:cNvSpPr>
              <a:spLocks noChangeArrowheads="1"/>
            </p:cNvSpPr>
            <p:nvPr/>
          </p:nvSpPr>
          <p:spPr bwMode="auto">
            <a:xfrm>
              <a:off x="2565400" y="5189274"/>
              <a:ext cx="129540" cy="129540"/>
            </a:xfrm>
            <a:prstGeom prst="ellipse">
              <a:avLst/>
            </a:prstGeom>
            <a:solidFill>
              <a:srgbClr val="2F05E1"/>
            </a:solidFill>
            <a:ln w="12700" algn="ctr">
              <a:solidFill>
                <a:schemeClr val="accent2"/>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2"/>
            <p:cNvSpPr>
              <a:spLocks noChangeArrowheads="1"/>
            </p:cNvSpPr>
            <p:nvPr/>
          </p:nvSpPr>
          <p:spPr bwMode="auto">
            <a:xfrm>
              <a:off x="2908300" y="48768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5" name="Oval 23"/>
            <p:cNvSpPr>
              <a:spLocks noChangeArrowheads="1"/>
            </p:cNvSpPr>
            <p:nvPr/>
          </p:nvSpPr>
          <p:spPr bwMode="auto">
            <a:xfrm>
              <a:off x="3035300" y="53628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6" name="Oval 24"/>
            <p:cNvSpPr>
              <a:spLocks noChangeArrowheads="1"/>
            </p:cNvSpPr>
            <p:nvPr/>
          </p:nvSpPr>
          <p:spPr bwMode="auto">
            <a:xfrm>
              <a:off x="2311400" y="5562599"/>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7" name="Oval 26"/>
            <p:cNvSpPr>
              <a:spLocks noChangeArrowheads="1"/>
            </p:cNvSpPr>
            <p:nvPr/>
          </p:nvSpPr>
          <p:spPr bwMode="auto">
            <a:xfrm>
              <a:off x="2120900" y="51342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8" name="Oval 4"/>
            <p:cNvSpPr>
              <a:spLocks noChangeArrowheads="1"/>
            </p:cNvSpPr>
            <p:nvPr/>
          </p:nvSpPr>
          <p:spPr bwMode="auto">
            <a:xfrm>
              <a:off x="2082800" y="4686300"/>
              <a:ext cx="1143000" cy="1143000"/>
            </a:xfrm>
            <a:prstGeom prst="ellipse">
              <a:avLst/>
            </a:prstGeom>
            <a:noFill/>
            <a:ln w="6350" algn="ctr">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9" name="Oval 29"/>
            <p:cNvSpPr>
              <a:spLocks noChangeArrowheads="1"/>
            </p:cNvSpPr>
            <p:nvPr/>
          </p:nvSpPr>
          <p:spPr bwMode="auto">
            <a:xfrm>
              <a:off x="1511300" y="4114800"/>
              <a:ext cx="2286000" cy="2286000"/>
            </a:xfrm>
            <a:prstGeom prst="ellipse">
              <a:avLst/>
            </a:prstGeom>
            <a:noFill/>
            <a:ln w="6350" algn="ctr">
              <a:solidFill>
                <a:schemeClr val="accent2"/>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0" name="TextBox 45"/>
            <p:cNvSpPr txBox="1">
              <a:spLocks noChangeArrowheads="1"/>
            </p:cNvSpPr>
            <p:nvPr/>
          </p:nvSpPr>
          <p:spPr bwMode="auto">
            <a:xfrm>
              <a:off x="2507375" y="5146040"/>
              <a:ext cx="263427"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solidFill>
                    <a:schemeClr val="bg1"/>
                  </a:solidFill>
                  <a:ea typeface="SimSun" panose="02010600030101010101" pitchFamily="2" charset="-122"/>
                </a:rPr>
                <a:t>AP</a:t>
              </a:r>
            </a:p>
          </p:txBody>
        </p:sp>
      </p:gr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21676" cy="4572000"/>
          </a:xfrm>
        </p:spPr>
        <p:txBody>
          <a:bodyPr/>
          <a:lstStyle/>
          <a:p>
            <a:pPr algn="just">
              <a:buFont typeface="Arial"/>
              <a:buChar char="•"/>
            </a:pPr>
            <a:r>
              <a:rPr lang="en-US" altLang="ko-KR" sz="2000" b="0" dirty="0" smtClean="0">
                <a:latin typeface="Calibri" panose="020F0502020204030204" pitchFamily="34" charset="0"/>
              </a:rPr>
              <a:t>Current CCA rule requires any STA that receives a frame higher than -82dBm to back off regardless of the destination of the frame  </a:t>
            </a:r>
          </a:p>
          <a:p>
            <a:pPr>
              <a:buFont typeface="Arial"/>
              <a:buChar char="•"/>
            </a:pPr>
            <a:endParaRPr lang="en-US" altLang="ko-KR" sz="2000" b="0" dirty="0" smtClean="0">
              <a:latin typeface="Calibri" panose="020F0502020204030204" pitchFamily="34" charset="0"/>
            </a:endParaRPr>
          </a:p>
          <a:p>
            <a:pPr algn="just">
              <a:buFont typeface="Arial"/>
              <a:buChar char="•"/>
            </a:pPr>
            <a:r>
              <a:rPr lang="en-US" altLang="ko-KR" sz="2000" b="0" dirty="0" smtClean="0">
                <a:latin typeface="Calibri" panose="020F0502020204030204" pitchFamily="34" charset="0"/>
              </a:rPr>
              <a:t>For instance, if STA A sends a frame to STA </a:t>
            </a:r>
            <a:r>
              <a:rPr lang="en-US" altLang="ko-KR" sz="2000" b="0" dirty="0">
                <a:latin typeface="Calibri" panose="020F0502020204030204" pitchFamily="34" charset="0"/>
              </a:rPr>
              <a:t>B (</a:t>
            </a:r>
            <a:r>
              <a:rPr lang="en-US" altLang="ko-KR" sz="2000" b="0" dirty="0" smtClean="0">
                <a:latin typeface="Calibri" panose="020F0502020204030204" pitchFamily="34" charset="0"/>
              </a:rPr>
              <a:t>BSS1), then STA C (BSS2) has to consider the medium is busy (and set the NAV according the to the MAC header content of the frame) even though the recipient of the frame, STA B, received negligible interference from STA C</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 name="Group 2"/>
          <p:cNvGrpSpPr/>
          <p:nvPr/>
        </p:nvGrpSpPr>
        <p:grpSpPr>
          <a:xfrm>
            <a:off x="5146675" y="1905000"/>
            <a:ext cx="3722688" cy="4362450"/>
            <a:chOff x="5146675" y="1885950"/>
            <a:chExt cx="3722688" cy="4362450"/>
          </a:xfrm>
        </p:grpSpPr>
        <p:sp>
          <p:nvSpPr>
            <p:cNvPr id="32"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33" name="TextBox 30"/>
            <p:cNvSpPr txBox="1">
              <a:spLocks noChangeArrowheads="1"/>
            </p:cNvSpPr>
            <p:nvPr/>
          </p:nvSpPr>
          <p:spPr bwMode="auto">
            <a:xfrm>
              <a:off x="5791418" y="284674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34"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35"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6"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7"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38" name="TextBox 73"/>
            <p:cNvSpPr txBox="1">
              <a:spLocks noChangeArrowheads="1"/>
            </p:cNvSpPr>
            <p:nvPr/>
          </p:nvSpPr>
          <p:spPr bwMode="auto">
            <a:xfrm>
              <a:off x="6060916" y="188595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39" name="TextBox 74"/>
            <p:cNvSpPr txBox="1">
              <a:spLocks noChangeArrowheads="1"/>
            </p:cNvSpPr>
            <p:nvPr/>
          </p:nvSpPr>
          <p:spPr bwMode="auto">
            <a:xfrm>
              <a:off x="7009833" y="597136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40" name="Straight Arrow Connector 2"/>
            <p:cNvCxnSpPr>
              <a:cxnSpLocks noChangeShapeType="1"/>
              <a:endCxn id="33" idx="2"/>
            </p:cNvCxnSpPr>
            <p:nvPr/>
          </p:nvCxnSpPr>
          <p:spPr bwMode="auto">
            <a:xfrm flipH="1" flipV="1">
              <a:off x="6058072" y="312377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41"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 name="TextBox 1"/>
            <p:cNvSpPr txBox="1"/>
            <p:nvPr/>
          </p:nvSpPr>
          <p:spPr>
            <a:xfrm>
              <a:off x="6311058" y="288184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19" name="TextBox 18"/>
            <p:cNvSpPr txBox="1"/>
            <p:nvPr/>
          </p:nvSpPr>
          <p:spPr>
            <a:xfrm>
              <a:off x="7348203" y="4175491"/>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grpSp>
    </p:spTree>
    <p:extLst>
      <p:ext uri="{BB962C8B-B14F-4D97-AF65-F5344CB8AC3E}">
        <p14:creationId xmlns:p14="http://schemas.microsoft.com/office/powerpoint/2010/main" val="890539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4"/>
          <p:cNvSpPr>
            <a:spLocks noChangeArrowheads="1"/>
          </p:cNvSpPr>
          <p:nvPr/>
        </p:nvSpPr>
        <p:spPr bwMode="auto">
          <a:xfrm>
            <a:off x="5146675" y="2140846"/>
            <a:ext cx="3018104" cy="3017872"/>
          </a:xfrm>
          <a:prstGeom prst="ellipse">
            <a:avLst/>
          </a:prstGeom>
          <a:solidFill>
            <a:schemeClr val="accent6">
              <a:lumMod val="40000"/>
              <a:lumOff val="60000"/>
              <a:alpha val="40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CCFF">
              <a:alpha val="40000"/>
            </a:srgbClr>
          </a:solid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relative location of the pair of the STAs shown in this figure, we realize that the current CCA rule offers: </a:t>
            </a:r>
          </a:p>
          <a:p>
            <a:pPr lvl="1">
              <a:buFont typeface="Arial"/>
              <a:buChar char="•"/>
            </a:pPr>
            <a:endParaRPr lang="en-US" altLang="ko-KR" sz="18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Right protection for the cases where OBSS STAs are within vicinity of each other, e.g. the cross-coverage areas</a:t>
            </a:r>
          </a:p>
          <a:p>
            <a:pPr lvl="1">
              <a:buFont typeface="Arial"/>
              <a:buChar char="•"/>
            </a:pPr>
            <a:endParaRPr lang="en-US" altLang="ko-KR" sz="16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Overprotection for the cases where an OBSS receiver is far from the transmitter</a:t>
            </a:r>
            <a:r>
              <a:rPr lang="en-US" altLang="ko-KR" sz="1800" dirty="0" smtClean="0">
                <a:latin typeface="Calibri" panose="020F0502020204030204" pitchFamily="34" charset="0"/>
              </a:rPr>
              <a:t> of the other STAs</a:t>
            </a:r>
            <a:r>
              <a:rPr lang="en-US" altLang="ko-KR" sz="1800" b="0" dirty="0" smtClean="0">
                <a:latin typeface="Calibri" panose="020F0502020204030204" pitchFamily="34" charset="0"/>
              </a:rPr>
              <a:t> </a:t>
            </a: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19" name="TextBox 3"/>
          <p:cNvSpPr txBox="1">
            <a:spLocks noChangeArrowheads="1"/>
          </p:cNvSpPr>
          <p:nvPr/>
        </p:nvSpPr>
        <p:spPr bwMode="auto">
          <a:xfrm>
            <a:off x="6465435"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20" name="TextBox 30"/>
          <p:cNvSpPr txBox="1">
            <a:spLocks noChangeArrowheads="1"/>
          </p:cNvSpPr>
          <p:nvPr/>
        </p:nvSpPr>
        <p:spPr bwMode="auto">
          <a:xfrm>
            <a:off x="5791418" y="286579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4282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94200" y="290089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348203" y="421572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96605" cy="4798497"/>
          </a:xfrm>
        </p:spPr>
        <p:txBody>
          <a:bodyPr/>
          <a:lstStyle/>
          <a:p>
            <a:pPr>
              <a:buFont typeface="Arial"/>
              <a:buChar char="•"/>
            </a:pPr>
            <a:r>
              <a:rPr lang="en-US" altLang="ko-KR" sz="2000" b="0" dirty="0" smtClean="0">
                <a:latin typeface="Calibri" panose="020F0502020204030204" pitchFamily="34" charset="0"/>
              </a:rPr>
              <a:t>Considering STAs A could be anywhere within STA’s C coverage, STA C in fact backs off for recipients that happen to be in an area much larger than its own coverage area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And this overprotection is a byproduct of the CCA rule that:</a:t>
            </a:r>
          </a:p>
          <a:p>
            <a:pPr lvl="1">
              <a:buFont typeface="Arial"/>
              <a:buChar char="•"/>
            </a:pPr>
            <a:r>
              <a:rPr lang="en-US" altLang="ko-KR" sz="1600" dirty="0" smtClean="0">
                <a:latin typeface="Calibri" panose="020F0502020204030204" pitchFamily="34" charset="0"/>
              </a:rPr>
              <a:t>Considers </a:t>
            </a:r>
            <a:r>
              <a:rPr lang="en-US" altLang="ko-KR" sz="1600" b="0" dirty="0" smtClean="0">
                <a:latin typeface="Calibri" panose="020F0502020204030204" pitchFamily="34" charset="0"/>
              </a:rPr>
              <a:t>the level of potential interference that a STA makes on the transmitter of a frame </a:t>
            </a:r>
          </a:p>
          <a:p>
            <a:pPr lvl="1">
              <a:buFont typeface="Arial"/>
              <a:buChar char="•"/>
            </a:pPr>
            <a:r>
              <a:rPr lang="en-US" altLang="ko-KR" sz="1600" dirty="0" smtClean="0">
                <a:latin typeface="Calibri" panose="020F0502020204030204" pitchFamily="34" charset="0"/>
              </a:rPr>
              <a:t>But </a:t>
            </a:r>
            <a:r>
              <a:rPr lang="en-US" altLang="ko-KR" sz="1600" dirty="0">
                <a:latin typeface="Calibri" panose="020F0502020204030204" pitchFamily="34" charset="0"/>
              </a:rPr>
              <a:t>does not consider the level of potential interference that a STA makes on the recipient of a frame </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 name="Group 3"/>
          <p:cNvGrpSpPr/>
          <p:nvPr/>
        </p:nvGrpSpPr>
        <p:grpSpPr>
          <a:xfrm>
            <a:off x="4435862" y="1690956"/>
            <a:ext cx="5851138" cy="5852844"/>
            <a:chOff x="4435862" y="1690956"/>
            <a:chExt cx="5851138" cy="5852844"/>
          </a:xfrm>
        </p:grpSpPr>
        <p:sp>
          <p:nvSpPr>
            <p:cNvPr id="34"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36"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7"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39" name="TextBox 74"/>
            <p:cNvSpPr txBox="1">
              <a:spLocks noChangeArrowheads="1"/>
            </p:cNvSpPr>
            <p:nvPr/>
          </p:nvSpPr>
          <p:spPr bwMode="auto">
            <a:xfrm>
              <a:off x="7009833" y="597136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grpSp>
          <p:nvGrpSpPr>
            <p:cNvPr id="2" name="Group 1"/>
            <p:cNvGrpSpPr/>
            <p:nvPr/>
          </p:nvGrpSpPr>
          <p:grpSpPr>
            <a:xfrm>
              <a:off x="5146675" y="1885950"/>
              <a:ext cx="3018104" cy="3253718"/>
              <a:chOff x="5146675" y="1885950"/>
              <a:chExt cx="3018104" cy="3253718"/>
            </a:xfrm>
          </p:grpSpPr>
          <p:sp>
            <p:nvSpPr>
              <p:cNvPr id="32"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33" name="TextBox 30"/>
              <p:cNvSpPr txBox="1">
                <a:spLocks noChangeArrowheads="1"/>
              </p:cNvSpPr>
              <p:nvPr/>
            </p:nvSpPr>
            <p:spPr bwMode="auto">
              <a:xfrm>
                <a:off x="5791418" y="284674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35"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8" name="TextBox 73"/>
              <p:cNvSpPr txBox="1">
                <a:spLocks noChangeArrowheads="1"/>
              </p:cNvSpPr>
              <p:nvPr/>
            </p:nvSpPr>
            <p:spPr bwMode="auto">
              <a:xfrm>
                <a:off x="6060916" y="188595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cxnSp>
            <p:nvCxnSpPr>
              <p:cNvPr id="40" name="Straight Arrow Connector 2"/>
              <p:cNvCxnSpPr>
                <a:cxnSpLocks noChangeShapeType="1"/>
                <a:endCxn id="33" idx="2"/>
              </p:cNvCxnSpPr>
              <p:nvPr/>
            </p:nvCxnSpPr>
            <p:spPr bwMode="auto">
              <a:xfrm flipH="1" flipV="1">
                <a:off x="6058072" y="312377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grpSp>
        <p:cxnSp>
          <p:nvCxnSpPr>
            <p:cNvPr id="41"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5" name="Oval 39"/>
            <p:cNvSpPr>
              <a:spLocks noChangeArrowheads="1"/>
            </p:cNvSpPr>
            <p:nvPr/>
          </p:nvSpPr>
          <p:spPr bwMode="auto">
            <a:xfrm>
              <a:off x="4435862" y="1690956"/>
              <a:ext cx="5851138" cy="5852844"/>
            </a:xfrm>
            <a:prstGeom prst="ellipse">
              <a:avLst/>
            </a:prstGeom>
            <a:noFill/>
            <a:ln w="12700" algn="ctr">
              <a:solidFill>
                <a:schemeClr val="tx1"/>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grpSp>
          <p:nvGrpSpPr>
            <p:cNvPr id="19" name="Group 18"/>
            <p:cNvGrpSpPr/>
            <p:nvPr/>
          </p:nvGrpSpPr>
          <p:grpSpPr>
            <a:xfrm>
              <a:off x="4953000" y="3992528"/>
              <a:ext cx="3018104" cy="3017872"/>
              <a:chOff x="5146675" y="2121796"/>
              <a:chExt cx="3018104" cy="3017872"/>
            </a:xfrm>
          </p:grpSpPr>
          <p:sp>
            <p:nvSpPr>
              <p:cNvPr id="20"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3">
                        <a:lumMod val="75000"/>
                      </a:schemeClr>
                    </a:solidFill>
                    <a:ea typeface="SimSun" panose="02010600030101010101" pitchFamily="2" charset="-122"/>
                  </a:rPr>
                  <a:t>A</a:t>
                </a:r>
              </a:p>
            </p:txBody>
          </p:sp>
          <p:sp>
            <p:nvSpPr>
              <p:cNvPr id="21" name="TextBox 30"/>
              <p:cNvSpPr txBox="1">
                <a:spLocks noChangeArrowheads="1"/>
              </p:cNvSpPr>
              <p:nvPr/>
            </p:nvSpPr>
            <p:spPr bwMode="auto">
              <a:xfrm>
                <a:off x="5460471" y="4219786"/>
                <a:ext cx="533307" cy="2770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3">
                        <a:lumMod val="75000"/>
                      </a:schemeClr>
                    </a:solidFill>
                    <a:ea typeface="SimSun" panose="02010600030101010101" pitchFamily="2" charset="-122"/>
                  </a:rPr>
                  <a:t>B</a:t>
                </a:r>
              </a:p>
            </p:txBody>
          </p:sp>
          <p:sp>
            <p:nvSpPr>
              <p:cNvPr id="22" name="Oval 4"/>
              <p:cNvSpPr>
                <a:spLocks noChangeArrowheads="1"/>
              </p:cNvSpPr>
              <p:nvPr/>
            </p:nvSpPr>
            <p:spPr bwMode="auto">
              <a:xfrm>
                <a:off x="5146675" y="2121796"/>
                <a:ext cx="3018104" cy="3017872"/>
              </a:xfrm>
              <a:prstGeom prst="ellipse">
                <a:avLst/>
              </a:prstGeom>
              <a:noFill/>
              <a:ln w="12700" algn="ctr">
                <a:solidFill>
                  <a:schemeClr val="accent3">
                    <a:lumMod val="8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cxnSp>
            <p:nvCxnSpPr>
              <p:cNvPr id="24" name="Straight Arrow Connector 2"/>
              <p:cNvCxnSpPr>
                <a:cxnSpLocks noChangeShapeType="1"/>
              </p:cNvCxnSpPr>
              <p:nvPr/>
            </p:nvCxnSpPr>
            <p:spPr bwMode="auto">
              <a:xfrm flipH="1">
                <a:off x="5688584" y="3662170"/>
                <a:ext cx="849923" cy="614270"/>
              </a:xfrm>
              <a:prstGeom prst="straightConnector1">
                <a:avLst/>
              </a:prstGeom>
              <a:noFill/>
              <a:ln w="28575" algn="ctr">
                <a:solidFill>
                  <a:schemeClr val="accent3">
                    <a:lumMod val="85000"/>
                  </a:schemeClr>
                </a:solidFill>
                <a:round/>
                <a:headEnd/>
                <a:tailEnd type="arrow" w="med" len="med"/>
              </a:ln>
              <a:extLst>
                <a:ext uri="{909E8E84-426E-40DD-AFC4-6F175D3DCCD1}">
                  <a14:hiddenFill xmlns:a14="http://schemas.microsoft.com/office/drawing/2010/main">
                    <a:noFill/>
                  </a14:hiddenFill>
                </a:ext>
              </a:extLst>
            </p:spPr>
          </p:cxnSp>
        </p:grpSp>
        <p:sp>
          <p:nvSpPr>
            <p:cNvPr id="28" name="TextBox 27"/>
            <p:cNvSpPr txBox="1"/>
            <p:nvPr/>
          </p:nvSpPr>
          <p:spPr>
            <a:xfrm>
              <a:off x="6300881" y="2857874"/>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29" name="TextBox 28"/>
            <p:cNvSpPr txBox="1"/>
            <p:nvPr/>
          </p:nvSpPr>
          <p:spPr>
            <a:xfrm>
              <a:off x="7342462" y="4151649"/>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grpSp>
    </p:spTree>
    <p:extLst>
      <p:ext uri="{BB962C8B-B14F-4D97-AF65-F5344CB8AC3E}">
        <p14:creationId xmlns:p14="http://schemas.microsoft.com/office/powerpoint/2010/main" val="1857928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311223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119848</TotalTime>
  <Words>1860</Words>
  <Application>Microsoft Office PowerPoint</Application>
  <PresentationFormat>On-screen Show (4:3)</PresentationFormat>
  <Paragraphs>259</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Gulim</vt:lpstr>
      <vt:lpstr>Gulim</vt:lpstr>
      <vt:lpstr>SimSun</vt:lpstr>
      <vt:lpstr>SimSun</vt:lpstr>
      <vt:lpstr>Arial</vt:lpstr>
      <vt:lpstr>Calibri</vt:lpstr>
      <vt:lpstr>Times New Roman</vt:lpstr>
      <vt:lpstr>802-11-Submission</vt:lpstr>
      <vt:lpstr>TXOP Considerations for Spatial Reuse</vt:lpstr>
      <vt:lpstr>Outline</vt:lpstr>
      <vt:lpstr>What is optimum CCA level; -82dBm, -72dBm, etc?</vt:lpstr>
      <vt:lpstr>CCA Threshold based in Presence of OBSS</vt:lpstr>
      <vt:lpstr>CCA Threshold based in Presence of OBSS</vt:lpstr>
      <vt:lpstr>Current CCA Rule</vt:lpstr>
      <vt:lpstr>Current CCA Rule</vt:lpstr>
      <vt:lpstr>Current CCA Rule</vt:lpstr>
      <vt:lpstr>Current CCA Rule</vt:lpstr>
      <vt:lpstr>How to consider potential interference to frames’ recipients?</vt:lpstr>
      <vt:lpstr>Revising NAV During TXOP</vt:lpstr>
      <vt:lpstr>Revising NAV During TXOP</vt:lpstr>
      <vt:lpstr>Revising NAV During TXOP</vt:lpstr>
      <vt:lpstr>Revising NAV During TXOP</vt:lpstr>
      <vt:lpstr>Protection of Response Frames</vt:lpstr>
      <vt:lpstr>Considerations for Multiuser Frames</vt:lpstr>
      <vt:lpstr>Conclusion</vt:lpstr>
      <vt:lpstr>Straw 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1219</cp:revision>
  <cp:lastPrinted>1998-02-10T13:28:06Z</cp:lastPrinted>
  <dcterms:created xsi:type="dcterms:W3CDTF">2007-05-21T21:00:37Z</dcterms:created>
  <dcterms:modified xsi:type="dcterms:W3CDTF">2015-09-15T12:54:11Z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