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7" r:id="rId3"/>
    <p:sldId id="295" r:id="rId4"/>
    <p:sldId id="302" r:id="rId5"/>
    <p:sldId id="304" r:id="rId6"/>
    <p:sldId id="305" r:id="rId7"/>
    <p:sldId id="306" r:id="rId8"/>
    <p:sldId id="307" r:id="rId9"/>
    <p:sldId id="314" r:id="rId10"/>
    <p:sldId id="308" r:id="rId11"/>
    <p:sldId id="309" r:id="rId12"/>
    <p:sldId id="310" r:id="rId13"/>
    <p:sldId id="315" r:id="rId14"/>
    <p:sldId id="316" r:id="rId15"/>
    <p:sldId id="311" r:id="rId16"/>
    <p:sldId id="312" r:id="rId17"/>
    <p:sldId id="31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66FF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9548" autoAdjust="0"/>
  </p:normalViewPr>
  <p:slideViewPr>
    <p:cSldViewPr>
      <p:cViewPr varScale="1">
        <p:scale>
          <a:sx n="89" d="100"/>
          <a:sy n="89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802.11-15/1104r1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</a:rPr>
              <a:t>TXOP Considerations for Spatial Reuse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43773"/>
              </p:ext>
            </p:extLst>
          </p:nvPr>
        </p:nvGraphicFramePr>
        <p:xfrm>
          <a:off x="609600" y="2590800"/>
          <a:ext cx="8048625" cy="2109141"/>
        </p:xfrm>
        <a:graphic>
          <a:graphicData uri="http://schemas.openxmlformats.org/drawingml/2006/table">
            <a:tbl>
              <a:tblPr/>
              <a:tblGrid>
                <a:gridCol w="1371600"/>
                <a:gridCol w="1143000"/>
                <a:gridCol w="1600200"/>
                <a:gridCol w="1371600"/>
                <a:gridCol w="25622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Hedayat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Amin Jafarian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 Hoon Kwon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 Seok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amin.jafarian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younghoon.kwon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yongho.seok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vida.ferdowsi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How to consider potential interference to frames’ recipients?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7974565" cy="44958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Currently the measured RSSI of a frame offers an approximate level of interference that a STA would make to the transmitter of the frame if the STA were to send a frame </a:t>
            </a: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With a single frame exchange, it is only possible to measure the RSSI of the transmitter of a frame and there is no way to obtain any info about the recipient of the frame</a:t>
            </a:r>
          </a:p>
          <a:p>
            <a:pPr>
              <a:buFont typeface="Arial"/>
              <a:buChar char="•"/>
            </a:pPr>
            <a:endParaRPr lang="en-US" altLang="ko-KR" sz="20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However, considering a frame and the response frame that usually follows it is possible to measure the RSSI of the pair. Given the RSSI of the two STAs, a third STA can actually evaluate the level of interference that it’d cause to the recipient of the frame    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Revising NAV During TXOP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7974565" cy="44958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Therefore, considering that it’d take two frames to determine potential interference level that a STA makes on the recipient of a frame, we can enhance spatial reuse by revising medium status or revising NAV during a period of frames exchanges between two STAs such as a TXOP </a:t>
            </a: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Most </a:t>
            </a:r>
            <a:r>
              <a:rPr lang="en-US" altLang="ko-KR" sz="2000" b="0" dirty="0">
                <a:latin typeface="Calibri" panose="020F0502020204030204" pitchFamily="34" charset="0"/>
              </a:rPr>
              <a:t>of the frame exchanges are multiple exchanges, for instance: 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>
                <a:latin typeface="Calibri" panose="020F0502020204030204" pitchFamily="34" charset="0"/>
              </a:rPr>
              <a:t>(RTS) + [CTS] + (Data) + [ACK] + (Data) + [ACK] + …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>
                <a:latin typeface="Calibri" panose="020F0502020204030204" pitchFamily="34" charset="0"/>
              </a:rPr>
              <a:t>(Short frame) + [ACK] + (Data) + [ACK] + (Data) + [ACK] + …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>
                <a:latin typeface="Calibri" panose="020F0502020204030204" pitchFamily="34" charset="0"/>
              </a:rPr>
              <a:t>(Short frame) + [ACK] + (Data) + (Data) + (Data) + [BA] + …</a:t>
            </a:r>
          </a:p>
          <a:p>
            <a:pPr marL="0" indent="0">
              <a:buNone/>
            </a:pPr>
            <a:r>
              <a:rPr lang="en-US" altLang="ko-KR" sz="2000" b="0" dirty="0" smtClean="0">
                <a:latin typeface="Calibri" panose="020F0502020204030204" pitchFamily="34" charset="0"/>
              </a:rPr>
              <a:t> </a:t>
            </a:r>
            <a:endParaRPr lang="en-US" altLang="ko-KR" sz="20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>
                <a:latin typeface="Calibri" panose="020F0502020204030204" pitchFamily="34" charset="0"/>
              </a:rPr>
              <a:t>So adapting CCA can be based on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RSSI information </a:t>
            </a:r>
            <a:r>
              <a:rPr lang="en-US" altLang="ko-KR" sz="2000" b="0" dirty="0">
                <a:latin typeface="Calibri" panose="020F0502020204030204" pitchFamily="34" charset="0"/>
              </a:rPr>
              <a:t>that is obtained from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an immediately prior </a:t>
            </a:r>
            <a:r>
              <a:rPr lang="en-US" altLang="ko-KR" sz="2000" b="0" dirty="0">
                <a:latin typeface="Calibri" panose="020F0502020204030204" pitchFamily="34" charset="0"/>
              </a:rPr>
              <a:t>frame exchange and applied to the subsequent frame exchanges 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8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Revising NAV During TXOP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5237526" cy="2057059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>
                <a:latin typeface="Calibri" panose="020F0502020204030204" pitchFamily="34" charset="0"/>
              </a:rPr>
              <a:t>STA A and STA B exchange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a frame and a response frame, e.g. RTS </a:t>
            </a:r>
            <a:r>
              <a:rPr lang="en-US" altLang="ko-KR" sz="2000" b="0" dirty="0">
                <a:latin typeface="Calibri" panose="020F0502020204030204" pitchFamily="34" charset="0"/>
              </a:rPr>
              <a:t>and CTS. Meanwhile STA C receives the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frames </a:t>
            </a:r>
            <a:r>
              <a:rPr lang="en-US" altLang="ko-KR" sz="2000" b="0" dirty="0">
                <a:latin typeface="Calibri" panose="020F0502020204030204" pitchFamily="34" charset="0"/>
              </a:rPr>
              <a:t>and record the RSSI and TA/RA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from the exchange </a:t>
            </a:r>
            <a:endParaRPr lang="en-US" altLang="ko-KR" sz="2000" b="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600" b="0" dirty="0" smtClean="0">
                <a:latin typeface="Calibri" panose="020F0502020204030204" pitchFamily="34" charset="0"/>
              </a:rPr>
              <a:t>During the short frame exchange, e.g. RTS/CTS, STA C observes the legacy CCA threshold and sets the NAV accordingly</a:t>
            </a:r>
          </a:p>
          <a:p>
            <a:pPr lvl="1">
              <a:buFont typeface="Arial"/>
              <a:buChar char="•"/>
            </a:pPr>
            <a:endParaRPr lang="en-US" altLang="ko-KR" sz="16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altLang="ko-KR" sz="16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37066" y="4038600"/>
            <a:ext cx="4755068" cy="2270450"/>
            <a:chOff x="137066" y="3901750"/>
            <a:chExt cx="4755068" cy="2270450"/>
          </a:xfrm>
        </p:grpSpPr>
        <p:cxnSp>
          <p:nvCxnSpPr>
            <p:cNvPr id="3" name="Straight Connector 2"/>
            <p:cNvCxnSpPr/>
            <p:nvPr/>
          </p:nvCxnSpPr>
          <p:spPr bwMode="auto">
            <a:xfrm>
              <a:off x="762000" y="4444509"/>
              <a:ext cx="4114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" name="Rectangle 3"/>
            <p:cNvSpPr/>
            <p:nvPr/>
          </p:nvSpPr>
          <p:spPr bwMode="auto">
            <a:xfrm>
              <a:off x="971363" y="4139709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RTS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37066" y="4206550"/>
              <a:ext cx="624934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777334" y="4953000"/>
              <a:ext cx="4114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6" name="Rectangle 25"/>
            <p:cNvSpPr/>
            <p:nvPr/>
          </p:nvSpPr>
          <p:spPr bwMode="auto">
            <a:xfrm>
              <a:off x="1895513" y="4648200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CTS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52400" y="4715041"/>
              <a:ext cx="624934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B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777334" y="5571959"/>
              <a:ext cx="4114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152400" y="5334000"/>
              <a:ext cx="624934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>
              <a:off x="1012553" y="4511350"/>
              <a:ext cx="0" cy="10606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685800" y="5019841"/>
              <a:ext cx="670466" cy="23795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RSSI AC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H="1">
              <a:off x="1905000" y="4968550"/>
              <a:ext cx="21953" cy="6034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1600200" y="5172241"/>
              <a:ext cx="670466" cy="23795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RSSI BC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>
              <a:off x="816247" y="5867400"/>
              <a:ext cx="11649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938167" y="4037962"/>
              <a:ext cx="393863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2" name="Rectangle 41"/>
            <p:cNvSpPr/>
            <p:nvPr/>
          </p:nvSpPr>
          <p:spPr bwMode="auto">
            <a:xfrm>
              <a:off x="2420004" y="3901750"/>
              <a:ext cx="670466" cy="23795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TXOP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990600" y="5647312"/>
              <a:ext cx="819803" cy="52488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Legacy CCA rules applies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2003153" y="5852160"/>
              <a:ext cx="2873647" cy="152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2362394" y="5638800"/>
              <a:ext cx="1904806" cy="4299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Revise NAV based on RSSI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 AC and RSSI BC?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46675" y="2121796"/>
            <a:ext cx="3722688" cy="3897973"/>
            <a:chOff x="5146675" y="2121796"/>
            <a:chExt cx="3722688" cy="3897973"/>
          </a:xfrm>
        </p:grpSpPr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6465435" y="3456423"/>
              <a:ext cx="544967" cy="27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10" name="TextBox 30"/>
            <p:cNvSpPr txBox="1">
              <a:spLocks noChangeArrowheads="1"/>
            </p:cNvSpPr>
            <p:nvPr/>
          </p:nvSpPr>
          <p:spPr bwMode="auto">
            <a:xfrm>
              <a:off x="5760851" y="2816030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solidFill>
                    <a:srgbClr val="2F05E1"/>
                  </a:solidFill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11" name="TextBox 34"/>
            <p:cNvSpPr txBox="1">
              <a:spLocks noChangeArrowheads="1"/>
            </p:cNvSpPr>
            <p:nvPr/>
          </p:nvSpPr>
          <p:spPr bwMode="auto">
            <a:xfrm>
              <a:off x="7203716" y="4428648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12" name="Oval 4"/>
            <p:cNvSpPr>
              <a:spLocks noChangeArrowheads="1"/>
            </p:cNvSpPr>
            <p:nvPr/>
          </p:nvSpPr>
          <p:spPr bwMode="auto">
            <a:xfrm>
              <a:off x="5146675" y="2121796"/>
              <a:ext cx="3018104" cy="301787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3" name="Oval 39"/>
            <p:cNvSpPr>
              <a:spLocks noChangeArrowheads="1"/>
            </p:cNvSpPr>
            <p:nvPr/>
          </p:nvSpPr>
          <p:spPr bwMode="auto">
            <a:xfrm>
              <a:off x="5943794" y="3093347"/>
              <a:ext cx="2925569" cy="292642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7924636" y="5105244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D</a:t>
              </a:r>
            </a:p>
          </p:txBody>
        </p:sp>
        <p:cxnSp>
          <p:nvCxnSpPr>
            <p:cNvPr id="17" name="Straight Arrow Connector 2"/>
            <p:cNvCxnSpPr>
              <a:cxnSpLocks noChangeShapeType="1"/>
              <a:endCxn id="10" idx="2"/>
            </p:cNvCxnSpPr>
            <p:nvPr/>
          </p:nvCxnSpPr>
          <p:spPr bwMode="auto">
            <a:xfrm flipH="1" flipV="1">
              <a:off x="6027505" y="3093061"/>
              <a:ext cx="485618" cy="410990"/>
            </a:xfrm>
            <a:prstGeom prst="straightConnector1">
              <a:avLst/>
            </a:prstGeom>
            <a:noFill/>
            <a:ln w="28575" algn="ctr">
              <a:solidFill>
                <a:srgbClr val="2F05E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25"/>
            <p:cNvCxnSpPr>
              <a:cxnSpLocks noChangeShapeType="1"/>
            </p:cNvCxnSpPr>
            <p:nvPr/>
          </p:nvCxnSpPr>
          <p:spPr bwMode="auto">
            <a:xfrm>
              <a:off x="7470369" y="4681121"/>
              <a:ext cx="536152" cy="441176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Box 29"/>
            <p:cNvSpPr txBox="1">
              <a:spLocks noChangeArrowheads="1"/>
            </p:cNvSpPr>
            <p:nvPr/>
          </p:nvSpPr>
          <p:spPr bwMode="auto">
            <a:xfrm rot="2463170">
              <a:off x="7022106" y="3576953"/>
              <a:ext cx="663832" cy="27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SimSun" panose="02010600030101010101" pitchFamily="2" charset="-122"/>
                </a:rPr>
                <a:t>RSSI AC</a:t>
              </a:r>
            </a:p>
          </p:txBody>
        </p:sp>
        <p:sp>
          <p:nvSpPr>
            <p:cNvPr id="22" name="TextBox 29"/>
            <p:cNvSpPr txBox="1">
              <a:spLocks noChangeArrowheads="1"/>
            </p:cNvSpPr>
            <p:nvPr/>
          </p:nvSpPr>
          <p:spPr bwMode="auto">
            <a:xfrm rot="2463170">
              <a:off x="5937620" y="4110165"/>
              <a:ext cx="78846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SimSun" panose="02010600030101010101" pitchFamily="2" charset="-122"/>
                </a:rPr>
                <a:t>RSSI </a:t>
              </a:r>
              <a:r>
                <a:rPr lang="en-US" altLang="en-US" sz="1200" dirty="0" smtClean="0">
                  <a:ea typeface="SimSun" panose="02010600030101010101" pitchFamily="2" charset="-122"/>
                </a:rPr>
                <a:t>BC</a:t>
              </a:r>
              <a:endParaRPr lang="en-US" altLang="en-US" sz="1200" dirty="0">
                <a:ea typeface="SimSun" panose="02010600030101010101" pitchFamily="2" charset="-122"/>
              </a:endParaRPr>
            </a:p>
          </p:txBody>
        </p:sp>
        <p:sp>
          <p:nvSpPr>
            <p:cNvPr id="5" name="Left Brace 4"/>
            <p:cNvSpPr/>
            <p:nvPr/>
          </p:nvSpPr>
          <p:spPr bwMode="auto">
            <a:xfrm rot="7961499">
              <a:off x="7050668" y="3245499"/>
              <a:ext cx="267164" cy="1199326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Left Brace 24"/>
            <p:cNvSpPr/>
            <p:nvPr/>
          </p:nvSpPr>
          <p:spPr bwMode="auto">
            <a:xfrm rot="18735642">
              <a:off x="6329468" y="3042062"/>
              <a:ext cx="267164" cy="1984657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135354" y="358140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BSS1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10400" y="464820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95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Revising NAV During TXOP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399"/>
            <a:ext cx="7974565" cy="479849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The condition that allows for enhances spatial reuse is when </a:t>
            </a: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600" b="0" dirty="0" smtClean="0">
                <a:latin typeface="Calibri" panose="020F0502020204030204" pitchFamily="34" charset="0"/>
              </a:rPr>
              <a:t>RSSI_AC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is larger than RSSI_BC plus a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TBD delta</a:t>
            </a:r>
          </a:p>
          <a:p>
            <a:pPr lvl="2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i.e. STA B is farther from STA C compared to STA A to STA C</a:t>
            </a:r>
            <a:endParaRPr lang="en-US" altLang="ko-KR" sz="14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600" dirty="0" smtClean="0">
                <a:latin typeface="Calibri" panose="020F0502020204030204" pitchFamily="34" charset="0"/>
              </a:rPr>
              <a:t>RSSI _AC and RSSI_BC are lower than a threshold </a:t>
            </a:r>
          </a:p>
          <a:p>
            <a:pPr lvl="2">
              <a:buFont typeface="Arial"/>
              <a:buChar char="•"/>
            </a:pPr>
            <a:r>
              <a:rPr lang="en-US" altLang="ko-KR" sz="1400" dirty="0" smtClean="0">
                <a:latin typeface="Calibri" panose="020F0502020204030204" pitchFamily="34" charset="0"/>
              </a:rPr>
              <a:t>i.e. STAs A and B are far enough from STA C</a:t>
            </a:r>
            <a:endParaRPr lang="en-US" altLang="ko-KR" sz="14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600" b="0" dirty="0" smtClean="0">
                <a:latin typeface="Calibri" panose="020F0502020204030204" pitchFamily="34" charset="0"/>
              </a:rPr>
              <a:t>If RSSI_BC is lower than sensitivity then it might be set to a TBD sensitivity level</a:t>
            </a:r>
            <a:endParaRPr lang="en-US" altLang="ko-KR" sz="16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If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above condition is met STA </a:t>
            </a:r>
            <a:r>
              <a:rPr lang="en-US" altLang="ko-KR" sz="2000" b="0" dirty="0">
                <a:latin typeface="Calibri" panose="020F0502020204030204" pitchFamily="34" charset="0"/>
              </a:rPr>
              <a:t>C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may: </a:t>
            </a:r>
          </a:p>
          <a:p>
            <a:pPr lvl="1">
              <a:buFont typeface="Arial"/>
              <a:buChar char="•"/>
            </a:pPr>
            <a:r>
              <a:rPr lang="en-US" altLang="ko-KR" sz="1800" b="0" dirty="0" smtClean="0">
                <a:latin typeface="Calibri" panose="020F0502020204030204" pitchFamily="34" charset="0"/>
              </a:rPr>
              <a:t>Reevaluate the 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medium 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status, and/or </a:t>
            </a:r>
          </a:p>
          <a:p>
            <a:pPr lvl="1">
              <a:buFont typeface="Arial"/>
              <a:buChar char="•"/>
            </a:pPr>
            <a:r>
              <a:rPr lang="en-US" altLang="ko-KR" sz="1800" b="0" dirty="0" smtClean="0">
                <a:latin typeface="Calibri" panose="020F0502020204030204" pitchFamily="34" charset="0"/>
              </a:rPr>
              <a:t>Revise the 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NAV status</a:t>
            </a:r>
            <a:endParaRPr lang="en-US" altLang="ko-KR" sz="2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Therefore one condition </a:t>
            </a:r>
            <a:r>
              <a:rPr lang="en-US" altLang="ko-KR" sz="2000" b="0" dirty="0">
                <a:latin typeface="Calibri" panose="020F0502020204030204" pitchFamily="34" charset="0"/>
              </a:rPr>
              <a:t>for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relaxing enhanced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spatial reuse is: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 smtClean="0">
                <a:latin typeface="Calibri" panose="020F0502020204030204" pitchFamily="34" charset="0"/>
              </a:rPr>
              <a:t>RSSI </a:t>
            </a:r>
            <a:r>
              <a:rPr lang="en-US" altLang="ko-KR" sz="1600" b="0" dirty="0">
                <a:latin typeface="Calibri" panose="020F0502020204030204" pitchFamily="34" charset="0"/>
              </a:rPr>
              <a:t>BC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+ delta &lt; </a:t>
            </a:r>
            <a:r>
              <a:rPr lang="en-US" altLang="ko-KR" sz="1600" b="0" dirty="0">
                <a:latin typeface="Calibri" panose="020F0502020204030204" pitchFamily="34" charset="0"/>
              </a:rPr>
              <a:t>RSSI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AC</a:t>
            </a:r>
          </a:p>
          <a:p>
            <a:pPr lvl="1">
              <a:buFont typeface="Arial"/>
              <a:buChar char="•"/>
            </a:pPr>
            <a:r>
              <a:rPr lang="en-US" altLang="ko-KR" sz="1600" dirty="0" smtClean="0">
                <a:latin typeface="Calibri" panose="020F0502020204030204" pitchFamily="34" charset="0"/>
              </a:rPr>
              <a:t>RSSI AC and RSSI BC &lt; TBD Threshold</a:t>
            </a:r>
            <a:endParaRPr lang="en-US" altLang="ko-KR" sz="1600" b="0" dirty="0" smtClean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Revising NAV During TXOP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447800" y="3962400"/>
            <a:ext cx="6477000" cy="2270450"/>
            <a:chOff x="152400" y="4114800"/>
            <a:chExt cx="6477000" cy="2270450"/>
          </a:xfrm>
        </p:grpSpPr>
        <p:cxnSp>
          <p:nvCxnSpPr>
            <p:cNvPr id="49" name="Straight Connector 48"/>
            <p:cNvCxnSpPr/>
            <p:nvPr/>
          </p:nvCxnSpPr>
          <p:spPr bwMode="auto">
            <a:xfrm>
              <a:off x="685800" y="4657559"/>
              <a:ext cx="5486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0" name="Rectangle 49"/>
            <p:cNvSpPr/>
            <p:nvPr/>
          </p:nvSpPr>
          <p:spPr bwMode="auto">
            <a:xfrm>
              <a:off x="2723963" y="4352759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52400" y="4419600"/>
              <a:ext cx="624934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685800" y="5166050"/>
              <a:ext cx="5501734" cy="155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Rectangle 52"/>
            <p:cNvSpPr/>
            <p:nvPr/>
          </p:nvSpPr>
          <p:spPr bwMode="auto">
            <a:xfrm>
              <a:off x="3642876" y="4865930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ACK/BA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67734" y="4928091"/>
              <a:ext cx="624934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B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685800" y="5785009"/>
              <a:ext cx="55017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6" name="Rectangle 55"/>
            <p:cNvSpPr/>
            <p:nvPr/>
          </p:nvSpPr>
          <p:spPr bwMode="auto">
            <a:xfrm>
              <a:off x="167734" y="5547050"/>
              <a:ext cx="624934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 bwMode="auto">
            <a:xfrm>
              <a:off x="2765153" y="4724400"/>
              <a:ext cx="0" cy="10606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58" name="Rectangle 57"/>
            <p:cNvSpPr/>
            <p:nvPr/>
          </p:nvSpPr>
          <p:spPr bwMode="auto">
            <a:xfrm>
              <a:off x="1981200" y="5232891"/>
              <a:ext cx="670466" cy="23795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RSSI AC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 flipH="1">
              <a:off x="3657600" y="5181600"/>
              <a:ext cx="21953" cy="6034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0" name="Rectangle 59"/>
            <p:cNvSpPr/>
            <p:nvPr/>
          </p:nvSpPr>
          <p:spPr bwMode="auto">
            <a:xfrm>
              <a:off x="3352800" y="5385291"/>
              <a:ext cx="670466" cy="23795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RSSI BC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2568847" y="6080450"/>
              <a:ext cx="11649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167734" y="4267200"/>
              <a:ext cx="6461666" cy="420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3" name="Rectangle 62"/>
            <p:cNvSpPr/>
            <p:nvPr/>
          </p:nvSpPr>
          <p:spPr bwMode="auto">
            <a:xfrm>
              <a:off x="1752600" y="4114800"/>
              <a:ext cx="670466" cy="23795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TXOP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2743200" y="5860362"/>
              <a:ext cx="819803" cy="52488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Legacy CCA rules applies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 bwMode="auto">
            <a:xfrm>
              <a:off x="3755753" y="6065210"/>
              <a:ext cx="2873647" cy="1524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6" name="Rectangle 65"/>
            <p:cNvSpPr/>
            <p:nvPr/>
          </p:nvSpPr>
          <p:spPr bwMode="auto">
            <a:xfrm>
              <a:off x="4114994" y="5851850"/>
              <a:ext cx="1904806" cy="4299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Revise NAV based on RSSI</a:t>
              </a:r>
              <a:r>
                <a:rPr kumimoji="0" lang="en-US" sz="1200" b="1" i="0" u="none" strike="noStrike" cap="none" normalizeH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 AC and RSSI BC?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762000" y="4351949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586716" y="4875593"/>
              <a:ext cx="762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ACK/BA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209800" y="4267200"/>
              <a:ext cx="670466" cy="23795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…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676400" y="5852661"/>
              <a:ext cx="935346" cy="53258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C starts sensing the medium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93" name="내용 개체 틀 2"/>
          <p:cNvSpPr>
            <a:spLocks noGrp="1"/>
          </p:cNvSpPr>
          <p:nvPr>
            <p:ph idx="1"/>
          </p:nvPr>
        </p:nvSpPr>
        <p:spPr>
          <a:xfrm>
            <a:off x="380998" y="1676400"/>
            <a:ext cx="7848601" cy="174799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Revising the medium status of NAV duration could happen in middle of a TXOP</a:t>
            </a:r>
            <a:endParaRPr lang="en-US" altLang="ko-KR" sz="16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altLang="ko-KR" sz="16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4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Protection of Response Frames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399"/>
            <a:ext cx="6248401" cy="208373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Spatial reuse topics always brings up the issue of issue protecting the response frames at the transmitter side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 smtClean="0">
                <a:latin typeface="Calibri" panose="020F0502020204030204" pitchFamily="34" charset="0"/>
              </a:rPr>
              <a:t>For instance, referring to the previous example, a fair and robust spatial reuse need to make sure that the response frames (such as ACK, BA) </a:t>
            </a:r>
            <a:r>
              <a:rPr lang="en-US" altLang="ko-KR" sz="1600" dirty="0" smtClean="0">
                <a:latin typeface="Calibri" panose="020F0502020204030204" pitchFamily="34" charset="0"/>
              </a:rPr>
              <a:t>at STA A side is affected </a:t>
            </a:r>
            <a:r>
              <a:rPr lang="en-US" altLang="ko-KR" sz="1600" dirty="0" smtClean="0">
                <a:latin typeface="Calibri" panose="020F0502020204030204" pitchFamily="34" charset="0"/>
              </a:rPr>
              <a:t>minimally</a:t>
            </a:r>
            <a:endParaRPr lang="en-US" altLang="ko-KR" sz="1600" b="0" dirty="0" smtClean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45112" y="2502827"/>
            <a:ext cx="3722688" cy="3897973"/>
            <a:chOff x="5146675" y="2502827"/>
            <a:chExt cx="3722688" cy="3897973"/>
          </a:xfrm>
        </p:grpSpPr>
        <p:sp>
          <p:nvSpPr>
            <p:cNvPr id="9" name="TextBox 3"/>
            <p:cNvSpPr txBox="1">
              <a:spLocks noChangeArrowheads="1"/>
            </p:cNvSpPr>
            <p:nvPr/>
          </p:nvSpPr>
          <p:spPr bwMode="auto">
            <a:xfrm>
              <a:off x="6465435" y="3837454"/>
              <a:ext cx="544967" cy="27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10" name="TextBox 30"/>
            <p:cNvSpPr txBox="1">
              <a:spLocks noChangeArrowheads="1"/>
            </p:cNvSpPr>
            <p:nvPr/>
          </p:nvSpPr>
          <p:spPr bwMode="auto">
            <a:xfrm>
              <a:off x="5760851" y="3197061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solidFill>
                    <a:srgbClr val="2F05E1"/>
                  </a:solidFill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11" name="TextBox 34"/>
            <p:cNvSpPr txBox="1">
              <a:spLocks noChangeArrowheads="1"/>
            </p:cNvSpPr>
            <p:nvPr/>
          </p:nvSpPr>
          <p:spPr bwMode="auto">
            <a:xfrm>
              <a:off x="7203716" y="4809679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12" name="Oval 4"/>
            <p:cNvSpPr>
              <a:spLocks noChangeArrowheads="1"/>
            </p:cNvSpPr>
            <p:nvPr/>
          </p:nvSpPr>
          <p:spPr bwMode="auto">
            <a:xfrm>
              <a:off x="5146675" y="2502827"/>
              <a:ext cx="3018104" cy="301787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3" name="Oval 39"/>
            <p:cNvSpPr>
              <a:spLocks noChangeArrowheads="1"/>
            </p:cNvSpPr>
            <p:nvPr/>
          </p:nvSpPr>
          <p:spPr bwMode="auto">
            <a:xfrm>
              <a:off x="5943794" y="3474378"/>
              <a:ext cx="2925569" cy="292642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7924636" y="5486275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D</a:t>
              </a:r>
            </a:p>
          </p:txBody>
        </p:sp>
        <p:cxnSp>
          <p:nvCxnSpPr>
            <p:cNvPr id="15" name="Straight Arrow Connector 2"/>
            <p:cNvCxnSpPr>
              <a:cxnSpLocks noChangeShapeType="1"/>
              <a:endCxn id="10" idx="2"/>
            </p:cNvCxnSpPr>
            <p:nvPr/>
          </p:nvCxnSpPr>
          <p:spPr bwMode="auto">
            <a:xfrm flipH="1" flipV="1">
              <a:off x="6027505" y="3474092"/>
              <a:ext cx="485618" cy="410990"/>
            </a:xfrm>
            <a:prstGeom prst="straightConnector1">
              <a:avLst/>
            </a:prstGeom>
            <a:noFill/>
            <a:ln w="28575" algn="ctr">
              <a:solidFill>
                <a:srgbClr val="2F05E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25"/>
            <p:cNvCxnSpPr>
              <a:cxnSpLocks noChangeShapeType="1"/>
            </p:cNvCxnSpPr>
            <p:nvPr/>
          </p:nvCxnSpPr>
          <p:spPr bwMode="auto">
            <a:xfrm>
              <a:off x="7470369" y="5062152"/>
              <a:ext cx="536152" cy="441176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Arrow Connector 2"/>
            <p:cNvCxnSpPr>
              <a:cxnSpLocks noChangeShapeType="1"/>
            </p:cNvCxnSpPr>
            <p:nvPr/>
          </p:nvCxnSpPr>
          <p:spPr bwMode="auto">
            <a:xfrm flipH="1" flipV="1">
              <a:off x="6019800" y="3551410"/>
              <a:ext cx="485618" cy="410990"/>
            </a:xfrm>
            <a:prstGeom prst="straightConnector1">
              <a:avLst/>
            </a:prstGeom>
            <a:noFill/>
            <a:ln w="6350" algn="ctr">
              <a:solidFill>
                <a:srgbClr val="2F05E1"/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Box 29"/>
            <p:cNvSpPr txBox="1">
              <a:spLocks noChangeArrowheads="1"/>
            </p:cNvSpPr>
            <p:nvPr/>
          </p:nvSpPr>
          <p:spPr bwMode="auto">
            <a:xfrm rot="21441499">
              <a:off x="6216615" y="3389906"/>
              <a:ext cx="663832" cy="27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ea typeface="SimSun" panose="02010600030101010101" pitchFamily="2" charset="-122"/>
                </a:rPr>
                <a:t>Frame</a:t>
              </a:r>
              <a:endParaRPr lang="en-US" altLang="en-US" sz="1200" b="0" dirty="0">
                <a:ea typeface="SimSun" panose="02010600030101010101" pitchFamily="2" charset="-122"/>
              </a:endParaRPr>
            </a:p>
          </p:txBody>
        </p:sp>
        <p:sp>
          <p:nvSpPr>
            <p:cNvPr id="23" name="TextBox 29"/>
            <p:cNvSpPr txBox="1">
              <a:spLocks noChangeArrowheads="1"/>
            </p:cNvSpPr>
            <p:nvPr/>
          </p:nvSpPr>
          <p:spPr bwMode="auto">
            <a:xfrm rot="21441499">
              <a:off x="5572795" y="3634082"/>
              <a:ext cx="83739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ea typeface="SimSun" panose="02010600030101010101" pitchFamily="2" charset="-122"/>
                </a:rPr>
                <a:t>Response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ea typeface="SimSun" panose="02010600030101010101" pitchFamily="2" charset="-122"/>
                </a:rPr>
                <a:t>Frame</a:t>
              </a:r>
              <a:endParaRPr lang="en-US" altLang="en-US" sz="1200" b="0" dirty="0">
                <a:ea typeface="SimSun" panose="02010600030101010101" pitchFamily="2" charset="-122"/>
              </a:endParaRPr>
            </a:p>
          </p:txBody>
        </p:sp>
      </p:grpSp>
      <p:sp>
        <p:nvSpPr>
          <p:cNvPr id="24" name="내용 개체 틀 2"/>
          <p:cNvSpPr txBox="1">
            <a:spLocks/>
          </p:cNvSpPr>
          <p:nvPr/>
        </p:nvSpPr>
        <p:spPr bwMode="auto">
          <a:xfrm>
            <a:off x="533400" y="3323796"/>
            <a:ext cx="4655844" cy="315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/>
              <a:buChar char="•"/>
            </a:pPr>
            <a:r>
              <a:rPr lang="en-US" altLang="ko-KR" sz="2000" b="0" kern="0" dirty="0" smtClean="0">
                <a:latin typeface="Calibri" panose="020F0502020204030204" pitchFamily="34" charset="0"/>
              </a:rPr>
              <a:t>One solution to use transmit power control (TPC) to reduce the amount of interference to STA A (and to STA B)</a:t>
            </a:r>
          </a:p>
          <a:p>
            <a:pPr>
              <a:buFont typeface="Arial"/>
              <a:buChar char="•"/>
            </a:pPr>
            <a:endParaRPr lang="en-US" altLang="ko-KR" sz="2000" b="0" kern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kern="0" dirty="0" smtClean="0">
                <a:latin typeface="Calibri" panose="020F0502020204030204" pitchFamily="34" charset="0"/>
              </a:rPr>
              <a:t>Another solution is to use </a:t>
            </a:r>
            <a:r>
              <a:rPr lang="en-US" altLang="ko-KR" sz="2000" b="0" kern="0" dirty="0">
                <a:latin typeface="Calibri" panose="020F0502020204030204" pitchFamily="34" charset="0"/>
              </a:rPr>
              <a:t>r</a:t>
            </a:r>
            <a:r>
              <a:rPr lang="en-US" altLang="ko-KR" sz="2000" b="0" kern="0" dirty="0" smtClean="0">
                <a:latin typeface="Calibri" panose="020F0502020204030204" pitchFamily="34" charset="0"/>
              </a:rPr>
              <a:t>obust MCS for response frames (e.g. CTS, ACK, BA </a:t>
            </a:r>
            <a:r>
              <a:rPr lang="en-US" altLang="ko-KR" sz="2000" b="0" kern="0" dirty="0" err="1" smtClean="0">
                <a:latin typeface="Calibri" panose="020F0502020204030204" pitchFamily="34" charset="0"/>
              </a:rPr>
              <a:t>etc</a:t>
            </a:r>
            <a:r>
              <a:rPr lang="en-US" altLang="ko-KR" sz="2000" b="0" kern="0" dirty="0" smtClean="0">
                <a:latin typeface="Calibri" panose="020F0502020204030204" pitchFamily="34" charset="0"/>
              </a:rPr>
              <a:t>) which is a common practice </a:t>
            </a:r>
          </a:p>
          <a:p>
            <a:pPr lvl="1">
              <a:buFont typeface="Arial"/>
              <a:buChar char="•"/>
            </a:pPr>
            <a:r>
              <a:rPr lang="en-US" altLang="ko-KR" sz="1600" kern="0" dirty="0" smtClean="0">
                <a:latin typeface="Calibri" panose="020F0502020204030204" pitchFamily="34" charset="0"/>
              </a:rPr>
              <a:t>E.g. MCS 0-2 offer larger than 10dB interference tolerance compared to MCS 6-9 </a:t>
            </a:r>
            <a:endParaRPr lang="en-US" altLang="ko-KR" sz="1600" b="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Conclusion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399"/>
            <a:ext cx="7974565" cy="479849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The optimum CCA level has been debated within </a:t>
            </a:r>
            <a:r>
              <a:rPr lang="en-US" altLang="ko-KR" sz="2000" b="0" dirty="0" err="1" smtClean="0">
                <a:latin typeface="Calibri" panose="020F0502020204030204" pitchFamily="34" charset="0"/>
              </a:rPr>
              <a:t>TGax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 extensively and it seems it’d depend on the topology of the BSS and presence of OBSS</a:t>
            </a: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A different treatment of OBSS frames vs BSS frames, e.g. based on Color field, might be a good solution but it’d also depend on topology and over of BSS and OBSS</a:t>
            </a: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Current CCA rule offers needed protection when a set of STAs are within reach of each  of each other. But it offers overprotection when some of the recipient STAs are farther from the rest   </a:t>
            </a: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This contribution proposes to evaluate the status of the medium based on RSSI from a frame and its response frame and revise the status of the medium or NAV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Straw Poll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399"/>
            <a:ext cx="7974565" cy="479849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Do you agree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the following to be added to 11ax SFD:</a:t>
            </a: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ko-KR" sz="2000" b="0" dirty="0" smtClean="0">
                <a:latin typeface="Calibri" panose="020F0502020204030204" pitchFamily="34" charset="0"/>
              </a:rPr>
              <a:t>The specification to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consider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procedures that may revise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the NAV value depending on TBD conditions on the RSSI levels it has measured from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immediately preceding frame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and its response frame,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such as RTS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and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CTS frames exchanged by OBSS STAs. </a:t>
            </a:r>
            <a:endParaRPr lang="en-US" altLang="ko-KR" sz="16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0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Outline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b="0" dirty="0" smtClean="0">
                <a:latin typeface="Calibri" panose="020F0502020204030204" pitchFamily="34" charset="0"/>
              </a:rPr>
              <a:t>The spatial reuse debate has focused mostly on (a) altering the CCA threshold, (b) special treatment of frames from own BSS vs OBSS, (c) …</a:t>
            </a:r>
          </a:p>
          <a:p>
            <a:pPr>
              <a:buFont typeface="Arial"/>
              <a:buChar char="•"/>
            </a:pPr>
            <a:endParaRPr lang="en-US" sz="20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2000" b="0" dirty="0" smtClean="0">
                <a:latin typeface="Calibri" panose="020F0502020204030204" pitchFamily="34" charset="0"/>
              </a:rPr>
              <a:t>This contribution instead focuses on over-protection that current CCA rule has and considers how to minimize it </a:t>
            </a:r>
          </a:p>
          <a:p>
            <a:pPr>
              <a:buFont typeface="Arial"/>
              <a:buChar char="•"/>
            </a:pPr>
            <a:endParaRPr lang="en-US" sz="20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2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</a:rPr>
              <a:t>What is optimum CCA level; -82dBm, -</a:t>
            </a:r>
            <a:r>
              <a:rPr lang="en-US" altLang="ko-KR" sz="2800" dirty="0" smtClean="0">
                <a:latin typeface="Calibri" panose="020F0502020204030204" pitchFamily="34" charset="0"/>
              </a:rPr>
              <a:t>72dBm, </a:t>
            </a:r>
            <a:r>
              <a:rPr lang="en-US" altLang="ko-KR" sz="2800" dirty="0" err="1">
                <a:latin typeface="Calibri" panose="020F0502020204030204" pitchFamily="34" charset="0"/>
              </a:rPr>
              <a:t>etc</a:t>
            </a:r>
            <a:r>
              <a:rPr lang="en-US" altLang="ko-KR" sz="2800" dirty="0">
                <a:latin typeface="Calibri" panose="020F0502020204030204" pitchFamily="34" charset="0"/>
              </a:rPr>
              <a:t>?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7974565" cy="4343400"/>
          </a:xfrm>
        </p:spPr>
        <p:txBody>
          <a:bodyPr/>
          <a:lstStyle/>
          <a:p>
            <a:pPr algn="just">
              <a:buFont typeface="Arial"/>
              <a:buChar char="•"/>
            </a:pPr>
            <a:r>
              <a:rPr lang="en-US" altLang="ko-KR" sz="2000" b="0" dirty="0">
                <a:latin typeface="Calibri" panose="020F0502020204030204" pitchFamily="34" charset="0"/>
              </a:rPr>
              <a:t>One dominating perspective in majority of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spatial reuse contributions </a:t>
            </a:r>
            <a:r>
              <a:rPr lang="en-US" altLang="ko-KR" sz="2000" b="0" dirty="0">
                <a:latin typeface="Calibri" panose="020F0502020204030204" pitchFamily="34" charset="0"/>
              </a:rPr>
              <a:t>is the topic of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optimum </a:t>
            </a:r>
            <a:r>
              <a:rPr lang="en-US" altLang="ko-KR" sz="2000" b="0" dirty="0">
                <a:latin typeface="Calibri" panose="020F0502020204030204" pitchFamily="34" charset="0"/>
              </a:rPr>
              <a:t>CCA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level</a:t>
            </a:r>
          </a:p>
          <a:p>
            <a:pPr algn="just">
              <a:buFont typeface="Arial"/>
              <a:buChar char="•"/>
            </a:pPr>
            <a:endParaRPr lang="en-US" sz="2000" b="0" dirty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r>
              <a:rPr lang="en-US" sz="2000" b="0" dirty="0" smtClean="0">
                <a:latin typeface="Calibri" panose="020F0502020204030204" pitchFamily="34" charset="0"/>
              </a:rPr>
              <a:t>As it’s been identified by some contributions, optimum CCA depends on multiple factors: frequency reuse, topology of BSS/OBSSs deployment, TX power, </a:t>
            </a:r>
            <a:r>
              <a:rPr lang="en-US" sz="2000" b="0" dirty="0" err="1" smtClean="0">
                <a:latin typeface="Calibri" panose="020F0502020204030204" pitchFamily="34" charset="0"/>
              </a:rPr>
              <a:t>etc</a:t>
            </a:r>
            <a:endParaRPr lang="en-US" sz="2000" b="0" dirty="0" smtClean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endParaRPr lang="en-US" sz="2000" b="0" dirty="0" smtClean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r>
              <a:rPr lang="en-US" sz="2000" b="0" dirty="0" smtClean="0">
                <a:latin typeface="Calibri" panose="020F0502020204030204" pitchFamily="34" charset="0"/>
              </a:rPr>
              <a:t>While there have been so many contributions dedicated on this question, there has not been a unique answer, mostly due to differences in deployment setup and system modeling</a:t>
            </a:r>
          </a:p>
          <a:p>
            <a:pPr algn="just">
              <a:buFont typeface="Arial"/>
              <a:buChar char="•"/>
            </a:pPr>
            <a:endParaRPr lang="en-US" sz="2000" b="0" dirty="0" smtClean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r>
              <a:rPr lang="en-US" sz="2000" b="0" dirty="0" smtClean="0">
                <a:latin typeface="Calibri" panose="020F0502020204030204" pitchFamily="34" charset="0"/>
              </a:rPr>
              <a:t>In this contribution, we do not focus on the optimum CCA level. However the method provided here works with any CCA threshold  </a:t>
            </a:r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4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CCA Threshold based in Presence of OBSS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7974565" cy="22098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11ah has adopted Color field in PHY header, and its application implies:</a:t>
            </a:r>
            <a:endParaRPr lang="en-US" altLang="ko-KR" sz="2000" b="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600" b="0" dirty="0">
                <a:latin typeface="Calibri" panose="020F0502020204030204" pitchFamily="34" charset="0"/>
              </a:rPr>
              <a:t>frames from own BSS is treated with legacy CCA threshold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>
                <a:latin typeface="Calibri" panose="020F0502020204030204" pitchFamily="34" charset="0"/>
              </a:rPr>
              <a:t>frames from OBSS is treated with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a larger </a:t>
            </a:r>
            <a:r>
              <a:rPr lang="en-US" altLang="ko-KR" sz="1600" b="0" dirty="0">
                <a:latin typeface="Calibri" panose="020F0502020204030204" pitchFamily="34" charset="0"/>
              </a:rPr>
              <a:t>CCA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threshold</a:t>
            </a:r>
            <a:endParaRPr lang="en-US" altLang="ko-KR" sz="16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>
                <a:latin typeface="Calibri" panose="020F0502020204030204" pitchFamily="34" charset="0"/>
              </a:rPr>
              <a:t>Applying new CCA thresholds based on Color field is most effective when CCA coverage of two OBSS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overlap minimally (such as apartment complex, simulation scenario 1), where in such cases boundary STAs back off often unnecessarily</a:t>
            </a:r>
            <a:endParaRPr lang="en-US" altLang="ko-KR" sz="20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3886200" y="3657600"/>
            <a:ext cx="2927350" cy="2743200"/>
            <a:chOff x="3886200" y="3886200"/>
            <a:chExt cx="2927306" cy="2743200"/>
          </a:xfrm>
        </p:grpSpPr>
        <p:sp>
          <p:nvSpPr>
            <p:cNvPr id="9" name="Oval 33"/>
            <p:cNvSpPr>
              <a:spLocks noChangeArrowheads="1"/>
            </p:cNvSpPr>
            <p:nvPr/>
          </p:nvSpPr>
          <p:spPr bwMode="auto">
            <a:xfrm>
              <a:off x="5046133" y="5348551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0" name="Oval 34"/>
            <p:cNvSpPr>
              <a:spLocks noChangeArrowheads="1"/>
            </p:cNvSpPr>
            <p:nvPr/>
          </p:nvSpPr>
          <p:spPr bwMode="auto">
            <a:xfrm>
              <a:off x="5334000" y="4724400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1" name="Oval 35"/>
            <p:cNvSpPr>
              <a:spLocks noChangeArrowheads="1"/>
            </p:cNvSpPr>
            <p:nvPr/>
          </p:nvSpPr>
          <p:spPr bwMode="auto">
            <a:xfrm>
              <a:off x="5181600" y="5189274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2" name="Oval 37"/>
            <p:cNvSpPr>
              <a:spLocks noChangeArrowheads="1"/>
            </p:cNvSpPr>
            <p:nvPr/>
          </p:nvSpPr>
          <p:spPr bwMode="auto">
            <a:xfrm>
              <a:off x="5731933" y="5362840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3" name="Oval 39"/>
            <p:cNvSpPr>
              <a:spLocks noChangeArrowheads="1"/>
            </p:cNvSpPr>
            <p:nvPr/>
          </p:nvSpPr>
          <p:spPr bwMode="auto">
            <a:xfrm>
              <a:off x="4707467" y="5015707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4" name="Oval 40"/>
            <p:cNvSpPr>
              <a:spLocks noChangeArrowheads="1"/>
            </p:cNvSpPr>
            <p:nvPr/>
          </p:nvSpPr>
          <p:spPr bwMode="auto">
            <a:xfrm>
              <a:off x="4682066" y="5405172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5" name="Oval 41"/>
            <p:cNvSpPr>
              <a:spLocks noChangeArrowheads="1"/>
            </p:cNvSpPr>
            <p:nvPr/>
          </p:nvSpPr>
          <p:spPr bwMode="auto">
            <a:xfrm>
              <a:off x="5410200" y="5650705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6" name="Oval 42"/>
            <p:cNvSpPr>
              <a:spLocks noChangeArrowheads="1"/>
            </p:cNvSpPr>
            <p:nvPr/>
          </p:nvSpPr>
          <p:spPr bwMode="auto">
            <a:xfrm>
              <a:off x="4572000" y="4572000"/>
              <a:ext cx="1371600" cy="1371600"/>
            </a:xfrm>
            <a:prstGeom prst="ellipse">
              <a:avLst/>
            </a:prstGeom>
            <a:noFill/>
            <a:ln w="635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7" name="Oval 43"/>
            <p:cNvSpPr>
              <a:spLocks noChangeArrowheads="1"/>
            </p:cNvSpPr>
            <p:nvPr/>
          </p:nvSpPr>
          <p:spPr bwMode="auto">
            <a:xfrm>
              <a:off x="3886200" y="3886200"/>
              <a:ext cx="2743200" cy="2743200"/>
            </a:xfrm>
            <a:prstGeom prst="ellipse">
              <a:avLst/>
            </a:prstGeom>
            <a:noFill/>
            <a:ln w="6350" algn="ctr">
              <a:solidFill>
                <a:srgbClr val="CC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5091276" y="5150058"/>
              <a:ext cx="31611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>
                  <a:ea typeface="SimSun" panose="02010600030101010101" pitchFamily="2" charset="-122"/>
                </a:rPr>
                <a:t>AP</a:t>
              </a:r>
            </a:p>
          </p:txBody>
        </p:sp>
        <p:sp>
          <p:nvSpPr>
            <p:cNvPr id="19" name="TextBox 8"/>
            <p:cNvSpPr txBox="1">
              <a:spLocks noChangeArrowheads="1"/>
            </p:cNvSpPr>
            <p:nvPr/>
          </p:nvSpPr>
          <p:spPr bwMode="auto">
            <a:xfrm>
              <a:off x="5715000" y="5943600"/>
              <a:ext cx="109850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CCA=-82dBm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L-SIG coverage</a:t>
              </a:r>
            </a:p>
          </p:txBody>
        </p:sp>
      </p:grpSp>
      <p:grpSp>
        <p:nvGrpSpPr>
          <p:cNvPr id="20" name="Group 9"/>
          <p:cNvGrpSpPr>
            <a:grpSpLocks/>
          </p:cNvGrpSpPr>
          <p:nvPr/>
        </p:nvGrpSpPr>
        <p:grpSpPr bwMode="auto">
          <a:xfrm>
            <a:off x="2133600" y="3657600"/>
            <a:ext cx="2743200" cy="2743200"/>
            <a:chOff x="1511300" y="4114800"/>
            <a:chExt cx="2286000" cy="2286000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2590800" y="543401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2667000" y="485140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2565400" y="5189274"/>
              <a:ext cx="129540" cy="129540"/>
            </a:xfrm>
            <a:prstGeom prst="ellipse">
              <a:avLst/>
            </a:prstGeom>
            <a:solidFill>
              <a:srgbClr val="2F05E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2908300" y="487680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3035300" y="536284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2311400" y="5562599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120900" y="513424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2082800" y="4686300"/>
              <a:ext cx="1143000" cy="1143000"/>
            </a:xfrm>
            <a:prstGeom prst="ellipse">
              <a:avLst/>
            </a:prstGeom>
            <a:noFill/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1511300" y="4114800"/>
              <a:ext cx="2286000" cy="2286000"/>
            </a:xfrm>
            <a:prstGeom prst="ellipse">
              <a:avLst/>
            </a:prstGeom>
            <a:noFill/>
            <a:ln w="6350" algn="ctr">
              <a:solidFill>
                <a:schemeClr val="accent2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0" name="TextBox 45"/>
            <p:cNvSpPr txBox="1">
              <a:spLocks noChangeArrowheads="1"/>
            </p:cNvSpPr>
            <p:nvPr/>
          </p:nvSpPr>
          <p:spPr bwMode="auto">
            <a:xfrm>
              <a:off x="2507375" y="5146040"/>
              <a:ext cx="263427" cy="192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bg1"/>
                  </a:solidFill>
                  <a:ea typeface="SimSun" panose="02010600030101010101" pitchFamily="2" charset="-122"/>
                </a:rPr>
                <a:t>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45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latin typeface="Calibri" panose="020F0502020204030204" pitchFamily="34" charset="0"/>
              </a:rPr>
              <a:t>CCA Threshold based in Presence of OBSS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7974565" cy="22098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>
                <a:latin typeface="Calibri" panose="020F0502020204030204" pitchFamily="34" charset="0"/>
              </a:rPr>
              <a:t>However, if overlap of the two OBSS is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significant, </a:t>
            </a:r>
            <a:r>
              <a:rPr lang="en-US" altLang="ko-KR" sz="2000" b="0" dirty="0">
                <a:latin typeface="Calibri" panose="020F0502020204030204" pitchFamily="34" charset="0"/>
              </a:rPr>
              <a:t>applying new CCA thresholds based on Color field causes: 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>
                <a:latin typeface="Calibri" panose="020F0502020204030204" pitchFamily="34" charset="0"/>
              </a:rPr>
              <a:t>STAs from one OBSS to ignore frames from other OBSS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>
                <a:latin typeface="Calibri" panose="020F0502020204030204" pitchFamily="34" charset="0"/>
              </a:rPr>
              <a:t>Adding interference to other BSS and receiving more interference from them  </a:t>
            </a:r>
          </a:p>
          <a:p>
            <a:pPr lvl="1">
              <a:buFont typeface="Arial"/>
              <a:buChar char="•"/>
            </a:pPr>
            <a:r>
              <a:rPr lang="en-US" altLang="ko-KR" sz="1600" b="0" dirty="0" smtClean="0">
                <a:latin typeface="Calibri" panose="020F0502020204030204" pitchFamily="34" charset="0"/>
              </a:rPr>
              <a:t>This happens in dense </a:t>
            </a:r>
            <a:r>
              <a:rPr lang="en-US" altLang="ko-KR" sz="1600" b="0" dirty="0">
                <a:latin typeface="Calibri" panose="020F0502020204030204" pitchFamily="34" charset="0"/>
              </a:rPr>
              <a:t>unmanaged WLANs, such as outdoor hot-spots, airports,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…</a:t>
            </a:r>
            <a:endParaRPr lang="en-US" altLang="ko-KR" sz="16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So when </a:t>
            </a:r>
            <a:r>
              <a:rPr lang="en-US" altLang="ko-KR" sz="2000" b="0" dirty="0">
                <a:latin typeface="Calibri" panose="020F0502020204030204" pitchFamily="34" charset="0"/>
              </a:rPr>
              <a:t>is effective to loosen CCA and when it should be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left as in legacy? </a:t>
            </a:r>
            <a:endParaRPr lang="en-US" altLang="ko-KR" sz="16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3581400" y="3657600"/>
            <a:ext cx="2927350" cy="2743200"/>
            <a:chOff x="3886200" y="3886200"/>
            <a:chExt cx="2927306" cy="2743200"/>
          </a:xfrm>
        </p:grpSpPr>
        <p:sp>
          <p:nvSpPr>
            <p:cNvPr id="9" name="Oval 33"/>
            <p:cNvSpPr>
              <a:spLocks noChangeArrowheads="1"/>
            </p:cNvSpPr>
            <p:nvPr/>
          </p:nvSpPr>
          <p:spPr bwMode="auto">
            <a:xfrm>
              <a:off x="5046133" y="5348551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0" name="Oval 34"/>
            <p:cNvSpPr>
              <a:spLocks noChangeArrowheads="1"/>
            </p:cNvSpPr>
            <p:nvPr/>
          </p:nvSpPr>
          <p:spPr bwMode="auto">
            <a:xfrm>
              <a:off x="5334000" y="4724400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1" name="Oval 35"/>
            <p:cNvSpPr>
              <a:spLocks noChangeArrowheads="1"/>
            </p:cNvSpPr>
            <p:nvPr/>
          </p:nvSpPr>
          <p:spPr bwMode="auto">
            <a:xfrm>
              <a:off x="5181600" y="5189274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2" name="Oval 37"/>
            <p:cNvSpPr>
              <a:spLocks noChangeArrowheads="1"/>
            </p:cNvSpPr>
            <p:nvPr/>
          </p:nvSpPr>
          <p:spPr bwMode="auto">
            <a:xfrm>
              <a:off x="5731933" y="5362840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3" name="Oval 39"/>
            <p:cNvSpPr>
              <a:spLocks noChangeArrowheads="1"/>
            </p:cNvSpPr>
            <p:nvPr/>
          </p:nvSpPr>
          <p:spPr bwMode="auto">
            <a:xfrm>
              <a:off x="4707467" y="5015707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4" name="Oval 40"/>
            <p:cNvSpPr>
              <a:spLocks noChangeArrowheads="1"/>
            </p:cNvSpPr>
            <p:nvPr/>
          </p:nvSpPr>
          <p:spPr bwMode="auto">
            <a:xfrm>
              <a:off x="4682066" y="5405172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5" name="Oval 41"/>
            <p:cNvSpPr>
              <a:spLocks noChangeArrowheads="1"/>
            </p:cNvSpPr>
            <p:nvPr/>
          </p:nvSpPr>
          <p:spPr bwMode="auto">
            <a:xfrm>
              <a:off x="5410200" y="5650705"/>
              <a:ext cx="152400" cy="152400"/>
            </a:xfrm>
            <a:prstGeom prst="ellipse">
              <a:avLst/>
            </a:prstGeom>
            <a:noFill/>
            <a:ln w="1270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6" name="Oval 42"/>
            <p:cNvSpPr>
              <a:spLocks noChangeArrowheads="1"/>
            </p:cNvSpPr>
            <p:nvPr/>
          </p:nvSpPr>
          <p:spPr bwMode="auto">
            <a:xfrm>
              <a:off x="4572000" y="4572000"/>
              <a:ext cx="1371600" cy="1371600"/>
            </a:xfrm>
            <a:prstGeom prst="ellipse">
              <a:avLst/>
            </a:prstGeom>
            <a:noFill/>
            <a:ln w="6350" algn="ctr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7" name="Oval 43"/>
            <p:cNvSpPr>
              <a:spLocks noChangeArrowheads="1"/>
            </p:cNvSpPr>
            <p:nvPr/>
          </p:nvSpPr>
          <p:spPr bwMode="auto">
            <a:xfrm>
              <a:off x="3886200" y="3886200"/>
              <a:ext cx="2743200" cy="2743200"/>
            </a:xfrm>
            <a:prstGeom prst="ellipse">
              <a:avLst/>
            </a:prstGeom>
            <a:noFill/>
            <a:ln w="6350" algn="ctr">
              <a:solidFill>
                <a:srgbClr val="CC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5091276" y="5150058"/>
              <a:ext cx="316112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>
                  <a:ea typeface="SimSun" panose="02010600030101010101" pitchFamily="2" charset="-122"/>
                </a:rPr>
                <a:t>AP</a:t>
              </a:r>
            </a:p>
          </p:txBody>
        </p:sp>
        <p:sp>
          <p:nvSpPr>
            <p:cNvPr id="19" name="TextBox 8"/>
            <p:cNvSpPr txBox="1">
              <a:spLocks noChangeArrowheads="1"/>
            </p:cNvSpPr>
            <p:nvPr/>
          </p:nvSpPr>
          <p:spPr bwMode="auto">
            <a:xfrm>
              <a:off x="5715000" y="5943600"/>
              <a:ext cx="109850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CCA=-82dBm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L-SIG coverage</a:t>
              </a:r>
            </a:p>
          </p:txBody>
        </p:sp>
      </p:grpSp>
      <p:grpSp>
        <p:nvGrpSpPr>
          <p:cNvPr id="20" name="Group 9"/>
          <p:cNvGrpSpPr>
            <a:grpSpLocks/>
          </p:cNvGrpSpPr>
          <p:nvPr/>
        </p:nvGrpSpPr>
        <p:grpSpPr bwMode="auto">
          <a:xfrm>
            <a:off x="2438400" y="3657600"/>
            <a:ext cx="2743200" cy="2743200"/>
            <a:chOff x="1511300" y="4114800"/>
            <a:chExt cx="2286000" cy="2286000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2590800" y="543401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2667000" y="485140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2565400" y="5189274"/>
              <a:ext cx="129540" cy="129540"/>
            </a:xfrm>
            <a:prstGeom prst="ellipse">
              <a:avLst/>
            </a:prstGeom>
            <a:solidFill>
              <a:srgbClr val="2F05E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2908300" y="487680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3035300" y="536284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2311400" y="5562599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120900" y="5134240"/>
              <a:ext cx="129540" cy="129540"/>
            </a:xfrm>
            <a:prstGeom prst="ellipse">
              <a:avLst/>
            </a:prstGeom>
            <a:noFill/>
            <a:ln w="12700" algn="ctr">
              <a:solidFill>
                <a:srgbClr val="2F05E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2082800" y="4686300"/>
              <a:ext cx="1143000" cy="1143000"/>
            </a:xfrm>
            <a:prstGeom prst="ellipse">
              <a:avLst/>
            </a:prstGeom>
            <a:noFill/>
            <a:ln w="635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9" name="Oval 29"/>
            <p:cNvSpPr>
              <a:spLocks noChangeArrowheads="1"/>
            </p:cNvSpPr>
            <p:nvPr/>
          </p:nvSpPr>
          <p:spPr bwMode="auto">
            <a:xfrm>
              <a:off x="1511300" y="4114800"/>
              <a:ext cx="2286000" cy="2286000"/>
            </a:xfrm>
            <a:prstGeom prst="ellipse">
              <a:avLst/>
            </a:prstGeom>
            <a:noFill/>
            <a:ln w="6350" algn="ctr">
              <a:solidFill>
                <a:schemeClr val="accent2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0" name="TextBox 45"/>
            <p:cNvSpPr txBox="1">
              <a:spLocks noChangeArrowheads="1"/>
            </p:cNvSpPr>
            <p:nvPr/>
          </p:nvSpPr>
          <p:spPr bwMode="auto">
            <a:xfrm>
              <a:off x="2507375" y="5146040"/>
              <a:ext cx="263427" cy="192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bg1"/>
                  </a:solidFill>
                  <a:ea typeface="SimSun" panose="02010600030101010101" pitchFamily="2" charset="-122"/>
                </a:rPr>
                <a:t>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50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Current CCA Rule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4721676" cy="4572000"/>
          </a:xfrm>
        </p:spPr>
        <p:txBody>
          <a:bodyPr/>
          <a:lstStyle/>
          <a:p>
            <a:pPr algn="just"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Current CCA rule requires any STA that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receives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a frame higher than -82dBm to back off regardless of the destination of the frame  </a:t>
            </a: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For instance, if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STA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A sends a frame to STA </a:t>
            </a:r>
            <a:r>
              <a:rPr lang="en-US" altLang="ko-KR" sz="2000" b="0" dirty="0">
                <a:latin typeface="Calibri" panose="020F0502020204030204" pitchFamily="34" charset="0"/>
              </a:rPr>
              <a:t>B (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BSS1), then STA C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(BSS2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) has to consider the medium is busy (and set the NAV according the to the MAC header content of the frame) even though the recipient of the frame, STA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B,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received negligible interference from STA C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146675" y="1905000"/>
            <a:ext cx="3722688" cy="4362450"/>
            <a:chOff x="5146675" y="1885950"/>
            <a:chExt cx="3722688" cy="4362450"/>
          </a:xfrm>
        </p:grpSpPr>
        <p:sp>
          <p:nvSpPr>
            <p:cNvPr id="32" name="TextBox 3"/>
            <p:cNvSpPr txBox="1">
              <a:spLocks noChangeArrowheads="1"/>
            </p:cNvSpPr>
            <p:nvPr/>
          </p:nvSpPr>
          <p:spPr bwMode="auto">
            <a:xfrm>
              <a:off x="6465435" y="3456423"/>
              <a:ext cx="544967" cy="27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33" name="TextBox 30"/>
            <p:cNvSpPr txBox="1">
              <a:spLocks noChangeArrowheads="1"/>
            </p:cNvSpPr>
            <p:nvPr/>
          </p:nvSpPr>
          <p:spPr bwMode="auto">
            <a:xfrm>
              <a:off x="5791418" y="2846746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2F05E1"/>
                  </a:solidFill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34" name="TextBox 34"/>
            <p:cNvSpPr txBox="1">
              <a:spLocks noChangeArrowheads="1"/>
            </p:cNvSpPr>
            <p:nvPr/>
          </p:nvSpPr>
          <p:spPr bwMode="auto">
            <a:xfrm>
              <a:off x="7203716" y="4428648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35" name="Oval 4"/>
            <p:cNvSpPr>
              <a:spLocks noChangeArrowheads="1"/>
            </p:cNvSpPr>
            <p:nvPr/>
          </p:nvSpPr>
          <p:spPr bwMode="auto">
            <a:xfrm>
              <a:off x="5146675" y="2121796"/>
              <a:ext cx="3018104" cy="301787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943794" y="3093347"/>
              <a:ext cx="2925569" cy="292642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7" name="TextBox 41"/>
            <p:cNvSpPr txBox="1">
              <a:spLocks noChangeArrowheads="1"/>
            </p:cNvSpPr>
            <p:nvPr/>
          </p:nvSpPr>
          <p:spPr bwMode="auto">
            <a:xfrm>
              <a:off x="7924636" y="5105244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D</a:t>
              </a:r>
            </a:p>
          </p:txBody>
        </p:sp>
        <p:sp>
          <p:nvSpPr>
            <p:cNvPr id="38" name="TextBox 73"/>
            <p:cNvSpPr txBox="1">
              <a:spLocks noChangeArrowheads="1"/>
            </p:cNvSpPr>
            <p:nvPr/>
          </p:nvSpPr>
          <p:spPr bwMode="auto">
            <a:xfrm>
              <a:off x="6060916" y="1885950"/>
              <a:ext cx="117078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A’s coverage</a:t>
              </a:r>
            </a:p>
          </p:txBody>
        </p:sp>
        <p:sp>
          <p:nvSpPr>
            <p:cNvPr id="39" name="TextBox 74"/>
            <p:cNvSpPr txBox="1">
              <a:spLocks noChangeArrowheads="1"/>
            </p:cNvSpPr>
            <p:nvPr/>
          </p:nvSpPr>
          <p:spPr bwMode="auto">
            <a:xfrm>
              <a:off x="7009833" y="5971369"/>
              <a:ext cx="117078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C’s coverage</a:t>
              </a:r>
            </a:p>
          </p:txBody>
        </p:sp>
        <p:cxnSp>
          <p:nvCxnSpPr>
            <p:cNvPr id="40" name="Straight Arrow Connector 2"/>
            <p:cNvCxnSpPr>
              <a:cxnSpLocks noChangeShapeType="1"/>
              <a:endCxn id="33" idx="2"/>
            </p:cNvCxnSpPr>
            <p:nvPr/>
          </p:nvCxnSpPr>
          <p:spPr bwMode="auto">
            <a:xfrm flipH="1" flipV="1">
              <a:off x="6058072" y="3123777"/>
              <a:ext cx="485618" cy="410990"/>
            </a:xfrm>
            <a:prstGeom prst="straightConnector1">
              <a:avLst/>
            </a:prstGeom>
            <a:noFill/>
            <a:ln w="28575" algn="ctr">
              <a:solidFill>
                <a:srgbClr val="2F05E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25"/>
            <p:cNvCxnSpPr>
              <a:cxnSpLocks noChangeShapeType="1"/>
            </p:cNvCxnSpPr>
            <p:nvPr/>
          </p:nvCxnSpPr>
          <p:spPr bwMode="auto">
            <a:xfrm>
              <a:off x="7470369" y="4681121"/>
              <a:ext cx="536152" cy="441176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" name="TextBox 1"/>
            <p:cNvSpPr txBox="1"/>
            <p:nvPr/>
          </p:nvSpPr>
          <p:spPr>
            <a:xfrm>
              <a:off x="6096000" y="358140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BSS1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10400" y="464820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053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Current CCA Rule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400"/>
            <a:ext cx="4765676" cy="4572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Considering  relative location of the pair of the STAs shown in this figure, we realize that the current CCA rule offers: </a:t>
            </a:r>
          </a:p>
          <a:p>
            <a:pPr lvl="1">
              <a:buFont typeface="Arial"/>
              <a:buChar char="•"/>
            </a:pPr>
            <a:endParaRPr lang="en-US" altLang="ko-KR" sz="18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800" b="0" dirty="0" smtClean="0">
                <a:latin typeface="Calibri" panose="020F0502020204030204" pitchFamily="34" charset="0"/>
              </a:rPr>
              <a:t>Right protection for the cases where 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OBSS STAs 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are within vicinity of each other</a:t>
            </a:r>
          </a:p>
          <a:p>
            <a:pPr lvl="1">
              <a:buFont typeface="Arial"/>
              <a:buChar char="•"/>
            </a:pPr>
            <a:endParaRPr lang="en-US" altLang="ko-KR" sz="16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altLang="ko-KR" sz="1800" b="0" dirty="0" smtClean="0">
                <a:latin typeface="Calibri" panose="020F0502020204030204" pitchFamily="34" charset="0"/>
              </a:rPr>
              <a:t>Overprotection for the cases where 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an OBSS 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receiver is far from the transmitter</a:t>
            </a:r>
            <a:r>
              <a:rPr lang="en-US" altLang="ko-KR" sz="1800" dirty="0" smtClean="0">
                <a:latin typeface="Calibri" panose="020F0502020204030204" pitchFamily="34" charset="0"/>
              </a:rPr>
              <a:t> of the of the other pair</a:t>
            </a:r>
            <a:r>
              <a:rPr lang="en-US" altLang="ko-KR" sz="1800" b="0" dirty="0" smtClean="0">
                <a:latin typeface="Calibri" panose="020F0502020204030204" pitchFamily="34" charset="0"/>
              </a:rPr>
              <a:t> </a:t>
            </a: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altLang="ko-KR" sz="2000" b="0" dirty="0" smtClean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146675" y="1905000"/>
            <a:ext cx="3722688" cy="4362450"/>
            <a:chOff x="5146675" y="1885950"/>
            <a:chExt cx="3722688" cy="4362450"/>
          </a:xfrm>
        </p:grpSpPr>
        <p:sp>
          <p:nvSpPr>
            <p:cNvPr id="19" name="TextBox 3"/>
            <p:cNvSpPr txBox="1">
              <a:spLocks noChangeArrowheads="1"/>
            </p:cNvSpPr>
            <p:nvPr/>
          </p:nvSpPr>
          <p:spPr bwMode="auto">
            <a:xfrm>
              <a:off x="6465435" y="3456423"/>
              <a:ext cx="544967" cy="27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  <a:ea typeface="SimSun" panose="02010600030101010101" pitchFamily="2" charset="-122"/>
                </a:rPr>
                <a:t>A</a:t>
              </a:r>
            </a:p>
          </p:txBody>
        </p:sp>
        <p:sp>
          <p:nvSpPr>
            <p:cNvPr id="20" name="TextBox 30"/>
            <p:cNvSpPr txBox="1">
              <a:spLocks noChangeArrowheads="1"/>
            </p:cNvSpPr>
            <p:nvPr/>
          </p:nvSpPr>
          <p:spPr bwMode="auto">
            <a:xfrm>
              <a:off x="5791418" y="2846746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2F05E1"/>
                  </a:solidFill>
                  <a:ea typeface="SimSun" panose="02010600030101010101" pitchFamily="2" charset="-122"/>
                </a:rPr>
                <a:t>B</a:t>
              </a:r>
            </a:p>
          </p:txBody>
        </p:sp>
        <p:sp>
          <p:nvSpPr>
            <p:cNvPr id="21" name="TextBox 34"/>
            <p:cNvSpPr txBox="1">
              <a:spLocks noChangeArrowheads="1"/>
            </p:cNvSpPr>
            <p:nvPr/>
          </p:nvSpPr>
          <p:spPr bwMode="auto">
            <a:xfrm>
              <a:off x="7203716" y="4428648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5146675" y="2121796"/>
              <a:ext cx="3018104" cy="301787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3" name="Oval 39"/>
            <p:cNvSpPr>
              <a:spLocks noChangeArrowheads="1"/>
            </p:cNvSpPr>
            <p:nvPr/>
          </p:nvSpPr>
          <p:spPr bwMode="auto">
            <a:xfrm>
              <a:off x="5943794" y="3093347"/>
              <a:ext cx="2925569" cy="292642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4" name="TextBox 41"/>
            <p:cNvSpPr txBox="1">
              <a:spLocks noChangeArrowheads="1"/>
            </p:cNvSpPr>
            <p:nvPr/>
          </p:nvSpPr>
          <p:spPr bwMode="auto">
            <a:xfrm>
              <a:off x="7924636" y="5105244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D</a:t>
              </a:r>
            </a:p>
          </p:txBody>
        </p:sp>
        <p:sp>
          <p:nvSpPr>
            <p:cNvPr id="25" name="TextBox 73"/>
            <p:cNvSpPr txBox="1">
              <a:spLocks noChangeArrowheads="1"/>
            </p:cNvSpPr>
            <p:nvPr/>
          </p:nvSpPr>
          <p:spPr bwMode="auto">
            <a:xfrm>
              <a:off x="6060916" y="1885950"/>
              <a:ext cx="117078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A’s coverage</a:t>
              </a:r>
            </a:p>
          </p:txBody>
        </p:sp>
        <p:sp>
          <p:nvSpPr>
            <p:cNvPr id="26" name="TextBox 74"/>
            <p:cNvSpPr txBox="1">
              <a:spLocks noChangeArrowheads="1"/>
            </p:cNvSpPr>
            <p:nvPr/>
          </p:nvSpPr>
          <p:spPr bwMode="auto">
            <a:xfrm>
              <a:off x="7009833" y="5971369"/>
              <a:ext cx="117078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C’s coverage</a:t>
              </a:r>
            </a:p>
          </p:txBody>
        </p:sp>
        <p:cxnSp>
          <p:nvCxnSpPr>
            <p:cNvPr id="27" name="Straight Arrow Connector 2"/>
            <p:cNvCxnSpPr>
              <a:cxnSpLocks noChangeShapeType="1"/>
              <a:endCxn id="20" idx="2"/>
            </p:cNvCxnSpPr>
            <p:nvPr/>
          </p:nvCxnSpPr>
          <p:spPr bwMode="auto">
            <a:xfrm flipH="1" flipV="1">
              <a:off x="6058072" y="3123777"/>
              <a:ext cx="485618" cy="410990"/>
            </a:xfrm>
            <a:prstGeom prst="straightConnector1">
              <a:avLst/>
            </a:prstGeom>
            <a:noFill/>
            <a:ln w="28575" algn="ctr">
              <a:solidFill>
                <a:srgbClr val="2F05E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Arrow Connector 25"/>
            <p:cNvCxnSpPr>
              <a:cxnSpLocks noChangeShapeType="1"/>
            </p:cNvCxnSpPr>
            <p:nvPr/>
          </p:nvCxnSpPr>
          <p:spPr bwMode="auto">
            <a:xfrm>
              <a:off x="7470369" y="4681121"/>
              <a:ext cx="536152" cy="441176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6096000" y="358140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BSS1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10400" y="464820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34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Current CCA Rule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399"/>
            <a:ext cx="3896605" cy="479849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Considering STAs A could be anywhere within STA’s C coverage, STA C in fact backs off for recipients that happen to be in an area much larger than its own coverage area </a:t>
            </a:r>
          </a:p>
          <a:p>
            <a:pPr>
              <a:buFont typeface="Arial"/>
              <a:buChar char="•"/>
            </a:pPr>
            <a:endParaRPr lang="en-US" altLang="ko-KR" sz="20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And this overprotection is a byproduct of the CCA rule that:</a:t>
            </a:r>
          </a:p>
          <a:p>
            <a:pPr lvl="1">
              <a:buFont typeface="Arial"/>
              <a:buChar char="•"/>
            </a:pPr>
            <a:r>
              <a:rPr lang="en-US" altLang="ko-KR" sz="1600" dirty="0" smtClean="0">
                <a:latin typeface="Calibri" panose="020F0502020204030204" pitchFamily="34" charset="0"/>
              </a:rPr>
              <a:t>Considers </a:t>
            </a:r>
            <a:r>
              <a:rPr lang="en-US" altLang="ko-KR" sz="1600" b="0" dirty="0" smtClean="0">
                <a:latin typeface="Calibri" panose="020F0502020204030204" pitchFamily="34" charset="0"/>
              </a:rPr>
              <a:t>the level of potential interference that a STA makes on the transmitter of a frame </a:t>
            </a:r>
          </a:p>
          <a:p>
            <a:pPr lvl="1">
              <a:buFont typeface="Arial"/>
              <a:buChar char="•"/>
            </a:pPr>
            <a:r>
              <a:rPr lang="en-US" altLang="ko-KR" sz="1600" dirty="0" smtClean="0">
                <a:latin typeface="Calibri" panose="020F0502020204030204" pitchFamily="34" charset="0"/>
              </a:rPr>
              <a:t>But </a:t>
            </a:r>
            <a:r>
              <a:rPr lang="en-US" altLang="ko-KR" sz="1600" dirty="0">
                <a:latin typeface="Calibri" panose="020F0502020204030204" pitchFamily="34" charset="0"/>
              </a:rPr>
              <a:t>does not consider the level of potential interference that a STA makes on the recipient of a frame </a:t>
            </a:r>
            <a:endParaRPr lang="en-US" altLang="ko-KR" sz="1600" b="0" dirty="0" smtClean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435862" y="1690956"/>
            <a:ext cx="5851138" cy="5852844"/>
            <a:chOff x="4435862" y="1690956"/>
            <a:chExt cx="5851138" cy="5852844"/>
          </a:xfrm>
        </p:grpSpPr>
        <p:sp>
          <p:nvSpPr>
            <p:cNvPr id="34" name="TextBox 34"/>
            <p:cNvSpPr txBox="1">
              <a:spLocks noChangeArrowheads="1"/>
            </p:cNvSpPr>
            <p:nvPr/>
          </p:nvSpPr>
          <p:spPr bwMode="auto">
            <a:xfrm>
              <a:off x="7203716" y="4428648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C</a:t>
              </a: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943794" y="3093347"/>
              <a:ext cx="2925569" cy="2926422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7" name="TextBox 41"/>
            <p:cNvSpPr txBox="1">
              <a:spLocks noChangeArrowheads="1"/>
            </p:cNvSpPr>
            <p:nvPr/>
          </p:nvSpPr>
          <p:spPr bwMode="auto">
            <a:xfrm>
              <a:off x="7924636" y="5105244"/>
              <a:ext cx="53330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rgbClr val="FF0000"/>
                  </a:solidFill>
                  <a:ea typeface="SimSun" panose="02010600030101010101" pitchFamily="2" charset="-122"/>
                </a:rPr>
                <a:t>D</a:t>
              </a:r>
            </a:p>
          </p:txBody>
        </p:sp>
        <p:sp>
          <p:nvSpPr>
            <p:cNvPr id="39" name="TextBox 74"/>
            <p:cNvSpPr txBox="1">
              <a:spLocks noChangeArrowheads="1"/>
            </p:cNvSpPr>
            <p:nvPr/>
          </p:nvSpPr>
          <p:spPr bwMode="auto">
            <a:xfrm>
              <a:off x="7009833" y="5971369"/>
              <a:ext cx="1170787" cy="277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SimSun" panose="02010600030101010101" pitchFamily="2" charset="-122"/>
                </a:rPr>
                <a:t>C’s coverage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146675" y="1885950"/>
              <a:ext cx="3018104" cy="3253718"/>
              <a:chOff x="5146675" y="1885950"/>
              <a:chExt cx="3018104" cy="3253718"/>
            </a:xfrm>
          </p:grpSpPr>
          <p:sp>
            <p:nvSpPr>
              <p:cNvPr id="32" name="TextBox 3"/>
              <p:cNvSpPr txBox="1">
                <a:spLocks noChangeArrowheads="1"/>
              </p:cNvSpPr>
              <p:nvPr/>
            </p:nvSpPr>
            <p:spPr bwMode="auto">
              <a:xfrm>
                <a:off x="6465435" y="3456423"/>
                <a:ext cx="544967" cy="2770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chemeClr val="accent2"/>
                    </a:solidFill>
                    <a:ea typeface="SimSun" panose="02010600030101010101" pitchFamily="2" charset="-122"/>
                  </a:rPr>
                  <a:t>A</a:t>
                </a:r>
              </a:p>
            </p:txBody>
          </p:sp>
          <p:sp>
            <p:nvSpPr>
              <p:cNvPr id="33" name="TextBox 30"/>
              <p:cNvSpPr txBox="1">
                <a:spLocks noChangeArrowheads="1"/>
              </p:cNvSpPr>
              <p:nvPr/>
            </p:nvSpPr>
            <p:spPr bwMode="auto">
              <a:xfrm>
                <a:off x="5791418" y="2846746"/>
                <a:ext cx="533307" cy="2770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2F05E1"/>
                    </a:solidFill>
                    <a:ea typeface="SimSun" panose="02010600030101010101" pitchFamily="2" charset="-122"/>
                  </a:rPr>
                  <a:t>B</a:t>
                </a:r>
              </a:p>
            </p:txBody>
          </p:sp>
          <p:sp>
            <p:nvSpPr>
              <p:cNvPr id="35" name="Oval 4"/>
              <p:cNvSpPr>
                <a:spLocks noChangeArrowheads="1"/>
              </p:cNvSpPr>
              <p:nvPr/>
            </p:nvSpPr>
            <p:spPr bwMode="auto">
              <a:xfrm>
                <a:off x="5146675" y="2121796"/>
                <a:ext cx="3018104" cy="3017872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  <p:sp>
            <p:nvSpPr>
              <p:cNvPr id="38" name="TextBox 73"/>
              <p:cNvSpPr txBox="1">
                <a:spLocks noChangeArrowheads="1"/>
              </p:cNvSpPr>
              <p:nvPr/>
            </p:nvSpPr>
            <p:spPr bwMode="auto">
              <a:xfrm>
                <a:off x="6060916" y="1885950"/>
                <a:ext cx="1170787" cy="2770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ea typeface="SimSun" panose="02010600030101010101" pitchFamily="2" charset="-122"/>
                  </a:rPr>
                  <a:t>A’s coverage</a:t>
                </a:r>
              </a:p>
            </p:txBody>
          </p:sp>
          <p:cxnSp>
            <p:nvCxnSpPr>
              <p:cNvPr id="40" name="Straight Arrow Connector 2"/>
              <p:cNvCxnSpPr>
                <a:cxnSpLocks noChangeShapeType="1"/>
                <a:endCxn id="33" idx="2"/>
              </p:cNvCxnSpPr>
              <p:nvPr/>
            </p:nvCxnSpPr>
            <p:spPr bwMode="auto">
              <a:xfrm flipH="1" flipV="1">
                <a:off x="6058072" y="3123777"/>
                <a:ext cx="485618" cy="410990"/>
              </a:xfrm>
              <a:prstGeom prst="straightConnector1">
                <a:avLst/>
              </a:prstGeom>
              <a:noFill/>
              <a:ln w="28575" algn="ctr">
                <a:solidFill>
                  <a:srgbClr val="2F05E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1" name="Straight Arrow Connector 25"/>
            <p:cNvCxnSpPr>
              <a:cxnSpLocks noChangeShapeType="1"/>
            </p:cNvCxnSpPr>
            <p:nvPr/>
          </p:nvCxnSpPr>
          <p:spPr bwMode="auto">
            <a:xfrm>
              <a:off x="7470369" y="4681121"/>
              <a:ext cx="536152" cy="441176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39"/>
            <p:cNvSpPr>
              <a:spLocks noChangeArrowheads="1"/>
            </p:cNvSpPr>
            <p:nvPr/>
          </p:nvSpPr>
          <p:spPr bwMode="auto">
            <a:xfrm>
              <a:off x="4435862" y="1690956"/>
              <a:ext cx="5851138" cy="585284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lgDashDot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4953000" y="3992528"/>
              <a:ext cx="3018104" cy="3017872"/>
              <a:chOff x="5146675" y="2121796"/>
              <a:chExt cx="3018104" cy="3017872"/>
            </a:xfrm>
          </p:grpSpPr>
          <p:sp>
            <p:nvSpPr>
              <p:cNvPr id="20" name="TextBox 3"/>
              <p:cNvSpPr txBox="1">
                <a:spLocks noChangeArrowheads="1"/>
              </p:cNvSpPr>
              <p:nvPr/>
            </p:nvSpPr>
            <p:spPr bwMode="auto">
              <a:xfrm>
                <a:off x="6465435" y="3456423"/>
                <a:ext cx="544967" cy="2770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solidFill>
                      <a:schemeClr val="accent3">
                        <a:lumMod val="75000"/>
                      </a:schemeClr>
                    </a:solidFill>
                    <a:ea typeface="SimSun" panose="02010600030101010101" pitchFamily="2" charset="-122"/>
                  </a:rPr>
                  <a:t>A</a:t>
                </a:r>
              </a:p>
            </p:txBody>
          </p:sp>
          <p:sp>
            <p:nvSpPr>
              <p:cNvPr id="21" name="TextBox 30"/>
              <p:cNvSpPr txBox="1">
                <a:spLocks noChangeArrowheads="1"/>
              </p:cNvSpPr>
              <p:nvPr/>
            </p:nvSpPr>
            <p:spPr bwMode="auto">
              <a:xfrm>
                <a:off x="5460471" y="4219786"/>
                <a:ext cx="533307" cy="2770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>
                    <a:solidFill>
                      <a:schemeClr val="accent3">
                        <a:lumMod val="75000"/>
                      </a:schemeClr>
                    </a:solidFill>
                    <a:ea typeface="SimSun" panose="02010600030101010101" pitchFamily="2" charset="-122"/>
                  </a:rPr>
                  <a:t>B</a:t>
                </a:r>
              </a:p>
            </p:txBody>
          </p:sp>
          <p:sp>
            <p:nvSpPr>
              <p:cNvPr id="22" name="Oval 4"/>
              <p:cNvSpPr>
                <a:spLocks noChangeArrowheads="1"/>
              </p:cNvSpPr>
              <p:nvPr/>
            </p:nvSpPr>
            <p:spPr bwMode="auto">
              <a:xfrm>
                <a:off x="5146675" y="2121796"/>
                <a:ext cx="3018104" cy="3017872"/>
              </a:xfrm>
              <a:prstGeom prst="ellipse">
                <a:avLst/>
              </a:prstGeom>
              <a:noFill/>
              <a:ln w="12700" algn="ctr">
                <a:solidFill>
                  <a:schemeClr val="accent3">
                    <a:lumMod val="85000"/>
                  </a:schemeClr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  <p:cxnSp>
            <p:nvCxnSpPr>
              <p:cNvPr id="24" name="Straight Arrow Connector 2"/>
              <p:cNvCxnSpPr>
                <a:cxnSpLocks noChangeShapeType="1"/>
              </p:cNvCxnSpPr>
              <p:nvPr/>
            </p:nvCxnSpPr>
            <p:spPr bwMode="auto">
              <a:xfrm flipH="1">
                <a:off x="5688584" y="3662170"/>
                <a:ext cx="849923" cy="614270"/>
              </a:xfrm>
              <a:prstGeom prst="straightConnector1">
                <a:avLst/>
              </a:prstGeom>
              <a:noFill/>
              <a:ln w="28575" algn="ctr">
                <a:solidFill>
                  <a:schemeClr val="accent3">
                    <a:lumMod val="8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8" name="TextBox 27"/>
            <p:cNvSpPr txBox="1"/>
            <p:nvPr/>
          </p:nvSpPr>
          <p:spPr>
            <a:xfrm>
              <a:off x="6096000" y="360045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BSS1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10400" y="4667250"/>
              <a:ext cx="4940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alibri" panose="020F0502020204030204" pitchFamily="34" charset="0"/>
                </a:rPr>
                <a:t>BSS2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79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3810000" y="1710474"/>
            <a:ext cx="5275321" cy="4690326"/>
            <a:chOff x="3830320" y="1465118"/>
            <a:chExt cx="5275321" cy="4690326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0320" y="1465118"/>
              <a:ext cx="5275321" cy="4690326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5059682" y="5750561"/>
              <a:ext cx="29814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anose="020F0502020204030204" pitchFamily="34" charset="0"/>
                </a:rPr>
                <a:t>Normalized distance between primary nodes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2644775" y="3586016"/>
              <a:ext cx="31922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anose="020F0502020204030204" pitchFamily="34" charset="0"/>
                </a:rPr>
                <a:t>Percentage of spatial reuse that CCA prevented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</p:grpSp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</a:rPr>
              <a:t>Current CCA Rule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0999" y="1676399"/>
            <a:ext cx="3810001" cy="479849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Our previous contribution, 15/588r0, shows that there is a large percentage of reuse that current CCA rule prevents </a:t>
            </a:r>
          </a:p>
          <a:p>
            <a:pPr>
              <a:buFont typeface="Arial"/>
              <a:buChar char="•"/>
            </a:pPr>
            <a:endParaRPr lang="en-US" altLang="ko-KR" sz="20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altLang="ko-KR" sz="2000" b="0" dirty="0" smtClean="0">
                <a:latin typeface="Calibri" panose="020F0502020204030204" pitchFamily="34" charset="0"/>
              </a:rPr>
              <a:t>Even with CCA=-72dBm, there is </a:t>
            </a:r>
            <a:r>
              <a:rPr lang="en-US" altLang="ko-KR" sz="2000" b="0" dirty="0">
                <a:latin typeface="Calibri" panose="020F0502020204030204" pitchFamily="34" charset="0"/>
              </a:rPr>
              <a:t>significant </a:t>
            </a:r>
            <a:r>
              <a:rPr lang="en-US" altLang="ko-KR" sz="2000" b="0" dirty="0" smtClean="0">
                <a:latin typeface="Calibri" panose="020F0502020204030204" pitchFamily="34" charset="0"/>
              </a:rPr>
              <a:t>spatial reuse that due to current CCA rule (being based on the received RSSI from the transmitter) is left unachieved</a:t>
            </a:r>
            <a:endParaRPr lang="en-US" altLang="ko-KR" sz="1600" b="0" dirty="0" smtClean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657600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22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119539</TotalTime>
  <Words>1741</Words>
  <Application>Microsoft Office PowerPoint</Application>
  <PresentationFormat>On-screen Show (4:3)</PresentationFormat>
  <Paragraphs>245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Gulim</vt:lpstr>
      <vt:lpstr>Gulim</vt:lpstr>
      <vt:lpstr>SimSun</vt:lpstr>
      <vt:lpstr>SimSun</vt:lpstr>
      <vt:lpstr>Arial</vt:lpstr>
      <vt:lpstr>Calibri</vt:lpstr>
      <vt:lpstr>Times New Roman</vt:lpstr>
      <vt:lpstr>802-11-Submission</vt:lpstr>
      <vt:lpstr>TXOP Considerations for Spatial Reuse</vt:lpstr>
      <vt:lpstr>Outline</vt:lpstr>
      <vt:lpstr>What is optimum CCA level; -82dBm, -72dBm, etc?</vt:lpstr>
      <vt:lpstr>CCA Threshold based in Presence of OBSS</vt:lpstr>
      <vt:lpstr>CCA Threshold based in Presence of OBSS</vt:lpstr>
      <vt:lpstr>Current CCA Rule</vt:lpstr>
      <vt:lpstr>Current CCA Rule</vt:lpstr>
      <vt:lpstr>Current CCA Rule</vt:lpstr>
      <vt:lpstr>Current CCA Rule</vt:lpstr>
      <vt:lpstr>How to consider potential interference to frames’ recipients?</vt:lpstr>
      <vt:lpstr>Revising NAV During TXOP</vt:lpstr>
      <vt:lpstr>Revising NAV During TXOP</vt:lpstr>
      <vt:lpstr>Revising NAV During TXOP</vt:lpstr>
      <vt:lpstr>Revising NAV During TXOP</vt:lpstr>
      <vt:lpstr>Protection of Response Frames</vt:lpstr>
      <vt:lpstr>Conclusion</vt:lpstr>
      <vt:lpstr>Straw Poll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 Hedayat</dc:creator>
  <cp:lastModifiedBy>Reza</cp:lastModifiedBy>
  <cp:revision>1208</cp:revision>
  <cp:lastPrinted>1998-02-10T13:28:06Z</cp:lastPrinted>
  <dcterms:created xsi:type="dcterms:W3CDTF">2007-05-21T21:00:37Z</dcterms:created>
  <dcterms:modified xsi:type="dcterms:W3CDTF">2015-09-15T07:42:50Z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