
<file path=[Content_Types].xml><?xml version="1.0" encoding="utf-8"?>
<Types xmlns="http://schemas.openxmlformats.org/package/2006/content-types">
  <Default Extension="vsd" ContentType="application/vnd.visio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9" r:id="rId2"/>
    <p:sldId id="339" r:id="rId3"/>
    <p:sldId id="340" r:id="rId4"/>
    <p:sldId id="341" r:id="rId5"/>
    <p:sldId id="342" r:id="rId6"/>
    <p:sldId id="343" r:id="rId7"/>
    <p:sldId id="344" r:id="rId8"/>
    <p:sldId id="350" r:id="rId9"/>
    <p:sldId id="330" r:id="rId10"/>
    <p:sldId id="377" r:id="rId11"/>
    <p:sldId id="376" r:id="rId12"/>
    <p:sldId id="378" r:id="rId13"/>
    <p:sldId id="337" r:id="rId14"/>
    <p:sldId id="354" r:id="rId15"/>
    <p:sldId id="355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7" autoAdjust="0"/>
    <p:restoredTop sz="91095" autoAdjust="0"/>
  </p:normalViewPr>
  <p:slideViewPr>
    <p:cSldViewPr>
      <p:cViewPr varScale="1">
        <p:scale>
          <a:sx n="81" d="100"/>
          <a:sy n="81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22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991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1946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60379" y="6475413"/>
            <a:ext cx="218354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Kiseon Ryu, et al. (LG Electronics)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smtClean="0"/>
              <a:t>Chittabrata Ghosh, et al.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4189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802.11-15/1102r0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_11111.vsd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Fragmentation with MU Operation</a:t>
            </a:r>
            <a:endParaRPr lang="zh-CN" altLang="en-US" kern="0" dirty="0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2057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2015-09-14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9144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013981"/>
              </p:ext>
            </p:extLst>
          </p:nvPr>
        </p:nvGraphicFramePr>
        <p:xfrm>
          <a:off x="762000" y="2971800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Chittabrata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Mission College Blvd.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Santa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Clara, CA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95054,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1-415-244-8904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Laurent Cariou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Yaron Alpert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yaron.alpert@intel.com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Avi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Mansour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avi.mansour@intel.com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86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990600"/>
          </a:xfrm>
        </p:spPr>
        <p:txBody>
          <a:bodyPr/>
          <a:lstStyle/>
          <a:p>
            <a:r>
              <a:rPr lang="en-US" altLang="ko-KR" dirty="0" smtClean="0"/>
              <a:t>UL MU Procedure defined in 11ax SFD [2]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4038600"/>
            <a:ext cx="7772400" cy="2362200"/>
          </a:xfrm>
        </p:spPr>
        <p:txBody>
          <a:bodyPr/>
          <a:lstStyle/>
          <a:p>
            <a:r>
              <a:rPr lang="en-US" altLang="ko-KR" sz="1800" dirty="0" smtClean="0"/>
              <a:t>AP transmits a Trigger frame soliciting the transmission of UL MU PPDU from multiple STAs.</a:t>
            </a:r>
          </a:p>
          <a:p>
            <a:r>
              <a:rPr lang="en-US" altLang="ko-KR" sz="1800" dirty="0" smtClean="0"/>
              <a:t>STAs transmit UL MU (OFDMA or MU-MIMO) PPDU as immediate response to the Trigger frame.</a:t>
            </a:r>
          </a:p>
          <a:p>
            <a:r>
              <a:rPr lang="en-US" altLang="ko-KR" sz="1800" dirty="0" smtClean="0"/>
              <a:t>AP transmits acknowledgement frame in response to UL MU PPDU.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/>
          </p:nvPr>
        </p:nvGraphicFramePr>
        <p:xfrm>
          <a:off x="1500188" y="1785937"/>
          <a:ext cx="6000750" cy="210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Visio" r:id="rId3" imgW="4924531" imgH="1666840" progId="Visio.Drawing.11">
                  <p:embed/>
                </p:oleObj>
              </mc:Choice>
              <mc:Fallback>
                <p:oleObj name="Visio" r:id="rId3" imgW="4924531" imgH="166684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1785937"/>
                        <a:ext cx="6000750" cy="210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  <p:sp>
        <p:nvSpPr>
          <p:cNvPr id="9" name="바닥글 개체 틀 4"/>
          <p:cNvSpPr txBox="1">
            <a:spLocks/>
          </p:cNvSpPr>
          <p:nvPr/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27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Arrow Connector 18"/>
          <p:cNvCxnSpPr/>
          <p:nvPr/>
        </p:nvCxnSpPr>
        <p:spPr bwMode="auto">
          <a:xfrm>
            <a:off x="1219200" y="1957794"/>
            <a:ext cx="45719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287" y="544516"/>
            <a:ext cx="7772400" cy="1066800"/>
          </a:xfrm>
        </p:spPr>
        <p:txBody>
          <a:bodyPr/>
          <a:lstStyle/>
          <a:p>
            <a:r>
              <a:rPr lang="en-US" dirty="0" smtClean="0"/>
              <a:t>Motivation for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86201"/>
            <a:ext cx="7858060" cy="2362199"/>
          </a:xfrm>
        </p:spPr>
        <p:txBody>
          <a:bodyPr/>
          <a:lstStyle/>
          <a:p>
            <a:r>
              <a:rPr lang="en-US" sz="2000" dirty="0" smtClean="0"/>
              <a:t>With MU operation, each allocation has a different capacity (dependent on BW, MCS, NSS)</a:t>
            </a:r>
          </a:p>
          <a:p>
            <a:r>
              <a:rPr lang="en-US" sz="2000" dirty="0" smtClean="0"/>
              <a:t>Only rarely will an integer number of complete MSDUs fill the available resource / duration allocation</a:t>
            </a:r>
          </a:p>
          <a:p>
            <a:r>
              <a:rPr lang="en-US" sz="2000" dirty="0"/>
              <a:t>I</a:t>
            </a:r>
            <a:r>
              <a:rPr lang="en-US" sz="2000" dirty="0" smtClean="0"/>
              <a:t>nstead of padding to the allocation boundary, an STA may insert a fragment of an MSDU </a:t>
            </a:r>
          </a:p>
          <a:p>
            <a:r>
              <a:rPr lang="en-US" sz="2000" dirty="0" smtClean="0"/>
              <a:t>Allows each allocation to be completely filled with user data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652399" y="6484455"/>
            <a:ext cx="2183546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219200" y="2209800"/>
            <a:ext cx="1905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MSDU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124200" y="2209800"/>
            <a:ext cx="1905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MSDU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029200" y="2209800"/>
            <a:ext cx="749147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MSDU Frag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219200" y="2781300"/>
            <a:ext cx="762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MSDU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981200" y="2781300"/>
            <a:ext cx="762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MSDU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752381" y="2780507"/>
            <a:ext cx="762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MSDU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503364" y="2780507"/>
            <a:ext cx="762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MSDU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254347" y="2779713"/>
            <a:ext cx="762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MSDU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016347" y="2779713"/>
            <a:ext cx="762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MSDU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1219200" y="3352800"/>
            <a:ext cx="2667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MSDU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880692" y="3352800"/>
            <a:ext cx="1910507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MSDU Frag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34281" y="1828800"/>
            <a:ext cx="186762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UL allocation or DL PPDU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248400" y="2237601"/>
            <a:ext cx="569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242768" y="2815100"/>
            <a:ext cx="569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248400" y="3404815"/>
            <a:ext cx="569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3</a:t>
            </a:r>
            <a:endParaRPr lang="en-US" dirty="0"/>
          </a:p>
        </p:txBody>
      </p:sp>
      <p:sp>
        <p:nvSpPr>
          <p:cNvPr id="23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  <p:sp>
        <p:nvSpPr>
          <p:cNvPr id="24" name="바닥글 개체 틀 4"/>
          <p:cNvSpPr txBox="1">
            <a:spLocks/>
          </p:cNvSpPr>
          <p:nvPr/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760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 MU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UL MU operation, the AP may determine </a:t>
            </a:r>
          </a:p>
          <a:p>
            <a:pPr lvl="1"/>
            <a:r>
              <a:rPr lang="en-US" dirty="0" smtClean="0"/>
              <a:t>RU size, MCS and number of payload symbols</a:t>
            </a:r>
          </a:p>
          <a:p>
            <a:r>
              <a:rPr lang="en-US" dirty="0" smtClean="0"/>
              <a:t>Without dynamic fragmentation, the STA can only fill the allocation with the granularity of the MPDU size</a:t>
            </a:r>
          </a:p>
          <a:p>
            <a:pPr lvl="1"/>
            <a:r>
              <a:rPr lang="en-US" dirty="0" smtClean="0"/>
              <a:t>If the remaining space in the payload is 1400 octets and the STA has a 1534 octet MPDU, then the STA will have to add 1400 octets of padding</a:t>
            </a:r>
          </a:p>
          <a:p>
            <a:pPr lvl="1"/>
            <a:r>
              <a:rPr lang="en-US" dirty="0" smtClean="0"/>
              <a:t>Worse, if the STA is allocated a small RU (say space for 500 octets), then the STA will not be able to send anything</a:t>
            </a:r>
          </a:p>
          <a:p>
            <a:r>
              <a:rPr lang="en-US" dirty="0" smtClean="0"/>
              <a:t>With dynamic fragmentation, the STA can efficiently fill any allocation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819400" y="6475413"/>
            <a:ext cx="218354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  <p:sp>
        <p:nvSpPr>
          <p:cNvPr id="7" name="바닥글 개체 틀 4"/>
          <p:cNvSpPr txBox="1">
            <a:spLocks/>
          </p:cNvSpPr>
          <p:nvPr/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0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this presentation, we </a:t>
            </a:r>
            <a:r>
              <a:rPr lang="en-US" altLang="zh-CN" dirty="0" smtClean="0"/>
              <a:t>proposed the fragmentation concept for MU operation for HE STAs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05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sz="1800" b="0" dirty="0" smtClean="0"/>
              <a:t>[1] </a:t>
            </a:r>
            <a:r>
              <a:rPr lang="en-GB" altLang="zh-CN" sz="1800" dirty="0" smtClean="0"/>
              <a:t>IEEE 802.11-14/0165r1 “802.11 HEW SG Proposed PAR”</a:t>
            </a:r>
          </a:p>
          <a:p>
            <a:pPr>
              <a:buNone/>
            </a:pPr>
            <a:r>
              <a:rPr lang="en-GB" altLang="zh-CN" sz="1800" b="0" dirty="0"/>
              <a:t>[2] </a:t>
            </a:r>
            <a:r>
              <a:rPr lang="en-GB" altLang="ko-KR" sz="1800" dirty="0" smtClean="0"/>
              <a:t>IEEE </a:t>
            </a:r>
            <a:r>
              <a:rPr lang="en-GB" altLang="ko-KR" sz="1800" dirty="0"/>
              <a:t>802.11-15/0132r2 </a:t>
            </a:r>
            <a:r>
              <a:rPr lang="en-GB" altLang="zh-CN" sz="1800" b="0" dirty="0"/>
              <a:t>“</a:t>
            </a:r>
            <a:r>
              <a:rPr lang="en-US" altLang="ko-KR" sz="1800" dirty="0"/>
              <a:t>Specification Framework for Tax”</a:t>
            </a:r>
          </a:p>
          <a:p>
            <a:pPr>
              <a:buNone/>
            </a:pPr>
            <a:endParaRPr lang="zh-CN" altLang="en-US" sz="1800" dirty="0"/>
          </a:p>
          <a:p>
            <a:pPr>
              <a:buNone/>
            </a:pPr>
            <a:endParaRPr lang="en-US" altLang="zh-CN" sz="1800" b="0" dirty="0" smtClean="0"/>
          </a:p>
          <a:p>
            <a:pPr>
              <a:buNone/>
            </a:pPr>
            <a:endParaRPr lang="en-US" altLang="ja-JP" sz="1800" b="0" dirty="0" smtClean="0">
              <a:ea typeface="MS PGothic" pitchFamily="34" charset="-128"/>
            </a:endParaRPr>
          </a:p>
          <a:p>
            <a:endParaRPr lang="zh-CN" altLang="en-US" sz="18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00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that t</a:t>
            </a:r>
            <a:r>
              <a:rPr lang="en-US" dirty="0" smtClean="0"/>
              <a:t>he </a:t>
            </a:r>
            <a:r>
              <a:rPr lang="en-US" dirty="0"/>
              <a:t>spec shall support fragmentation negotiation in A-MPDUs for HE </a:t>
            </a:r>
            <a:r>
              <a:rPr lang="en-US" dirty="0" smtClean="0"/>
              <a:t>STAs? </a:t>
            </a:r>
            <a:endParaRPr lang="en-US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GB" altLang="ko-KR" dirty="0"/>
          </a:p>
          <a:p>
            <a:pPr marL="0" indent="0">
              <a:buNone/>
            </a:pPr>
            <a:endParaRPr lang="en-GB" altLang="ko-KR" dirty="0"/>
          </a:p>
          <a:p>
            <a:pPr marL="0" indent="0">
              <a:buNone/>
            </a:pPr>
            <a:r>
              <a:rPr lang="en-US" altLang="ko-KR" dirty="0" smtClean="0"/>
              <a:t>Yes</a:t>
            </a:r>
            <a:r>
              <a:rPr lang="en-US" altLang="ko-KR" dirty="0"/>
              <a:t>:</a:t>
            </a:r>
          </a:p>
          <a:p>
            <a:pPr marL="0" indent="0">
              <a:buNone/>
            </a:pPr>
            <a:r>
              <a:rPr lang="en-US" altLang="ko-KR" dirty="0"/>
              <a:t>No:</a:t>
            </a:r>
          </a:p>
          <a:p>
            <a:pPr marL="0" indent="0">
              <a:buNone/>
            </a:pPr>
            <a:r>
              <a:rPr lang="en-US" altLang="ko-KR" dirty="0"/>
              <a:t>Abstain</a:t>
            </a:r>
            <a:endParaRPr lang="ko-KR" alt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88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03806"/>
              </p:ext>
            </p:extLst>
          </p:nvPr>
        </p:nvGraphicFramePr>
        <p:xfrm>
          <a:off x="762000" y="12192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74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915860"/>
              </p:ext>
            </p:extLst>
          </p:nvPr>
        </p:nvGraphicFramePr>
        <p:xfrm>
          <a:off x="762000" y="1143000"/>
          <a:ext cx="7239000" cy="4486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+82-1023566164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altLang="ko-KR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altLang="ko-KR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Hyeyoung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Choi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hy0117.choi@lge.com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06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534061"/>
              </p:ext>
            </p:extLst>
          </p:nvPr>
        </p:nvGraphicFramePr>
        <p:xfrm>
          <a:off x="762000" y="1182536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6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813048"/>
              </p:ext>
            </p:extLst>
          </p:nvPr>
        </p:nvGraphicFramePr>
        <p:xfrm>
          <a:off x="990600" y="1143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Orange</a:t>
                      </a: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Brian Hart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+mn-lt"/>
                          <a:ea typeface="Times New Roman"/>
                          <a:cs typeface="Arial"/>
                        </a:rPr>
                        <a:t>Cisco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170 W Tasman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San Jose, CA 95134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96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055968"/>
              </p:ext>
            </p:extLst>
          </p:nvPr>
        </p:nvGraphicFramePr>
        <p:xfrm>
          <a:off x="457200" y="13456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42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60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910801"/>
              </p:ext>
            </p:extLst>
          </p:nvPr>
        </p:nvGraphicFramePr>
        <p:xfrm>
          <a:off x="762000" y="1193248"/>
          <a:ext cx="7239000" cy="47560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Wuxingduan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Rd.,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sun.bo1@zte.com.cn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7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79649"/>
              </p:ext>
            </p:extLst>
          </p:nvPr>
        </p:nvGraphicFramePr>
        <p:xfrm>
          <a:off x="685800" y="1295400"/>
          <a:ext cx="76200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Cupertino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CA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+1-408-974-5967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Aon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55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Abstract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In this </a:t>
            </a:r>
            <a:r>
              <a:rPr lang="en-US" altLang="zh-CN" sz="2000" dirty="0" smtClean="0"/>
              <a:t>contribution</a:t>
            </a:r>
            <a:r>
              <a:rPr lang="en-US" altLang="zh-CN" sz="2000" dirty="0"/>
              <a:t>, w</a:t>
            </a:r>
            <a:r>
              <a:rPr lang="en-US" sz="2000" dirty="0" smtClean="0"/>
              <a:t>e introduce the concept of fragmentation for MU operation of HE STAs</a:t>
            </a:r>
            <a:endParaRPr lang="en-US" sz="2000" dirty="0"/>
          </a:p>
          <a:p>
            <a:pPr marL="0" indent="0">
              <a:buNone/>
            </a:pPr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ko-KR" altLang="en-US" sz="20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06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24066</TotalTime>
  <Words>1362</Words>
  <Application>Microsoft Office PowerPoint</Application>
  <PresentationFormat>On-screen Show (4:3)</PresentationFormat>
  <Paragraphs>492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MS PGothic</vt:lpstr>
      <vt:lpstr>Arial</vt:lpstr>
      <vt:lpstr>Calibri</vt:lpstr>
      <vt:lpstr>Times New Roman</vt:lpstr>
      <vt:lpstr>802-11-Submission</vt:lpstr>
      <vt:lpstr>Visio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Abstract</vt:lpstr>
      <vt:lpstr>UL MU Procedure defined in 11ax SFD [2] </vt:lpstr>
      <vt:lpstr>Motivation for fragmentation</vt:lpstr>
      <vt:lpstr>UL MU operation</vt:lpstr>
      <vt:lpstr>Summary</vt:lpstr>
      <vt:lpstr>References</vt:lpstr>
      <vt:lpstr>Straw-poll</vt:lpstr>
    </vt:vector>
  </TitlesOfParts>
  <Company>Nortel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Chittabrata Ghosh (Intel)</dc:creator>
  <cp:lastModifiedBy>Ghosh, Chittabrata</cp:lastModifiedBy>
  <cp:revision>112</cp:revision>
  <cp:lastPrinted>1998-02-10T13:28:06Z</cp:lastPrinted>
  <dcterms:created xsi:type="dcterms:W3CDTF">2008-11-13T20:03:38Z</dcterms:created>
  <dcterms:modified xsi:type="dcterms:W3CDTF">2015-09-13T16:30:19Z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(12)O48q+nWDiKNAVXoAwq58w7ATF5BZpxUzus1FEuepahc6BRLUWdfXeHQFTCUY0LJy0k4VdhaUClKE+vHO/U/motQ7Wb1X6FEINaTQp83XOx2BItWIbj5xAwc7fSGfvIwmYRGyL4qGcJJSI9XZSQep4A/nUuphoyrhe3oxvqEJPOKTczKvvau+mW7kqHnBpP519it8/UnQRGhlIED5mAWPEyEULZbSSOGpiatRqZMuhIlclVUp</vt:lpwstr>
  </property>
  <property fmtid="{D5CDD505-2E9C-101B-9397-08002B2CF9AE}" pid="3" name="_ms_pID_7253431">
    <vt:lpwstr>JdMpdpX7QmQ4nGISJH/6krrrZV8TEcEo6tOuiCKMSlaUCGZIKH8Uar/dF1lESTPqWarib82bc+2YgRORXHtHTVMZJ8gMAOOvbHedi+Dm0KgxwdnE2N7+RVIihi0P/qiLiIp72ufZRjrRRw7Q0GuYP8jw6ZK0h5SGYiKGjLOCy7nSCnaDOozJOHy5I5Ycht6CD+TV1pESuux5hmpq1rxsEWi79jlwMQBdhtfPvIJNU3hpnn6R</vt:lpwstr>
  </property>
  <property fmtid="{D5CDD505-2E9C-101B-9397-08002B2CF9AE}" pid="4" name="_ms_pID_7253432">
    <vt:lpwstr>Frsbmfxl6ooXI+lsZs2+ICBSpX9SlJbjMhZx+cFe+qz3NCgYIG4eIU4iYAtE1IPnpm+f73tUQQ4SNUrpg8S06Pgu6DJ+vdO9WvWwcAWqw2ofHKZ5a2QRdHvz1iIwPEE5w719KocfxcfWsK33OwQ0H4pxJKu8ZZLwMMeMM191ZTx/QaEBwbKGgZh8IXOQN/gpthwsWXjZmo3mfMn3j25vAQwQ0C1uTtJrpImS7OZniU4szkDU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GfJxEXfnJe00EzBCu+KQyLmeK9EJ98gw80NbYqdhwRUMY7F6ROELDHyMGL3L1y7qvL71h2Idqjndrjd+F6tk6apxRdWTPtrUIeeYcyEalhr1iOkJ9+9sQ/hfyRVpqRCRjakmAsShMGKKAgjEwAfExL4ulDY3Ern6vWSBhnTL9o8buAOb9fqstp2C/309bB38eCgjcRTglFjHofZ8tii+C4EPg290R4PSpHCKrH9pwFZAK+xY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g5gBKICN+FruGYoCLwv/KRf8LKdtYteLhG91/UuD1lEo0T4X/vSs7MB4R1OKAYsiGLuyT+FO/D/N6l0uJhT5wV8ymwQwQ8ebjynJpnEMSkWgyJkJEQKdA/GH62EwS+qYPvoPfCRsQ16Se71R1pD+mZJf3bG4Sszy55EcHCtSOC/7KnnDYYHRgF1f5PvZIdiMU7lhzOK3aK7QUW5pqj/R/mBQ9e6XirQsi64x92kam7/YiuqW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l8zMZXm9027LIFPZcm+cUyjM04DAUAL7XPF/dXx+40GC6xcBG4KoYyRGGmxPyxKLlfP6818gcK41BmvTKF42hlVUlr3ibzx4Bjet+4pEmFj77ATNXV1KiqJGg+BHb2mXB26Bqz23HDOMZuaoD9G2G3TRXFSRuftWz7D6zohCRmLvamBSplpGa69vstE2z0FKZHm0td9oMn3YL80Rq5KSAp3Sn1fRmpzjcjzrtyHnhJwjE+ph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/MFl0gSydiGeibz9zCPuvyXpgdAJZSrSVK7ZrG3xD2J1+TjDzHBFIDTvoen38MRaXHF3NY1pC7wHEbGiJxqw1NEiGjPuQ4PVc/MznTkc0I4zBsosWU7HRnOPBlUJFXmDTuOZf7hg8FJGN1xdz5nlGVD+qTlmzGegQhooA7BWzsEeIMi79rfgL+p9jGkXbPhLE/TE5beERwb1m21XsV7nLDUA9wuQmzDBSMBZys2Td/Jqsri+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v/QN5e+cAd8N4D+PmlBdIjTeT2MzuMNqSh3zGrWBLEQO71Q6uGoEuEeO3bZXOFgMIV2Nc3gtybOjqDq3sZmGkVKcxhpd3d3WxrmuUG4CvhyAnlAbU/X6JVuAgMU2jGcKqzt5+/9SHpK5u8O/uwD1WBskgRF4Ll0XXgDNP27/wOW74Y+rJbAKx7gGd66UYED0AHb19WoMrLUsZrVAPQMLph0ONJ9SFdneehFMCvoI1rGDmTFV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Eldks0dBSyFTgqQgGJ5jqxuD6nVrWpLgAD4Ej6DQTMrQ/7LNgCXgGV80TsdOkE4XJ8SY1HbmlOnnKHGPTH2qv133+kVzhNsazg2LmNONJlTDVIWGXwBvw/VTI0Td33/Q7m5whKP/1/9Nq3ZMll0qRTq878uIxI0uS4GNOxthxYOo4DVUl7URN3Wb2ox3EeH46MrMc2UfOdumbZtIiOtUQ1mwehGholsLXzgIdoDqf4XC/mib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Pt9s0J2eRSy4INBoBWeclyXK/coYnG4GxgSvaJSBogJyeNj0HXni2FXuXowWLVnW0UADYL3pELvKCi/d8VSnNYt1LK6lUnrBv0KkPj0S8Qm2+thR70Bhrxi4GKvDSDT+z2G053sh3qlRaSqxe546uBJaBBBiSjd8bPsPwLw61+fv4vcYmPHEy7Kh4HEiIYqS5kSc3tI4R1kIqwDH1FmKmuuXX1ENIhy5i48fJcJZ7QD3ewX+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m25z3VO4nd4yE0tY8PCXQvu8G9YgKold1kYSqYyEP2xpwD1XcVeOcNgZkRzXwh5RFIXwrfFnm2ExwuaKFitTTJ0U3xQ2zDasuZpnFMJQ94T8cV+bwd1u4OERT5O+ud/IYdouK6zBX7ZzoCmOLnBh3zT7hrGg7ai1eYuXU7nQLkJ4FifhhBwQUS/zWCnRwiiVVZdqNj4TpQdiAj33Zg+LZyH+OKV6InrxufeguXI+OKCg0wSm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JuDSaHJjOVj42EzH9eVbBc9CBrBDuc8xRXY/ps/5DmL4NsSAelFiyEJ04Qxeg5jUo+QXruHzMBMQKO0+O1DC4dQJs3dOTsCv3wqqrPf6xCnDrbtdgH7cKa1lL5ydlG5HALnDPdpAiEbibQ34PnGprRxV5K1ne/Ben+X+1Icgk/xGxV71tGRtUg6G5Zlv1XuSycKcuP0lFzNrCI+w6VdW8BdzLA4=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(3)nCf1xpqXPYT8RfBO5Ve4UkkDWZuIY3iYDGd2p5gujpGqtnkqN+KVpqLus0mXjQQvDFd/fD9M
HnlbksKOFyXvpfrHNkgQbVu8kz/OErbgGUHyJ1cdUiuLR4wtX1HDUMPfs1Ve80fKChup64f8
HahZ7d55NHhFdkKMPLoAB3YL50SaXDWgQZkPGMKvA0F7m6crLfa0czIez5P5Fj68nMeymwxA
SrHrgFvlX+SFpUxmoV</vt:lpwstr>
  </property>
  <property fmtid="{D5CDD505-2E9C-101B-9397-08002B2CF9AE}" pid="29" name="_new_ms_pID_725431">
    <vt:lpwstr>qbh7DaZW3rk+Oab6jfYlEnZ7vzqIfJ1/bADbUrdBdvsSa2aDBlRF5Z
QWom8/UHqbOBlNlcFIyvEpLIA+LCeEro6VMQK/ik4idn6bkeAqW20gzOVd3q6Mch7j737r/7
z1LplAHosNzXjw12G1+xbwXSkwoEyrmyk/y1E95DBwwRB58eRHFvPnn9vKG4ZooM6mfJfsip
3JYKh5TDNJyHpLS7gG+gX389S0xEpAbfDgWi</vt:lpwstr>
  </property>
  <property fmtid="{D5CDD505-2E9C-101B-9397-08002B2CF9AE}" pid="30" name="_new_ms_pID_725432">
    <vt:lpwstr>SJkphKn5KKZhnhC6QDlxJ4KJJuEsV4cbsp7o
gvXnCHAMb/3CgfOoNcxXOX2pIOFfOiZtiRJAC8xqN7UCMePCKG3oFCYXMyA7IIlz7cGzNxBu
</vt:lpwstr>
  </property>
  <property fmtid="{D5CDD505-2E9C-101B-9397-08002B2CF9AE}" pid="31" name="sflag">
    <vt:lpwstr>1421071364</vt:lpwstr>
  </property>
</Properties>
</file>