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9" r:id="rId4"/>
    <p:sldId id="308" r:id="rId5"/>
    <p:sldId id="309" r:id="rId6"/>
    <p:sldId id="314" r:id="rId7"/>
    <p:sldId id="313" r:id="rId8"/>
    <p:sldId id="304" r:id="rId9"/>
    <p:sldId id="277" r:id="rId10"/>
    <p:sldId id="271" r:id="rId11"/>
    <p:sldId id="30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2" autoAdjust="0"/>
    <p:restoredTop sz="92986" autoAdjust="0"/>
  </p:normalViewPr>
  <p:slideViewPr>
    <p:cSldViewPr snapToGrid="0">
      <p:cViewPr>
        <p:scale>
          <a:sx n="75" d="100"/>
          <a:sy n="75" d="100"/>
        </p:scale>
        <p:origin x="-1428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45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802.11-15/1098r1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1098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ACK/BA frame for UL MU under cascading structure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097765"/>
              </p:ext>
            </p:extLst>
          </p:nvPr>
        </p:nvGraphicFramePr>
        <p:xfrm>
          <a:off x="528638" y="2632075"/>
          <a:ext cx="7558087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Document" r:id="rId4" imgW="8236743" imgH="3010426" progId="Word.Document.8">
                  <p:embed/>
                </p:oleObj>
              </mc:Choice>
              <mc:Fallback>
                <p:oleObj name="Document" r:id="rId4" imgW="8236743" imgH="30104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632075"/>
                        <a:ext cx="7558087" cy="2762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</a:t>
            </a:r>
            <a:r>
              <a:rPr lang="en-US" altLang="ja-JP" dirty="0"/>
              <a:t>] 802.11-15/ 841r1 “Cascading Structure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</a:t>
            </a:r>
            <a:r>
              <a:rPr lang="en-US" altLang="ja-JP" dirty="0" smtClean="0"/>
              <a:t>2] 802.11-15/0831r2 </a:t>
            </a:r>
            <a:r>
              <a:rPr lang="en-US" altLang="ja-JP" dirty="0"/>
              <a:t>“Broadcast and Unicast (Trigger) in DL MU</a:t>
            </a:r>
            <a:r>
              <a:rPr lang="en-US" altLang="ja-JP" dirty="0" smtClean="0"/>
              <a:t>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Do you think we should </a:t>
            </a:r>
            <a:r>
              <a:rPr lang="en-US" altLang="ja-JP" dirty="0" smtClean="0">
                <a:solidFill>
                  <a:schemeClr val="tx1"/>
                </a:solidFill>
              </a:rPr>
              <a:t>be able to </a:t>
            </a:r>
            <a:r>
              <a:rPr lang="en-US" altLang="ja-JP" dirty="0"/>
              <a:t>multiplex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unicast </a:t>
            </a:r>
            <a:r>
              <a:rPr lang="en-US" altLang="ja-JP" dirty="0" smtClean="0">
                <a:solidFill>
                  <a:schemeClr val="tx1"/>
                </a:solidFill>
              </a:rPr>
              <a:t>BA and multi-STA BA?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 =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</a:t>
            </a:r>
            <a:r>
              <a:rPr lang="en-US" altLang="ja-JP" dirty="0" smtClean="0"/>
              <a:t>in sending </a:t>
            </a:r>
            <a:r>
              <a:rPr lang="en-US" altLang="ja-JP" dirty="0" smtClean="0"/>
              <a:t>ACK/BA frame for UL MU under cascading structure.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C</a:t>
            </a:r>
            <a:r>
              <a:rPr lang="en-US" altLang="ja-JP" dirty="0" smtClean="0"/>
              <a:t>ascading </a:t>
            </a:r>
            <a:r>
              <a:rPr lang="en-US" altLang="ja-JP" dirty="0"/>
              <a:t>structure [</a:t>
            </a:r>
            <a:r>
              <a:rPr lang="en-US" altLang="ja-JP" dirty="0" smtClean="0"/>
              <a:t>1] being approved now, </a:t>
            </a:r>
            <a:r>
              <a:rPr lang="en-US" altLang="ja-JP" dirty="0"/>
              <a:t>multiplexing control frame such as </a:t>
            </a:r>
            <a:r>
              <a:rPr lang="en-US" altLang="ja-JP" dirty="0" smtClean="0"/>
              <a:t>ACK</a:t>
            </a:r>
            <a:r>
              <a:rPr lang="en-US" altLang="ja-JP" dirty="0" smtClean="0"/>
              <a:t> </a:t>
            </a:r>
            <a:r>
              <a:rPr lang="en-US" altLang="ja-JP" dirty="0"/>
              <a:t>and data </a:t>
            </a:r>
            <a:r>
              <a:rPr lang="en-US" altLang="ja-JP" dirty="0" smtClean="0"/>
              <a:t>frames </a:t>
            </a:r>
            <a:r>
              <a:rPr lang="en-US" altLang="ja-JP" dirty="0"/>
              <a:t>will be </a:t>
            </a:r>
            <a:r>
              <a:rPr lang="en-US" altLang="ja-JP" dirty="0" smtClean="0"/>
              <a:t>possible.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Length </a:t>
            </a:r>
            <a:r>
              <a:rPr lang="en-US" altLang="ja-JP" dirty="0"/>
              <a:t>of control frame is generally much shorter than that of data frame. 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OFDMA </a:t>
            </a:r>
            <a:r>
              <a:rPr lang="en-US" altLang="ja-JP" dirty="0"/>
              <a:t>or broadcast based acknowledge is </a:t>
            </a:r>
            <a:r>
              <a:rPr lang="en-US" altLang="ja-JP" dirty="0" smtClean="0"/>
              <a:t>considered </a:t>
            </a:r>
            <a:r>
              <a:rPr lang="en-US" altLang="ja-JP" dirty="0"/>
              <a:t>in </a:t>
            </a:r>
            <a:r>
              <a:rPr lang="en-US" altLang="ja-JP" dirty="0" smtClean="0"/>
              <a:t>cascading </a:t>
            </a:r>
            <a:r>
              <a:rPr lang="en-US" altLang="ja-JP" dirty="0"/>
              <a:t>[</a:t>
            </a:r>
            <a:r>
              <a:rPr lang="en-US" altLang="ja-JP" dirty="0" smtClean="0"/>
              <a:t>2], but a following question will arise.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Is it also possible to </a:t>
            </a:r>
            <a:r>
              <a:rPr lang="en-US" altLang="ja-JP" dirty="0" smtClean="0"/>
              <a:t>multiplex </a:t>
            </a:r>
            <a:r>
              <a:rPr lang="en-US" altLang="ja-JP" dirty="0" smtClean="0"/>
              <a:t>unicast </a:t>
            </a:r>
            <a:r>
              <a:rPr lang="en-US" altLang="ja-JP" dirty="0"/>
              <a:t>BA frames and broadcast </a:t>
            </a:r>
            <a:r>
              <a:rPr lang="en-US" altLang="ja-JP" dirty="0" smtClean="0"/>
              <a:t>BA frame </a:t>
            </a:r>
            <a:r>
              <a:rPr lang="en-US" altLang="ja-JP" dirty="0"/>
              <a:t>for multiple </a:t>
            </a:r>
            <a:r>
              <a:rPr lang="en-US" altLang="ja-JP" dirty="0" smtClean="0"/>
              <a:t>STAs?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Acknowledge frame for UL MU in cascading</a:t>
            </a:r>
            <a:endParaRPr kumimoji="1" lang="ja-JP" altLang="en-US" sz="2800" dirty="0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8625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200" dirty="0" smtClean="0"/>
              <a:t>Combined </a:t>
            </a:r>
            <a:r>
              <a:rPr lang="en-US" altLang="zh-CN" sz="2200" dirty="0"/>
              <a:t>multicast and unicast </a:t>
            </a:r>
            <a:r>
              <a:rPr lang="en-US" altLang="zh-CN" sz="2200" dirty="0" smtClean="0"/>
              <a:t>transmissions is shown in [2].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200" dirty="0" smtClean="0"/>
              <a:t>As for </a:t>
            </a:r>
            <a:r>
              <a:rPr lang="en-US" altLang="ja-JP" sz="2200" dirty="0" smtClean="0"/>
              <a:t>the acknowledgement </a:t>
            </a:r>
            <a:r>
              <a:rPr lang="en-US" altLang="ja-JP" sz="2200" dirty="0" smtClean="0"/>
              <a:t>frame, unicast BlockAck sent in OFDMA </a:t>
            </a:r>
            <a:r>
              <a:rPr lang="en-US" altLang="ja-JP" sz="2200" dirty="0"/>
              <a:t>or broadcast </a:t>
            </a:r>
            <a:r>
              <a:rPr lang="en-US" altLang="ja-JP" sz="2200" dirty="0" smtClean="0"/>
              <a:t>acknowledge is considered in [2].</a:t>
            </a:r>
            <a:endParaRPr lang="en-US" altLang="ja-JP" sz="2200" dirty="0"/>
          </a:p>
          <a:p>
            <a:pPr>
              <a:buFont typeface="Arial" pitchFamily="34" charset="0"/>
              <a:buChar char="•"/>
            </a:pPr>
            <a:endParaRPr lang="en-US" altLang="ja-JP" sz="2200" dirty="0"/>
          </a:p>
          <a:p>
            <a:pPr>
              <a:buFont typeface="Arial" pitchFamily="34" charset="0"/>
              <a:buChar char="•"/>
            </a:pPr>
            <a:endParaRPr lang="en-US" altLang="ja-JP" sz="22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960" y="3540369"/>
            <a:ext cx="6437124" cy="264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" name="正方形/長方形 101"/>
          <p:cNvSpPr/>
          <p:nvPr/>
        </p:nvSpPr>
        <p:spPr>
          <a:xfrm>
            <a:off x="5350012" y="6028512"/>
            <a:ext cx="1766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[2] 802.11-15/0831r2 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4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sz="2800" dirty="0"/>
              <a:t>Example of Acknowledge </a:t>
            </a:r>
            <a:r>
              <a:rPr lang="en-US" altLang="ja-JP" sz="2800" dirty="0" smtClean="0"/>
              <a:t>frame for UL MU</a:t>
            </a:r>
            <a:endParaRPr kumimoji="1" lang="ja-JP" altLang="en-US" sz="2800" dirty="0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22585"/>
            <a:ext cx="798625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In the following cases, </a:t>
            </a:r>
            <a:r>
              <a:rPr lang="en-US" altLang="ja-JP" sz="2000" dirty="0" smtClean="0"/>
              <a:t>when BA frames and aggregated data </a:t>
            </a:r>
            <a:r>
              <a:rPr lang="en-US" altLang="ja-JP" sz="2000" dirty="0" smtClean="0"/>
              <a:t>and </a:t>
            </a:r>
            <a:r>
              <a:rPr lang="en-US" altLang="ja-JP" sz="2000" dirty="0" smtClean="0"/>
              <a:t>BA </a:t>
            </a:r>
            <a:r>
              <a:rPr lang="en-US" altLang="ja-JP" sz="2000" dirty="0" smtClean="0"/>
              <a:t>frames </a:t>
            </a:r>
            <a:r>
              <a:rPr lang="en-US" altLang="ja-JP" sz="2000" dirty="0"/>
              <a:t>are </a:t>
            </a:r>
            <a:r>
              <a:rPr lang="en-US" altLang="ja-JP" sz="2000" dirty="0" smtClean="0"/>
              <a:t>multiplexed together, it can reduce </a:t>
            </a:r>
            <a:r>
              <a:rPr lang="en-US" altLang="ja-JP" sz="2000" dirty="0" smtClean="0"/>
              <a:t>the efficiency of multiple transmission.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BA </a:t>
            </a:r>
            <a:r>
              <a:rPr lang="en-US" altLang="ja-JP" dirty="0"/>
              <a:t>undergoes packet error check at the AP and if it fails, AP will </a:t>
            </a:r>
            <a:r>
              <a:rPr lang="en-US" altLang="ja-JP" dirty="0" smtClean="0"/>
              <a:t>have to resend </a:t>
            </a:r>
            <a:r>
              <a:rPr lang="en-US" altLang="ja-JP" dirty="0"/>
              <a:t>the </a:t>
            </a:r>
            <a:r>
              <a:rPr lang="en-US" altLang="ja-JP" dirty="0" smtClean="0"/>
              <a:t>data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AP may not have DL data for all the stations that sent UL data but only for a few stations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sz="2000" dirty="0"/>
          </a:p>
          <a:p>
            <a:pPr>
              <a:buFont typeface="Arial" pitchFamily="34" charset="0"/>
              <a:buChar char="•"/>
            </a:pPr>
            <a:endParaRPr lang="en-US" altLang="ja-JP" sz="2000" dirty="0" smtClean="0"/>
          </a:p>
        </p:txBody>
      </p:sp>
      <p:grpSp>
        <p:nvGrpSpPr>
          <p:cNvPr id="155" name="グループ化 154"/>
          <p:cNvGrpSpPr/>
          <p:nvPr/>
        </p:nvGrpSpPr>
        <p:grpSpPr>
          <a:xfrm>
            <a:off x="5169427" y="4448841"/>
            <a:ext cx="3707429" cy="1645290"/>
            <a:chOff x="4859338" y="1873250"/>
            <a:chExt cx="3457078" cy="1198656"/>
          </a:xfrm>
        </p:grpSpPr>
        <p:cxnSp>
          <p:nvCxnSpPr>
            <p:cNvPr id="156" name="直線矢印コネクタ 3"/>
            <p:cNvCxnSpPr>
              <a:cxnSpLocks noChangeShapeType="1"/>
            </p:cNvCxnSpPr>
            <p:nvPr/>
          </p:nvCxnSpPr>
          <p:spPr bwMode="auto">
            <a:xfrm>
              <a:off x="4859338" y="2859088"/>
              <a:ext cx="3457078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7" name="正方形/長方形 4"/>
            <p:cNvSpPr>
              <a:spLocks noChangeArrowheads="1"/>
            </p:cNvSpPr>
            <p:nvPr/>
          </p:nvSpPr>
          <p:spPr bwMode="auto">
            <a:xfrm>
              <a:off x="5156200" y="1885950"/>
              <a:ext cx="358775" cy="97313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8" name="正方形/長方形 5"/>
            <p:cNvSpPr>
              <a:spLocks noChangeArrowheads="1"/>
            </p:cNvSpPr>
            <p:nvPr/>
          </p:nvSpPr>
          <p:spPr bwMode="auto">
            <a:xfrm>
              <a:off x="5040313" y="2278063"/>
              <a:ext cx="5905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Trigger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59" name="正方形/長方形 12"/>
            <p:cNvSpPr>
              <a:spLocks noChangeArrowheads="1"/>
            </p:cNvSpPr>
            <p:nvPr/>
          </p:nvSpPr>
          <p:spPr bwMode="auto">
            <a:xfrm>
              <a:off x="5789613" y="1885950"/>
              <a:ext cx="936625" cy="19526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0" name="正方形/長方形 15"/>
            <p:cNvSpPr>
              <a:spLocks noChangeArrowheads="1"/>
            </p:cNvSpPr>
            <p:nvPr/>
          </p:nvSpPr>
          <p:spPr bwMode="auto">
            <a:xfrm>
              <a:off x="5789613" y="2081213"/>
              <a:ext cx="936625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1" name="正方形/長方形 16"/>
            <p:cNvSpPr>
              <a:spLocks noChangeArrowheads="1"/>
            </p:cNvSpPr>
            <p:nvPr/>
          </p:nvSpPr>
          <p:spPr bwMode="auto">
            <a:xfrm>
              <a:off x="5789613" y="2276475"/>
              <a:ext cx="936625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2" name="正方形/長方形 17"/>
            <p:cNvSpPr>
              <a:spLocks noChangeArrowheads="1"/>
            </p:cNvSpPr>
            <p:nvPr/>
          </p:nvSpPr>
          <p:spPr bwMode="auto">
            <a:xfrm>
              <a:off x="5789613" y="2470150"/>
              <a:ext cx="936625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" name="正方形/長方形 18"/>
            <p:cNvSpPr>
              <a:spLocks noChangeArrowheads="1"/>
            </p:cNvSpPr>
            <p:nvPr/>
          </p:nvSpPr>
          <p:spPr bwMode="auto">
            <a:xfrm>
              <a:off x="5789613" y="2663825"/>
              <a:ext cx="936625" cy="19526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" name="正方形/長方形 19"/>
            <p:cNvSpPr>
              <a:spLocks noChangeArrowheads="1"/>
            </p:cNvSpPr>
            <p:nvPr/>
          </p:nvSpPr>
          <p:spPr bwMode="auto">
            <a:xfrm>
              <a:off x="5836976" y="1873250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UL data sta1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5" name="正方形/長方形 20"/>
            <p:cNvSpPr>
              <a:spLocks noChangeArrowheads="1"/>
            </p:cNvSpPr>
            <p:nvPr/>
          </p:nvSpPr>
          <p:spPr bwMode="auto">
            <a:xfrm>
              <a:off x="5836976" y="2078038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UL data sta2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6" name="正方形/長方形 21"/>
            <p:cNvSpPr>
              <a:spLocks noChangeArrowheads="1"/>
            </p:cNvSpPr>
            <p:nvPr/>
          </p:nvSpPr>
          <p:spPr bwMode="auto">
            <a:xfrm>
              <a:off x="5836976" y="2266950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UL data sta3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7" name="正方形/長方形 22"/>
            <p:cNvSpPr>
              <a:spLocks noChangeArrowheads="1"/>
            </p:cNvSpPr>
            <p:nvPr/>
          </p:nvSpPr>
          <p:spPr bwMode="auto">
            <a:xfrm>
              <a:off x="5836976" y="2473325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UL data sta4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8" name="正方形/長方形 23"/>
            <p:cNvSpPr>
              <a:spLocks noChangeArrowheads="1"/>
            </p:cNvSpPr>
            <p:nvPr/>
          </p:nvSpPr>
          <p:spPr bwMode="auto">
            <a:xfrm>
              <a:off x="5836976" y="2663825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solidFill>
                    <a:schemeClr val="tx1"/>
                  </a:solidFill>
                </a:rPr>
                <a:t>UL data sta5</a:t>
              </a:r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9" name="正方形/長方形 27"/>
            <p:cNvSpPr>
              <a:spLocks noChangeArrowheads="1"/>
            </p:cNvSpPr>
            <p:nvPr/>
          </p:nvSpPr>
          <p:spPr bwMode="auto">
            <a:xfrm>
              <a:off x="6933579" y="2082072"/>
              <a:ext cx="1166813" cy="193675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0" name="正方形/長方形 32"/>
            <p:cNvSpPr>
              <a:spLocks noChangeArrowheads="1"/>
            </p:cNvSpPr>
            <p:nvPr/>
          </p:nvSpPr>
          <p:spPr bwMode="auto">
            <a:xfrm>
              <a:off x="6965862" y="2067785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sta2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1" name="正方形/長方形 41"/>
            <p:cNvSpPr>
              <a:spLocks noChangeArrowheads="1"/>
            </p:cNvSpPr>
            <p:nvPr/>
          </p:nvSpPr>
          <p:spPr bwMode="auto">
            <a:xfrm>
              <a:off x="7871792" y="2085247"/>
              <a:ext cx="228600" cy="18891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2" name="正方形/長方形 45"/>
            <p:cNvSpPr>
              <a:spLocks noChangeArrowheads="1"/>
            </p:cNvSpPr>
            <p:nvPr/>
          </p:nvSpPr>
          <p:spPr bwMode="auto">
            <a:xfrm>
              <a:off x="7812360" y="2067785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3" name="正方形/長方形 41"/>
            <p:cNvSpPr>
              <a:spLocks noChangeArrowheads="1"/>
            </p:cNvSpPr>
            <p:nvPr/>
          </p:nvSpPr>
          <p:spPr bwMode="auto">
            <a:xfrm>
              <a:off x="6933579" y="2275747"/>
              <a:ext cx="228600" cy="196948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4" name="正方形/長方形 41"/>
            <p:cNvSpPr>
              <a:spLocks noChangeArrowheads="1"/>
            </p:cNvSpPr>
            <p:nvPr/>
          </p:nvSpPr>
          <p:spPr bwMode="auto">
            <a:xfrm>
              <a:off x="6933579" y="2474849"/>
              <a:ext cx="228600" cy="179614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5" name="正方形/長方形 41"/>
            <p:cNvSpPr>
              <a:spLocks noChangeArrowheads="1"/>
            </p:cNvSpPr>
            <p:nvPr/>
          </p:nvSpPr>
          <p:spPr bwMode="auto">
            <a:xfrm>
              <a:off x="6933579" y="2655257"/>
              <a:ext cx="228600" cy="204788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6" name="正方形/長方形 45"/>
            <p:cNvSpPr>
              <a:spLocks noChangeArrowheads="1"/>
            </p:cNvSpPr>
            <p:nvPr/>
          </p:nvSpPr>
          <p:spPr bwMode="auto">
            <a:xfrm>
              <a:off x="6876430" y="2270095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7" name="正方形/長方形 45"/>
            <p:cNvSpPr>
              <a:spLocks noChangeArrowheads="1"/>
            </p:cNvSpPr>
            <p:nvPr/>
          </p:nvSpPr>
          <p:spPr bwMode="auto">
            <a:xfrm>
              <a:off x="6876431" y="2456450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8" name="正方形/長方形 45"/>
            <p:cNvSpPr>
              <a:spLocks noChangeArrowheads="1"/>
            </p:cNvSpPr>
            <p:nvPr/>
          </p:nvSpPr>
          <p:spPr bwMode="auto">
            <a:xfrm>
              <a:off x="6876431" y="2671796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9" name="正方形/長方形 27"/>
            <p:cNvSpPr>
              <a:spLocks noChangeArrowheads="1"/>
            </p:cNvSpPr>
            <p:nvPr/>
          </p:nvSpPr>
          <p:spPr bwMode="auto">
            <a:xfrm>
              <a:off x="6933578" y="1899493"/>
              <a:ext cx="1166813" cy="193675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0" name="正方形/長方形 32"/>
            <p:cNvSpPr>
              <a:spLocks noChangeArrowheads="1"/>
            </p:cNvSpPr>
            <p:nvPr/>
          </p:nvSpPr>
          <p:spPr bwMode="auto">
            <a:xfrm>
              <a:off x="6965861" y="1885206"/>
              <a:ext cx="8418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sta1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1" name="正方形/長方形 41"/>
            <p:cNvSpPr>
              <a:spLocks noChangeArrowheads="1"/>
            </p:cNvSpPr>
            <p:nvPr/>
          </p:nvSpPr>
          <p:spPr bwMode="auto">
            <a:xfrm>
              <a:off x="7871791" y="1902668"/>
              <a:ext cx="228600" cy="18891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2" name="正方形/長方形 45"/>
            <p:cNvSpPr>
              <a:spLocks noChangeArrowheads="1"/>
            </p:cNvSpPr>
            <p:nvPr/>
          </p:nvSpPr>
          <p:spPr bwMode="auto">
            <a:xfrm>
              <a:off x="7812359" y="1885206"/>
              <a:ext cx="3524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>
                  <a:solidFill>
                    <a:schemeClr val="tx1"/>
                  </a:solidFill>
                </a:rPr>
                <a:t>BA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3" name="正方形/長方形 45"/>
          <p:cNvSpPr>
            <a:spLocks noChangeArrowheads="1"/>
          </p:cNvSpPr>
          <p:nvPr/>
        </p:nvSpPr>
        <p:spPr bwMode="auto">
          <a:xfrm>
            <a:off x="1539865" y="5810820"/>
            <a:ext cx="9107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T:Trigger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2" name="正方形/長方形 41"/>
          <p:cNvSpPr>
            <a:spLocks noChangeArrowheads="1"/>
          </p:cNvSpPr>
          <p:nvPr/>
        </p:nvSpPr>
        <p:spPr bwMode="auto">
          <a:xfrm>
            <a:off x="7626333" y="5001314"/>
            <a:ext cx="999977" cy="2732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778008" y="5010085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Padding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4" name="正方形/長方形 41"/>
          <p:cNvSpPr>
            <a:spLocks noChangeArrowheads="1"/>
          </p:cNvSpPr>
          <p:nvPr/>
        </p:nvSpPr>
        <p:spPr bwMode="auto">
          <a:xfrm>
            <a:off x="7632512" y="5271646"/>
            <a:ext cx="999977" cy="2732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784187" y="5280417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Padding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6" name="正方形/長方形 41"/>
          <p:cNvSpPr>
            <a:spLocks noChangeArrowheads="1"/>
          </p:cNvSpPr>
          <p:nvPr/>
        </p:nvSpPr>
        <p:spPr bwMode="auto">
          <a:xfrm>
            <a:off x="7632512" y="5522233"/>
            <a:ext cx="999977" cy="2797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784187" y="5531004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dirty="0" smtClean="0">
                <a:solidFill>
                  <a:schemeClr val="tx1"/>
                </a:solidFill>
              </a:rPr>
              <a:t>Padding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99" name="グループ化 98"/>
          <p:cNvGrpSpPr/>
          <p:nvPr/>
        </p:nvGrpSpPr>
        <p:grpSpPr>
          <a:xfrm>
            <a:off x="199293" y="4451902"/>
            <a:ext cx="4741008" cy="1599493"/>
            <a:chOff x="199293" y="4451902"/>
            <a:chExt cx="4741008" cy="1599493"/>
          </a:xfrm>
        </p:grpSpPr>
        <p:grpSp>
          <p:nvGrpSpPr>
            <p:cNvPr id="100" name="グループ化 99"/>
            <p:cNvGrpSpPr/>
            <p:nvPr/>
          </p:nvGrpSpPr>
          <p:grpSpPr>
            <a:xfrm>
              <a:off x="199293" y="4451902"/>
              <a:ext cx="4741008" cy="1599493"/>
              <a:chOff x="1182688" y="3665710"/>
              <a:chExt cx="4448175" cy="1198574"/>
            </a:xfrm>
          </p:grpSpPr>
          <p:cxnSp>
            <p:nvCxnSpPr>
              <p:cNvPr id="186" name="直線矢印コネクタ 3"/>
              <p:cNvCxnSpPr>
                <a:cxnSpLocks noChangeShapeType="1"/>
              </p:cNvCxnSpPr>
              <p:nvPr/>
            </p:nvCxnSpPr>
            <p:spPr bwMode="auto">
              <a:xfrm>
                <a:off x="1182688" y="4653136"/>
                <a:ext cx="4448175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7" name="正方形/長方形 27"/>
              <p:cNvSpPr>
                <a:spLocks noChangeArrowheads="1"/>
              </p:cNvSpPr>
              <p:nvPr/>
            </p:nvSpPr>
            <p:spPr bwMode="auto">
              <a:xfrm>
                <a:off x="1387946" y="3679998"/>
                <a:ext cx="1166813" cy="19367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正方形/長方形 28"/>
              <p:cNvSpPr>
                <a:spLocks noChangeArrowheads="1"/>
              </p:cNvSpPr>
              <p:nvPr/>
            </p:nvSpPr>
            <p:spPr bwMode="auto">
              <a:xfrm>
                <a:off x="1387946" y="3873673"/>
                <a:ext cx="1166813" cy="1952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正方形/長方形 29"/>
              <p:cNvSpPr>
                <a:spLocks noChangeArrowheads="1"/>
              </p:cNvSpPr>
              <p:nvPr/>
            </p:nvSpPr>
            <p:spPr bwMode="auto">
              <a:xfrm>
                <a:off x="1387946" y="4068936"/>
                <a:ext cx="938213" cy="198437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正方形/長方形 30"/>
              <p:cNvSpPr>
                <a:spLocks noChangeArrowheads="1"/>
              </p:cNvSpPr>
              <p:nvPr/>
            </p:nvSpPr>
            <p:spPr bwMode="auto">
              <a:xfrm>
                <a:off x="1387946" y="4262611"/>
                <a:ext cx="1166813" cy="3905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正方形/長方形 32"/>
              <p:cNvSpPr>
                <a:spLocks noChangeArrowheads="1"/>
              </p:cNvSpPr>
              <p:nvPr/>
            </p:nvSpPr>
            <p:spPr bwMode="auto">
              <a:xfrm>
                <a:off x="1427373" y="3665711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DL data sta1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正方形/長方形 33"/>
              <p:cNvSpPr>
                <a:spLocks noChangeArrowheads="1"/>
              </p:cNvSpPr>
              <p:nvPr/>
            </p:nvSpPr>
            <p:spPr bwMode="auto">
              <a:xfrm>
                <a:off x="1427373" y="3872086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DL data sta2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正方形/長方形 34"/>
              <p:cNvSpPr>
                <a:spLocks noChangeArrowheads="1"/>
              </p:cNvSpPr>
              <p:nvPr/>
            </p:nvSpPr>
            <p:spPr bwMode="auto">
              <a:xfrm>
                <a:off x="1427373" y="4059411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DL data sta3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正方形/長方形 35"/>
              <p:cNvSpPr>
                <a:spLocks noChangeArrowheads="1"/>
              </p:cNvSpPr>
              <p:nvPr/>
            </p:nvSpPr>
            <p:spPr bwMode="auto">
              <a:xfrm>
                <a:off x="1427373" y="4238798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DL data sta4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正方形/長方形 41"/>
              <p:cNvSpPr>
                <a:spLocks noChangeArrowheads="1"/>
              </p:cNvSpPr>
              <p:nvPr/>
            </p:nvSpPr>
            <p:spPr bwMode="auto">
              <a:xfrm>
                <a:off x="2326159" y="3683173"/>
                <a:ext cx="228600" cy="9699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正方形/長方形 18"/>
              <p:cNvSpPr>
                <a:spLocks noChangeArrowheads="1"/>
              </p:cNvSpPr>
              <p:nvPr/>
            </p:nvSpPr>
            <p:spPr bwMode="auto">
              <a:xfrm>
                <a:off x="1387946" y="4457873"/>
                <a:ext cx="1166813" cy="1952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正方形/長方形 35"/>
              <p:cNvSpPr>
                <a:spLocks noChangeArrowheads="1"/>
              </p:cNvSpPr>
              <p:nvPr/>
            </p:nvSpPr>
            <p:spPr bwMode="auto">
              <a:xfrm>
                <a:off x="1427373" y="4432473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DL data sta5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3679987"/>
                <a:ext cx="352425" cy="247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3856198"/>
                <a:ext cx="35242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4083210"/>
                <a:ext cx="35242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4257836"/>
                <a:ext cx="35242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正方形/長方形 45"/>
              <p:cNvSpPr>
                <a:spLocks noChangeArrowheads="1"/>
              </p:cNvSpPr>
              <p:nvPr/>
            </p:nvSpPr>
            <p:spPr bwMode="auto">
              <a:xfrm>
                <a:off x="2275359" y="4451510"/>
                <a:ext cx="35242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T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正方形/長方形 27"/>
              <p:cNvSpPr>
                <a:spLocks noChangeArrowheads="1"/>
              </p:cNvSpPr>
              <p:nvPr/>
            </p:nvSpPr>
            <p:spPr bwMode="auto">
              <a:xfrm>
                <a:off x="2762250" y="3679997"/>
                <a:ext cx="1166813" cy="19367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正方形/長方形 28"/>
              <p:cNvSpPr>
                <a:spLocks noChangeArrowheads="1"/>
              </p:cNvSpPr>
              <p:nvPr/>
            </p:nvSpPr>
            <p:spPr bwMode="auto">
              <a:xfrm>
                <a:off x="2762250" y="3873672"/>
                <a:ext cx="1166813" cy="1952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正方形/長方形 29"/>
              <p:cNvSpPr>
                <a:spLocks noChangeArrowheads="1"/>
              </p:cNvSpPr>
              <p:nvPr/>
            </p:nvSpPr>
            <p:spPr bwMode="auto">
              <a:xfrm>
                <a:off x="2762250" y="4068935"/>
                <a:ext cx="938213" cy="198437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正方形/長方形 30"/>
              <p:cNvSpPr>
                <a:spLocks noChangeArrowheads="1"/>
              </p:cNvSpPr>
              <p:nvPr/>
            </p:nvSpPr>
            <p:spPr bwMode="auto">
              <a:xfrm>
                <a:off x="2762250" y="4262610"/>
                <a:ext cx="1166813" cy="390525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正方形/長方形 32"/>
              <p:cNvSpPr>
                <a:spLocks noChangeArrowheads="1"/>
              </p:cNvSpPr>
              <p:nvPr/>
            </p:nvSpPr>
            <p:spPr bwMode="auto">
              <a:xfrm>
                <a:off x="2801676" y="3665710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sta1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正方形/長方形 33"/>
              <p:cNvSpPr>
                <a:spLocks noChangeArrowheads="1"/>
              </p:cNvSpPr>
              <p:nvPr/>
            </p:nvSpPr>
            <p:spPr bwMode="auto">
              <a:xfrm>
                <a:off x="2801676" y="3872085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U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sta2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正方形/長方形 34"/>
              <p:cNvSpPr>
                <a:spLocks noChangeArrowheads="1"/>
              </p:cNvSpPr>
              <p:nvPr/>
            </p:nvSpPr>
            <p:spPr bwMode="auto">
              <a:xfrm>
                <a:off x="2801676" y="4073685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sta3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正方形/長方形 35"/>
              <p:cNvSpPr>
                <a:spLocks noChangeArrowheads="1"/>
              </p:cNvSpPr>
              <p:nvPr/>
            </p:nvSpPr>
            <p:spPr bwMode="auto">
              <a:xfrm>
                <a:off x="2801676" y="4253073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sta4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正方形/長方形 41"/>
              <p:cNvSpPr>
                <a:spLocks noChangeArrowheads="1"/>
              </p:cNvSpPr>
              <p:nvPr/>
            </p:nvSpPr>
            <p:spPr bwMode="auto">
              <a:xfrm>
                <a:off x="3700463" y="3683172"/>
                <a:ext cx="228600" cy="9699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正方形/長方形 18"/>
              <p:cNvSpPr>
                <a:spLocks noChangeArrowheads="1"/>
              </p:cNvSpPr>
              <p:nvPr/>
            </p:nvSpPr>
            <p:spPr bwMode="auto">
              <a:xfrm>
                <a:off x="2762250" y="4457872"/>
                <a:ext cx="1166813" cy="1952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正方形/長方形 35"/>
              <p:cNvSpPr>
                <a:spLocks noChangeArrowheads="1"/>
              </p:cNvSpPr>
              <p:nvPr/>
            </p:nvSpPr>
            <p:spPr bwMode="auto">
              <a:xfrm>
                <a:off x="2801676" y="4446747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UL </a:t>
                </a:r>
                <a:r>
                  <a:rPr lang="en-US" altLang="ja-JP" sz="1000" dirty="0">
                    <a:solidFill>
                      <a:schemeClr val="tx1"/>
                    </a:solidFill>
                  </a:rPr>
                  <a:t>data sta5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3679985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3870472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4076073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4264972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8" name="正方形/長方形 45"/>
              <p:cNvSpPr>
                <a:spLocks noChangeArrowheads="1"/>
              </p:cNvSpPr>
              <p:nvPr/>
            </p:nvSpPr>
            <p:spPr bwMode="auto">
              <a:xfrm>
                <a:off x="3649663" y="4458649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正方形/長方形 27"/>
              <p:cNvSpPr>
                <a:spLocks noChangeArrowheads="1"/>
              </p:cNvSpPr>
              <p:nvPr/>
            </p:nvSpPr>
            <p:spPr bwMode="auto">
              <a:xfrm>
                <a:off x="4119486" y="3875335"/>
                <a:ext cx="1166813" cy="193675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正方形/長方形 32"/>
              <p:cNvSpPr>
                <a:spLocks noChangeArrowheads="1"/>
              </p:cNvSpPr>
              <p:nvPr/>
            </p:nvSpPr>
            <p:spPr bwMode="auto">
              <a:xfrm>
                <a:off x="4151769" y="3861048"/>
                <a:ext cx="84189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DL data 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sta2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正方形/長方形 41"/>
              <p:cNvSpPr>
                <a:spLocks noChangeArrowheads="1"/>
              </p:cNvSpPr>
              <p:nvPr/>
            </p:nvSpPr>
            <p:spPr bwMode="auto">
              <a:xfrm>
                <a:off x="5057699" y="3878510"/>
                <a:ext cx="228600" cy="18891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正方形/長方形 45"/>
              <p:cNvSpPr>
                <a:spLocks noChangeArrowheads="1"/>
              </p:cNvSpPr>
              <p:nvPr/>
            </p:nvSpPr>
            <p:spPr bwMode="auto">
              <a:xfrm>
                <a:off x="5006899" y="3861048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>
                    <a:solidFill>
                      <a:schemeClr val="tx1"/>
                    </a:solidFill>
                  </a:rPr>
                  <a:t>BA</a:t>
                </a:r>
                <a:endParaRPr lang="ja-JP" altLang="en-US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4069010"/>
                <a:ext cx="228600" cy="196948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4262610"/>
                <a:ext cx="228600" cy="185116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4448520"/>
                <a:ext cx="228600" cy="204788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正方形/長方形 45"/>
              <p:cNvSpPr>
                <a:spLocks noChangeArrowheads="1"/>
              </p:cNvSpPr>
              <p:nvPr/>
            </p:nvSpPr>
            <p:spPr bwMode="auto">
              <a:xfrm>
                <a:off x="4062338" y="4081599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正方形/長方形 45"/>
              <p:cNvSpPr>
                <a:spLocks noChangeArrowheads="1"/>
              </p:cNvSpPr>
              <p:nvPr/>
            </p:nvSpPr>
            <p:spPr bwMode="auto">
              <a:xfrm>
                <a:off x="4062337" y="4273494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正方形/長方形 45"/>
              <p:cNvSpPr>
                <a:spLocks noChangeArrowheads="1"/>
              </p:cNvSpPr>
              <p:nvPr/>
            </p:nvSpPr>
            <p:spPr bwMode="auto">
              <a:xfrm>
                <a:off x="4062338" y="4464174"/>
                <a:ext cx="35242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正方形/長方形 41"/>
              <p:cNvSpPr>
                <a:spLocks noChangeArrowheads="1"/>
              </p:cNvSpPr>
              <p:nvPr/>
            </p:nvSpPr>
            <p:spPr bwMode="auto">
              <a:xfrm>
                <a:off x="4119486" y="3670547"/>
                <a:ext cx="228600" cy="204788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ja-JP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正方形/長方形 229"/>
              <p:cNvSpPr/>
              <p:nvPr/>
            </p:nvSpPr>
            <p:spPr>
              <a:xfrm>
                <a:off x="4057250" y="3677694"/>
                <a:ext cx="36260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1000" dirty="0" smtClean="0">
                    <a:solidFill>
                      <a:schemeClr val="tx1"/>
                    </a:solidFill>
                  </a:rPr>
                  <a:t>BA</a:t>
                </a: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31" name="直線コネクタ 230"/>
              <p:cNvCxnSpPr/>
              <p:nvPr/>
            </p:nvCxnSpPr>
            <p:spPr bwMode="auto">
              <a:xfrm>
                <a:off x="3700463" y="3878510"/>
                <a:ext cx="228600" cy="1889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直線コネクタ 231"/>
              <p:cNvCxnSpPr/>
              <p:nvPr/>
            </p:nvCxnSpPr>
            <p:spPr bwMode="auto">
              <a:xfrm flipV="1">
                <a:off x="3700463" y="3878510"/>
                <a:ext cx="228600" cy="180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正方形/長方形 41"/>
            <p:cNvSpPr>
              <a:spLocks noChangeArrowheads="1"/>
            </p:cNvSpPr>
            <p:nvPr/>
          </p:nvSpPr>
          <p:spPr bwMode="auto">
            <a:xfrm>
              <a:off x="3573076" y="4458786"/>
              <a:ext cx="999977" cy="2732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3724751" y="4467557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3" name="正方形/長方形 41"/>
            <p:cNvSpPr>
              <a:spLocks noChangeArrowheads="1"/>
            </p:cNvSpPr>
            <p:nvPr/>
          </p:nvSpPr>
          <p:spPr bwMode="auto">
            <a:xfrm>
              <a:off x="3573076" y="4990356"/>
              <a:ext cx="999977" cy="2644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3724751" y="5006269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5" name="正方形/長方形 41"/>
            <p:cNvSpPr>
              <a:spLocks noChangeArrowheads="1"/>
            </p:cNvSpPr>
            <p:nvPr/>
          </p:nvSpPr>
          <p:spPr bwMode="auto">
            <a:xfrm>
              <a:off x="3573076" y="5251308"/>
              <a:ext cx="999977" cy="2732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3724751" y="5260079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4" name="正方形/長方形 41"/>
            <p:cNvSpPr>
              <a:spLocks noChangeArrowheads="1"/>
            </p:cNvSpPr>
            <p:nvPr/>
          </p:nvSpPr>
          <p:spPr bwMode="auto">
            <a:xfrm>
              <a:off x="3573076" y="5495065"/>
              <a:ext cx="999977" cy="2732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3724751" y="5503836"/>
              <a:ext cx="60465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Padding</a:t>
              </a:r>
              <a:endParaRPr lang="ja-JP" altLang="en-US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5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dirty="0"/>
              <a:t>Unicast and Broadcast BA case</a:t>
            </a:r>
            <a:endParaRPr kumimoji="1" lang="ja-JP" altLang="en-US" dirty="0"/>
          </a:p>
        </p:txBody>
      </p:sp>
      <p:sp>
        <p:nvSpPr>
          <p:cNvPr id="151" name="日付プレースホルダー 5"/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cxnSp>
        <p:nvCxnSpPr>
          <p:cNvPr id="152" name="直線矢印コネクタ 3"/>
          <p:cNvCxnSpPr>
            <a:cxnSpLocks noChangeShapeType="1"/>
          </p:cNvCxnSpPr>
          <p:nvPr/>
        </p:nvCxnSpPr>
        <p:spPr bwMode="auto">
          <a:xfrm>
            <a:off x="884004" y="4509307"/>
            <a:ext cx="6863715" cy="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53" name="グループ化 152"/>
          <p:cNvGrpSpPr/>
          <p:nvPr/>
        </p:nvGrpSpPr>
        <p:grpSpPr>
          <a:xfrm>
            <a:off x="2684124" y="2983357"/>
            <a:ext cx="1321459" cy="1533384"/>
            <a:chOff x="1297400" y="2002634"/>
            <a:chExt cx="1321459" cy="1745885"/>
          </a:xfrm>
        </p:grpSpPr>
        <p:sp>
          <p:nvSpPr>
            <p:cNvPr id="154" name="正方形/長方形 27"/>
            <p:cNvSpPr>
              <a:spLocks noChangeArrowheads="1"/>
            </p:cNvSpPr>
            <p:nvPr/>
          </p:nvSpPr>
          <p:spPr bwMode="auto">
            <a:xfrm>
              <a:off x="1297400" y="2002634"/>
              <a:ext cx="1243627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5" name="正方形/長方形 28"/>
            <p:cNvSpPr>
              <a:spLocks noChangeArrowheads="1"/>
            </p:cNvSpPr>
            <p:nvPr/>
          </p:nvSpPr>
          <p:spPr bwMode="auto">
            <a:xfrm>
              <a:off x="1297400" y="234841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6" name="正方形/長方形 29"/>
            <p:cNvSpPr>
              <a:spLocks noChangeArrowheads="1"/>
            </p:cNvSpPr>
            <p:nvPr/>
          </p:nvSpPr>
          <p:spPr bwMode="auto">
            <a:xfrm>
              <a:off x="1297400" y="2697037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7" name="正方形/長方形 30"/>
            <p:cNvSpPr>
              <a:spLocks noChangeArrowheads="1"/>
            </p:cNvSpPr>
            <p:nvPr/>
          </p:nvSpPr>
          <p:spPr bwMode="auto">
            <a:xfrm>
              <a:off x="1297400" y="3042821"/>
              <a:ext cx="1243627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58" name="正方形/長方形 32"/>
            <p:cNvSpPr>
              <a:spLocks noChangeArrowheads="1"/>
            </p:cNvSpPr>
            <p:nvPr/>
          </p:nvSpPr>
          <p:spPr bwMode="auto">
            <a:xfrm>
              <a:off x="1352707" y="2031348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sta1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59" name="正方形/長方形 33"/>
            <p:cNvSpPr>
              <a:spLocks noChangeArrowheads="1"/>
            </p:cNvSpPr>
            <p:nvPr/>
          </p:nvSpPr>
          <p:spPr bwMode="auto">
            <a:xfrm>
              <a:off x="1352707" y="2373589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U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sta2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0" name="正方形/長方形 34"/>
            <p:cNvSpPr>
              <a:spLocks noChangeArrowheads="1"/>
            </p:cNvSpPr>
            <p:nvPr/>
          </p:nvSpPr>
          <p:spPr bwMode="auto">
            <a:xfrm>
              <a:off x="1352707" y="2715830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sta3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正方形/長方形 35"/>
            <p:cNvSpPr>
              <a:spLocks noChangeArrowheads="1"/>
            </p:cNvSpPr>
            <p:nvPr/>
          </p:nvSpPr>
          <p:spPr bwMode="auto">
            <a:xfrm>
              <a:off x="1352707" y="3058072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sta4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2" name="正方形/長方形 41"/>
            <p:cNvSpPr>
              <a:spLocks noChangeArrowheads="1"/>
            </p:cNvSpPr>
            <p:nvPr/>
          </p:nvSpPr>
          <p:spPr bwMode="auto">
            <a:xfrm>
              <a:off x="2297378" y="2008302"/>
              <a:ext cx="243649" cy="17317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63" name="正方形/長方形 18"/>
            <p:cNvSpPr>
              <a:spLocks noChangeArrowheads="1"/>
            </p:cNvSpPr>
            <p:nvPr/>
          </p:nvSpPr>
          <p:spPr bwMode="auto">
            <a:xfrm>
              <a:off x="1297400" y="339143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64" name="正方形/長方形 35"/>
            <p:cNvSpPr>
              <a:spLocks noChangeArrowheads="1"/>
            </p:cNvSpPr>
            <p:nvPr/>
          </p:nvSpPr>
          <p:spPr bwMode="auto">
            <a:xfrm>
              <a:off x="1352707" y="3400312"/>
              <a:ext cx="870751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050" dirty="0">
                  <a:solidFill>
                    <a:schemeClr val="tx1"/>
                  </a:solidFill>
                </a:rPr>
                <a:t>data sta5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5" name="正方形/長方形 45"/>
            <p:cNvSpPr>
              <a:spLocks noChangeArrowheads="1"/>
            </p:cNvSpPr>
            <p:nvPr/>
          </p:nvSpPr>
          <p:spPr bwMode="auto">
            <a:xfrm>
              <a:off x="2243233" y="2031348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6" name="正方形/長方形 45"/>
            <p:cNvSpPr>
              <a:spLocks noChangeArrowheads="1"/>
            </p:cNvSpPr>
            <p:nvPr/>
          </p:nvSpPr>
          <p:spPr bwMode="auto">
            <a:xfrm>
              <a:off x="2243233" y="2375715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7" name="正方形/長方形 45"/>
            <p:cNvSpPr>
              <a:spLocks noChangeArrowheads="1"/>
            </p:cNvSpPr>
            <p:nvPr/>
          </p:nvSpPr>
          <p:spPr bwMode="auto">
            <a:xfrm>
              <a:off x="2243233" y="2720080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>
                  <a:solidFill>
                    <a:schemeClr val="tx1"/>
                  </a:solidFill>
                </a:rPr>
                <a:t>BA</a:t>
              </a: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68" name="正方形/長方形 45"/>
            <p:cNvSpPr>
              <a:spLocks noChangeArrowheads="1"/>
            </p:cNvSpPr>
            <p:nvPr/>
          </p:nvSpPr>
          <p:spPr bwMode="auto">
            <a:xfrm>
              <a:off x="2243233" y="3064447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9" name="正方形/長方形 45"/>
            <p:cNvSpPr>
              <a:spLocks noChangeArrowheads="1"/>
            </p:cNvSpPr>
            <p:nvPr/>
          </p:nvSpPr>
          <p:spPr bwMode="auto">
            <a:xfrm>
              <a:off x="2243233" y="3408813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BA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0" name="直線矢印コネクタ 3"/>
          <p:cNvCxnSpPr>
            <a:cxnSpLocks noChangeShapeType="1"/>
          </p:cNvCxnSpPr>
          <p:nvPr/>
        </p:nvCxnSpPr>
        <p:spPr bwMode="auto">
          <a:xfrm>
            <a:off x="884004" y="6376866"/>
            <a:ext cx="686371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" name="正方形/長方形 27"/>
          <p:cNvSpPr>
            <a:spLocks noChangeArrowheads="1"/>
          </p:cNvSpPr>
          <p:nvPr/>
        </p:nvSpPr>
        <p:spPr bwMode="auto">
          <a:xfrm>
            <a:off x="2686784" y="4839843"/>
            <a:ext cx="1253136" cy="30589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2" name="正方形/長方形 28"/>
          <p:cNvSpPr>
            <a:spLocks noChangeArrowheads="1"/>
          </p:cNvSpPr>
          <p:nvPr/>
        </p:nvSpPr>
        <p:spPr bwMode="auto">
          <a:xfrm>
            <a:off x="2686784" y="5145742"/>
            <a:ext cx="1253136" cy="30840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3" name="正方形/長方形 29"/>
          <p:cNvSpPr>
            <a:spLocks noChangeArrowheads="1"/>
          </p:cNvSpPr>
          <p:nvPr/>
        </p:nvSpPr>
        <p:spPr bwMode="auto">
          <a:xfrm>
            <a:off x="2686784" y="5454150"/>
            <a:ext cx="1007624" cy="31342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4" name="正方形/長方形 30"/>
          <p:cNvSpPr>
            <a:spLocks noChangeArrowheads="1"/>
          </p:cNvSpPr>
          <p:nvPr/>
        </p:nvSpPr>
        <p:spPr bwMode="auto">
          <a:xfrm>
            <a:off x="2686784" y="5760050"/>
            <a:ext cx="1253136" cy="61681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75" name="正方形/長方形 32"/>
          <p:cNvSpPr>
            <a:spLocks noChangeArrowheads="1"/>
          </p:cNvSpPr>
          <p:nvPr/>
        </p:nvSpPr>
        <p:spPr bwMode="auto">
          <a:xfrm>
            <a:off x="2806521" y="4880335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sta1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6" name="正方形/長方形 33"/>
          <p:cNvSpPr>
            <a:spLocks noChangeArrowheads="1"/>
          </p:cNvSpPr>
          <p:nvPr/>
        </p:nvSpPr>
        <p:spPr bwMode="auto">
          <a:xfrm>
            <a:off x="2806521" y="5183191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U</a:t>
            </a:r>
            <a:r>
              <a:rPr lang="en-US" altLang="ja-JP" sz="1050" dirty="0" smtClean="0">
                <a:solidFill>
                  <a:schemeClr val="tx1"/>
                </a:solidFill>
              </a:rPr>
              <a:t>L </a:t>
            </a:r>
            <a:r>
              <a:rPr lang="en-US" altLang="ja-JP" sz="1050" dirty="0">
                <a:solidFill>
                  <a:schemeClr val="tx1"/>
                </a:solidFill>
              </a:rPr>
              <a:t>data sta2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7" name="正方形/長方形 34"/>
          <p:cNvSpPr>
            <a:spLocks noChangeArrowheads="1"/>
          </p:cNvSpPr>
          <p:nvPr/>
        </p:nvSpPr>
        <p:spPr bwMode="auto">
          <a:xfrm>
            <a:off x="2806521" y="5486047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sta3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8" name="正方形/長方形 35"/>
          <p:cNvSpPr>
            <a:spLocks noChangeArrowheads="1"/>
          </p:cNvSpPr>
          <p:nvPr/>
        </p:nvSpPr>
        <p:spPr bwMode="auto">
          <a:xfrm>
            <a:off x="2806521" y="5788903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sta4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9" name="正方形/長方形 41"/>
          <p:cNvSpPr>
            <a:spLocks noChangeArrowheads="1"/>
          </p:cNvSpPr>
          <p:nvPr/>
        </p:nvSpPr>
        <p:spPr bwMode="auto">
          <a:xfrm>
            <a:off x="3694407" y="4844858"/>
            <a:ext cx="245512" cy="153200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80" name="正方形/長方形 18"/>
          <p:cNvSpPr>
            <a:spLocks noChangeArrowheads="1"/>
          </p:cNvSpPr>
          <p:nvPr/>
        </p:nvSpPr>
        <p:spPr bwMode="auto">
          <a:xfrm>
            <a:off x="2686784" y="6068456"/>
            <a:ext cx="1253136" cy="30840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81" name="正方形/長方形 180"/>
          <p:cNvSpPr>
            <a:spLocks noChangeArrowheads="1"/>
          </p:cNvSpPr>
          <p:nvPr/>
        </p:nvSpPr>
        <p:spPr bwMode="auto">
          <a:xfrm>
            <a:off x="2806521" y="6091759"/>
            <a:ext cx="749395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UL </a:t>
            </a:r>
            <a:r>
              <a:rPr lang="en-US" altLang="ja-JP" sz="1050" dirty="0">
                <a:solidFill>
                  <a:schemeClr val="tx1"/>
                </a:solidFill>
              </a:rPr>
              <a:t>data sta5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2" name="正方形/長方形 45"/>
          <p:cNvSpPr>
            <a:spLocks noChangeArrowheads="1"/>
          </p:cNvSpPr>
          <p:nvPr/>
        </p:nvSpPr>
        <p:spPr bwMode="auto">
          <a:xfrm>
            <a:off x="3639849" y="4880335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3" name="正方形/長方形 45"/>
          <p:cNvSpPr>
            <a:spLocks noChangeArrowheads="1"/>
          </p:cNvSpPr>
          <p:nvPr/>
        </p:nvSpPr>
        <p:spPr bwMode="auto">
          <a:xfrm>
            <a:off x="3639849" y="5187598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4" name="正方形/長方形 45"/>
          <p:cNvSpPr>
            <a:spLocks noChangeArrowheads="1"/>
          </p:cNvSpPr>
          <p:nvPr/>
        </p:nvSpPr>
        <p:spPr bwMode="auto">
          <a:xfrm>
            <a:off x="3639849" y="5472946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>
                <a:solidFill>
                  <a:schemeClr val="tx1"/>
                </a:solidFill>
              </a:rPr>
              <a:t>BA</a:t>
            </a: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85" name="正方形/長方形 45"/>
          <p:cNvSpPr>
            <a:spLocks noChangeArrowheads="1"/>
          </p:cNvSpPr>
          <p:nvPr/>
        </p:nvSpPr>
        <p:spPr bwMode="auto">
          <a:xfrm>
            <a:off x="3639849" y="5786899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86" name="正方形/長方形 45"/>
          <p:cNvSpPr>
            <a:spLocks noChangeArrowheads="1"/>
          </p:cNvSpPr>
          <p:nvPr/>
        </p:nvSpPr>
        <p:spPr bwMode="auto">
          <a:xfrm>
            <a:off x="3639849" y="6091759"/>
            <a:ext cx="378498" cy="20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>
                <a:solidFill>
                  <a:schemeClr val="tx1"/>
                </a:solidFill>
              </a:rPr>
              <a:t>BA</a:t>
            </a:r>
            <a:endParaRPr lang="ja-JP" altLang="en-US" sz="1050">
              <a:solidFill>
                <a:schemeClr val="tx1"/>
              </a:solidFill>
            </a:endParaRPr>
          </a:p>
        </p:txBody>
      </p:sp>
      <p:grpSp>
        <p:nvGrpSpPr>
          <p:cNvPr id="187" name="グループ化 186"/>
          <p:cNvGrpSpPr/>
          <p:nvPr/>
        </p:nvGrpSpPr>
        <p:grpSpPr>
          <a:xfrm>
            <a:off x="5845133" y="2982950"/>
            <a:ext cx="999979" cy="1525951"/>
            <a:chOff x="5984314" y="2028564"/>
            <a:chExt cx="999979" cy="1737423"/>
          </a:xfrm>
        </p:grpSpPr>
        <p:sp>
          <p:nvSpPr>
            <p:cNvPr id="188" name="正方形/長方形 27"/>
            <p:cNvSpPr>
              <a:spLocks noChangeArrowheads="1"/>
            </p:cNvSpPr>
            <p:nvPr/>
          </p:nvSpPr>
          <p:spPr bwMode="auto">
            <a:xfrm>
              <a:off x="5984315" y="2028564"/>
              <a:ext cx="999978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89" name="正方形/長方形 28"/>
            <p:cNvSpPr>
              <a:spLocks noChangeArrowheads="1"/>
            </p:cNvSpPr>
            <p:nvPr/>
          </p:nvSpPr>
          <p:spPr bwMode="auto">
            <a:xfrm>
              <a:off x="5984314" y="2374348"/>
              <a:ext cx="999979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0" name="正方形/長方形 29"/>
            <p:cNvSpPr>
              <a:spLocks noChangeArrowheads="1"/>
            </p:cNvSpPr>
            <p:nvPr/>
          </p:nvSpPr>
          <p:spPr bwMode="auto">
            <a:xfrm>
              <a:off x="5984314" y="2722967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1" name="正方形/長方形 30"/>
            <p:cNvSpPr>
              <a:spLocks noChangeArrowheads="1"/>
            </p:cNvSpPr>
            <p:nvPr/>
          </p:nvSpPr>
          <p:spPr bwMode="auto">
            <a:xfrm>
              <a:off x="5984314" y="3068751"/>
              <a:ext cx="999979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2" name="正方形/長方形 32"/>
            <p:cNvSpPr>
              <a:spLocks noChangeArrowheads="1"/>
            </p:cNvSpPr>
            <p:nvPr/>
          </p:nvSpPr>
          <p:spPr bwMode="auto">
            <a:xfrm>
              <a:off x="6037929" y="2057279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sta6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3" name="正方形/長方形 33"/>
            <p:cNvSpPr>
              <a:spLocks noChangeArrowheads="1"/>
            </p:cNvSpPr>
            <p:nvPr/>
          </p:nvSpPr>
          <p:spPr bwMode="auto">
            <a:xfrm>
              <a:off x="6037929" y="2399519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sta7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4" name="正方形/長方形 34"/>
            <p:cNvSpPr>
              <a:spLocks noChangeArrowheads="1"/>
            </p:cNvSpPr>
            <p:nvPr/>
          </p:nvSpPr>
          <p:spPr bwMode="auto">
            <a:xfrm>
              <a:off x="6037929" y="2741759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sta8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5" name="正方形/長方形 35"/>
            <p:cNvSpPr>
              <a:spLocks noChangeArrowheads="1"/>
            </p:cNvSpPr>
            <p:nvPr/>
          </p:nvSpPr>
          <p:spPr bwMode="auto">
            <a:xfrm>
              <a:off x="6037929" y="3084000"/>
              <a:ext cx="870752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sta9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96" name="正方形/長方形 18"/>
            <p:cNvSpPr>
              <a:spLocks noChangeArrowheads="1"/>
            </p:cNvSpPr>
            <p:nvPr/>
          </p:nvSpPr>
          <p:spPr bwMode="auto">
            <a:xfrm>
              <a:off x="5984314" y="3417368"/>
              <a:ext cx="999979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97" name="正方形/長方形 35"/>
            <p:cNvSpPr>
              <a:spLocks noChangeArrowheads="1"/>
            </p:cNvSpPr>
            <p:nvPr/>
          </p:nvSpPr>
          <p:spPr bwMode="auto">
            <a:xfrm>
              <a:off x="6004267" y="3426242"/>
              <a:ext cx="938077" cy="25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DL data sta10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198" name="正方形/長方形 197"/>
          <p:cNvSpPr>
            <a:spLocks noChangeArrowheads="1"/>
          </p:cNvSpPr>
          <p:nvPr/>
        </p:nvSpPr>
        <p:spPr bwMode="auto">
          <a:xfrm>
            <a:off x="4117791" y="3307686"/>
            <a:ext cx="1243627" cy="29958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199" name="正方形/長方形 32"/>
          <p:cNvSpPr>
            <a:spLocks noChangeArrowheads="1"/>
          </p:cNvSpPr>
          <p:nvPr/>
        </p:nvSpPr>
        <p:spPr bwMode="auto">
          <a:xfrm>
            <a:off x="4165484" y="3332347"/>
            <a:ext cx="870751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0" name="正方形/長方形 41"/>
          <p:cNvSpPr>
            <a:spLocks noChangeArrowheads="1"/>
          </p:cNvSpPr>
          <p:nvPr/>
        </p:nvSpPr>
        <p:spPr bwMode="auto">
          <a:xfrm>
            <a:off x="5117769" y="3312597"/>
            <a:ext cx="243649" cy="29222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1" name="正方形/長方形 45"/>
          <p:cNvSpPr>
            <a:spLocks noChangeArrowheads="1"/>
          </p:cNvSpPr>
          <p:nvPr/>
        </p:nvSpPr>
        <p:spPr bwMode="auto">
          <a:xfrm>
            <a:off x="5063624" y="3332347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2" name="正方形/長方形 41"/>
          <p:cNvSpPr>
            <a:spLocks noChangeArrowheads="1"/>
          </p:cNvSpPr>
          <p:nvPr/>
        </p:nvSpPr>
        <p:spPr bwMode="auto">
          <a:xfrm>
            <a:off x="4117791" y="3607272"/>
            <a:ext cx="243649" cy="30464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3" name="正方形/長方形 41"/>
          <p:cNvSpPr>
            <a:spLocks noChangeArrowheads="1"/>
          </p:cNvSpPr>
          <p:nvPr/>
        </p:nvSpPr>
        <p:spPr bwMode="auto">
          <a:xfrm>
            <a:off x="4117791" y="3906742"/>
            <a:ext cx="243649" cy="28634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4" name="正方形/長方形 41"/>
          <p:cNvSpPr>
            <a:spLocks noChangeArrowheads="1"/>
          </p:cNvSpPr>
          <p:nvPr/>
        </p:nvSpPr>
        <p:spPr bwMode="auto">
          <a:xfrm>
            <a:off x="4117791" y="4194317"/>
            <a:ext cx="243649" cy="31677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5" name="正方形/長方形 45"/>
          <p:cNvSpPr>
            <a:spLocks noChangeArrowheads="1"/>
          </p:cNvSpPr>
          <p:nvPr/>
        </p:nvSpPr>
        <p:spPr bwMode="auto">
          <a:xfrm>
            <a:off x="4056881" y="3634007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6" name="正方形/長方形 45"/>
          <p:cNvSpPr>
            <a:spLocks noChangeArrowheads="1"/>
          </p:cNvSpPr>
          <p:nvPr/>
        </p:nvSpPr>
        <p:spPr bwMode="auto">
          <a:xfrm>
            <a:off x="4056880" y="3914956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7" name="正方形/長方形 45"/>
          <p:cNvSpPr>
            <a:spLocks noChangeArrowheads="1"/>
          </p:cNvSpPr>
          <p:nvPr/>
        </p:nvSpPr>
        <p:spPr bwMode="auto">
          <a:xfrm>
            <a:off x="4056881" y="4228215"/>
            <a:ext cx="375626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08" name="正方形/長方形 41"/>
          <p:cNvSpPr>
            <a:spLocks noChangeArrowheads="1"/>
          </p:cNvSpPr>
          <p:nvPr/>
        </p:nvSpPr>
        <p:spPr bwMode="auto">
          <a:xfrm>
            <a:off x="4117791" y="2990909"/>
            <a:ext cx="243649" cy="31677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09" name="正方形/長方形 208"/>
          <p:cNvSpPr/>
          <p:nvPr/>
        </p:nvSpPr>
        <p:spPr>
          <a:xfrm>
            <a:off x="4060290" y="3021440"/>
            <a:ext cx="372217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0" name="正方形/長方形 41"/>
          <p:cNvSpPr>
            <a:spLocks noChangeArrowheads="1"/>
          </p:cNvSpPr>
          <p:nvPr/>
        </p:nvSpPr>
        <p:spPr bwMode="auto">
          <a:xfrm>
            <a:off x="4361440" y="2991408"/>
            <a:ext cx="999978" cy="3167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1" name="正方形/長方形 210"/>
          <p:cNvSpPr/>
          <p:nvPr/>
        </p:nvSpPr>
        <p:spPr>
          <a:xfrm>
            <a:off x="4548683" y="3005476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2" name="正方形/長方形 211"/>
          <p:cNvSpPr>
            <a:spLocks noChangeArrowheads="1"/>
          </p:cNvSpPr>
          <p:nvPr/>
        </p:nvSpPr>
        <p:spPr bwMode="auto">
          <a:xfrm>
            <a:off x="4361440" y="3607563"/>
            <a:ext cx="999978" cy="30654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3" name="正方形/長方形 212"/>
          <p:cNvSpPr/>
          <p:nvPr/>
        </p:nvSpPr>
        <p:spPr>
          <a:xfrm>
            <a:off x="4548683" y="3639367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4" name="正方形/長方形 41"/>
          <p:cNvSpPr>
            <a:spLocks noChangeArrowheads="1"/>
          </p:cNvSpPr>
          <p:nvPr/>
        </p:nvSpPr>
        <p:spPr bwMode="auto">
          <a:xfrm>
            <a:off x="4361440" y="3910039"/>
            <a:ext cx="999978" cy="3167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5" name="正方形/長方形 214"/>
          <p:cNvSpPr/>
          <p:nvPr/>
        </p:nvSpPr>
        <p:spPr>
          <a:xfrm>
            <a:off x="4531271" y="3917229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6" name="正方形/長方形 41"/>
          <p:cNvSpPr>
            <a:spLocks noChangeArrowheads="1"/>
          </p:cNvSpPr>
          <p:nvPr/>
        </p:nvSpPr>
        <p:spPr bwMode="auto">
          <a:xfrm>
            <a:off x="4361440" y="4192583"/>
            <a:ext cx="999978" cy="3167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7" name="正方形/長方形 216"/>
          <p:cNvSpPr/>
          <p:nvPr/>
        </p:nvSpPr>
        <p:spPr>
          <a:xfrm>
            <a:off x="4548683" y="4199774"/>
            <a:ext cx="625492" cy="29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Padding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18" name="正方形/長方形 27"/>
          <p:cNvSpPr>
            <a:spLocks noChangeArrowheads="1"/>
          </p:cNvSpPr>
          <p:nvPr/>
        </p:nvSpPr>
        <p:spPr bwMode="auto">
          <a:xfrm>
            <a:off x="4127274" y="5173408"/>
            <a:ext cx="1243373" cy="29958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19" name="正方形/長方形 32"/>
          <p:cNvSpPr>
            <a:spLocks noChangeArrowheads="1"/>
          </p:cNvSpPr>
          <p:nvPr/>
        </p:nvSpPr>
        <p:spPr bwMode="auto">
          <a:xfrm>
            <a:off x="4174957" y="5198069"/>
            <a:ext cx="870573" cy="2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0" name="正方形/長方形 41"/>
          <p:cNvSpPr>
            <a:spLocks noChangeArrowheads="1"/>
          </p:cNvSpPr>
          <p:nvPr/>
        </p:nvSpPr>
        <p:spPr bwMode="auto">
          <a:xfrm>
            <a:off x="5127048" y="5173408"/>
            <a:ext cx="243599" cy="29713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1" name="正方形/長方形 45"/>
          <p:cNvSpPr>
            <a:spLocks noChangeArrowheads="1"/>
          </p:cNvSpPr>
          <p:nvPr/>
        </p:nvSpPr>
        <p:spPr bwMode="auto">
          <a:xfrm>
            <a:off x="5003985" y="5198069"/>
            <a:ext cx="492651" cy="2230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2" name="正方形/長方形 41"/>
          <p:cNvSpPr>
            <a:spLocks noChangeArrowheads="1"/>
          </p:cNvSpPr>
          <p:nvPr/>
        </p:nvSpPr>
        <p:spPr bwMode="auto">
          <a:xfrm>
            <a:off x="4127274" y="4857130"/>
            <a:ext cx="1243373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4295782" y="4921414"/>
            <a:ext cx="870752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DL data sta6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4" name="正方形/長方形 41"/>
          <p:cNvSpPr>
            <a:spLocks noChangeArrowheads="1"/>
          </p:cNvSpPr>
          <p:nvPr/>
        </p:nvSpPr>
        <p:spPr bwMode="auto">
          <a:xfrm>
            <a:off x="4132636" y="5775761"/>
            <a:ext cx="1238011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5" name="正方形/長方形 224"/>
          <p:cNvSpPr/>
          <p:nvPr/>
        </p:nvSpPr>
        <p:spPr>
          <a:xfrm>
            <a:off x="4295782" y="5799682"/>
            <a:ext cx="870752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sta7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6" name="正方形/長方形 41"/>
          <p:cNvSpPr>
            <a:spLocks noChangeArrowheads="1"/>
          </p:cNvSpPr>
          <p:nvPr/>
        </p:nvSpPr>
        <p:spPr bwMode="auto">
          <a:xfrm>
            <a:off x="4132636" y="6058305"/>
            <a:ext cx="1238011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4295782" y="6082227"/>
            <a:ext cx="870752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sta8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28" name="正方形/長方形 41"/>
          <p:cNvSpPr>
            <a:spLocks noChangeArrowheads="1"/>
          </p:cNvSpPr>
          <p:nvPr/>
        </p:nvSpPr>
        <p:spPr bwMode="auto">
          <a:xfrm>
            <a:off x="4132636" y="5472573"/>
            <a:ext cx="1238011" cy="305781"/>
          </a:xfrm>
          <a:prstGeom prst="rect">
            <a:avLst/>
          </a:prstGeom>
          <a:solidFill>
            <a:srgbClr val="FF00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29" name="正方形/長方形 45"/>
          <p:cNvSpPr>
            <a:spLocks noChangeArrowheads="1"/>
          </p:cNvSpPr>
          <p:nvPr/>
        </p:nvSpPr>
        <p:spPr bwMode="auto">
          <a:xfrm>
            <a:off x="4151686" y="5449133"/>
            <a:ext cx="1202889" cy="22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DL multi-STA BA </a:t>
            </a:r>
          </a:p>
        </p:txBody>
      </p:sp>
      <p:sp>
        <p:nvSpPr>
          <p:cNvPr id="230" name="正方形/長方形 229"/>
          <p:cNvSpPr/>
          <p:nvPr/>
        </p:nvSpPr>
        <p:spPr>
          <a:xfrm>
            <a:off x="4241026" y="5568937"/>
            <a:ext cx="1157528" cy="223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solidFill>
                  <a:schemeClr val="tx1"/>
                </a:solidFill>
              </a:rPr>
              <a:t>(for </a:t>
            </a:r>
            <a:r>
              <a:rPr lang="en-US" altLang="ja-JP" sz="1050" dirty="0" err="1">
                <a:solidFill>
                  <a:schemeClr val="tx1"/>
                </a:solidFill>
              </a:rPr>
              <a:t>sta</a:t>
            </a:r>
            <a:r>
              <a:rPr lang="en-US" altLang="ja-JP" sz="1050" dirty="0">
                <a:solidFill>
                  <a:schemeClr val="tx1"/>
                </a:solidFill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</a:rPr>
              <a:t>1,3-5)</a:t>
            </a:r>
            <a:endParaRPr lang="ja-JP" altLang="en-US" sz="1050" dirty="0"/>
          </a:p>
        </p:txBody>
      </p:sp>
      <p:sp>
        <p:nvSpPr>
          <p:cNvPr id="231" name="正方形/長方形 41"/>
          <p:cNvSpPr>
            <a:spLocks noChangeArrowheads="1"/>
          </p:cNvSpPr>
          <p:nvPr/>
        </p:nvSpPr>
        <p:spPr bwMode="auto">
          <a:xfrm>
            <a:off x="5539489" y="2994833"/>
            <a:ext cx="121824" cy="151447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32" name="正方形/長方形 231"/>
          <p:cNvSpPr/>
          <p:nvPr/>
        </p:nvSpPr>
        <p:spPr>
          <a:xfrm>
            <a:off x="5466734" y="3575921"/>
            <a:ext cx="282450" cy="435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B</a:t>
            </a:r>
          </a:p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233" name="グループ化 232"/>
          <p:cNvGrpSpPr/>
          <p:nvPr/>
        </p:nvGrpSpPr>
        <p:grpSpPr>
          <a:xfrm>
            <a:off x="1270749" y="2980891"/>
            <a:ext cx="1321459" cy="1543718"/>
            <a:chOff x="5984314" y="2028564"/>
            <a:chExt cx="1321459" cy="1757652"/>
          </a:xfrm>
        </p:grpSpPr>
        <p:sp>
          <p:nvSpPr>
            <p:cNvPr id="234" name="正方形/長方形 27"/>
            <p:cNvSpPr>
              <a:spLocks noChangeArrowheads="1"/>
            </p:cNvSpPr>
            <p:nvPr/>
          </p:nvSpPr>
          <p:spPr bwMode="auto">
            <a:xfrm>
              <a:off x="5984315" y="2028564"/>
              <a:ext cx="999978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5" name="正方形/長方形 28"/>
            <p:cNvSpPr>
              <a:spLocks noChangeArrowheads="1"/>
            </p:cNvSpPr>
            <p:nvPr/>
          </p:nvSpPr>
          <p:spPr bwMode="auto">
            <a:xfrm>
              <a:off x="5984314" y="237434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6" name="正方形/長方形 29"/>
            <p:cNvSpPr>
              <a:spLocks noChangeArrowheads="1"/>
            </p:cNvSpPr>
            <p:nvPr/>
          </p:nvSpPr>
          <p:spPr bwMode="auto">
            <a:xfrm>
              <a:off x="5984314" y="2723555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7" name="正方形/長方形 30"/>
            <p:cNvSpPr>
              <a:spLocks noChangeArrowheads="1"/>
            </p:cNvSpPr>
            <p:nvPr/>
          </p:nvSpPr>
          <p:spPr bwMode="auto">
            <a:xfrm>
              <a:off x="5984314" y="3068751"/>
              <a:ext cx="1243627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38" name="正方形/長方形 32"/>
            <p:cNvSpPr>
              <a:spLocks noChangeArrowheads="1"/>
            </p:cNvSpPr>
            <p:nvPr/>
          </p:nvSpPr>
          <p:spPr bwMode="auto">
            <a:xfrm>
              <a:off x="6039620" y="2060204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sta1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39" name="正方形/長方形 33"/>
            <p:cNvSpPr>
              <a:spLocks noChangeArrowheads="1"/>
            </p:cNvSpPr>
            <p:nvPr/>
          </p:nvSpPr>
          <p:spPr bwMode="auto">
            <a:xfrm>
              <a:off x="6039620" y="2402445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sta2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正方形/長方形 34"/>
            <p:cNvSpPr>
              <a:spLocks noChangeArrowheads="1"/>
            </p:cNvSpPr>
            <p:nvPr/>
          </p:nvSpPr>
          <p:spPr bwMode="auto">
            <a:xfrm>
              <a:off x="6039620" y="2744686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sta3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1" name="正方形/長方形 35"/>
            <p:cNvSpPr>
              <a:spLocks noChangeArrowheads="1"/>
            </p:cNvSpPr>
            <p:nvPr/>
          </p:nvSpPr>
          <p:spPr bwMode="auto">
            <a:xfrm>
              <a:off x="6039620" y="3086928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sta4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2" name="正方形/長方形 41"/>
            <p:cNvSpPr>
              <a:spLocks noChangeArrowheads="1"/>
            </p:cNvSpPr>
            <p:nvPr/>
          </p:nvSpPr>
          <p:spPr bwMode="auto">
            <a:xfrm>
              <a:off x="6984291" y="2034232"/>
              <a:ext cx="243649" cy="17317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43" name="正方形/長方形 18"/>
            <p:cNvSpPr>
              <a:spLocks noChangeArrowheads="1"/>
            </p:cNvSpPr>
            <p:nvPr/>
          </p:nvSpPr>
          <p:spPr bwMode="auto">
            <a:xfrm>
              <a:off x="5984314" y="341736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44" name="正方形/長方形 35"/>
            <p:cNvSpPr>
              <a:spLocks noChangeArrowheads="1"/>
            </p:cNvSpPr>
            <p:nvPr/>
          </p:nvSpPr>
          <p:spPr bwMode="auto">
            <a:xfrm>
              <a:off x="6039620" y="3429168"/>
              <a:ext cx="8707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DL data sta5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5" name="正方形/長方形 45"/>
            <p:cNvSpPr>
              <a:spLocks noChangeArrowheads="1"/>
            </p:cNvSpPr>
            <p:nvPr/>
          </p:nvSpPr>
          <p:spPr bwMode="auto">
            <a:xfrm>
              <a:off x="6930147" y="2069043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6" name="正方形/長方形 45"/>
            <p:cNvSpPr>
              <a:spLocks noChangeArrowheads="1"/>
            </p:cNvSpPr>
            <p:nvPr/>
          </p:nvSpPr>
          <p:spPr bwMode="auto">
            <a:xfrm>
              <a:off x="6930147" y="2413410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7" name="正方形/長方形 45"/>
            <p:cNvSpPr>
              <a:spLocks noChangeArrowheads="1"/>
            </p:cNvSpPr>
            <p:nvPr/>
          </p:nvSpPr>
          <p:spPr bwMode="auto">
            <a:xfrm>
              <a:off x="6930147" y="2757777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8" name="正方形/長方形 45"/>
            <p:cNvSpPr>
              <a:spLocks noChangeArrowheads="1"/>
            </p:cNvSpPr>
            <p:nvPr/>
          </p:nvSpPr>
          <p:spPr bwMode="auto">
            <a:xfrm>
              <a:off x="6930147" y="3102144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9" name="正方形/長方形 45"/>
            <p:cNvSpPr>
              <a:spLocks noChangeArrowheads="1"/>
            </p:cNvSpPr>
            <p:nvPr/>
          </p:nvSpPr>
          <p:spPr bwMode="auto">
            <a:xfrm>
              <a:off x="6930147" y="3446510"/>
              <a:ext cx="375626" cy="33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1260775" y="4848446"/>
            <a:ext cx="1321459" cy="1535439"/>
            <a:chOff x="5984314" y="2028564"/>
            <a:chExt cx="1321459" cy="1748225"/>
          </a:xfrm>
        </p:grpSpPr>
        <p:sp>
          <p:nvSpPr>
            <p:cNvPr id="251" name="正方形/長方形 27"/>
            <p:cNvSpPr>
              <a:spLocks noChangeArrowheads="1"/>
            </p:cNvSpPr>
            <p:nvPr/>
          </p:nvSpPr>
          <p:spPr bwMode="auto">
            <a:xfrm>
              <a:off x="5984315" y="2028564"/>
              <a:ext cx="999978" cy="34578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2" name="正方形/長方形 28"/>
            <p:cNvSpPr>
              <a:spLocks noChangeArrowheads="1"/>
            </p:cNvSpPr>
            <p:nvPr/>
          </p:nvSpPr>
          <p:spPr bwMode="auto">
            <a:xfrm>
              <a:off x="5984314" y="237434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3" name="正方形/長方形 29"/>
            <p:cNvSpPr>
              <a:spLocks noChangeArrowheads="1"/>
            </p:cNvSpPr>
            <p:nvPr/>
          </p:nvSpPr>
          <p:spPr bwMode="auto">
            <a:xfrm>
              <a:off x="5984314" y="2723555"/>
              <a:ext cx="999978" cy="35428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4" name="正方形/長方形 30"/>
            <p:cNvSpPr>
              <a:spLocks noChangeArrowheads="1"/>
            </p:cNvSpPr>
            <p:nvPr/>
          </p:nvSpPr>
          <p:spPr bwMode="auto">
            <a:xfrm>
              <a:off x="5984314" y="3068751"/>
              <a:ext cx="1243627" cy="69723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55" name="正方形/長方形 32"/>
            <p:cNvSpPr>
              <a:spLocks noChangeArrowheads="1"/>
            </p:cNvSpPr>
            <p:nvPr/>
          </p:nvSpPr>
          <p:spPr bwMode="auto">
            <a:xfrm>
              <a:off x="6039620" y="2060204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sta1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6" name="正方形/長方形 33"/>
            <p:cNvSpPr>
              <a:spLocks noChangeArrowheads="1"/>
            </p:cNvSpPr>
            <p:nvPr/>
          </p:nvSpPr>
          <p:spPr bwMode="auto">
            <a:xfrm>
              <a:off x="6039620" y="2402445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sta2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7" name="正方形/長方形 34"/>
            <p:cNvSpPr>
              <a:spLocks noChangeArrowheads="1"/>
            </p:cNvSpPr>
            <p:nvPr/>
          </p:nvSpPr>
          <p:spPr bwMode="auto">
            <a:xfrm>
              <a:off x="6039620" y="2744686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sta3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8" name="正方形/長方形 35"/>
            <p:cNvSpPr>
              <a:spLocks noChangeArrowheads="1"/>
            </p:cNvSpPr>
            <p:nvPr/>
          </p:nvSpPr>
          <p:spPr bwMode="auto">
            <a:xfrm>
              <a:off x="6039620" y="3086927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sta4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9" name="正方形/長方形 41"/>
            <p:cNvSpPr>
              <a:spLocks noChangeArrowheads="1"/>
            </p:cNvSpPr>
            <p:nvPr/>
          </p:nvSpPr>
          <p:spPr bwMode="auto">
            <a:xfrm>
              <a:off x="6984291" y="2034232"/>
              <a:ext cx="243649" cy="173175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60" name="正方形/長方形 18"/>
            <p:cNvSpPr>
              <a:spLocks noChangeArrowheads="1"/>
            </p:cNvSpPr>
            <p:nvPr/>
          </p:nvSpPr>
          <p:spPr bwMode="auto">
            <a:xfrm>
              <a:off x="5984314" y="3417368"/>
              <a:ext cx="1243627" cy="34861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261" name="正方形/長方形 35"/>
            <p:cNvSpPr>
              <a:spLocks noChangeArrowheads="1"/>
            </p:cNvSpPr>
            <p:nvPr/>
          </p:nvSpPr>
          <p:spPr bwMode="auto">
            <a:xfrm>
              <a:off x="6039620" y="3429167"/>
              <a:ext cx="870752" cy="253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DL data sta5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2" name="正方形/長方形 45"/>
            <p:cNvSpPr>
              <a:spLocks noChangeArrowheads="1"/>
            </p:cNvSpPr>
            <p:nvPr/>
          </p:nvSpPr>
          <p:spPr bwMode="auto">
            <a:xfrm>
              <a:off x="6930147" y="2059615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3" name="正方形/長方形 45"/>
            <p:cNvSpPr>
              <a:spLocks noChangeArrowheads="1"/>
            </p:cNvSpPr>
            <p:nvPr/>
          </p:nvSpPr>
          <p:spPr bwMode="auto">
            <a:xfrm>
              <a:off x="6930147" y="2403982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4" name="正方形/長方形 45"/>
            <p:cNvSpPr>
              <a:spLocks noChangeArrowheads="1"/>
            </p:cNvSpPr>
            <p:nvPr/>
          </p:nvSpPr>
          <p:spPr bwMode="auto">
            <a:xfrm>
              <a:off x="6930147" y="2748349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5" name="正方形/長方形 45"/>
            <p:cNvSpPr>
              <a:spLocks noChangeArrowheads="1"/>
            </p:cNvSpPr>
            <p:nvPr/>
          </p:nvSpPr>
          <p:spPr bwMode="auto">
            <a:xfrm>
              <a:off x="6930147" y="3092716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6" name="正方形/長方形 45"/>
            <p:cNvSpPr>
              <a:spLocks noChangeArrowheads="1"/>
            </p:cNvSpPr>
            <p:nvPr/>
          </p:nvSpPr>
          <p:spPr bwMode="auto">
            <a:xfrm>
              <a:off x="6930147" y="3437082"/>
              <a:ext cx="375626" cy="3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050" dirty="0" smtClean="0">
                  <a:solidFill>
                    <a:schemeClr val="tx1"/>
                  </a:solidFill>
                </a:rPr>
                <a:t>T</a:t>
              </a: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267" name="正方形/長方形 41"/>
          <p:cNvSpPr>
            <a:spLocks noChangeArrowheads="1"/>
          </p:cNvSpPr>
          <p:nvPr/>
        </p:nvSpPr>
        <p:spPr bwMode="auto">
          <a:xfrm>
            <a:off x="5954833" y="4857350"/>
            <a:ext cx="986412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6085133" y="4921635"/>
            <a:ext cx="69874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DL data sta9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69" name="正方形/長方形 41"/>
          <p:cNvSpPr>
            <a:spLocks noChangeArrowheads="1"/>
          </p:cNvSpPr>
          <p:nvPr/>
        </p:nvSpPr>
        <p:spPr bwMode="auto">
          <a:xfrm>
            <a:off x="5953022" y="5775981"/>
            <a:ext cx="988224" cy="31677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0" name="正方形/長方形 269"/>
          <p:cNvSpPr/>
          <p:nvPr/>
        </p:nvSpPr>
        <p:spPr>
          <a:xfrm>
            <a:off x="5965468" y="5792244"/>
            <a:ext cx="93807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sta12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1" name="正方形/長方形 41"/>
          <p:cNvSpPr>
            <a:spLocks noChangeArrowheads="1"/>
          </p:cNvSpPr>
          <p:nvPr/>
        </p:nvSpPr>
        <p:spPr bwMode="auto">
          <a:xfrm>
            <a:off x="5953022" y="6058525"/>
            <a:ext cx="988224" cy="31677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5965468" y="6082447"/>
            <a:ext cx="93807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sta13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3" name="正方形/長方形 41"/>
          <p:cNvSpPr>
            <a:spLocks noChangeArrowheads="1"/>
          </p:cNvSpPr>
          <p:nvPr/>
        </p:nvSpPr>
        <p:spPr bwMode="auto">
          <a:xfrm>
            <a:off x="5960487" y="5479366"/>
            <a:ext cx="980760" cy="33086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4" name="正方形/長方形 273"/>
          <p:cNvSpPr/>
          <p:nvPr/>
        </p:nvSpPr>
        <p:spPr>
          <a:xfrm>
            <a:off x="5965468" y="5502041"/>
            <a:ext cx="938077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sta11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5" name="正方形/長方形 41"/>
          <p:cNvSpPr>
            <a:spLocks noChangeArrowheads="1"/>
          </p:cNvSpPr>
          <p:nvPr/>
        </p:nvSpPr>
        <p:spPr bwMode="auto">
          <a:xfrm>
            <a:off x="5960486" y="5164813"/>
            <a:ext cx="980759" cy="316776"/>
          </a:xfrm>
          <a:prstGeom prst="rect">
            <a:avLst/>
          </a:prstGeom>
          <a:solidFill>
            <a:srgbClr val="00B8FF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6058120" y="5211838"/>
            <a:ext cx="752773" cy="2230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>
                <a:solidFill>
                  <a:schemeClr val="tx1"/>
                </a:solidFill>
              </a:rPr>
              <a:t>DL data </a:t>
            </a:r>
            <a:r>
              <a:rPr lang="en-US" altLang="ja-JP" sz="1050" dirty="0" smtClean="0">
                <a:solidFill>
                  <a:schemeClr val="tx1"/>
                </a:solidFill>
              </a:rPr>
              <a:t>sta10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7" name="角丸四角形 276"/>
          <p:cNvSpPr/>
          <p:nvPr/>
        </p:nvSpPr>
        <p:spPr bwMode="auto">
          <a:xfrm>
            <a:off x="4117791" y="3607563"/>
            <a:ext cx="243649" cy="917046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8" name="角丸四角形 277"/>
          <p:cNvSpPr/>
          <p:nvPr/>
        </p:nvSpPr>
        <p:spPr bwMode="auto">
          <a:xfrm>
            <a:off x="4117791" y="2988335"/>
            <a:ext cx="243649" cy="326466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9" name="右カーブ矢印 278"/>
          <p:cNvSpPr/>
          <p:nvPr/>
        </p:nvSpPr>
        <p:spPr bwMode="auto">
          <a:xfrm>
            <a:off x="4005583" y="4482667"/>
            <a:ext cx="234032" cy="1068924"/>
          </a:xfrm>
          <a:prstGeom prst="curv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0" name="コンテンツ プレースホルダー 2"/>
          <p:cNvSpPr txBox="1">
            <a:spLocks/>
          </p:cNvSpPr>
          <p:nvPr/>
        </p:nvSpPr>
        <p:spPr bwMode="auto">
          <a:xfrm>
            <a:off x="755516" y="1834254"/>
            <a:ext cx="7770813" cy="1146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If unicast BA frames and broadcast frame for multiple STAs (multi-STA BA) can be multiplexed,  higher efficiency of multiple transmission is expected.</a:t>
            </a:r>
          </a:p>
        </p:txBody>
      </p:sp>
      <p:grpSp>
        <p:nvGrpSpPr>
          <p:cNvPr id="281" name="グループ化 280"/>
          <p:cNvGrpSpPr/>
          <p:nvPr/>
        </p:nvGrpSpPr>
        <p:grpSpPr>
          <a:xfrm>
            <a:off x="3694407" y="3299573"/>
            <a:ext cx="233343" cy="307989"/>
            <a:chOff x="4470999" y="4544320"/>
            <a:chExt cx="299425" cy="410425"/>
          </a:xfrm>
        </p:grpSpPr>
        <p:cxnSp>
          <p:nvCxnSpPr>
            <p:cNvPr id="282" name="直線コネクタ 281"/>
            <p:cNvCxnSpPr/>
            <p:nvPr/>
          </p:nvCxnSpPr>
          <p:spPr bwMode="auto">
            <a:xfrm>
              <a:off x="4470999" y="4544320"/>
              <a:ext cx="299425" cy="4104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3" name="直線コネクタ 282"/>
            <p:cNvCxnSpPr/>
            <p:nvPr/>
          </p:nvCxnSpPr>
          <p:spPr bwMode="auto">
            <a:xfrm flipV="1">
              <a:off x="4470999" y="4544320"/>
              <a:ext cx="299425" cy="39301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3" name="正方形/長方形 41"/>
          <p:cNvSpPr>
            <a:spLocks noChangeArrowheads="1"/>
          </p:cNvSpPr>
          <p:nvPr/>
        </p:nvSpPr>
        <p:spPr bwMode="auto">
          <a:xfrm>
            <a:off x="5526899" y="4861955"/>
            <a:ext cx="240710" cy="151447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050">
              <a:solidFill>
                <a:schemeClr val="tx1"/>
              </a:solidFill>
            </a:endParaRPr>
          </a:p>
        </p:txBody>
      </p:sp>
      <p:sp>
        <p:nvSpPr>
          <p:cNvPr id="290" name="正方形/長方形 45"/>
          <p:cNvSpPr>
            <a:spLocks noChangeArrowheads="1"/>
          </p:cNvSpPr>
          <p:nvPr/>
        </p:nvSpPr>
        <p:spPr bwMode="auto">
          <a:xfrm>
            <a:off x="5411216" y="5336922"/>
            <a:ext cx="500194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50" dirty="0" smtClean="0">
                <a:solidFill>
                  <a:schemeClr val="tx1"/>
                </a:solidFill>
              </a:rPr>
              <a:t>multi-STA</a:t>
            </a:r>
            <a:r>
              <a:rPr lang="ja-JP" altLang="en-US" sz="1050" dirty="0" smtClean="0">
                <a:solidFill>
                  <a:schemeClr val="tx1"/>
                </a:solidFill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</a:rPr>
              <a:t>BA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5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Multiplex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unicast and broadcast BA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755516" y="1834254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AP sends new DL data for new station using free </a:t>
            </a:r>
            <a:r>
              <a:rPr lang="en-US" altLang="ja-JP" sz="2000" dirty="0" err="1" smtClean="0"/>
              <a:t>subchannels</a:t>
            </a:r>
            <a:r>
              <a:rPr lang="en-US" altLang="ja-JP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Aggregated </a:t>
            </a:r>
            <a:r>
              <a:rPr lang="en-US" altLang="ja-JP" sz="2000" dirty="0" smtClean="0"/>
              <a:t>frame of BA and </a:t>
            </a:r>
            <a:r>
              <a:rPr lang="en-US" altLang="ja-JP" sz="2000" dirty="0"/>
              <a:t>DL data </a:t>
            </a:r>
            <a:r>
              <a:rPr lang="en-US" altLang="ja-JP" sz="2000" dirty="0" smtClean="0"/>
              <a:t>is sent </a:t>
            </a:r>
            <a:r>
              <a:rPr lang="en-US" altLang="ja-JP" sz="2000" dirty="0" smtClean="0"/>
              <a:t>as a unicast frame.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 </a:t>
            </a:r>
            <a:r>
              <a:rPr lang="en-US" altLang="ja-JP" sz="2000" dirty="0" smtClean="0"/>
              <a:t>BA only frames are sent as Multi-STA BA.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Multi-STA BA uses broadcast </a:t>
            </a:r>
            <a:r>
              <a:rPr lang="en-US" altLang="ja-JP" sz="2000" dirty="0" smtClean="0"/>
              <a:t>address</a:t>
            </a:r>
            <a:endParaRPr lang="en-US" altLang="ja-JP" sz="2000" dirty="0"/>
          </a:p>
          <a:p>
            <a:pPr lvl="1">
              <a:buFont typeface="Arial" pitchFamily="34" charset="0"/>
              <a:buChar char="•"/>
            </a:pPr>
            <a:r>
              <a:rPr lang="en-US" altLang="ja-JP" sz="1600" dirty="0" smtClean="0"/>
              <a:t> The stations </a:t>
            </a:r>
            <a:r>
              <a:rPr lang="en-US" altLang="ja-JP" sz="1600" dirty="0" smtClean="0"/>
              <a:t>which sent UL data </a:t>
            </a:r>
            <a:r>
              <a:rPr lang="en-US" altLang="ja-JP" sz="1600" dirty="0" smtClean="0"/>
              <a:t>use the </a:t>
            </a:r>
            <a:r>
              <a:rPr lang="en-US" altLang="ja-JP" sz="1600" dirty="0" err="1" smtClean="0"/>
              <a:t>subchannel</a:t>
            </a:r>
            <a:r>
              <a:rPr lang="en-US" altLang="ja-JP" sz="1600" dirty="0" smtClean="0"/>
              <a:t> </a:t>
            </a:r>
            <a:r>
              <a:rPr lang="en-US" altLang="ja-JP" sz="1600" dirty="0" smtClean="0"/>
              <a:t>for broadcast address to check for the acknowledgement.</a:t>
            </a:r>
            <a:endParaRPr lang="en-US" altLang="ja-JP" sz="1600" dirty="0" smtClean="0"/>
          </a:p>
        </p:txBody>
      </p:sp>
      <p:cxnSp>
        <p:nvCxnSpPr>
          <p:cNvPr id="8" name="直線矢印コネクタ 3"/>
          <p:cNvCxnSpPr>
            <a:cxnSpLocks noChangeShapeType="1"/>
          </p:cNvCxnSpPr>
          <p:nvPr/>
        </p:nvCxnSpPr>
        <p:spPr bwMode="auto">
          <a:xfrm flipV="1">
            <a:off x="1173162" y="6189138"/>
            <a:ext cx="6137112" cy="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正方形/長方形 27"/>
          <p:cNvSpPr>
            <a:spLocks noChangeArrowheads="1"/>
          </p:cNvSpPr>
          <p:nvPr/>
        </p:nvSpPr>
        <p:spPr bwMode="auto">
          <a:xfrm>
            <a:off x="1442013" y="4074941"/>
            <a:ext cx="1528317" cy="42077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0" name="正方形/長方形 28"/>
          <p:cNvSpPr>
            <a:spLocks noChangeArrowheads="1"/>
          </p:cNvSpPr>
          <p:nvPr/>
        </p:nvSpPr>
        <p:spPr bwMode="auto">
          <a:xfrm>
            <a:off x="1442013" y="4495711"/>
            <a:ext cx="1528317" cy="424220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正方形/長方形 29"/>
          <p:cNvSpPr>
            <a:spLocks noChangeArrowheads="1"/>
          </p:cNvSpPr>
          <p:nvPr/>
        </p:nvSpPr>
        <p:spPr bwMode="auto">
          <a:xfrm>
            <a:off x="1442013" y="4919932"/>
            <a:ext cx="1228892" cy="43111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2" name="正方形/長方形 30"/>
          <p:cNvSpPr>
            <a:spLocks noChangeArrowheads="1"/>
          </p:cNvSpPr>
          <p:nvPr/>
        </p:nvSpPr>
        <p:spPr bwMode="auto">
          <a:xfrm>
            <a:off x="1442013" y="5340702"/>
            <a:ext cx="1528317" cy="84843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3" name="正方形/長方形 32"/>
          <p:cNvSpPr>
            <a:spLocks noChangeArrowheads="1"/>
          </p:cNvSpPr>
          <p:nvPr/>
        </p:nvSpPr>
        <p:spPr bwMode="auto">
          <a:xfrm>
            <a:off x="1487408" y="4130637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DL data </a:t>
            </a:r>
            <a:r>
              <a:rPr lang="en-US" altLang="ja-JP" sz="1400" dirty="0" smtClean="0">
                <a:solidFill>
                  <a:schemeClr val="tx1"/>
                </a:solidFill>
              </a:rPr>
              <a:t>sta1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正方形/長方形 33"/>
          <p:cNvSpPr>
            <a:spLocks noChangeArrowheads="1"/>
          </p:cNvSpPr>
          <p:nvPr/>
        </p:nvSpPr>
        <p:spPr bwMode="auto">
          <a:xfrm>
            <a:off x="1506120" y="455328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DL data sta2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5" name="正方形/長方形 34"/>
          <p:cNvSpPr>
            <a:spLocks noChangeArrowheads="1"/>
          </p:cNvSpPr>
          <p:nvPr/>
        </p:nvSpPr>
        <p:spPr bwMode="auto">
          <a:xfrm>
            <a:off x="1487408" y="4945783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DL data sta3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6" name="正方形/長方形 35"/>
          <p:cNvSpPr>
            <a:spLocks noChangeArrowheads="1"/>
          </p:cNvSpPr>
          <p:nvPr/>
        </p:nvSpPr>
        <p:spPr bwMode="auto">
          <a:xfrm>
            <a:off x="1488448" y="5377631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DL data sta4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41"/>
          <p:cNvSpPr>
            <a:spLocks noChangeArrowheads="1"/>
          </p:cNvSpPr>
          <p:nvPr/>
        </p:nvSpPr>
        <p:spPr bwMode="auto">
          <a:xfrm>
            <a:off x="2670905" y="4081839"/>
            <a:ext cx="299425" cy="210730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正方形/長方形 18"/>
          <p:cNvSpPr>
            <a:spLocks noChangeArrowheads="1"/>
          </p:cNvSpPr>
          <p:nvPr/>
        </p:nvSpPr>
        <p:spPr bwMode="auto">
          <a:xfrm>
            <a:off x="1442013" y="5764920"/>
            <a:ext cx="1528317" cy="42422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正方形/長方形 35"/>
          <p:cNvSpPr>
            <a:spLocks noChangeArrowheads="1"/>
          </p:cNvSpPr>
          <p:nvPr/>
        </p:nvSpPr>
        <p:spPr bwMode="auto">
          <a:xfrm>
            <a:off x="1494683" y="579697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DL data sta5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正方形/長方形 45"/>
          <p:cNvSpPr>
            <a:spLocks noChangeArrowheads="1"/>
          </p:cNvSpPr>
          <p:nvPr/>
        </p:nvSpPr>
        <p:spPr bwMode="auto">
          <a:xfrm>
            <a:off x="2604366" y="4130637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45"/>
          <p:cNvSpPr>
            <a:spLocks noChangeArrowheads="1"/>
          </p:cNvSpPr>
          <p:nvPr/>
        </p:nvSpPr>
        <p:spPr bwMode="auto">
          <a:xfrm>
            <a:off x="2604366" y="455328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45"/>
          <p:cNvSpPr>
            <a:spLocks noChangeArrowheads="1"/>
          </p:cNvSpPr>
          <p:nvPr/>
        </p:nvSpPr>
        <p:spPr bwMode="auto">
          <a:xfrm>
            <a:off x="2604366" y="4945783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正方形/長方形 45"/>
          <p:cNvSpPr>
            <a:spLocks noChangeArrowheads="1"/>
          </p:cNvSpPr>
          <p:nvPr/>
        </p:nvSpPr>
        <p:spPr bwMode="auto">
          <a:xfrm>
            <a:off x="2604366" y="5377631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正方形/長方形 45"/>
          <p:cNvSpPr>
            <a:spLocks noChangeArrowheads="1"/>
          </p:cNvSpPr>
          <p:nvPr/>
        </p:nvSpPr>
        <p:spPr bwMode="auto">
          <a:xfrm>
            <a:off x="2604366" y="579697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3242107" y="4074939"/>
            <a:ext cx="1528317" cy="42077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6" name="正方形/長方形 28"/>
          <p:cNvSpPr>
            <a:spLocks noChangeArrowheads="1"/>
          </p:cNvSpPr>
          <p:nvPr/>
        </p:nvSpPr>
        <p:spPr bwMode="auto">
          <a:xfrm>
            <a:off x="3242107" y="4495709"/>
            <a:ext cx="1528317" cy="424220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7" name="正方形/長方形 29"/>
          <p:cNvSpPr>
            <a:spLocks noChangeArrowheads="1"/>
          </p:cNvSpPr>
          <p:nvPr/>
        </p:nvSpPr>
        <p:spPr bwMode="auto">
          <a:xfrm>
            <a:off x="3242107" y="4919929"/>
            <a:ext cx="1228892" cy="43111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8" name="正方形/長方形 30"/>
          <p:cNvSpPr>
            <a:spLocks noChangeArrowheads="1"/>
          </p:cNvSpPr>
          <p:nvPr/>
        </p:nvSpPr>
        <p:spPr bwMode="auto">
          <a:xfrm>
            <a:off x="3242107" y="5340700"/>
            <a:ext cx="1528317" cy="84843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32"/>
          <p:cNvSpPr>
            <a:spLocks noChangeArrowheads="1"/>
          </p:cNvSpPr>
          <p:nvPr/>
        </p:nvSpPr>
        <p:spPr bwMode="auto">
          <a:xfrm>
            <a:off x="3287499" y="4130637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正方形/長方形 33"/>
          <p:cNvSpPr>
            <a:spLocks noChangeArrowheads="1"/>
          </p:cNvSpPr>
          <p:nvPr/>
        </p:nvSpPr>
        <p:spPr bwMode="auto">
          <a:xfrm>
            <a:off x="3306215" y="455328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U</a:t>
            </a:r>
            <a:r>
              <a:rPr lang="en-US" altLang="ja-JP" sz="1400" dirty="0" smtClean="0">
                <a:solidFill>
                  <a:schemeClr val="tx1"/>
                </a:solidFill>
              </a:rPr>
              <a:t>L </a:t>
            </a:r>
            <a:r>
              <a:rPr lang="en-US" altLang="ja-JP" sz="1400" dirty="0">
                <a:solidFill>
                  <a:schemeClr val="tx1"/>
                </a:solidFill>
              </a:rPr>
              <a:t>data sta2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4"/>
          <p:cNvSpPr>
            <a:spLocks noChangeArrowheads="1"/>
          </p:cNvSpPr>
          <p:nvPr/>
        </p:nvSpPr>
        <p:spPr bwMode="auto">
          <a:xfrm>
            <a:off x="3287499" y="4945783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sta3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正方形/長方形 35"/>
          <p:cNvSpPr>
            <a:spLocks noChangeArrowheads="1"/>
          </p:cNvSpPr>
          <p:nvPr/>
        </p:nvSpPr>
        <p:spPr bwMode="auto">
          <a:xfrm>
            <a:off x="3288539" y="5377631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sta4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41"/>
          <p:cNvSpPr>
            <a:spLocks noChangeArrowheads="1"/>
          </p:cNvSpPr>
          <p:nvPr/>
        </p:nvSpPr>
        <p:spPr bwMode="auto">
          <a:xfrm>
            <a:off x="4470999" y="4081837"/>
            <a:ext cx="299425" cy="210730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4" name="正方形/長方形 18"/>
          <p:cNvSpPr>
            <a:spLocks noChangeArrowheads="1"/>
          </p:cNvSpPr>
          <p:nvPr/>
        </p:nvSpPr>
        <p:spPr bwMode="auto">
          <a:xfrm>
            <a:off x="3242107" y="5764918"/>
            <a:ext cx="1528317" cy="42422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正方形/長方形 35"/>
          <p:cNvSpPr>
            <a:spLocks noChangeArrowheads="1"/>
          </p:cNvSpPr>
          <p:nvPr/>
        </p:nvSpPr>
        <p:spPr bwMode="auto">
          <a:xfrm>
            <a:off x="3294776" y="5796972"/>
            <a:ext cx="1096519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UL </a:t>
            </a:r>
            <a:r>
              <a:rPr lang="en-US" altLang="ja-JP" sz="1400" dirty="0">
                <a:solidFill>
                  <a:schemeClr val="tx1"/>
                </a:solidFill>
              </a:rPr>
              <a:t>data sta5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正方形/長方形 45"/>
          <p:cNvSpPr>
            <a:spLocks noChangeArrowheads="1"/>
          </p:cNvSpPr>
          <p:nvPr/>
        </p:nvSpPr>
        <p:spPr bwMode="auto">
          <a:xfrm>
            <a:off x="4404460" y="4130637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BA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正方形/長方形 45"/>
          <p:cNvSpPr>
            <a:spLocks noChangeArrowheads="1"/>
          </p:cNvSpPr>
          <p:nvPr/>
        </p:nvSpPr>
        <p:spPr bwMode="auto">
          <a:xfrm>
            <a:off x="4404460" y="455328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BA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正方形/長方形 45"/>
          <p:cNvSpPr>
            <a:spLocks noChangeArrowheads="1"/>
          </p:cNvSpPr>
          <p:nvPr/>
        </p:nvSpPr>
        <p:spPr bwMode="auto">
          <a:xfrm>
            <a:off x="4404460" y="4945783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BA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正方形/長方形 45"/>
          <p:cNvSpPr>
            <a:spLocks noChangeArrowheads="1"/>
          </p:cNvSpPr>
          <p:nvPr/>
        </p:nvSpPr>
        <p:spPr bwMode="auto">
          <a:xfrm>
            <a:off x="4404460" y="5377631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BA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正方形/長方形 45"/>
          <p:cNvSpPr>
            <a:spLocks noChangeArrowheads="1"/>
          </p:cNvSpPr>
          <p:nvPr/>
        </p:nvSpPr>
        <p:spPr bwMode="auto">
          <a:xfrm>
            <a:off x="4404460" y="5796972"/>
            <a:ext cx="461614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>
                <a:solidFill>
                  <a:schemeClr val="tx1"/>
                </a:solidFill>
              </a:rPr>
              <a:t>BA</a:t>
            </a: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41" name="正方形/長方形 45"/>
          <p:cNvSpPr>
            <a:spLocks noChangeArrowheads="1"/>
          </p:cNvSpPr>
          <p:nvPr/>
        </p:nvSpPr>
        <p:spPr bwMode="auto">
          <a:xfrm>
            <a:off x="4810582" y="4945783"/>
            <a:ext cx="19337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DL multi-STA BA </a:t>
            </a:r>
          </a:p>
        </p:txBody>
      </p:sp>
      <p:cxnSp>
        <p:nvCxnSpPr>
          <p:cNvPr id="42" name="直線コネクタ 41"/>
          <p:cNvCxnSpPr/>
          <p:nvPr/>
        </p:nvCxnSpPr>
        <p:spPr bwMode="auto">
          <a:xfrm>
            <a:off x="4470999" y="4506220"/>
            <a:ext cx="299425" cy="4104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flipV="1">
            <a:off x="4470999" y="4506220"/>
            <a:ext cx="299425" cy="393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正方形/長方形 43"/>
          <p:cNvSpPr/>
          <p:nvPr/>
        </p:nvSpPr>
        <p:spPr>
          <a:xfrm>
            <a:off x="6545335" y="4991895"/>
            <a:ext cx="46679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(BC)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545335" y="4580627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545335" y="4153721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545335" y="5418748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545335" y="5846225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5019843" y="4054408"/>
            <a:ext cx="1623968" cy="2135106"/>
            <a:chOff x="5029368" y="4130608"/>
            <a:chExt cx="1623968" cy="2135106"/>
          </a:xfrm>
        </p:grpSpPr>
        <p:sp>
          <p:nvSpPr>
            <p:cNvPr id="50" name="正方形/長方形 27"/>
            <p:cNvSpPr>
              <a:spLocks noChangeArrowheads="1"/>
            </p:cNvSpPr>
            <p:nvPr/>
          </p:nvSpPr>
          <p:spPr bwMode="auto">
            <a:xfrm>
              <a:off x="5029368" y="4575522"/>
              <a:ext cx="1528317" cy="420770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1" name="正方形/長方形 32"/>
            <p:cNvSpPr>
              <a:spLocks noChangeArrowheads="1"/>
            </p:cNvSpPr>
            <p:nvPr/>
          </p:nvSpPr>
          <p:spPr bwMode="auto">
            <a:xfrm>
              <a:off x="5074762" y="4629482"/>
              <a:ext cx="1096519" cy="307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sta2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正方形/長方形 41"/>
            <p:cNvSpPr>
              <a:spLocks noChangeArrowheads="1"/>
            </p:cNvSpPr>
            <p:nvPr/>
          </p:nvSpPr>
          <p:spPr bwMode="auto">
            <a:xfrm>
              <a:off x="6258261" y="4571909"/>
              <a:ext cx="299425" cy="42438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45"/>
            <p:cNvSpPr>
              <a:spLocks noChangeArrowheads="1"/>
            </p:cNvSpPr>
            <p:nvPr/>
          </p:nvSpPr>
          <p:spPr bwMode="auto">
            <a:xfrm>
              <a:off x="6191722" y="4629482"/>
              <a:ext cx="461614" cy="307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4" name="正方形/長方形 41"/>
            <p:cNvSpPr>
              <a:spLocks noChangeArrowheads="1"/>
            </p:cNvSpPr>
            <p:nvPr/>
          </p:nvSpPr>
          <p:spPr bwMode="auto">
            <a:xfrm>
              <a:off x="5029368" y="4996292"/>
              <a:ext cx="1528317" cy="420607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5" name="正方形/長方形 41"/>
            <p:cNvSpPr>
              <a:spLocks noChangeArrowheads="1"/>
            </p:cNvSpPr>
            <p:nvPr/>
          </p:nvSpPr>
          <p:spPr bwMode="auto">
            <a:xfrm>
              <a:off x="5029368" y="5416904"/>
              <a:ext cx="1528317" cy="417698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6" name="正方形/長方形 41"/>
            <p:cNvSpPr>
              <a:spLocks noChangeArrowheads="1"/>
            </p:cNvSpPr>
            <p:nvPr/>
          </p:nvSpPr>
          <p:spPr bwMode="auto">
            <a:xfrm>
              <a:off x="5029368" y="5834600"/>
              <a:ext cx="1528316" cy="431114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41"/>
            <p:cNvSpPr>
              <a:spLocks noChangeArrowheads="1"/>
            </p:cNvSpPr>
            <p:nvPr/>
          </p:nvSpPr>
          <p:spPr bwMode="auto">
            <a:xfrm>
              <a:off x="5029368" y="4130608"/>
              <a:ext cx="1528316" cy="444914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218695" y="4206837"/>
              <a:ext cx="1096519" cy="307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sta6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5238740" y="5453831"/>
              <a:ext cx="1096519" cy="307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sta7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5228665" y="5873172"/>
              <a:ext cx="1096519" cy="307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sta8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354695" y="5170859"/>
              <a:ext cx="96051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100" dirty="0" smtClean="0">
                  <a:solidFill>
                    <a:schemeClr val="tx1"/>
                  </a:solidFill>
                </a:rPr>
                <a:t>(for </a:t>
              </a:r>
              <a:r>
                <a:rPr lang="en-US" altLang="ja-JP" sz="1100" dirty="0" err="1">
                  <a:solidFill>
                    <a:schemeClr val="tx1"/>
                  </a:solidFill>
                </a:rPr>
                <a:t>sta</a:t>
              </a:r>
              <a:r>
                <a:rPr lang="en-US" altLang="ja-JP" sz="1100" dirty="0">
                  <a:solidFill>
                    <a:schemeClr val="tx1"/>
                  </a:solidFill>
                </a:rPr>
                <a:t> </a:t>
              </a:r>
              <a:r>
                <a:rPr lang="en-US" altLang="ja-JP" sz="1100" dirty="0" smtClean="0">
                  <a:solidFill>
                    <a:schemeClr val="tx1"/>
                  </a:solidFill>
                </a:rPr>
                <a:t>1,3-5)</a:t>
              </a:r>
              <a:endParaRPr lang="ja-JP" altLang="en-US" sz="1100" dirty="0"/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7697142" y="5774810"/>
            <a:ext cx="986167" cy="459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UC:</a:t>
            </a:r>
            <a:r>
              <a:rPr lang="ja-JP" altLang="en-US" sz="1100" dirty="0">
                <a:solidFill>
                  <a:schemeClr val="tx1"/>
                </a:solidFill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</a:rPr>
              <a:t>unicast</a:t>
            </a:r>
          </a:p>
          <a:p>
            <a:pPr>
              <a:lnSpc>
                <a:spcPts val="1100"/>
              </a:lnSpc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BC: broadcast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正方形/長方形 45"/>
          <p:cNvSpPr>
            <a:spLocks noChangeArrowheads="1"/>
          </p:cNvSpPr>
          <p:nvPr/>
        </p:nvSpPr>
        <p:spPr bwMode="auto">
          <a:xfrm>
            <a:off x="4800506" y="4889710"/>
            <a:ext cx="1933786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DL multi-STA BA </a:t>
            </a:r>
          </a:p>
        </p:txBody>
      </p:sp>
    </p:spTree>
    <p:extLst>
      <p:ext uri="{BB962C8B-B14F-4D97-AF65-F5344CB8AC3E}">
        <p14:creationId xmlns:p14="http://schemas.microsoft.com/office/powerpoint/2010/main" val="13008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discussion points on UC&amp;BC BA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4828" y="1762812"/>
            <a:ext cx="7770813" cy="437164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The </a:t>
            </a:r>
            <a:r>
              <a:rPr lang="en-US" altLang="ja-JP" sz="2000" dirty="0"/>
              <a:t>trigger frame aggregated with DL multi-STA BA can include the same </a:t>
            </a:r>
            <a:r>
              <a:rPr lang="en-US" altLang="ja-JP" sz="2000" dirty="0" smtClean="0"/>
              <a:t>broadcast address </a:t>
            </a:r>
            <a:r>
              <a:rPr lang="en-US" altLang="ja-JP" sz="2000" dirty="0"/>
              <a:t>as the multi-STA BA thereby triggering multiple STAs for </a:t>
            </a:r>
            <a:r>
              <a:rPr lang="en-US" altLang="ja-JP" sz="2000" dirty="0" smtClean="0"/>
              <a:t>UL MU </a:t>
            </a:r>
            <a:r>
              <a:rPr lang="en-US" altLang="ja-JP" sz="2000" dirty="0"/>
              <a:t>transmission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82687" y="3737850"/>
            <a:ext cx="6137111" cy="2135108"/>
            <a:chOff x="1182688" y="3670547"/>
            <a:chExt cx="4685456" cy="982762"/>
          </a:xfrm>
        </p:grpSpPr>
        <p:cxnSp>
          <p:nvCxnSpPr>
            <p:cNvPr id="8" name="直線矢印コネクタ 3"/>
            <p:cNvCxnSpPr>
              <a:cxnSpLocks noChangeShapeType="1"/>
            </p:cNvCxnSpPr>
            <p:nvPr/>
          </p:nvCxnSpPr>
          <p:spPr bwMode="auto">
            <a:xfrm flipV="1">
              <a:off x="1182688" y="4653135"/>
              <a:ext cx="4685456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正方形/長方形 27"/>
            <p:cNvSpPr>
              <a:spLocks noChangeArrowheads="1"/>
            </p:cNvSpPr>
            <p:nvPr/>
          </p:nvSpPr>
          <p:spPr bwMode="auto">
            <a:xfrm>
              <a:off x="1387946" y="3679998"/>
              <a:ext cx="1166813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28"/>
            <p:cNvSpPr>
              <a:spLocks noChangeArrowheads="1"/>
            </p:cNvSpPr>
            <p:nvPr/>
          </p:nvSpPr>
          <p:spPr bwMode="auto">
            <a:xfrm>
              <a:off x="1387946" y="3873673"/>
              <a:ext cx="1166813" cy="195263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29"/>
            <p:cNvSpPr>
              <a:spLocks noChangeArrowheads="1"/>
            </p:cNvSpPr>
            <p:nvPr/>
          </p:nvSpPr>
          <p:spPr bwMode="auto">
            <a:xfrm>
              <a:off x="1387946" y="4068936"/>
              <a:ext cx="938213" cy="19843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30"/>
            <p:cNvSpPr>
              <a:spLocks noChangeArrowheads="1"/>
            </p:cNvSpPr>
            <p:nvPr/>
          </p:nvSpPr>
          <p:spPr bwMode="auto">
            <a:xfrm>
              <a:off x="1387946" y="4262611"/>
              <a:ext cx="1166813" cy="39052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32"/>
            <p:cNvSpPr>
              <a:spLocks noChangeArrowheads="1"/>
            </p:cNvSpPr>
            <p:nvPr/>
          </p:nvSpPr>
          <p:spPr bwMode="auto">
            <a:xfrm>
              <a:off x="1422603" y="3705634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sta1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33"/>
            <p:cNvSpPr>
              <a:spLocks noChangeArrowheads="1"/>
            </p:cNvSpPr>
            <p:nvPr/>
          </p:nvSpPr>
          <p:spPr bwMode="auto">
            <a:xfrm>
              <a:off x="1436889" y="3900172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DL data sta2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34"/>
            <p:cNvSpPr>
              <a:spLocks noChangeArrowheads="1"/>
            </p:cNvSpPr>
            <p:nvPr/>
          </p:nvSpPr>
          <p:spPr bwMode="auto">
            <a:xfrm>
              <a:off x="1422603" y="4080835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DL data sta3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35"/>
            <p:cNvSpPr>
              <a:spLocks noChangeArrowheads="1"/>
            </p:cNvSpPr>
            <p:nvPr/>
          </p:nvSpPr>
          <p:spPr bwMode="auto">
            <a:xfrm>
              <a:off x="1423397" y="4279609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sta4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41"/>
            <p:cNvSpPr>
              <a:spLocks noChangeArrowheads="1"/>
            </p:cNvSpPr>
            <p:nvPr/>
          </p:nvSpPr>
          <p:spPr bwMode="auto">
            <a:xfrm>
              <a:off x="2326159" y="3683173"/>
              <a:ext cx="228600" cy="9699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8"/>
            <p:cNvSpPr>
              <a:spLocks noChangeArrowheads="1"/>
            </p:cNvSpPr>
            <p:nvPr/>
          </p:nvSpPr>
          <p:spPr bwMode="auto">
            <a:xfrm>
              <a:off x="1387946" y="4457873"/>
              <a:ext cx="1166813" cy="1952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35"/>
            <p:cNvSpPr>
              <a:spLocks noChangeArrowheads="1"/>
            </p:cNvSpPr>
            <p:nvPr/>
          </p:nvSpPr>
          <p:spPr bwMode="auto">
            <a:xfrm>
              <a:off x="1428157" y="4472626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sta5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45"/>
            <p:cNvSpPr>
              <a:spLocks noChangeArrowheads="1"/>
            </p:cNvSpPr>
            <p:nvPr/>
          </p:nvSpPr>
          <p:spPr bwMode="auto">
            <a:xfrm>
              <a:off x="2275359" y="3705634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45"/>
            <p:cNvSpPr>
              <a:spLocks noChangeArrowheads="1"/>
            </p:cNvSpPr>
            <p:nvPr/>
          </p:nvSpPr>
          <p:spPr bwMode="auto">
            <a:xfrm>
              <a:off x="2275359" y="3900172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45"/>
            <p:cNvSpPr>
              <a:spLocks noChangeArrowheads="1"/>
            </p:cNvSpPr>
            <p:nvPr/>
          </p:nvSpPr>
          <p:spPr bwMode="auto">
            <a:xfrm>
              <a:off x="2275359" y="4080835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45"/>
            <p:cNvSpPr>
              <a:spLocks noChangeArrowheads="1"/>
            </p:cNvSpPr>
            <p:nvPr/>
          </p:nvSpPr>
          <p:spPr bwMode="auto">
            <a:xfrm>
              <a:off x="2275359" y="4279609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45"/>
            <p:cNvSpPr>
              <a:spLocks noChangeArrowheads="1"/>
            </p:cNvSpPr>
            <p:nvPr/>
          </p:nvSpPr>
          <p:spPr bwMode="auto">
            <a:xfrm>
              <a:off x="2275359" y="4472626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T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7"/>
            <p:cNvSpPr>
              <a:spLocks noChangeArrowheads="1"/>
            </p:cNvSpPr>
            <p:nvPr/>
          </p:nvSpPr>
          <p:spPr bwMode="auto">
            <a:xfrm>
              <a:off x="2762250" y="3679997"/>
              <a:ext cx="1166813" cy="19367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28"/>
            <p:cNvSpPr>
              <a:spLocks noChangeArrowheads="1"/>
            </p:cNvSpPr>
            <p:nvPr/>
          </p:nvSpPr>
          <p:spPr bwMode="auto">
            <a:xfrm>
              <a:off x="2762250" y="3873672"/>
              <a:ext cx="1166813" cy="195263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9"/>
            <p:cNvSpPr>
              <a:spLocks noChangeArrowheads="1"/>
            </p:cNvSpPr>
            <p:nvPr/>
          </p:nvSpPr>
          <p:spPr bwMode="auto">
            <a:xfrm>
              <a:off x="2762250" y="4068935"/>
              <a:ext cx="938213" cy="19843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30"/>
            <p:cNvSpPr>
              <a:spLocks noChangeArrowheads="1"/>
            </p:cNvSpPr>
            <p:nvPr/>
          </p:nvSpPr>
          <p:spPr bwMode="auto">
            <a:xfrm>
              <a:off x="2762250" y="4262610"/>
              <a:ext cx="1166813" cy="390525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32"/>
            <p:cNvSpPr>
              <a:spLocks noChangeArrowheads="1"/>
            </p:cNvSpPr>
            <p:nvPr/>
          </p:nvSpPr>
          <p:spPr bwMode="auto">
            <a:xfrm>
              <a:off x="2796905" y="3705634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sta1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33"/>
            <p:cNvSpPr>
              <a:spLocks noChangeArrowheads="1"/>
            </p:cNvSpPr>
            <p:nvPr/>
          </p:nvSpPr>
          <p:spPr bwMode="auto">
            <a:xfrm>
              <a:off x="2811194" y="3900172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U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sta2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正方形/長方形 34"/>
            <p:cNvSpPr>
              <a:spLocks noChangeArrowheads="1"/>
            </p:cNvSpPr>
            <p:nvPr/>
          </p:nvSpPr>
          <p:spPr bwMode="auto">
            <a:xfrm>
              <a:off x="2796905" y="4080835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sta3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5"/>
            <p:cNvSpPr>
              <a:spLocks noChangeArrowheads="1"/>
            </p:cNvSpPr>
            <p:nvPr/>
          </p:nvSpPr>
          <p:spPr bwMode="auto">
            <a:xfrm>
              <a:off x="2797699" y="4279609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sta4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正方形/長方形 41"/>
            <p:cNvSpPr>
              <a:spLocks noChangeArrowheads="1"/>
            </p:cNvSpPr>
            <p:nvPr/>
          </p:nvSpPr>
          <p:spPr bwMode="auto">
            <a:xfrm>
              <a:off x="3700463" y="3683172"/>
              <a:ext cx="228600" cy="9699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18"/>
            <p:cNvSpPr>
              <a:spLocks noChangeArrowheads="1"/>
            </p:cNvSpPr>
            <p:nvPr/>
          </p:nvSpPr>
          <p:spPr bwMode="auto">
            <a:xfrm>
              <a:off x="2762250" y="4457872"/>
              <a:ext cx="1166813" cy="19526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5"/>
            <p:cNvSpPr>
              <a:spLocks noChangeArrowheads="1"/>
            </p:cNvSpPr>
            <p:nvPr/>
          </p:nvSpPr>
          <p:spPr bwMode="auto">
            <a:xfrm>
              <a:off x="2802461" y="4472626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UL </a:t>
              </a:r>
              <a:r>
                <a:rPr lang="en-US" altLang="ja-JP" sz="1400" dirty="0">
                  <a:solidFill>
                    <a:schemeClr val="tx1"/>
                  </a:solidFill>
                </a:rPr>
                <a:t>data sta5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45"/>
            <p:cNvSpPr>
              <a:spLocks noChangeArrowheads="1"/>
            </p:cNvSpPr>
            <p:nvPr/>
          </p:nvSpPr>
          <p:spPr bwMode="auto">
            <a:xfrm>
              <a:off x="3649663" y="3705634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45"/>
            <p:cNvSpPr>
              <a:spLocks noChangeArrowheads="1"/>
            </p:cNvSpPr>
            <p:nvPr/>
          </p:nvSpPr>
          <p:spPr bwMode="auto">
            <a:xfrm>
              <a:off x="3649663" y="3900172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BA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45"/>
            <p:cNvSpPr>
              <a:spLocks noChangeArrowheads="1"/>
            </p:cNvSpPr>
            <p:nvPr/>
          </p:nvSpPr>
          <p:spPr bwMode="auto">
            <a:xfrm>
              <a:off x="3649663" y="4080835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45"/>
            <p:cNvSpPr>
              <a:spLocks noChangeArrowheads="1"/>
            </p:cNvSpPr>
            <p:nvPr/>
          </p:nvSpPr>
          <p:spPr bwMode="auto">
            <a:xfrm>
              <a:off x="3649663" y="4279609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BA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0" name="正方形/長方形 45"/>
            <p:cNvSpPr>
              <a:spLocks noChangeArrowheads="1"/>
            </p:cNvSpPr>
            <p:nvPr/>
          </p:nvSpPr>
          <p:spPr bwMode="auto">
            <a:xfrm>
              <a:off x="3649663" y="4472626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>
                  <a:solidFill>
                    <a:schemeClr val="tx1"/>
                  </a:solidFill>
                </a:rPr>
                <a:t>BA</a:t>
              </a: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27"/>
            <p:cNvSpPr>
              <a:spLocks noChangeArrowheads="1"/>
            </p:cNvSpPr>
            <p:nvPr/>
          </p:nvSpPr>
          <p:spPr bwMode="auto">
            <a:xfrm>
              <a:off x="4119485" y="3875335"/>
              <a:ext cx="1166813" cy="193675"/>
            </a:xfrm>
            <a:prstGeom prst="rect">
              <a:avLst/>
            </a:prstGeom>
            <a:solidFill>
              <a:schemeClr val="accent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32"/>
            <p:cNvSpPr>
              <a:spLocks noChangeArrowheads="1"/>
            </p:cNvSpPr>
            <p:nvPr/>
          </p:nvSpPr>
          <p:spPr bwMode="auto">
            <a:xfrm>
              <a:off x="4154142" y="3900172"/>
              <a:ext cx="837151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DL data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sta2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1"/>
            <p:cNvSpPr>
              <a:spLocks noChangeArrowheads="1"/>
            </p:cNvSpPr>
            <p:nvPr/>
          </p:nvSpPr>
          <p:spPr bwMode="auto">
            <a:xfrm>
              <a:off x="5057699" y="3876048"/>
              <a:ext cx="228600" cy="1936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5"/>
            <p:cNvSpPr>
              <a:spLocks noChangeArrowheads="1"/>
            </p:cNvSpPr>
            <p:nvPr/>
          </p:nvSpPr>
          <p:spPr bwMode="auto">
            <a:xfrm>
              <a:off x="5006899" y="3900172"/>
              <a:ext cx="352425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>
                  <a:solidFill>
                    <a:schemeClr val="tx1"/>
                  </a:solidFill>
                </a:rPr>
                <a:t>BA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正方形/長方形 41"/>
            <p:cNvSpPr>
              <a:spLocks noChangeArrowheads="1"/>
            </p:cNvSpPr>
            <p:nvPr/>
          </p:nvSpPr>
          <p:spPr bwMode="auto">
            <a:xfrm>
              <a:off x="4119485" y="4069010"/>
              <a:ext cx="1399630" cy="198362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6" name="正方形/長方形 41"/>
            <p:cNvSpPr>
              <a:spLocks noChangeArrowheads="1"/>
            </p:cNvSpPr>
            <p:nvPr/>
          </p:nvSpPr>
          <p:spPr bwMode="auto">
            <a:xfrm>
              <a:off x="4119485" y="4269757"/>
              <a:ext cx="1396503" cy="185115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7" name="正方形/長方形 41"/>
            <p:cNvSpPr>
              <a:spLocks noChangeArrowheads="1"/>
            </p:cNvSpPr>
            <p:nvPr/>
          </p:nvSpPr>
          <p:spPr bwMode="auto">
            <a:xfrm>
              <a:off x="4119485" y="4454873"/>
              <a:ext cx="1399630" cy="198436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8" name="正方形/長方形 45"/>
            <p:cNvSpPr>
              <a:spLocks noChangeArrowheads="1"/>
            </p:cNvSpPr>
            <p:nvPr/>
          </p:nvSpPr>
          <p:spPr bwMode="auto">
            <a:xfrm>
              <a:off x="3959722" y="4080835"/>
              <a:ext cx="1476374" cy="14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multi-STA BA </a:t>
              </a:r>
            </a:p>
          </p:txBody>
        </p:sp>
        <p:sp>
          <p:nvSpPr>
            <p:cNvPr id="49" name="正方形/長方形 41"/>
            <p:cNvSpPr>
              <a:spLocks noChangeArrowheads="1"/>
            </p:cNvSpPr>
            <p:nvPr/>
          </p:nvSpPr>
          <p:spPr bwMode="auto">
            <a:xfrm>
              <a:off x="4119485" y="3670547"/>
              <a:ext cx="1399630" cy="204788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264027" y="3705634"/>
              <a:ext cx="837151" cy="141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sta6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コネクタ 50"/>
            <p:cNvCxnSpPr/>
            <p:nvPr/>
          </p:nvCxnSpPr>
          <p:spPr bwMode="auto">
            <a:xfrm>
              <a:off x="3700463" y="3878510"/>
              <a:ext cx="228600" cy="1889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直線コネクタ 51"/>
            <p:cNvCxnSpPr/>
            <p:nvPr/>
          </p:nvCxnSpPr>
          <p:spPr bwMode="auto">
            <a:xfrm flipV="1">
              <a:off x="3700463" y="3878510"/>
              <a:ext cx="228600" cy="180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正方形/長方形 53"/>
            <p:cNvSpPr/>
            <p:nvPr/>
          </p:nvSpPr>
          <p:spPr>
            <a:xfrm>
              <a:off x="4279333" y="4279609"/>
              <a:ext cx="837151" cy="141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sta7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4271641" y="4472626"/>
              <a:ext cx="837151" cy="141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1400" dirty="0" smtClean="0">
                  <a:solidFill>
                    <a:schemeClr val="tx1"/>
                  </a:solidFill>
                </a:rPr>
                <a:t>DL data sta8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正方形/長方形 41"/>
          <p:cNvSpPr>
            <a:spLocks noChangeArrowheads="1"/>
          </p:cNvSpPr>
          <p:nvPr/>
        </p:nvSpPr>
        <p:spPr bwMode="auto">
          <a:xfrm>
            <a:off x="6563208" y="3736694"/>
            <a:ext cx="299425" cy="44491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57" name="正方形/長方形 41"/>
          <p:cNvSpPr>
            <a:spLocks noChangeArrowheads="1"/>
          </p:cNvSpPr>
          <p:nvPr/>
        </p:nvSpPr>
        <p:spPr bwMode="auto">
          <a:xfrm>
            <a:off x="6561814" y="4183155"/>
            <a:ext cx="299425" cy="41922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58" name="正方形/長方形 41"/>
          <p:cNvSpPr>
            <a:spLocks noChangeArrowheads="1"/>
          </p:cNvSpPr>
          <p:nvPr/>
        </p:nvSpPr>
        <p:spPr bwMode="auto">
          <a:xfrm>
            <a:off x="6557685" y="4604920"/>
            <a:ext cx="299425" cy="43474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59" name="正方形/長方形 41"/>
          <p:cNvSpPr>
            <a:spLocks noChangeArrowheads="1"/>
          </p:cNvSpPr>
          <p:nvPr/>
        </p:nvSpPr>
        <p:spPr bwMode="auto">
          <a:xfrm>
            <a:off x="6557012" y="5033331"/>
            <a:ext cx="299425" cy="40735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60" name="正方形/長方形 41"/>
          <p:cNvSpPr>
            <a:spLocks noChangeArrowheads="1"/>
          </p:cNvSpPr>
          <p:nvPr/>
        </p:nvSpPr>
        <p:spPr bwMode="auto">
          <a:xfrm>
            <a:off x="6559112" y="5440686"/>
            <a:ext cx="299425" cy="43073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61" name="正方形/長方形 45"/>
          <p:cNvSpPr>
            <a:spLocks noChangeArrowheads="1"/>
          </p:cNvSpPr>
          <p:nvPr/>
        </p:nvSpPr>
        <p:spPr bwMode="auto">
          <a:xfrm>
            <a:off x="6580249" y="3816985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正方形/長方形 45"/>
          <p:cNvSpPr>
            <a:spLocks noChangeArrowheads="1"/>
          </p:cNvSpPr>
          <p:nvPr/>
        </p:nvSpPr>
        <p:spPr bwMode="auto">
          <a:xfrm>
            <a:off x="6578855" y="4251552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3" name="正方形/長方形 45"/>
          <p:cNvSpPr>
            <a:spLocks noChangeArrowheads="1"/>
          </p:cNvSpPr>
          <p:nvPr/>
        </p:nvSpPr>
        <p:spPr bwMode="auto">
          <a:xfrm>
            <a:off x="6576153" y="4677645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4" name="正方形/長方形 45"/>
          <p:cNvSpPr>
            <a:spLocks noChangeArrowheads="1"/>
          </p:cNvSpPr>
          <p:nvPr/>
        </p:nvSpPr>
        <p:spPr bwMode="auto">
          <a:xfrm>
            <a:off x="6573195" y="5097433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5" name="正方形/長方形 45"/>
          <p:cNvSpPr>
            <a:spLocks noChangeArrowheads="1"/>
          </p:cNvSpPr>
          <p:nvPr/>
        </p:nvSpPr>
        <p:spPr bwMode="auto">
          <a:xfrm>
            <a:off x="6573194" y="5514077"/>
            <a:ext cx="265341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T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862633" y="4652253"/>
            <a:ext cx="46679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100" dirty="0" smtClean="0">
                <a:solidFill>
                  <a:schemeClr val="tx1"/>
                </a:solidFill>
              </a:rPr>
              <a:t>(BC)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862633" y="4240985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862633" y="3814079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862633" y="5079106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862633" y="5506583"/>
            <a:ext cx="4748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00" dirty="0">
                <a:solidFill>
                  <a:schemeClr val="tx1"/>
                </a:solidFill>
              </a:rPr>
              <a:t>(UC)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ACK/BA frames </a:t>
            </a:r>
            <a:r>
              <a:rPr lang="en-US" altLang="ja-JP" dirty="0"/>
              <a:t>for UL MU under cascading structure</a:t>
            </a:r>
            <a:r>
              <a:rPr kumimoji="1" lang="en-US" altLang="ja-JP" dirty="0" smtClean="0"/>
              <a:t> was considered.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Further work on how to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multiplex unicast BA and multi-STA BA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S</a:t>
            </a:r>
            <a:r>
              <a:rPr lang="en-US" altLang="ja-JP" dirty="0" smtClean="0"/>
              <a:t>end trigger frame in the multi-STA BA case.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4209</TotalTime>
  <Words>969</Words>
  <Application>Microsoft Office PowerPoint</Application>
  <PresentationFormat>画面に合わせる (4:3)</PresentationFormat>
  <Paragraphs>282</Paragraphs>
  <Slides>11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ACK/BA frame for UL MU under cascading structure</vt:lpstr>
      <vt:lpstr>Abstract</vt:lpstr>
      <vt:lpstr>Points of this presentation</vt:lpstr>
      <vt:lpstr>Acknowledge frame for UL MU in cascading</vt:lpstr>
      <vt:lpstr>Example of Acknowledge frame for UL MU</vt:lpstr>
      <vt:lpstr>Unicast and Broadcast BA case</vt:lpstr>
      <vt:lpstr>Multiplex unicast and broadcast BA</vt:lpstr>
      <vt:lpstr>Other discussion points on UC&amp;BC BA</vt:lpstr>
      <vt:lpstr>Summary</vt:lpstr>
      <vt:lpstr>References</vt:lpstr>
      <vt:lpstr>Straw Poll 1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ACK/BA frame for UL MU under cascading structure</dc:title>
  <dc:creator>narendar.madhavan@toshiba.co.jp</dc:creator>
  <cp:lastModifiedBy>Narendar</cp:lastModifiedBy>
  <cp:revision>314</cp:revision>
  <cp:lastPrinted>1601-01-01T00:00:00Z</cp:lastPrinted>
  <dcterms:created xsi:type="dcterms:W3CDTF">2014-10-27T05:47:55Z</dcterms:created>
  <dcterms:modified xsi:type="dcterms:W3CDTF">2015-09-14T13:37:15Z</dcterms:modified>
</cp:coreProperties>
</file>