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313" r:id="rId4"/>
    <p:sldId id="307" r:id="rId5"/>
    <p:sldId id="319" r:id="rId6"/>
    <p:sldId id="308" r:id="rId7"/>
    <p:sldId id="311" r:id="rId8"/>
    <p:sldId id="309" r:id="rId9"/>
    <p:sldId id="320" r:id="rId10"/>
    <p:sldId id="321" r:id="rId11"/>
    <p:sldId id="316" r:id="rId12"/>
    <p:sldId id="277" r:id="rId13"/>
    <p:sldId id="271" r:id="rId14"/>
    <p:sldId id="305" r:id="rId15"/>
    <p:sldId id="312" r:id="rId16"/>
    <p:sldId id="322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5BB796-C279-4272-AD04-97F82CA456BC}">
          <p14:sldIdLst/>
        </p14:section>
        <p14:section name="タイトルなしのセクション" id="{1FBC96C7-5BEF-4347-AB4B-A35EB9EF7BB4}">
          <p14:sldIdLst>
            <p14:sldId id="256"/>
            <p14:sldId id="257"/>
            <p14:sldId id="313"/>
            <p14:sldId id="307"/>
            <p14:sldId id="319"/>
            <p14:sldId id="308"/>
            <p14:sldId id="311"/>
            <p14:sldId id="309"/>
            <p14:sldId id="320"/>
            <p14:sldId id="321"/>
            <p14:sldId id="316"/>
            <p14:sldId id="277"/>
            <p14:sldId id="271"/>
            <p14:sldId id="305"/>
            <p14:sldId id="312"/>
            <p14:sldId id="322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53D"/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80069" autoAdjust="0"/>
  </p:normalViewPr>
  <p:slideViewPr>
    <p:cSldViewPr snapToGrid="0">
      <p:cViewPr varScale="1">
        <p:scale>
          <a:sx n="57" d="100"/>
          <a:sy n="57" d="100"/>
        </p:scale>
        <p:origin x="-157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78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1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65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63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19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1" lang="en-US" altLang="ja-JP" dirty="0" smtClean="0"/>
              <a:t>to facilitate multiplexing of Compressed </a:t>
            </a:r>
            <a:r>
              <a:rPr kumimoji="1" lang="en-US" altLang="ja-JP" dirty="0" err="1" smtClean="0"/>
              <a:t>beamforming</a:t>
            </a:r>
            <a:r>
              <a:rPr kumimoji="1" lang="en-US" altLang="ja-JP" dirty="0" smtClean="0"/>
              <a:t> frames from STAs</a:t>
            </a:r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81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71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802.11-15/1097r1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Narendar Madhavan, Toshiba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57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Narendar Madhavan, Toshiba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802.11-15/1097r1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Microsoft_Word___1.docx"/><Relationship Id="rId7" Type="http://schemas.openxmlformats.org/officeDocument/2006/relationships/package" Target="../embeddings/Microsoft_Word___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Word___2.docx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21733" y="685800"/>
            <a:ext cx="8136467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Reducing Channel Sounding Protocol </a:t>
            </a:r>
            <a:r>
              <a:rPr lang="en-GB" dirty="0"/>
              <a:t>O</a:t>
            </a:r>
            <a:r>
              <a:rPr lang="en-GB" dirty="0" smtClean="0"/>
              <a:t>verhead for 11ax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644352"/>
              </p:ext>
            </p:extLst>
          </p:nvPr>
        </p:nvGraphicFramePr>
        <p:xfrm>
          <a:off x="519113" y="2573338"/>
          <a:ext cx="80597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" name="Document" r:id="rId4" imgW="9344962" imgH="3478904" progId="Word.Document.8">
                  <p:embed/>
                </p:oleObj>
              </mc:Choice>
              <mc:Fallback>
                <p:oleObj name="Document" r:id="rId4" imgW="9344962" imgH="34789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573338"/>
                        <a:ext cx="8059737" cy="300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5565" y="1830388"/>
            <a:ext cx="8767482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Pros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Channel sounding frame sequence is the same as 11ac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Enhanced NDPA contains the trigger info that enables UL MU mode of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Efficient as Trigger and NDPA are integrated into one frame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Robust, no redundant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Cons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 special type of Trigger mechanism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UL data does not </a:t>
            </a:r>
            <a:r>
              <a:rPr kumimoji="1" lang="en-US" altLang="ja-JP" dirty="0" smtClean="0"/>
              <a:t>sent </a:t>
            </a:r>
            <a:r>
              <a:rPr kumimoji="1" lang="en-US" altLang="ja-JP" dirty="0" smtClean="0"/>
              <a:t>immediately after the Trigger frame</a:t>
            </a:r>
          </a:p>
          <a:p>
            <a:pPr marL="457200" lvl="1" indent="0"/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61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336" y="397827"/>
            <a:ext cx="9057939" cy="1065213"/>
          </a:xfrm>
        </p:spPr>
        <p:txBody>
          <a:bodyPr/>
          <a:lstStyle/>
          <a:p>
            <a:r>
              <a:rPr kumimoji="1" lang="en-US" altLang="ja-JP" dirty="0" smtClean="0"/>
              <a:t>Comparison of the HE Sounding Protocol Options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154" y="1172584"/>
            <a:ext cx="8756724" cy="50991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ja-JP" sz="20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00B050"/>
                </a:solidFill>
              </a:rPr>
              <a:t>Aggregated </a:t>
            </a:r>
            <a:r>
              <a:rPr lang="en-US" altLang="ja-JP" sz="2000" dirty="0">
                <a:solidFill>
                  <a:srgbClr val="00B050"/>
                </a:solidFill>
              </a:rPr>
              <a:t>NDPA and Trigger </a:t>
            </a:r>
            <a:r>
              <a:rPr lang="en-US" altLang="ja-JP" sz="2000" dirty="0" smtClean="0">
                <a:solidFill>
                  <a:srgbClr val="00B050"/>
                </a:solidFill>
              </a:rPr>
              <a:t>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UL </a:t>
            </a:r>
            <a:r>
              <a:rPr lang="en-US" altLang="ja-JP" sz="1800" dirty="0"/>
              <a:t>MU data </a:t>
            </a:r>
            <a:r>
              <a:rPr lang="en-US" altLang="ja-JP" sz="1800" dirty="0" smtClean="0"/>
              <a:t>(Compressed </a:t>
            </a:r>
            <a:r>
              <a:rPr lang="en-US" altLang="ja-JP" sz="1800" dirty="0" err="1" smtClean="0"/>
              <a:t>beamforming</a:t>
            </a:r>
            <a:r>
              <a:rPr lang="en-US" altLang="ja-JP" sz="1800" dirty="0" smtClean="0"/>
              <a:t> reports) does </a:t>
            </a:r>
            <a:r>
              <a:rPr lang="en-US" altLang="ja-JP" sz="1800" dirty="0"/>
              <a:t>not arrive immediately after TBD IFS of trigger frame </a:t>
            </a: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>
                <a:solidFill>
                  <a:srgbClr val="00B050"/>
                </a:solidFill>
              </a:rPr>
              <a:t>Explicit </a:t>
            </a:r>
            <a:r>
              <a:rPr lang="en-US" altLang="ja-JP" sz="2000" dirty="0">
                <a:solidFill>
                  <a:srgbClr val="00B050"/>
                </a:solidFill>
              </a:rPr>
              <a:t>Trigger frame after NDP frame</a:t>
            </a:r>
            <a:r>
              <a:rPr lang="en-US" altLang="ja-JP" sz="2000" dirty="0" smtClean="0">
                <a:solidFill>
                  <a:srgbClr val="00B050"/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No new frame format for NDPA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Channel </a:t>
            </a:r>
            <a:r>
              <a:rPr lang="en-US" altLang="ja-JP" sz="1800" dirty="0"/>
              <a:t>sounding frame exchange sequence is </a:t>
            </a:r>
            <a:r>
              <a:rPr lang="en-US" altLang="ja-JP" sz="1800" dirty="0" smtClean="0"/>
              <a:t>changed from the 11ac case</a:t>
            </a:r>
            <a:endParaRPr lang="ja-JP" altLang="en-US" sz="1800" dirty="0"/>
          </a:p>
          <a:p>
            <a:pPr marL="457200" lvl="1" indent="0"/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rgbClr val="00B050"/>
                </a:solidFill>
              </a:rPr>
              <a:t>Enhanced </a:t>
            </a:r>
            <a:r>
              <a:rPr lang="en-US" altLang="ja-JP" sz="2000" dirty="0" smtClean="0">
                <a:solidFill>
                  <a:srgbClr val="00B050"/>
                </a:solidFill>
              </a:rPr>
              <a:t>NDPA </a:t>
            </a:r>
            <a:r>
              <a:rPr lang="en-US" altLang="ja-JP" sz="2000" dirty="0">
                <a:solidFill>
                  <a:srgbClr val="00B050"/>
                </a:solidFill>
              </a:rPr>
              <a:t>frame </a:t>
            </a:r>
            <a:endParaRPr lang="en-US" altLang="ja-JP" sz="2000" dirty="0" smtClean="0">
              <a:solidFill>
                <a:srgbClr val="00B05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Trigger info incorporated in the enhanced NDPA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Robust and reduces overhead </a:t>
            </a:r>
            <a:r>
              <a:rPr lang="en-US" altLang="ja-JP" sz="1800" dirty="0" smtClean="0">
                <a:solidFill>
                  <a:schemeClr val="tx1"/>
                </a:solidFill>
              </a:rPr>
              <a:t>considerably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A new trigger mechanism as UL MU data doesn’t  arrive after TBD IFS of trigger frame </a:t>
            </a:r>
            <a:endParaRPr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39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67934"/>
            <a:ext cx="8103198" cy="4426480"/>
          </a:xfrm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dirty="0"/>
              <a:t>Multiplexing of responses from multiple STAs, to data transmission from AP, improves efficiency and </a:t>
            </a:r>
            <a:r>
              <a:rPr lang="en-US" altLang="ja-JP" dirty="0"/>
              <a:t>reduces overhead 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Protocol </a:t>
            </a:r>
            <a:r>
              <a:rPr lang="en-US" altLang="ja-JP" dirty="0"/>
              <a:t>overhead from sounding and CSI feedback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MU-MIMO needs frequent updates of CSI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Number of </a:t>
            </a:r>
            <a:r>
              <a:rPr lang="en-US" altLang="ja-JP" sz="1800" dirty="0" smtClean="0"/>
              <a:t>stations</a:t>
            </a:r>
            <a:endParaRPr lang="en-US" altLang="ko-KR" sz="18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Need for efficient mechanism for sounding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Compressed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frames from multiple STAs can be multiplexed. </a:t>
            </a:r>
            <a:endParaRPr lang="en-US" altLang="ko-KR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 smtClean="0"/>
              <a:t>A few plausible options for HE sounding protocol presented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11-15-0132r7 </a:t>
            </a:r>
            <a:r>
              <a:rPr lang="en-US" altLang="ja-JP" dirty="0"/>
              <a:t>Spec </a:t>
            </a:r>
            <a:r>
              <a:rPr lang="en-US" altLang="ja-JP" dirty="0" smtClean="0"/>
              <a:t>Framework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[2] 802.11-15/</a:t>
            </a:r>
            <a:r>
              <a:rPr lang="en-US" altLang="ja-JP" dirty="0"/>
              <a:t> 597r1 “</a:t>
            </a:r>
            <a:r>
              <a:rPr lang="en-US" altLang="ja-JP" dirty="0" err="1"/>
              <a:t>Beamformed</a:t>
            </a:r>
            <a:r>
              <a:rPr lang="en-US" altLang="ja-JP" dirty="0"/>
              <a:t> HE PPDU”</a:t>
            </a: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i="1" dirty="0"/>
              <a:t>Do you agree to add to the TG Specification Framework:</a:t>
            </a:r>
            <a:endParaRPr lang="ja-JP" altLang="ja-JP" dirty="0"/>
          </a:p>
          <a:p>
            <a:r>
              <a:rPr lang="en-GB" altLang="ja-JP" i="1" dirty="0" err="1"/>
              <a:t>x.y.z</a:t>
            </a:r>
            <a:r>
              <a:rPr lang="en-GB" altLang="ja-JP" i="1" dirty="0"/>
              <a:t>. </a:t>
            </a:r>
            <a:r>
              <a:rPr lang="en-US" altLang="ko-KR" dirty="0" smtClean="0"/>
              <a:t>: 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/>
              <a:t>The amendment shall </a:t>
            </a:r>
            <a:r>
              <a:rPr lang="en-US" altLang="ko-KR" dirty="0" smtClean="0"/>
              <a:t>define a mechanism to enable multiplexing of the Compressed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Action frame (CSI feedback) from multiple stations using </a:t>
            </a:r>
            <a:r>
              <a:rPr lang="en-US" altLang="ko-KR" dirty="0"/>
              <a:t>UL </a:t>
            </a:r>
            <a:r>
              <a:rPr lang="en-US" altLang="ko-KR" dirty="0" smtClean="0"/>
              <a:t>MU(MIMO or OFDMA) </a:t>
            </a:r>
            <a:r>
              <a:rPr lang="en-US" altLang="ko-KR" dirty="0"/>
              <a:t>mode</a:t>
            </a:r>
          </a:p>
          <a:p>
            <a:endParaRPr lang="en-US" altLang="ko-KR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 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ja-JP" i="1" dirty="0"/>
              <a:t>Do you agree to add to the TG Specification Framework:</a:t>
            </a:r>
            <a:endParaRPr lang="ja-JP" altLang="ja-JP" dirty="0"/>
          </a:p>
          <a:p>
            <a:r>
              <a:rPr lang="en-GB" altLang="ja-JP" i="1" dirty="0" err="1"/>
              <a:t>x.y.z</a:t>
            </a:r>
            <a:r>
              <a:rPr lang="en-GB" altLang="ja-JP" i="1" dirty="0"/>
              <a:t>. </a:t>
            </a:r>
            <a:r>
              <a:rPr lang="en-US" altLang="ko-KR" dirty="0" smtClean="0"/>
              <a:t>: </a:t>
            </a:r>
          </a:p>
          <a:p>
            <a:pPr marL="342900" lvl="1" indent="-342900">
              <a:spcBef>
                <a:spcPts val="600"/>
              </a:spcBef>
            </a:pPr>
            <a:r>
              <a:rPr lang="en-US" altLang="ko-KR" dirty="0"/>
              <a:t>The amendment shall define a </a:t>
            </a:r>
            <a:r>
              <a:rPr lang="en-US" altLang="ko-KR" dirty="0" smtClean="0"/>
              <a:t>new channel sounding sequence that includes trigger information in order to facilitate UL MU mode of </a:t>
            </a:r>
            <a:r>
              <a:rPr lang="en-US" altLang="ko-KR" dirty="0"/>
              <a:t>Compressed </a:t>
            </a:r>
            <a:r>
              <a:rPr lang="en-US" altLang="ko-KR" dirty="0" err="1"/>
              <a:t>Beamforming</a:t>
            </a:r>
            <a:r>
              <a:rPr lang="en-US" altLang="ko-KR" dirty="0"/>
              <a:t> Action frame from </a:t>
            </a:r>
            <a:r>
              <a:rPr lang="en-US" altLang="ko-KR" dirty="0" smtClean="0"/>
              <a:t>multiple STAs.</a:t>
            </a:r>
            <a:endParaRPr lang="en-US" altLang="ko-KR" dirty="0"/>
          </a:p>
          <a:p>
            <a:endParaRPr lang="en-US" altLang="ko-KR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6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Straw Poll </a:t>
            </a:r>
            <a:r>
              <a:rPr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484556"/>
            <a:ext cx="7770813" cy="4609858"/>
          </a:xfrm>
        </p:spPr>
        <p:txBody>
          <a:bodyPr/>
          <a:lstStyle/>
          <a:p>
            <a:r>
              <a:rPr kumimoji="1" lang="en-US" altLang="ja-JP" dirty="0" smtClean="0"/>
              <a:t>Which option do you prefer for enabling UL MU mode in the channel sounding sequence in order to obtain CSI feedback from multiple stations </a:t>
            </a:r>
            <a:r>
              <a:rPr lang="en-US" altLang="ja-JP" dirty="0"/>
              <a:t>simultaneously </a:t>
            </a:r>
            <a:r>
              <a:rPr kumimoji="1" lang="en-US" altLang="ja-JP" dirty="0" smtClean="0"/>
              <a:t>?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133251" y="2784054"/>
            <a:ext cx="7770813" cy="33103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1800" kern="0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. Aggregated NDPA and Trigger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2. Explicit Trigger frame after NDP frame</a:t>
            </a: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3. Enhanced NDPA frame</a:t>
            </a:r>
          </a:p>
          <a:p>
            <a:pPr marL="0" indent="0"/>
            <a:endParaRPr lang="en-US" altLang="ja-JP" sz="1600" kern="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endParaRPr lang="en-US" altLang="ja-JP" sz="1600" kern="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sz="1600" kern="0" dirty="0" smtClean="0">
                <a:solidFill>
                  <a:schemeClr val="accent1">
                    <a:lumMod val="50000"/>
                  </a:schemeClr>
                </a:solidFill>
              </a:rPr>
              <a:t>4. Abstain</a:t>
            </a:r>
            <a:endParaRPr lang="en-US" altLang="ja-JP" sz="1600" kern="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444533" y="3199593"/>
            <a:ext cx="2751644" cy="501998"/>
            <a:chOff x="2101339" y="2034663"/>
            <a:chExt cx="2751644" cy="501998"/>
          </a:xfrm>
        </p:grpSpPr>
        <p:sp>
          <p:nvSpPr>
            <p:cNvPr id="10" name="正方形/長方形 9"/>
            <p:cNvSpPr/>
            <p:nvPr/>
          </p:nvSpPr>
          <p:spPr bwMode="auto">
            <a:xfrm>
              <a:off x="2101339" y="2047508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3392845" y="2048220"/>
              <a:ext cx="728134" cy="488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4124849" y="2047508"/>
              <a:ext cx="728134" cy="48915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Trigger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Frame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テキスト ボックス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グループ化 13"/>
          <p:cNvGrpSpPr/>
          <p:nvPr/>
        </p:nvGrpSpPr>
        <p:grpSpPr>
          <a:xfrm>
            <a:off x="2438349" y="4113782"/>
            <a:ext cx="4675037" cy="650903"/>
            <a:chOff x="1309611" y="3568536"/>
            <a:chExt cx="4675037" cy="650903"/>
          </a:xfrm>
        </p:grpSpPr>
        <p:sp>
          <p:nvSpPr>
            <p:cNvPr id="15" name="正方形/長方形 14"/>
            <p:cNvSpPr/>
            <p:nvPr/>
          </p:nvSpPr>
          <p:spPr bwMode="auto">
            <a:xfrm>
              <a:off x="3489664" y="3687353"/>
              <a:ext cx="728134" cy="482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4393459" y="3687353"/>
              <a:ext cx="693219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5291429" y="3687353"/>
              <a:ext cx="693219" cy="4789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Trigger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 rot="16200000">
              <a:off x="4875319" y="378503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16200000">
              <a:off x="3998185" y="378503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正方形/長方形 19"/>
            <p:cNvSpPr/>
            <p:nvPr/>
          </p:nvSpPr>
          <p:spPr bwMode="auto">
            <a:xfrm>
              <a:off x="1309611" y="3687353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2080198" y="3687989"/>
              <a:ext cx="515238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1772751" y="3684432"/>
              <a:ext cx="614891" cy="38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テキスト ボックス 22"/>
                <p:cNvSpPr txBox="1"/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4" name="グループ化 23"/>
          <p:cNvGrpSpPr/>
          <p:nvPr/>
        </p:nvGrpSpPr>
        <p:grpSpPr>
          <a:xfrm>
            <a:off x="2438349" y="5140864"/>
            <a:ext cx="2079660" cy="515838"/>
            <a:chOff x="2099012" y="5060200"/>
            <a:chExt cx="2079660" cy="515838"/>
          </a:xfrm>
        </p:grpSpPr>
        <p:sp>
          <p:nvSpPr>
            <p:cNvPr id="25" name="正方形/長方形 24"/>
            <p:cNvSpPr/>
            <p:nvPr/>
          </p:nvSpPr>
          <p:spPr bwMode="auto">
            <a:xfrm>
              <a:off x="2099012" y="5093709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テキスト ボックス 25"/>
                <p:cNvSpPr txBox="1"/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テキスト ボックス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正方形/長方形 26"/>
            <p:cNvSpPr/>
            <p:nvPr/>
          </p:nvSpPr>
          <p:spPr bwMode="auto">
            <a:xfrm>
              <a:off x="3346798" y="5093709"/>
              <a:ext cx="831874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093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12788"/>
            <a:ext cx="7772400" cy="71218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8733" y="1199854"/>
            <a:ext cx="8437083" cy="4856701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802.11ax is envisaged to improve efficiency by introducing innovative technologies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Multiplexing of BA/ACK responses from STAs to data transmission.  </a:t>
            </a:r>
          </a:p>
          <a:p>
            <a:r>
              <a:rPr lang="en-US" altLang="ja-JP" sz="2000" dirty="0" smtClean="0"/>
              <a:t>	The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 Spec Framework Document (SFD)[1] includes </a:t>
            </a:r>
            <a:r>
              <a:rPr lang="en-US" altLang="ja-JP" sz="2000" dirty="0" smtClean="0"/>
              <a:t>BA/ACK multiplexing;</a:t>
            </a:r>
            <a:endParaRPr lang="en-US" altLang="ja-JP" sz="2000" dirty="0"/>
          </a:p>
          <a:p>
            <a:pPr lvl="1"/>
            <a:r>
              <a:rPr lang="en-GB" altLang="ja-JP" sz="1800" i="1" dirty="0"/>
              <a:t>The amendment shall include a mechanism to multiplex BA/ACK responses to DL MU transmission. [MU Motion #4, March 2015]</a:t>
            </a:r>
          </a:p>
          <a:p>
            <a:r>
              <a:rPr lang="en-US" altLang="ja-JP" sz="2000" dirty="0" smtClean="0"/>
              <a:t>	The </a:t>
            </a:r>
            <a:r>
              <a:rPr lang="en-US" altLang="ja-JP" sz="2000" dirty="0" err="1"/>
              <a:t>TGax</a:t>
            </a:r>
            <a:r>
              <a:rPr lang="en-US" altLang="ja-JP" sz="2000" dirty="0"/>
              <a:t> SFD also includes </a:t>
            </a:r>
            <a:r>
              <a:rPr lang="en-US" altLang="ja-JP" sz="2000" dirty="0" smtClean="0"/>
              <a:t>MU modes for both UL and DL;</a:t>
            </a:r>
            <a:endParaRPr lang="en-US" altLang="ja-JP" sz="2000" dirty="0"/>
          </a:p>
          <a:p>
            <a:pPr lvl="1"/>
            <a:r>
              <a:rPr lang="en-GB" altLang="ja-JP" sz="1800" i="1" dirty="0"/>
              <a:t>MU features include UL and DL OFDMA and UL and DL MU-MIMO</a:t>
            </a:r>
            <a:r>
              <a:rPr lang="en-GB" altLang="ja-JP" sz="1800" i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ja-JP" sz="2000" dirty="0" smtClean="0"/>
              <a:t>Multiplexing of responses from multiple STAs, to data transmission from AP, improves efficiency and </a:t>
            </a:r>
            <a:r>
              <a:rPr lang="en-US" altLang="ja-JP" sz="2000" dirty="0" smtClean="0"/>
              <a:t>reduces overhead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More overhead reduction as the number of STAs increase</a:t>
            </a:r>
            <a:endParaRPr lang="en-GB" altLang="ja-JP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200" dirty="0">
                <a:latin typeface="+mj-lt"/>
              </a:rPr>
              <a:t>11ac Sounding protocol can be improved by applying similar techniques</a:t>
            </a:r>
            <a:endParaRPr lang="en-US" altLang="ko-KR" sz="20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20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sz="2000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4909"/>
          </a:xfrm>
        </p:spPr>
        <p:txBody>
          <a:bodyPr/>
          <a:lstStyle/>
          <a:p>
            <a:r>
              <a:rPr kumimoji="1" lang="en-US" altLang="ja-JP" dirty="0" smtClean="0"/>
              <a:t>11ac Sounding Protocol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320710"/>
            <a:ext cx="7770813" cy="3775494"/>
          </a:xfrm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DL-MU-MIMO relies on channel state information (CSI) obtained during sounding for pre-coding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Protocol </a:t>
            </a:r>
            <a:r>
              <a:rPr lang="en-US" altLang="ja-JP" dirty="0"/>
              <a:t>overhead from sounding and CSI feedback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/>
              <a:t>MU-MIMO needs frequent updates of CSI 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1800" dirty="0" smtClean="0"/>
              <a:t>Overhead increase with number </a:t>
            </a:r>
            <a:r>
              <a:rPr lang="en-US" altLang="ja-JP" sz="1800" dirty="0"/>
              <a:t>of </a:t>
            </a:r>
            <a:r>
              <a:rPr lang="en-US" altLang="ja-JP" sz="1800" dirty="0" smtClean="0"/>
              <a:t>STAs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sz="1800" dirty="0" smtClean="0"/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dirty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dirty="0"/>
              <a:t>How to reduce the overhead incurred in sounding protocol for 11ax?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 (response to NDPA/NDP) </a:t>
            </a:r>
            <a:r>
              <a:rPr lang="en-US" altLang="ja-JP" dirty="0"/>
              <a:t>from the STAs can be multiplexed using UL MU-MIMO/UL OFDMA</a:t>
            </a:r>
            <a:endParaRPr lang="ja-JP" altLang="en-US" dirty="0"/>
          </a:p>
          <a:p>
            <a:pPr marL="457200" lvl="1" indent="0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520963" y="3208457"/>
            <a:ext cx="7648050" cy="1834589"/>
            <a:chOff x="685797" y="4225957"/>
            <a:chExt cx="7648050" cy="1834589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696912" y="4819386"/>
              <a:ext cx="7636935" cy="1241160"/>
              <a:chOff x="696912" y="4819386"/>
              <a:chExt cx="7636935" cy="1241160"/>
            </a:xfrm>
          </p:grpSpPr>
          <p:cxnSp>
            <p:nvCxnSpPr>
              <p:cNvPr id="35" name="直線コネクタ 34"/>
              <p:cNvCxnSpPr/>
              <p:nvPr/>
            </p:nvCxnSpPr>
            <p:spPr bwMode="auto">
              <a:xfrm>
                <a:off x="696914" y="4819386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6" name="直線コネクタ 35"/>
              <p:cNvCxnSpPr/>
              <p:nvPr/>
            </p:nvCxnSpPr>
            <p:spPr bwMode="auto">
              <a:xfrm>
                <a:off x="696914" y="5198800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7" name="直線コネクタ 36"/>
              <p:cNvCxnSpPr/>
              <p:nvPr/>
            </p:nvCxnSpPr>
            <p:spPr bwMode="auto">
              <a:xfrm>
                <a:off x="696913" y="5654415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8" name="直線コネクタ 37"/>
              <p:cNvCxnSpPr/>
              <p:nvPr/>
            </p:nvCxnSpPr>
            <p:spPr bwMode="auto">
              <a:xfrm>
                <a:off x="696912" y="6060545"/>
                <a:ext cx="7636933" cy="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2185459" y="4332599"/>
              <a:ext cx="5911850" cy="1727946"/>
              <a:chOff x="804333" y="4337056"/>
              <a:chExt cx="5911850" cy="1727946"/>
            </a:xfrm>
          </p:grpSpPr>
          <p:sp>
            <p:nvSpPr>
              <p:cNvPr id="28" name="正方形/長方形 27"/>
              <p:cNvSpPr/>
              <p:nvPr/>
            </p:nvSpPr>
            <p:spPr bwMode="auto">
              <a:xfrm>
                <a:off x="804333" y="4337056"/>
                <a:ext cx="728134" cy="482329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NDPA</a:t>
                </a:r>
                <a:endParaRPr kumimoji="0" lang="ja-JP" alt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 bwMode="auto">
              <a:xfrm>
                <a:off x="1708128" y="4337056"/>
                <a:ext cx="693219" cy="478914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NDP</a:t>
                </a:r>
                <a:r>
                  <a:rPr lang="en-US" altLang="ja-JP" sz="12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 bwMode="auto">
              <a:xfrm>
                <a:off x="2576216" y="4824437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 bwMode="auto">
              <a:xfrm>
                <a:off x="3445096" y="4442869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Report Poll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 bwMode="auto">
              <a:xfrm>
                <a:off x="4313184" y="5281635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 bwMode="auto">
              <a:xfrm>
                <a:off x="5154084" y="4446294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Report Poll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 bwMode="auto">
              <a:xfrm>
                <a:off x="6022964" y="5691387"/>
                <a:ext cx="693219" cy="37361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altLang="ja-JP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VHT Compressed </a:t>
                </a:r>
                <a:r>
                  <a:rPr kumimoji="0" lang="en-US" altLang="ja-JP" sz="7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Beamforming</a:t>
                </a:r>
                <a:r>
                  <a:rPr lang="en-US" altLang="ja-JP" sz="700" dirty="0" smtClean="0">
                    <a:solidFill>
                      <a:schemeClr val="tx1"/>
                    </a:solidFill>
                  </a:rPr>
                  <a:t> </a:t>
                </a:r>
                <a:endParaRPr kumimoji="0" lang="ja-JP" alt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</p:grpSp>
        <p:cxnSp>
          <p:nvCxnSpPr>
            <p:cNvPr id="10" name="直線矢印コネクタ 9"/>
            <p:cNvCxnSpPr/>
            <p:nvPr/>
          </p:nvCxnSpPr>
          <p:spPr bwMode="auto">
            <a:xfrm flipV="1">
              <a:off x="3781681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直線矢印コネクタ 10"/>
            <p:cNvCxnSpPr/>
            <p:nvPr/>
          </p:nvCxnSpPr>
          <p:spPr bwMode="auto">
            <a:xfrm flipV="1">
              <a:off x="2891868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2" name="直線矢印コネクタ 11"/>
            <p:cNvCxnSpPr/>
            <p:nvPr/>
          </p:nvCxnSpPr>
          <p:spPr bwMode="auto">
            <a:xfrm flipV="1">
              <a:off x="4650561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直線矢印コネクタ 12"/>
            <p:cNvCxnSpPr/>
            <p:nvPr/>
          </p:nvCxnSpPr>
          <p:spPr bwMode="auto">
            <a:xfrm flipV="1">
              <a:off x="5519441" y="4853573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直線矢印コネクタ 13"/>
            <p:cNvCxnSpPr/>
            <p:nvPr/>
          </p:nvCxnSpPr>
          <p:spPr bwMode="auto">
            <a:xfrm flipV="1">
              <a:off x="6359549" y="4871049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直線矢印コネクタ 14"/>
            <p:cNvCxnSpPr/>
            <p:nvPr/>
          </p:nvCxnSpPr>
          <p:spPr bwMode="auto">
            <a:xfrm flipV="1">
              <a:off x="7228429" y="4853573"/>
              <a:ext cx="175661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685800" y="4483979"/>
              <a:ext cx="6148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85799" y="4895145"/>
              <a:ext cx="6936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1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5798" y="5321895"/>
              <a:ext cx="6936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2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85797" y="5719848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3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 rot="16200000">
              <a:off x="3571114" y="4430282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 rot="16200000">
              <a:off x="2693980" y="4430281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 rot="16200000">
              <a:off x="4412225" y="4430280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 rot="16200000">
              <a:off x="5299826" y="4437599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 rot="16200000">
              <a:off x="6129579" y="4460741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 rot="16200000">
              <a:off x="7020251" y="4454348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 rot="16200000">
              <a:off x="1670216" y="4333348"/>
              <a:ext cx="6148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DIFS &amp; </a:t>
              </a:r>
              <a:r>
                <a:rPr kumimoji="1" lang="en-US" altLang="ja-JP" sz="1000" b="1" dirty="0" err="1" smtClean="0">
                  <a:solidFill>
                    <a:schemeClr val="tx1"/>
                  </a:solidFill>
                </a:rPr>
                <a:t>Backoff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27" name="直線矢印コネクタ 26"/>
            <p:cNvCxnSpPr/>
            <p:nvPr/>
          </p:nvCxnSpPr>
          <p:spPr bwMode="auto">
            <a:xfrm>
              <a:off x="1802252" y="4862311"/>
              <a:ext cx="375464" cy="87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75867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14054"/>
          </a:xfrm>
        </p:spPr>
        <p:txBody>
          <a:bodyPr/>
          <a:lstStyle/>
          <a:p>
            <a:r>
              <a:rPr kumimoji="1" lang="en-US" altLang="ja-JP" dirty="0" smtClean="0"/>
              <a:t>HE Sounding protocol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cxnSp>
        <p:nvCxnSpPr>
          <p:cNvPr id="82" name="直線コネクタ 81"/>
          <p:cNvCxnSpPr>
            <a:stCxn id="26" idx="0"/>
            <a:endCxn id="58" idx="0"/>
          </p:cNvCxnSpPr>
          <p:nvPr/>
        </p:nvCxnSpPr>
        <p:spPr bwMode="auto">
          <a:xfrm>
            <a:off x="1021886" y="1464830"/>
            <a:ext cx="6953" cy="2750714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20" idx="0"/>
            <a:endCxn id="61" idx="3"/>
          </p:cNvCxnSpPr>
          <p:nvPr/>
        </p:nvCxnSpPr>
        <p:spPr bwMode="auto">
          <a:xfrm>
            <a:off x="2720461" y="1475976"/>
            <a:ext cx="32002" cy="2791032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rgbClr val="C0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89"/>
          <p:cNvCxnSpPr/>
          <p:nvPr/>
        </p:nvCxnSpPr>
        <p:spPr bwMode="auto">
          <a:xfrm flipH="1">
            <a:off x="4014856" y="3404483"/>
            <a:ext cx="5013254" cy="1167481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163" name="グループ化 162"/>
          <p:cNvGrpSpPr/>
          <p:nvPr/>
        </p:nvGrpSpPr>
        <p:grpSpPr>
          <a:xfrm>
            <a:off x="243651" y="1104658"/>
            <a:ext cx="8804543" cy="2279386"/>
            <a:chOff x="243651" y="1104658"/>
            <a:chExt cx="8804543" cy="227938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43651" y="1104658"/>
              <a:ext cx="8804543" cy="1897274"/>
              <a:chOff x="665407" y="4163271"/>
              <a:chExt cx="8245549" cy="1897274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96912" y="4819386"/>
                <a:ext cx="8214044" cy="1241159"/>
                <a:chOff x="696912" y="4819386"/>
                <a:chExt cx="8214044" cy="1241159"/>
              </a:xfrm>
            </p:grpSpPr>
            <p:cxnSp>
              <p:nvCxnSpPr>
                <p:cNvPr id="35" name="直線コネクタ 34"/>
                <p:cNvCxnSpPr/>
                <p:nvPr/>
              </p:nvCxnSpPr>
              <p:spPr bwMode="auto">
                <a:xfrm>
                  <a:off x="696914" y="4819386"/>
                  <a:ext cx="8214042" cy="14079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6" name="直線コネクタ 35"/>
                <p:cNvCxnSpPr/>
                <p:nvPr/>
              </p:nvCxnSpPr>
              <p:spPr bwMode="auto">
                <a:xfrm flipV="1">
                  <a:off x="696914" y="5216303"/>
                  <a:ext cx="8214042" cy="1451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7" name="直線コネクタ 36"/>
                <p:cNvCxnSpPr/>
                <p:nvPr/>
              </p:nvCxnSpPr>
              <p:spPr bwMode="auto">
                <a:xfrm>
                  <a:off x="696913" y="5632899"/>
                  <a:ext cx="8214043" cy="7832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直線コネクタ 37"/>
                <p:cNvCxnSpPr/>
                <p:nvPr/>
              </p:nvCxnSpPr>
              <p:spPr bwMode="auto">
                <a:xfrm flipV="1">
                  <a:off x="696912" y="6022487"/>
                  <a:ext cx="8214044" cy="38058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1812990" y="4332599"/>
                <a:ext cx="6183571" cy="1698760"/>
                <a:chOff x="431864" y="4337056"/>
                <a:chExt cx="6183571" cy="1698760"/>
              </a:xfrm>
            </p:grpSpPr>
            <p:sp>
              <p:nvSpPr>
                <p:cNvPr id="28" name="正方形/長方形 27"/>
                <p:cNvSpPr/>
                <p:nvPr/>
              </p:nvSpPr>
              <p:spPr bwMode="auto">
                <a:xfrm>
                  <a:off x="431864" y="4337056"/>
                  <a:ext cx="513347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1146399" y="4347727"/>
                  <a:ext cx="473708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1790067" y="4867867"/>
                  <a:ext cx="671708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2641266" y="4462157"/>
                  <a:ext cx="654091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3467535" y="5271573"/>
                  <a:ext cx="68500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 bwMode="auto">
                <a:xfrm>
                  <a:off x="4308330" y="4468639"/>
                  <a:ext cx="693219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5180278" y="5662201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93" name="正方形/長方形 92"/>
                <p:cNvSpPr/>
                <p:nvPr/>
              </p:nvSpPr>
              <p:spPr bwMode="auto">
                <a:xfrm>
                  <a:off x="5922216" y="4479479"/>
                  <a:ext cx="693219" cy="373615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Report Poll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2995531" y="486061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3842900" y="485965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3" name="直線矢印コネクタ 12"/>
              <p:cNvCxnSpPr/>
              <p:nvPr/>
            </p:nvCxnSpPr>
            <p:spPr bwMode="auto">
              <a:xfrm flipV="1">
                <a:off x="4663376" y="485499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 flipV="1">
                <a:off x="5501546" y="487105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5" name="直線矢印コネクタ 14"/>
              <p:cNvCxnSpPr/>
              <p:nvPr/>
            </p:nvCxnSpPr>
            <p:spPr bwMode="auto">
              <a:xfrm flipV="1">
                <a:off x="6385743" y="4876168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65647" y="4493637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65409" y="4895161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76252" y="5291143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65407" y="5730174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2804478" y="440763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3655520" y="4397616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 rot="16200000">
                <a:off x="4490680" y="4403764"/>
                <a:ext cx="521051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 rot="16200000">
                <a:off x="5334207" y="4404823"/>
                <a:ext cx="543277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 rot="16200000">
                <a:off x="6226064" y="4440108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286842" y="432338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417209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88" name="直線矢印コネクタ 87"/>
              <p:cNvCxnSpPr/>
              <p:nvPr/>
            </p:nvCxnSpPr>
            <p:spPr bwMode="auto">
              <a:xfrm flipV="1">
                <a:off x="2339315" y="485979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89" name="テキスト ボックス 88"/>
              <p:cNvSpPr txBox="1"/>
              <p:nvPr/>
            </p:nvSpPr>
            <p:spPr>
              <a:xfrm rot="16200000">
                <a:off x="2164497" y="4343759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1" name="直線矢印コネクタ 90"/>
              <p:cNvCxnSpPr/>
              <p:nvPr/>
            </p:nvCxnSpPr>
            <p:spPr bwMode="auto">
              <a:xfrm flipV="1">
                <a:off x="7137792" y="4853485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92" name="テキスト ボックス 91"/>
              <p:cNvSpPr txBox="1"/>
              <p:nvPr/>
            </p:nvSpPr>
            <p:spPr>
              <a:xfrm rot="16200000">
                <a:off x="6978113" y="4417425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4" name="直線矢印コネクタ 93"/>
              <p:cNvCxnSpPr/>
              <p:nvPr/>
            </p:nvCxnSpPr>
            <p:spPr bwMode="auto">
              <a:xfrm flipV="1">
                <a:off x="7992740" y="4873210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95" name="テキスト ボックス 94"/>
              <p:cNvSpPr txBox="1"/>
              <p:nvPr/>
            </p:nvSpPr>
            <p:spPr>
              <a:xfrm rot="16200000">
                <a:off x="7821624" y="4459631"/>
                <a:ext cx="517895" cy="230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80" name="直線コネクタ 79"/>
            <p:cNvCxnSpPr/>
            <p:nvPr/>
          </p:nvCxnSpPr>
          <p:spPr bwMode="auto">
            <a:xfrm>
              <a:off x="277292" y="3382991"/>
              <a:ext cx="8742611" cy="1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3" name="正方形/長方形 82"/>
            <p:cNvSpPr/>
            <p:nvPr/>
          </p:nvSpPr>
          <p:spPr bwMode="auto">
            <a:xfrm>
              <a:off x="8307979" y="3003378"/>
              <a:ext cx="740215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VHT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255230" y="3042042"/>
              <a:ext cx="7407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52" name="直線コネクタ 151"/>
          <p:cNvCxnSpPr/>
          <p:nvPr/>
        </p:nvCxnSpPr>
        <p:spPr bwMode="auto">
          <a:xfrm>
            <a:off x="2931834" y="1776282"/>
            <a:ext cx="43345" cy="2805215"/>
          </a:xfrm>
          <a:prstGeom prst="line">
            <a:avLst/>
          </a:prstGeom>
          <a:solidFill>
            <a:srgbClr val="00B8FF"/>
          </a:solidFill>
          <a:ln w="22225" cap="flat" cmpd="sng" algn="ctr">
            <a:solidFill>
              <a:schemeClr val="tx2">
                <a:lumMod val="95000"/>
                <a:lumOff val="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grpSp>
        <p:nvGrpSpPr>
          <p:cNvPr id="76" name="グループ化 75"/>
          <p:cNvGrpSpPr/>
          <p:nvPr/>
        </p:nvGrpSpPr>
        <p:grpSpPr>
          <a:xfrm>
            <a:off x="255307" y="3908098"/>
            <a:ext cx="4271345" cy="2279198"/>
            <a:chOff x="255307" y="3908098"/>
            <a:chExt cx="4271345" cy="2279198"/>
          </a:xfrm>
        </p:grpSpPr>
        <p:grpSp>
          <p:nvGrpSpPr>
            <p:cNvPr id="39" name="グループ化 38"/>
            <p:cNvGrpSpPr/>
            <p:nvPr/>
          </p:nvGrpSpPr>
          <p:grpSpPr>
            <a:xfrm>
              <a:off x="255307" y="3908098"/>
              <a:ext cx="3772680" cy="2279198"/>
              <a:chOff x="685797" y="4221746"/>
              <a:chExt cx="2500503" cy="2279198"/>
            </a:xfrm>
          </p:grpSpPr>
          <p:grpSp>
            <p:nvGrpSpPr>
              <p:cNvPr id="41" name="グループ化 40"/>
              <p:cNvGrpSpPr/>
              <p:nvPr/>
            </p:nvGrpSpPr>
            <p:grpSpPr>
              <a:xfrm>
                <a:off x="1488657" y="4340563"/>
                <a:ext cx="1697643" cy="2122492"/>
                <a:chOff x="107531" y="4345020"/>
                <a:chExt cx="1697643" cy="2122492"/>
              </a:xfrm>
            </p:grpSpPr>
            <p:sp>
              <p:nvSpPr>
                <p:cNvPr id="60" name="正方形/長方形 59"/>
                <p:cNvSpPr/>
                <p:nvPr/>
              </p:nvSpPr>
              <p:spPr bwMode="auto">
                <a:xfrm>
                  <a:off x="107531" y="4345020"/>
                  <a:ext cx="403079" cy="482329"/>
                </a:xfrm>
                <a:prstGeom prst="rect">
                  <a:avLst/>
                </a:prstGeom>
                <a:solidFill>
                  <a:srgbClr val="FF0000">
                    <a:alpha val="27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1" name="正方形/長方形 60"/>
                <p:cNvSpPr/>
                <p:nvPr/>
              </p:nvSpPr>
              <p:spPr bwMode="auto">
                <a:xfrm>
                  <a:off x="618270" y="4345656"/>
                  <a:ext cx="341496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2" name="正方形/長方形 61"/>
                <p:cNvSpPr/>
                <p:nvPr/>
              </p:nvSpPr>
              <p:spPr bwMode="auto">
                <a:xfrm>
                  <a:off x="1105641" y="4878730"/>
                  <a:ext cx="693219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4" name="正方形/長方形 63"/>
                <p:cNvSpPr/>
                <p:nvPr/>
              </p:nvSpPr>
              <p:spPr bwMode="auto">
                <a:xfrm>
                  <a:off x="1111954" y="5279618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66" name="正方形/長方形 65"/>
                <p:cNvSpPr/>
                <p:nvPr/>
              </p:nvSpPr>
              <p:spPr bwMode="auto">
                <a:xfrm>
                  <a:off x="1111954" y="5687624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75" name="正方形/長方形 74"/>
                <p:cNvSpPr/>
                <p:nvPr/>
              </p:nvSpPr>
              <p:spPr bwMode="auto">
                <a:xfrm>
                  <a:off x="1111955" y="6093897"/>
                  <a:ext cx="693219" cy="373615"/>
                </a:xfrm>
                <a:prstGeom prst="rect">
                  <a:avLst/>
                </a:prstGeom>
                <a:solidFill>
                  <a:srgbClr val="FFFF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42" name="直線矢印コネクタ 41"/>
              <p:cNvCxnSpPr/>
              <p:nvPr/>
            </p:nvCxnSpPr>
            <p:spPr bwMode="auto">
              <a:xfrm>
                <a:off x="2335348" y="4858085"/>
                <a:ext cx="148368" cy="404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43" name="直線矢印コネクタ 42"/>
              <p:cNvCxnSpPr/>
              <p:nvPr/>
            </p:nvCxnSpPr>
            <p:spPr bwMode="auto">
              <a:xfrm flipV="1">
                <a:off x="1889838" y="4862132"/>
                <a:ext cx="148686" cy="4564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48" name="テキスト ボックス 47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685799" y="489514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685798" y="5321895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685797" y="57325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 rot="16200000">
                <a:off x="213208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 rot="16200000">
                <a:off x="1691950" y="4402234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 rot="16200000">
                <a:off x="1091097" y="4329137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9" name="直線矢印コネクタ 58"/>
              <p:cNvCxnSpPr/>
              <p:nvPr/>
            </p:nvCxnSpPr>
            <p:spPr bwMode="auto">
              <a:xfrm>
                <a:off x="1211843" y="4860639"/>
                <a:ext cx="264023" cy="391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72" name="テキスト ボックス 71"/>
              <p:cNvSpPr txBox="1"/>
              <p:nvPr/>
            </p:nvSpPr>
            <p:spPr>
              <a:xfrm>
                <a:off x="694326" y="6193167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4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63" name="直線コネクタ 62"/>
            <p:cNvCxnSpPr/>
            <p:nvPr/>
          </p:nvCxnSpPr>
          <p:spPr bwMode="auto">
            <a:xfrm>
              <a:off x="277292" y="4501074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直線コネクタ 96"/>
            <p:cNvCxnSpPr/>
            <p:nvPr/>
          </p:nvCxnSpPr>
          <p:spPr bwMode="auto">
            <a:xfrm>
              <a:off x="291288" y="4925776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直線コネクタ 97"/>
            <p:cNvCxnSpPr/>
            <p:nvPr/>
          </p:nvCxnSpPr>
          <p:spPr bwMode="auto">
            <a:xfrm>
              <a:off x="291288" y="5338594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直線コネクタ 98"/>
            <p:cNvCxnSpPr/>
            <p:nvPr/>
          </p:nvCxnSpPr>
          <p:spPr bwMode="auto">
            <a:xfrm>
              <a:off x="291288" y="5732867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直線コネクタ 99"/>
            <p:cNvCxnSpPr/>
            <p:nvPr/>
          </p:nvCxnSpPr>
          <p:spPr bwMode="auto">
            <a:xfrm>
              <a:off x="291288" y="6139140"/>
              <a:ext cx="4235364" cy="10267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1" name="テキスト ボックス 80"/>
          <p:cNvSpPr txBox="1"/>
          <p:nvPr/>
        </p:nvSpPr>
        <p:spPr>
          <a:xfrm>
            <a:off x="4729550" y="4478108"/>
            <a:ext cx="42903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</a:rPr>
              <a:t>HE compressed </a:t>
            </a:r>
            <a:r>
              <a:rPr kumimoji="1" lang="en-US" altLang="ja-JP" sz="1600" dirty="0" err="1">
                <a:solidFill>
                  <a:schemeClr val="tx1"/>
                </a:solidFill>
              </a:rPr>
              <a:t>beamforming</a:t>
            </a:r>
            <a:r>
              <a:rPr kumimoji="1" lang="en-US" altLang="ja-JP" sz="1600" dirty="0">
                <a:solidFill>
                  <a:schemeClr val="tx1"/>
                </a:solidFill>
              </a:rPr>
              <a:t> frame can simultaneously be sent by the STAs [2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]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Reduces overhead associated with obtaining CSI feedback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To enable UL multiplexing for HE compressed 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beamforming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,  HE NDPA is sent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600" dirty="0" smtClean="0">
                <a:solidFill>
                  <a:schemeClr val="tx1"/>
                </a:solidFill>
              </a:rPr>
              <a:t>What is HE NDPA?   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5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8" y="1803922"/>
            <a:ext cx="7770813" cy="46057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Aggregated 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NDPA and Trigger 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ja-JP" sz="20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Explicit </a:t>
            </a:r>
            <a:r>
              <a:rPr lang="en-US" altLang="ja-JP" dirty="0">
                <a:solidFill>
                  <a:schemeClr val="accent1">
                    <a:lumMod val="50000"/>
                  </a:schemeClr>
                </a:solidFill>
              </a:rPr>
              <a:t>Trigger frame after NDP </a:t>
            </a: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frame</a:t>
            </a:r>
          </a:p>
          <a:p>
            <a:pPr marL="0" indent="0"/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/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accent1">
                    <a:lumMod val="50000"/>
                  </a:schemeClr>
                </a:solidFill>
              </a:rPr>
              <a:t>Enhanced NDPA frame</a:t>
            </a:r>
            <a:endParaRPr lang="en-US" altLang="ja-JP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790732"/>
            <a:ext cx="7770813" cy="723452"/>
          </a:xfrm>
        </p:spPr>
        <p:txBody>
          <a:bodyPr/>
          <a:lstStyle/>
          <a:p>
            <a:r>
              <a:rPr lang="en-US" altLang="ja-JP" dirty="0" smtClean="0"/>
              <a:t>How to enable UL multiplexing for Compressed </a:t>
            </a:r>
            <a:r>
              <a:rPr lang="en-US" altLang="ja-JP" dirty="0" err="1" smtClean="0"/>
              <a:t>Beamforming</a:t>
            </a:r>
            <a:r>
              <a:rPr lang="en-US" altLang="ja-JP" dirty="0" smtClean="0"/>
              <a:t> frames?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2198158" y="2454211"/>
            <a:ext cx="2751644" cy="501998"/>
            <a:chOff x="2101339" y="2034663"/>
            <a:chExt cx="2751644" cy="501998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2101339" y="2047508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3392845" y="2048220"/>
              <a:ext cx="728134" cy="488441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4124849" y="2047508"/>
              <a:ext cx="728134" cy="48915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Trigger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000" dirty="0" smtClean="0">
                  <a:solidFill>
                    <a:schemeClr val="tx1"/>
                  </a:solidFill>
                </a:rPr>
                <a:t>Frame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/>
                <p:cNvSpPr txBox="1"/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テキスト ボックス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0346" y="2034663"/>
                  <a:ext cx="806824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2" name="グループ化 21"/>
          <p:cNvGrpSpPr/>
          <p:nvPr/>
        </p:nvGrpSpPr>
        <p:grpSpPr>
          <a:xfrm>
            <a:off x="1309611" y="3568536"/>
            <a:ext cx="4675037" cy="650903"/>
            <a:chOff x="1309611" y="3568536"/>
            <a:chExt cx="4675037" cy="650903"/>
          </a:xfrm>
        </p:grpSpPr>
        <p:sp>
          <p:nvSpPr>
            <p:cNvPr id="12" name="正方形/長方形 11"/>
            <p:cNvSpPr/>
            <p:nvPr/>
          </p:nvSpPr>
          <p:spPr bwMode="auto">
            <a:xfrm>
              <a:off x="3489664" y="3687353"/>
              <a:ext cx="728134" cy="48232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altLang="ja-JP" sz="1000" dirty="0">
                <a:solidFill>
                  <a:schemeClr val="tx1"/>
                </a:solidFill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4393459" y="3687353"/>
              <a:ext cx="693219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" name="正方形/長方形 13"/>
            <p:cNvSpPr/>
            <p:nvPr/>
          </p:nvSpPr>
          <p:spPr bwMode="auto">
            <a:xfrm>
              <a:off x="5291429" y="3687353"/>
              <a:ext cx="693219" cy="478914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chemeClr val="tx1"/>
                  </a:solidFill>
                </a:rPr>
                <a:t>Trigger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16200000">
              <a:off x="4875319" y="3785036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 rot="16200000">
              <a:off x="3998185" y="3785035"/>
              <a:ext cx="61489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1309611" y="3687353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正方形/長方形 17"/>
            <p:cNvSpPr/>
            <p:nvPr/>
          </p:nvSpPr>
          <p:spPr bwMode="auto">
            <a:xfrm>
              <a:off x="2080198" y="3687989"/>
              <a:ext cx="515238" cy="47891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NDP</a:t>
              </a:r>
              <a:r>
                <a:rPr lang="en-US" altLang="ja-JP" sz="12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 rot="16200000">
              <a:off x="1772751" y="3684432"/>
              <a:ext cx="614891" cy="3831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 b="1" dirty="0" smtClean="0">
                  <a:solidFill>
                    <a:schemeClr val="tx1"/>
                  </a:solidFill>
                </a:rPr>
                <a:t>SIFS</a:t>
              </a:r>
              <a:endParaRPr kumimoji="1" lang="ja-JP" altLang="en-US" sz="1000" b="1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23866" y="3645149"/>
                  <a:ext cx="806824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/>
          <p:cNvGrpSpPr/>
          <p:nvPr/>
        </p:nvGrpSpPr>
        <p:grpSpPr>
          <a:xfrm>
            <a:off x="2099012" y="5060200"/>
            <a:ext cx="2079660" cy="515838"/>
            <a:chOff x="2099012" y="5060200"/>
            <a:chExt cx="2079660" cy="515838"/>
          </a:xfrm>
        </p:grpSpPr>
        <p:sp>
          <p:nvSpPr>
            <p:cNvPr id="23" name="正方形/長方形 22"/>
            <p:cNvSpPr/>
            <p:nvPr/>
          </p:nvSpPr>
          <p:spPr bwMode="auto">
            <a:xfrm>
              <a:off x="2099012" y="5093709"/>
              <a:ext cx="608153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テキスト ボックス 23"/>
                <p:cNvSpPr txBox="1"/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kumimoji="1" lang="ja-JP" altLang="en-US" dirty="0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テキスト ボックス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6476" y="5060200"/>
                  <a:ext cx="806824" cy="46166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正方形/長方形 24"/>
            <p:cNvSpPr/>
            <p:nvPr/>
          </p:nvSpPr>
          <p:spPr bwMode="auto">
            <a:xfrm>
              <a:off x="3346798" y="5093709"/>
              <a:ext cx="831874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0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769774"/>
            <a:ext cx="7770813" cy="626533"/>
          </a:xfrm>
        </p:spPr>
        <p:txBody>
          <a:bodyPr/>
          <a:lstStyle/>
          <a:p>
            <a:r>
              <a:rPr kumimoji="1" lang="en-US" altLang="ja-JP" dirty="0" smtClean="0"/>
              <a:t>Options for HE sounding protocol</a:t>
            </a:r>
            <a:br>
              <a:rPr kumimoji="1" lang="en-US" altLang="ja-JP" dirty="0" smtClean="0"/>
            </a:br>
            <a:r>
              <a:rPr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Aggregated NDPA and Trigger frame </a:t>
            </a:r>
            <a:r>
              <a:rPr kumimoji="1" lang="en-US" altLang="ja-JP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kumimoji="1" lang="ja-JP" altLang="en-US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4902" y="3853282"/>
            <a:ext cx="8724452" cy="25859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2000" dirty="0" smtClean="0"/>
              <a:t>NDPA and Trigger frames can be aggregated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Pros: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Reduces overhead involved in sounding protocol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800" dirty="0" smtClean="0"/>
              <a:t>Cons: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UL MU data does not arrive immediately after TBD IFS of trigger frame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dirty="0" smtClean="0"/>
              <a:t>Exception to the rule (In this case TBD IFS= NDP+2*SIFS)</a:t>
            </a:r>
            <a:endParaRPr lang="en-US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Trigger frame and VHT NDPA frame may have redundant information </a:t>
            </a:r>
            <a:endParaRPr kumimoji="1"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696912" y="1447800"/>
            <a:ext cx="7648051" cy="2362341"/>
            <a:chOff x="696912" y="1447800"/>
            <a:chExt cx="7648051" cy="2362341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696913" y="1447800"/>
              <a:ext cx="7648050" cy="1928108"/>
              <a:chOff x="685797" y="4145942"/>
              <a:chExt cx="7648050" cy="1903981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96912" y="4819386"/>
                <a:ext cx="7636935" cy="1230537"/>
                <a:chOff x="696912" y="4819386"/>
                <a:chExt cx="7636935" cy="1230537"/>
              </a:xfrm>
            </p:grpSpPr>
            <p:cxnSp>
              <p:nvCxnSpPr>
                <p:cNvPr id="39" name="直線コネクタ 38"/>
                <p:cNvCxnSpPr/>
                <p:nvPr/>
              </p:nvCxnSpPr>
              <p:spPr bwMode="auto">
                <a:xfrm>
                  <a:off x="696914" y="4819386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線コネクタ 39"/>
                <p:cNvCxnSpPr/>
                <p:nvPr/>
              </p:nvCxnSpPr>
              <p:spPr bwMode="auto">
                <a:xfrm>
                  <a:off x="696914" y="5220047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線コネクタ 40"/>
                <p:cNvCxnSpPr/>
                <p:nvPr/>
              </p:nvCxnSpPr>
              <p:spPr bwMode="auto">
                <a:xfrm>
                  <a:off x="696913" y="5633169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線コネクタ 41"/>
                <p:cNvCxnSpPr/>
                <p:nvPr/>
              </p:nvCxnSpPr>
              <p:spPr bwMode="auto">
                <a:xfrm>
                  <a:off x="696912" y="6049922"/>
                  <a:ext cx="7636933" cy="1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2185459" y="4331896"/>
                <a:ext cx="3207384" cy="1718027"/>
                <a:chOff x="804333" y="4336353"/>
                <a:chExt cx="3207384" cy="1718027"/>
              </a:xfrm>
            </p:grpSpPr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804333" y="4337056"/>
                  <a:ext cx="728134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VHT 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2450410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3318499" y="4856307"/>
                  <a:ext cx="684228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3318498" y="5269127"/>
                  <a:ext cx="68422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6" name="正方形/長方形 35"/>
                <p:cNvSpPr/>
                <p:nvPr/>
              </p:nvSpPr>
              <p:spPr bwMode="auto">
                <a:xfrm>
                  <a:off x="3318498" y="5680765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45" name="正方形/長方形 44"/>
                <p:cNvSpPr/>
                <p:nvPr/>
              </p:nvSpPr>
              <p:spPr bwMode="auto">
                <a:xfrm>
                  <a:off x="1536337" y="4336353"/>
                  <a:ext cx="728134" cy="492799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Trigger</a:t>
                  </a:r>
                </a:p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ja-JP" sz="1000" dirty="0" smtClean="0">
                      <a:solidFill>
                        <a:schemeClr val="tx1"/>
                      </a:solidFill>
                    </a:rPr>
                    <a:t>Frame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4523963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3634150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9" y="4916392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8" y="5300648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85797" y="5709225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4313396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3397998" y="4359554"/>
                <a:ext cx="67344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802252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35" name="直線コネクタ 34"/>
            <p:cNvCxnSpPr/>
            <p:nvPr/>
          </p:nvCxnSpPr>
          <p:spPr bwMode="auto">
            <a:xfrm>
              <a:off x="708027" y="3790475"/>
              <a:ext cx="7636934" cy="1966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正方形/長方形 36"/>
            <p:cNvSpPr/>
            <p:nvPr/>
          </p:nvSpPr>
          <p:spPr bwMode="auto">
            <a:xfrm>
              <a:off x="4710740" y="3420566"/>
              <a:ext cx="684229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696912" y="3449777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282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2729" y="3888178"/>
            <a:ext cx="8821271" cy="24952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 smtClean="0"/>
              <a:t>AP sends a Trigger frame after the NDPA/NDP frames, explicitly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Pros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sz="1400" dirty="0" smtClean="0"/>
              <a:t>Original NDPA frame format can be used for sounding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The original </a:t>
            </a:r>
            <a:r>
              <a:rPr lang="en-US" altLang="ja-JP" sz="1400" dirty="0" smtClean="0"/>
              <a:t>Trigger </a:t>
            </a:r>
            <a:r>
              <a:rPr lang="en-US" altLang="ja-JP" sz="1400" dirty="0"/>
              <a:t>frame sequence can be </a:t>
            </a:r>
            <a:r>
              <a:rPr lang="en-US" altLang="ja-JP" sz="1400" dirty="0" smtClean="0"/>
              <a:t>reused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 smtClean="0"/>
              <a:t>Compressed </a:t>
            </a:r>
            <a:r>
              <a:rPr lang="en-US" altLang="ja-JP" sz="1200" dirty="0" err="1" smtClean="0"/>
              <a:t>beamforming</a:t>
            </a:r>
            <a:r>
              <a:rPr lang="en-US" altLang="ja-JP" sz="1200" dirty="0" smtClean="0"/>
              <a:t> is sent immediately after Trigger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600" dirty="0" smtClean="0"/>
              <a:t>Cons </a:t>
            </a:r>
            <a:endParaRPr lang="en-US" altLang="ja-JP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/>
              <a:t>Trigger frame and VHT NDPA frame may have redundant information </a:t>
            </a:r>
            <a:endParaRPr lang="en-US" altLang="ja-JP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400" dirty="0" smtClean="0"/>
              <a:t>Channel sounding frame exchange sequence is changed.</a:t>
            </a:r>
            <a:endParaRPr lang="ja-JP" altLang="en-US" sz="1400" dirty="0"/>
          </a:p>
          <a:p>
            <a:pPr marL="457200" lvl="1" indent="0"/>
            <a:r>
              <a:rPr lang="en-US" altLang="ja-JP" sz="14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sz="12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sp>
        <p:nvSpPr>
          <p:cNvPr id="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Explicit Trigger frame after NDP frame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486869" y="1480315"/>
            <a:ext cx="5716238" cy="2443636"/>
            <a:chOff x="1272958" y="1710794"/>
            <a:chExt cx="5716238" cy="2443636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1278468" y="1710794"/>
              <a:ext cx="5710728" cy="2443636"/>
              <a:chOff x="685797" y="4061880"/>
              <a:chExt cx="5710728" cy="2443636"/>
            </a:xfrm>
          </p:grpSpPr>
          <p:grpSp>
            <p:nvGrpSpPr>
              <p:cNvPr id="9" name="グループ化 8"/>
              <p:cNvGrpSpPr/>
              <p:nvPr/>
            </p:nvGrpSpPr>
            <p:grpSpPr>
              <a:xfrm>
                <a:off x="685797" y="4811513"/>
                <a:ext cx="5710728" cy="1694003"/>
                <a:chOff x="685797" y="4811513"/>
                <a:chExt cx="5710728" cy="1694003"/>
              </a:xfrm>
            </p:grpSpPr>
            <p:cxnSp>
              <p:nvCxnSpPr>
                <p:cNvPr id="31" name="直線コネクタ 30"/>
                <p:cNvCxnSpPr/>
                <p:nvPr/>
              </p:nvCxnSpPr>
              <p:spPr bwMode="auto">
                <a:xfrm flipV="1">
                  <a:off x="696914" y="4811513"/>
                  <a:ext cx="5695415" cy="787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2" name="直線コネクタ 31"/>
                <p:cNvCxnSpPr/>
                <p:nvPr/>
              </p:nvCxnSpPr>
              <p:spPr bwMode="auto">
                <a:xfrm>
                  <a:off x="696914" y="5232050"/>
                  <a:ext cx="5695415" cy="4122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3" name="直線コネクタ 32"/>
                <p:cNvCxnSpPr/>
                <p:nvPr/>
              </p:nvCxnSpPr>
              <p:spPr bwMode="auto">
                <a:xfrm>
                  <a:off x="696913" y="5637790"/>
                  <a:ext cx="5695416" cy="511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4" name="直線コネクタ 33"/>
                <p:cNvCxnSpPr/>
                <p:nvPr/>
              </p:nvCxnSpPr>
              <p:spPr bwMode="auto">
                <a:xfrm>
                  <a:off x="685797" y="6505516"/>
                  <a:ext cx="5695417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38" name="直線コネクタ 37"/>
                <p:cNvCxnSpPr/>
                <p:nvPr/>
              </p:nvCxnSpPr>
              <p:spPr bwMode="auto">
                <a:xfrm>
                  <a:off x="701108" y="6068602"/>
                  <a:ext cx="5695417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10" name="グループ化 9"/>
              <p:cNvGrpSpPr/>
              <p:nvPr/>
            </p:nvGrpSpPr>
            <p:grpSpPr>
              <a:xfrm>
                <a:off x="2185459" y="4332599"/>
                <a:ext cx="3481101" cy="1727946"/>
                <a:chOff x="804333" y="4337056"/>
                <a:chExt cx="3481101" cy="1727946"/>
              </a:xfrm>
            </p:grpSpPr>
            <p:sp>
              <p:nvSpPr>
                <p:cNvPr id="25" name="正方形/長方形 24"/>
                <p:cNvSpPr/>
                <p:nvPr/>
              </p:nvSpPr>
              <p:spPr bwMode="auto">
                <a:xfrm>
                  <a:off x="804333" y="4337056"/>
                  <a:ext cx="728134" cy="482329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altLang="ja-JP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NDPA</a:t>
                  </a:r>
                  <a:endParaRPr kumimoji="0" lang="ja-JP" altLang="en-US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6" name="正方形/長方形 25"/>
                <p:cNvSpPr/>
                <p:nvPr/>
              </p:nvSpPr>
              <p:spPr bwMode="auto">
                <a:xfrm>
                  <a:off x="1708128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7" name="正方形/長方形 26"/>
                <p:cNvSpPr/>
                <p:nvPr/>
              </p:nvSpPr>
              <p:spPr bwMode="auto">
                <a:xfrm>
                  <a:off x="3592215" y="4857687"/>
                  <a:ext cx="693219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29" name="正方形/長方形 28"/>
                <p:cNvSpPr/>
                <p:nvPr/>
              </p:nvSpPr>
              <p:spPr bwMode="auto">
                <a:xfrm>
                  <a:off x="3592215" y="5273748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0" name="正方形/長方形 29"/>
                <p:cNvSpPr/>
                <p:nvPr/>
              </p:nvSpPr>
              <p:spPr bwMode="auto">
                <a:xfrm>
                  <a:off x="3583503" y="5691387"/>
                  <a:ext cx="693219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5" name="正方形/長方形 34"/>
                <p:cNvSpPr/>
                <p:nvPr/>
              </p:nvSpPr>
              <p:spPr bwMode="auto">
                <a:xfrm>
                  <a:off x="2606098" y="4337056"/>
                  <a:ext cx="693219" cy="478914"/>
                </a:xfrm>
                <a:prstGeom prst="rect">
                  <a:avLst/>
                </a:prstGeom>
                <a:solidFill>
                  <a:srgbClr val="FF000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Trigger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378168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2891868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3" name="直線矢印コネクタ 12"/>
              <p:cNvCxnSpPr/>
              <p:nvPr/>
            </p:nvCxnSpPr>
            <p:spPr bwMode="auto">
              <a:xfrm flipV="1">
                <a:off x="5666560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4" name="直線矢印コネクタ 13"/>
              <p:cNvCxnSpPr/>
              <p:nvPr/>
            </p:nvCxnSpPr>
            <p:spPr bwMode="auto">
              <a:xfrm flipV="1">
                <a:off x="4697960" y="4870420"/>
                <a:ext cx="235826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5" name="テキスト ボックス 14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85799" y="492839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8" y="5305270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7" y="57198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 rot="16200000">
                <a:off x="357111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2693980" y="443028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5428224" y="4430280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4406169" y="4330281"/>
                <a:ext cx="783023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TBD 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直線矢印コネクタ 23"/>
              <p:cNvCxnSpPr/>
              <p:nvPr/>
            </p:nvCxnSpPr>
            <p:spPr bwMode="auto">
              <a:xfrm>
                <a:off x="1802252" y="4862311"/>
                <a:ext cx="375464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36" name="正方形/長方形 35"/>
            <p:cNvSpPr/>
            <p:nvPr/>
          </p:nvSpPr>
          <p:spPr bwMode="auto">
            <a:xfrm>
              <a:off x="5566012" y="3771987"/>
              <a:ext cx="693219" cy="373615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272958" y="3821669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07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79446"/>
            <a:ext cx="7770813" cy="1065213"/>
          </a:xfrm>
        </p:spPr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4924" y="4267756"/>
            <a:ext cx="8509298" cy="24251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Include trigger info in NDPA to obtain an enhanced NDPA frame format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>
                <a:solidFill>
                  <a:schemeClr val="tx1"/>
                </a:solidFill>
              </a:rPr>
              <a:t>NDPA and Trigger frame format are similar, they can be integrated. 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The </a:t>
            </a:r>
            <a:r>
              <a:rPr lang="en-US" altLang="ja-JP" sz="1800" dirty="0">
                <a:solidFill>
                  <a:schemeClr val="tx1"/>
                </a:solidFill>
              </a:rPr>
              <a:t>trigger information can be included as a separate sub-field in NDPA </a:t>
            </a:r>
            <a:endParaRPr lang="en-US" altLang="ja-JP" sz="18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dirty="0"/>
              <a:t>A special type of Trigger format that enables multiplexing of Compressed </a:t>
            </a:r>
            <a:r>
              <a:rPr lang="en-US" altLang="ja-JP" sz="1600" dirty="0" err="1"/>
              <a:t>beamforming</a:t>
            </a:r>
            <a:r>
              <a:rPr lang="en-US" altLang="ja-JP" sz="1600" dirty="0"/>
              <a:t> </a:t>
            </a:r>
            <a:r>
              <a:rPr lang="en-US" altLang="ja-JP" sz="1600" dirty="0" smtClean="0"/>
              <a:t>reports</a:t>
            </a:r>
            <a:endParaRPr lang="en-US" altLang="ja-JP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Exclusive for channel sounding procedure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600" dirty="0" smtClean="0"/>
          </a:p>
          <a:p>
            <a:pPr marL="0" indent="0"/>
            <a:r>
              <a:rPr lang="en-US" altLang="ja-JP" sz="2000" dirty="0" smtClean="0"/>
              <a:t> </a:t>
            </a:r>
          </a:p>
          <a:p>
            <a:pPr marL="0" indent="0"/>
            <a:endParaRPr lang="en-US" altLang="ja-JP" sz="2000" dirty="0" smtClean="0"/>
          </a:p>
          <a:p>
            <a:pPr marL="0" indent="0"/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61996" y="1847390"/>
            <a:ext cx="4572032" cy="2262351"/>
            <a:chOff x="1061996" y="1847390"/>
            <a:chExt cx="4572032" cy="2262351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1061996" y="1847390"/>
              <a:ext cx="4572032" cy="2237495"/>
              <a:chOff x="685764" y="4225957"/>
              <a:chExt cx="4585479" cy="2237495"/>
            </a:xfrm>
          </p:grpSpPr>
          <p:grpSp>
            <p:nvGrpSpPr>
              <p:cNvPr id="8" name="グループ化 7"/>
              <p:cNvGrpSpPr/>
              <p:nvPr/>
            </p:nvGrpSpPr>
            <p:grpSpPr>
              <a:xfrm>
                <a:off x="685764" y="4819387"/>
                <a:ext cx="4585479" cy="1644065"/>
                <a:chOff x="685764" y="4819387"/>
                <a:chExt cx="4585479" cy="1644065"/>
              </a:xfrm>
            </p:grpSpPr>
            <p:cxnSp>
              <p:nvCxnSpPr>
                <p:cNvPr id="39" name="直線コネクタ 38"/>
                <p:cNvCxnSpPr/>
                <p:nvPr/>
              </p:nvCxnSpPr>
              <p:spPr bwMode="auto">
                <a:xfrm>
                  <a:off x="696914" y="4819387"/>
                  <a:ext cx="4574329" cy="593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0" name="直線コネクタ 39"/>
                <p:cNvCxnSpPr/>
                <p:nvPr/>
              </p:nvCxnSpPr>
              <p:spPr bwMode="auto">
                <a:xfrm flipV="1">
                  <a:off x="696914" y="5226845"/>
                  <a:ext cx="4574329" cy="5205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1" name="直線コネクタ 40"/>
                <p:cNvCxnSpPr/>
                <p:nvPr/>
              </p:nvCxnSpPr>
              <p:spPr bwMode="auto">
                <a:xfrm>
                  <a:off x="696913" y="5637790"/>
                  <a:ext cx="4574330" cy="5116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2" name="直線コネクタ 41"/>
                <p:cNvCxnSpPr/>
                <p:nvPr/>
              </p:nvCxnSpPr>
              <p:spPr bwMode="auto">
                <a:xfrm>
                  <a:off x="696912" y="6060545"/>
                  <a:ext cx="4574331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43" name="直線コネクタ 42"/>
                <p:cNvCxnSpPr/>
                <p:nvPr/>
              </p:nvCxnSpPr>
              <p:spPr bwMode="auto">
                <a:xfrm>
                  <a:off x="685764" y="6463452"/>
                  <a:ext cx="4574331" cy="0"/>
                </a:xfrm>
                <a:prstGeom prst="line">
                  <a:avLst/>
                </a:prstGeom>
                <a:solidFill>
                  <a:srgbClr val="00B8FF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grpSp>
            <p:nvGrpSpPr>
              <p:cNvPr id="9" name="グループ化 8"/>
              <p:cNvGrpSpPr/>
              <p:nvPr/>
            </p:nvGrpSpPr>
            <p:grpSpPr>
              <a:xfrm>
                <a:off x="3089254" y="4332599"/>
                <a:ext cx="1561307" cy="1711321"/>
                <a:chOff x="1708128" y="4337056"/>
                <a:chExt cx="1561307" cy="1711321"/>
              </a:xfrm>
            </p:grpSpPr>
            <p:sp>
              <p:nvSpPr>
                <p:cNvPr id="31" name="正方形/長方形 30"/>
                <p:cNvSpPr/>
                <p:nvPr/>
              </p:nvSpPr>
              <p:spPr bwMode="auto">
                <a:xfrm>
                  <a:off x="1708128" y="4337056"/>
                  <a:ext cx="693219" cy="478914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NDP</a:t>
                  </a:r>
                  <a:r>
                    <a:rPr lang="en-US" altLang="ja-JP" sz="12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 bwMode="auto">
                <a:xfrm>
                  <a:off x="2576216" y="4857687"/>
                  <a:ext cx="684507" cy="373615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 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4" name="正方形/長方形 33"/>
                <p:cNvSpPr/>
                <p:nvPr/>
              </p:nvSpPr>
              <p:spPr bwMode="auto">
                <a:xfrm>
                  <a:off x="2576216" y="5267881"/>
                  <a:ext cx="693219" cy="373615"/>
                </a:xfrm>
                <a:prstGeom prst="rect">
                  <a:avLst/>
                </a:prstGeom>
                <a:solidFill>
                  <a:srgbClr val="92D05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  <p:sp>
              <p:nvSpPr>
                <p:cNvPr id="36" name="正方形/長方形 35"/>
                <p:cNvSpPr/>
                <p:nvPr/>
              </p:nvSpPr>
              <p:spPr bwMode="auto">
                <a:xfrm>
                  <a:off x="2567504" y="5674762"/>
                  <a:ext cx="701931" cy="373615"/>
                </a:xfrm>
                <a:prstGeom prst="rect">
                  <a:avLst/>
                </a:prstGeom>
                <a:solidFill>
                  <a:srgbClr val="00B0F0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HE</a:t>
                  </a:r>
                  <a:r>
                    <a:rPr kumimoji="0" lang="en-US" altLang="ja-JP" sz="7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 </a:t>
                  </a:r>
                  <a:r>
                    <a:rPr kumimoji="0" lang="en-US" altLang="ja-JP" sz="7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Compressed </a:t>
                  </a:r>
                  <a:r>
                    <a:rPr kumimoji="0" lang="en-US" altLang="ja-JP" sz="7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rPr>
                    <a:t>Beamforming</a:t>
                  </a:r>
                  <a:r>
                    <a:rPr lang="en-US" altLang="ja-JP" sz="700" dirty="0" smtClean="0">
                      <a:solidFill>
                        <a:schemeClr val="tx1"/>
                      </a:solidFill>
                    </a:rPr>
                    <a:t> </a:t>
                  </a:r>
                  <a:endParaRPr kumimoji="0" lang="ja-JP" altLang="en-US" sz="7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</a:endParaRPr>
                </a:p>
              </p:txBody>
            </p:sp>
          </p:grpSp>
          <p:cxnSp>
            <p:nvCxnSpPr>
              <p:cNvPr id="10" name="直線矢印コネクタ 9"/>
              <p:cNvCxnSpPr/>
              <p:nvPr/>
            </p:nvCxnSpPr>
            <p:spPr bwMode="auto">
              <a:xfrm flipV="1">
                <a:off x="378168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" name="直線矢印コネクタ 10"/>
              <p:cNvCxnSpPr/>
              <p:nvPr/>
            </p:nvCxnSpPr>
            <p:spPr bwMode="auto">
              <a:xfrm flipV="1">
                <a:off x="2891868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2" name="直線矢印コネクタ 11"/>
              <p:cNvCxnSpPr/>
              <p:nvPr/>
            </p:nvCxnSpPr>
            <p:spPr bwMode="auto">
              <a:xfrm flipV="1">
                <a:off x="4650561" y="4871049"/>
                <a:ext cx="175661" cy="8738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16" name="テキスト ボックス 15"/>
              <p:cNvSpPr txBox="1"/>
              <p:nvPr/>
            </p:nvSpPr>
            <p:spPr>
              <a:xfrm>
                <a:off x="685800" y="4483979"/>
                <a:ext cx="614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AP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685799" y="4928395"/>
                <a:ext cx="6936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1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685798" y="5305270"/>
                <a:ext cx="6936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2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685797" y="5719848"/>
                <a:ext cx="69367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STA 3</a:t>
                </a:r>
                <a:endParaRPr kumimoji="1" lang="ja-JP" altLang="en-US" sz="14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 rot="16200000">
                <a:off x="3571114" y="4430282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 rot="16200000">
                <a:off x="2693980" y="4430281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 rot="16200000">
                <a:off x="4412225" y="4430280"/>
                <a:ext cx="614891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SIFS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 rot="16200000">
                <a:off x="1670216" y="4333348"/>
                <a:ext cx="6148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000" b="1" dirty="0" smtClean="0">
                    <a:solidFill>
                      <a:schemeClr val="tx1"/>
                    </a:solidFill>
                  </a:rPr>
                  <a:t>DIFS &amp; </a:t>
                </a:r>
                <a:r>
                  <a:rPr kumimoji="1" lang="en-US" altLang="ja-JP" sz="1000" b="1" dirty="0" err="1" smtClean="0">
                    <a:solidFill>
                      <a:schemeClr val="tx1"/>
                    </a:solidFill>
                  </a:rPr>
                  <a:t>Backoff</a:t>
                </a:r>
                <a:endParaRPr kumimoji="1" lang="ja-JP" altLang="en-US" sz="10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7" name="直線矢印コネクタ 26"/>
              <p:cNvCxnSpPr/>
              <p:nvPr/>
            </p:nvCxnSpPr>
            <p:spPr bwMode="auto">
              <a:xfrm>
                <a:off x="1802252" y="4878520"/>
                <a:ext cx="375464" cy="0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37" name="正方形/長方形 36"/>
            <p:cNvSpPr/>
            <p:nvPr/>
          </p:nvSpPr>
          <p:spPr bwMode="auto">
            <a:xfrm>
              <a:off x="4316774" y="3715228"/>
              <a:ext cx="698392" cy="373615"/>
            </a:xfrm>
            <a:prstGeom prst="rect">
              <a:avLst/>
            </a:prstGeom>
            <a:solidFill>
              <a:srgbClr val="FFC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HE Compressed </a:t>
              </a:r>
              <a:r>
                <a:rPr kumimoji="0" lang="en-US" altLang="ja-JP" sz="7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Beamforming</a:t>
              </a:r>
              <a:r>
                <a:rPr lang="en-US" altLang="ja-JP" sz="700" dirty="0" smtClean="0">
                  <a:solidFill>
                    <a:schemeClr val="tx1"/>
                  </a:solidFill>
                </a:rPr>
                <a:t> </a:t>
              </a:r>
              <a:endParaRPr kumimoji="0" lang="ja-JP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073113" y="3801964"/>
              <a:ext cx="6936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STA 4</a:t>
              </a:r>
              <a:endParaRPr kumimoji="1" lang="ja-JP" altLang="en-US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44" name="正方形/長方形 43"/>
            <p:cNvSpPr/>
            <p:nvPr/>
          </p:nvSpPr>
          <p:spPr bwMode="auto">
            <a:xfrm>
              <a:off x="2525025" y="1954132"/>
              <a:ext cx="719256" cy="482329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Enhanced NDPA</a:t>
              </a:r>
              <a:endPara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27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Narendar Madhavan, Toshiba 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GB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2143044"/>
              </p:ext>
            </p:extLst>
          </p:nvPr>
        </p:nvGraphicFramePr>
        <p:xfrm>
          <a:off x="1381836" y="1897063"/>
          <a:ext cx="6485086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8" name="文書" r:id="rId3" imgW="6824894" imgH="895720" progId="Word.Document.12">
                  <p:embed/>
                </p:oleObj>
              </mc:Choice>
              <mc:Fallback>
                <p:oleObj name="文書" r:id="rId3" imgW="6824894" imgH="895720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836" y="1897063"/>
                        <a:ext cx="6485086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8892964"/>
              </p:ext>
            </p:extLst>
          </p:nvPr>
        </p:nvGraphicFramePr>
        <p:xfrm>
          <a:off x="958907" y="2725987"/>
          <a:ext cx="690801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9" name="文書" r:id="rId5" imgW="6237223" imgH="900754" progId="Word.Document.12">
                  <p:embed/>
                </p:oleObj>
              </mc:Choice>
              <mc:Fallback>
                <p:oleObj name="文書" r:id="rId5" imgW="6237223" imgH="900754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907" y="2725987"/>
                        <a:ext cx="6908015" cy="96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046735"/>
              </p:ext>
            </p:extLst>
          </p:nvPr>
        </p:nvGraphicFramePr>
        <p:xfrm>
          <a:off x="696912" y="4056895"/>
          <a:ext cx="8285163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0" name="文書" r:id="rId7" imgW="4984566" imgH="834601" progId="Word.Document.12">
                  <p:embed/>
                </p:oleObj>
              </mc:Choice>
              <mc:Fallback>
                <p:oleObj name="文書" r:id="rId7" imgW="4984566" imgH="834601" progId="Word.Document.1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4056895"/>
                        <a:ext cx="8285163" cy="1376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Options for HE sounding protocol</a:t>
            </a:r>
            <a:br>
              <a:rPr lang="en-US" altLang="ja-JP" dirty="0"/>
            </a:br>
            <a:r>
              <a:rPr lang="en-US" altLang="ja-JP" dirty="0" smtClean="0">
                <a:solidFill>
                  <a:schemeClr val="accent5">
                    <a:lumMod val="75000"/>
                  </a:schemeClr>
                </a:solidFill>
              </a:rPr>
              <a:t>Enhanced NDPA frame format </a:t>
            </a:r>
            <a:endParaRPr kumimoji="1"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448862" y="5487692"/>
            <a:ext cx="83510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STA </a:t>
            </a:r>
            <a:r>
              <a:rPr lang="en-US" altLang="ja-JP" sz="1800" dirty="0">
                <a:solidFill>
                  <a:schemeClr val="tx1"/>
                </a:solidFill>
              </a:rPr>
              <a:t>Info consists of the important trigger information in addition to the NDPA STA info format </a:t>
            </a:r>
          </a:p>
        </p:txBody>
      </p:sp>
    </p:spTree>
    <p:extLst>
      <p:ext uri="{BB962C8B-B14F-4D97-AF65-F5344CB8AC3E}">
        <p14:creationId xmlns:p14="http://schemas.microsoft.com/office/powerpoint/2010/main" val="10189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6149</TotalTime>
  <Words>1230</Words>
  <Application>Microsoft Office PowerPoint</Application>
  <PresentationFormat>画面に合わせる (4:3)</PresentationFormat>
  <Paragraphs>352</Paragraphs>
  <Slides>16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802-11-Submission</vt:lpstr>
      <vt:lpstr>Document</vt:lpstr>
      <vt:lpstr>文書</vt:lpstr>
      <vt:lpstr>Reducing Channel Sounding Protocol Overhead for 11ax</vt:lpstr>
      <vt:lpstr>Background</vt:lpstr>
      <vt:lpstr>11ac Sounding Protocol</vt:lpstr>
      <vt:lpstr>HE Sounding protocol</vt:lpstr>
      <vt:lpstr>How to enable UL multiplexing for Compressed Beamforming frames?</vt:lpstr>
      <vt:lpstr>Options for HE sounding protocol Aggregated NDPA and Trigger frame  </vt:lpstr>
      <vt:lpstr>Options for HE sounding protocol Explicit Trigger frame after NDP frame</vt:lpstr>
      <vt:lpstr>Options for HE sounding protocol Enhanced NDPA frame format </vt:lpstr>
      <vt:lpstr>Options for HE sounding protocol Enhanced NDPA frame format </vt:lpstr>
      <vt:lpstr>Options for HE sounding protocol Enhanced NDPA frame format </vt:lpstr>
      <vt:lpstr>Comparison of the HE Sounding Protocol Options </vt:lpstr>
      <vt:lpstr>Summary</vt:lpstr>
      <vt:lpstr>References</vt:lpstr>
      <vt:lpstr>Straw Poll 1</vt:lpstr>
      <vt:lpstr>Straw Poll 2</vt:lpstr>
      <vt:lpstr>Straw Poll 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Channel Sounding Protocol Overhead for 11ax</dc:title>
  <dc:creator>narendar.madhavan@toshiba.co.jp</dc:creator>
  <cp:lastModifiedBy>Narendar</cp:lastModifiedBy>
  <cp:revision>341</cp:revision>
  <cp:lastPrinted>1601-01-01T00:00:00Z</cp:lastPrinted>
  <dcterms:created xsi:type="dcterms:W3CDTF">2014-10-27T05:47:55Z</dcterms:created>
  <dcterms:modified xsi:type="dcterms:W3CDTF">2015-09-15T06:34:50Z</dcterms:modified>
</cp:coreProperties>
</file>