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313" r:id="rId4"/>
    <p:sldId id="307" r:id="rId5"/>
    <p:sldId id="319" r:id="rId6"/>
    <p:sldId id="308" r:id="rId7"/>
    <p:sldId id="311" r:id="rId8"/>
    <p:sldId id="309" r:id="rId9"/>
    <p:sldId id="320" r:id="rId10"/>
    <p:sldId id="321" r:id="rId11"/>
    <p:sldId id="316" r:id="rId12"/>
    <p:sldId id="277" r:id="rId13"/>
    <p:sldId id="271" r:id="rId14"/>
    <p:sldId id="305" r:id="rId15"/>
    <p:sldId id="312" r:id="rId16"/>
    <p:sldId id="322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05BB796-C279-4272-AD04-97F82CA456BC}">
          <p14:sldIdLst/>
        </p14:section>
        <p14:section name="タイトルなしのセクション" id="{1FBC96C7-5BEF-4347-AB4B-A35EB9EF7BB4}">
          <p14:sldIdLst>
            <p14:sldId id="256"/>
            <p14:sldId id="257"/>
            <p14:sldId id="313"/>
            <p14:sldId id="307"/>
            <p14:sldId id="319"/>
            <p14:sldId id="308"/>
            <p14:sldId id="311"/>
            <p14:sldId id="309"/>
            <p14:sldId id="320"/>
            <p14:sldId id="321"/>
            <p14:sldId id="316"/>
            <p14:sldId id="277"/>
            <p14:sldId id="271"/>
            <p14:sldId id="305"/>
            <p14:sldId id="312"/>
            <p14:sldId id="32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453D"/>
    <a:srgbClr val="00B8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88" autoAdjust="0"/>
    <p:restoredTop sz="80069" autoAdjust="0"/>
  </p:normalViewPr>
  <p:slideViewPr>
    <p:cSldViewPr snapToGrid="0">
      <p:cViewPr varScale="1">
        <p:scale>
          <a:sx n="57" d="100"/>
          <a:sy n="57" d="100"/>
        </p:scale>
        <p:origin x="-158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802.11-15/1097r0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802.11-15/1097r0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802.11-15/1097r0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802.11-15/1097r0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By extending the</a:t>
            </a:r>
            <a:r>
              <a:rPr lang="en-US" baseline="0" dirty="0" smtClean="0"/>
              <a:t> concept to 11ac sounding protocol, efficiency can be improved.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802.11-15/1097r0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1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802.11-15/1097r0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65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802.11-15/1097r0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63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802.11-15/1097r0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19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dirty="0" smtClean="0"/>
              <a:t>to facilitate multiplexing of Compressed </a:t>
            </a:r>
            <a:r>
              <a:rPr kumimoji="1" lang="en-US" altLang="ja-JP" dirty="0" err="1" smtClean="0"/>
              <a:t>beamforming</a:t>
            </a:r>
            <a:r>
              <a:rPr kumimoji="1" lang="en-US" altLang="ja-JP" dirty="0" smtClean="0"/>
              <a:t> frames from STAs</a:t>
            </a:r>
          </a:p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802.11-15/1097r0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81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802.11-15/1097r0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package" Target="../embeddings/Microsoft_Word___1.docx"/><Relationship Id="rId7" Type="http://schemas.openxmlformats.org/officeDocument/2006/relationships/package" Target="../embeddings/Microsoft_Word___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Word___2.docx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21733" y="685800"/>
            <a:ext cx="8136467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Reducing Channel Sounding Protocol </a:t>
            </a:r>
            <a:r>
              <a:rPr lang="en-GB" dirty="0"/>
              <a:t>O</a:t>
            </a:r>
            <a:r>
              <a:rPr lang="en-GB" dirty="0" smtClean="0"/>
              <a:t>verhead for 11ax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5644352"/>
              </p:ext>
            </p:extLst>
          </p:nvPr>
        </p:nvGraphicFramePr>
        <p:xfrm>
          <a:off x="519113" y="2573338"/>
          <a:ext cx="8059737" cy="300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2" name="Document" r:id="rId4" imgW="9344962" imgH="3478904" progId="Word.Document.8">
                  <p:embed/>
                </p:oleObj>
              </mc:Choice>
              <mc:Fallback>
                <p:oleObj name="Document" r:id="rId4" imgW="9344962" imgH="34789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573338"/>
                        <a:ext cx="8059737" cy="300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Options for HE sounding protocol</a:t>
            </a:r>
            <a:br>
              <a:rPr lang="en-US" altLang="ja-JP" dirty="0"/>
            </a:b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Enhanced NDPA frame format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5565" y="1830388"/>
            <a:ext cx="8767482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Pros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Channel sounding frame sequence is the same as 11ac with enhanced NDPA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Enhanced NDPA contains the trigger info that enables multiplexing of Compressed </a:t>
            </a:r>
            <a:r>
              <a:rPr lang="en-US" altLang="ja-JP" dirty="0" err="1" smtClean="0"/>
              <a:t>beamforming</a:t>
            </a:r>
            <a:r>
              <a:rPr lang="en-US" altLang="ja-JP" dirty="0" smtClean="0"/>
              <a:t> reports from multiple stations to be sent after the NDP frame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Efficient as Trigger and NDPA are integrated into one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Robust, no redundant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Takes advantage of the similarity of Trigger frame format and the NDPA frame format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Cons</a:t>
            </a:r>
            <a:endParaRPr kumimoji="1"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 special type of Trigger mechanism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UL data does not come immediately after the Trigger frame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612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0336" y="397827"/>
            <a:ext cx="9057939" cy="1065213"/>
          </a:xfrm>
        </p:spPr>
        <p:txBody>
          <a:bodyPr/>
          <a:lstStyle/>
          <a:p>
            <a:r>
              <a:rPr kumimoji="1" lang="en-US" altLang="ja-JP" dirty="0" smtClean="0"/>
              <a:t>Comparison of the HE Sounding Protocol Options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5154" y="1172584"/>
            <a:ext cx="8756724" cy="50991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ja-JP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chemeClr val="accent5">
                    <a:lumMod val="75000"/>
                  </a:schemeClr>
                </a:solidFill>
              </a:rPr>
              <a:t>Aggregated</a:t>
            </a:r>
            <a:r>
              <a:rPr lang="en-US" altLang="ja-JP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altLang="ja-JP" sz="2000" dirty="0">
                <a:solidFill>
                  <a:schemeClr val="accent5">
                    <a:lumMod val="75000"/>
                  </a:schemeClr>
                </a:solidFill>
              </a:rPr>
              <a:t>NDPA and Trigger </a:t>
            </a:r>
            <a:r>
              <a:rPr lang="en-US" altLang="ja-JP" sz="2000" dirty="0" smtClean="0">
                <a:solidFill>
                  <a:schemeClr val="accent5">
                    <a:lumMod val="75000"/>
                  </a:schemeClr>
                </a:solidFill>
              </a:rPr>
              <a:t>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 smtClean="0"/>
              <a:t>UL </a:t>
            </a:r>
            <a:r>
              <a:rPr lang="en-US" altLang="ja-JP" sz="1800" dirty="0"/>
              <a:t>MU data </a:t>
            </a:r>
            <a:r>
              <a:rPr lang="en-US" altLang="ja-JP" sz="1800" dirty="0" smtClean="0"/>
              <a:t>(Compressed </a:t>
            </a:r>
            <a:r>
              <a:rPr lang="en-US" altLang="ja-JP" sz="1800" dirty="0" err="1" smtClean="0"/>
              <a:t>beamforming</a:t>
            </a:r>
            <a:r>
              <a:rPr lang="en-US" altLang="ja-JP" sz="1800" dirty="0" smtClean="0"/>
              <a:t> reports) does </a:t>
            </a:r>
            <a:r>
              <a:rPr lang="en-US" altLang="ja-JP" sz="1800" dirty="0"/>
              <a:t>not arrive immediately after TBD IFS of trigger frame </a:t>
            </a:r>
            <a:endParaRPr lang="en-US" altLang="ja-JP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chemeClr val="accent5">
                    <a:lumMod val="75000"/>
                  </a:schemeClr>
                </a:solidFill>
              </a:rPr>
              <a:t>Explicit </a:t>
            </a:r>
            <a:r>
              <a:rPr lang="en-US" altLang="ja-JP" sz="2000" dirty="0">
                <a:solidFill>
                  <a:schemeClr val="accent5">
                    <a:lumMod val="75000"/>
                  </a:schemeClr>
                </a:solidFill>
              </a:rPr>
              <a:t>Trigger frame after NDP frame</a:t>
            </a:r>
            <a:r>
              <a:rPr lang="en-US" altLang="ja-JP" sz="2000" dirty="0" smtClean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 smtClean="0">
                <a:solidFill>
                  <a:schemeClr val="tx1"/>
                </a:solidFill>
              </a:rPr>
              <a:t>No new frame format for NDPA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 smtClean="0"/>
              <a:t>Channel </a:t>
            </a:r>
            <a:r>
              <a:rPr lang="en-US" altLang="ja-JP" sz="1800" dirty="0"/>
              <a:t>sounding frame exchange sequence is </a:t>
            </a:r>
            <a:r>
              <a:rPr lang="en-US" altLang="ja-JP" sz="1800" dirty="0" smtClean="0"/>
              <a:t>changed from the 11ac case</a:t>
            </a:r>
            <a:endParaRPr lang="ja-JP" altLang="en-US" sz="1800" dirty="0"/>
          </a:p>
          <a:p>
            <a:pPr marL="457200" lvl="1" indent="0"/>
            <a:endParaRPr kumimoji="1" lang="en-US" altLang="ja-JP" sz="18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>
                <a:solidFill>
                  <a:srgbClr val="FF0000"/>
                </a:solidFill>
              </a:rPr>
              <a:t>Enhanced </a:t>
            </a:r>
            <a:r>
              <a:rPr lang="en-US" altLang="ja-JP" sz="2000" dirty="0" smtClean="0">
                <a:solidFill>
                  <a:srgbClr val="FF0000"/>
                </a:solidFill>
              </a:rPr>
              <a:t>NDPA </a:t>
            </a:r>
            <a:r>
              <a:rPr lang="en-US" altLang="ja-JP" sz="2000" dirty="0">
                <a:solidFill>
                  <a:srgbClr val="FF0000"/>
                </a:solidFill>
              </a:rPr>
              <a:t>frame 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 smtClean="0">
                <a:solidFill>
                  <a:schemeClr val="tx1"/>
                </a:solidFill>
              </a:rPr>
              <a:t>Trigger info incorporated in the enhanced NDPA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 smtClean="0">
                <a:solidFill>
                  <a:schemeClr val="tx1"/>
                </a:solidFill>
              </a:rPr>
              <a:t>Robust and reduces overhead considerably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39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67934"/>
            <a:ext cx="8103198" cy="4426480"/>
          </a:xfrm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/>
              <a:t>Multiplexing of responses from multiple STAs, to data transmission from AP, improves efficiency and </a:t>
            </a:r>
            <a:r>
              <a:rPr lang="en-US" altLang="ja-JP" dirty="0"/>
              <a:t>reduces overhead 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Protocol </a:t>
            </a:r>
            <a:r>
              <a:rPr lang="en-US" altLang="ja-JP" dirty="0"/>
              <a:t>overhead from sounding and CSI feedback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800" dirty="0"/>
              <a:t>MU-MIMO needs frequent updates of CSI 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800" dirty="0"/>
              <a:t>Number of </a:t>
            </a:r>
            <a:r>
              <a:rPr lang="en-US" altLang="ja-JP" sz="1800" dirty="0" smtClean="0"/>
              <a:t>stations</a:t>
            </a:r>
            <a:endParaRPr lang="en-US" altLang="ko-KR" sz="1800" dirty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Need for efficient mechanism for sounding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Compressed </a:t>
            </a:r>
            <a:r>
              <a:rPr lang="en-US" altLang="ko-KR" dirty="0" err="1" smtClean="0"/>
              <a:t>beamforming</a:t>
            </a:r>
            <a:r>
              <a:rPr lang="en-US" altLang="ko-KR" dirty="0" smtClean="0"/>
              <a:t> frames from multiple STAs can be multiplexed. </a:t>
            </a:r>
            <a:endParaRPr lang="en-US" altLang="ko-KR" dirty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A few plausible options for HE sounding protocol presented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R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[1] 11-15-0132r7 </a:t>
            </a:r>
            <a:r>
              <a:rPr lang="en-US" altLang="ja-JP" dirty="0"/>
              <a:t>Spec </a:t>
            </a:r>
            <a:r>
              <a:rPr lang="en-US" altLang="ja-JP" dirty="0" smtClean="0"/>
              <a:t>Framework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[2] 802.11-15/</a:t>
            </a:r>
            <a:r>
              <a:rPr lang="en-US" altLang="ja-JP" dirty="0"/>
              <a:t> 597r1 “</a:t>
            </a:r>
            <a:r>
              <a:rPr lang="en-US" altLang="ja-JP" dirty="0" err="1"/>
              <a:t>Beamformed</a:t>
            </a:r>
            <a:r>
              <a:rPr lang="en-US" altLang="ja-JP" dirty="0"/>
              <a:t> HE PPDU”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8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ja-JP" i="1" dirty="0"/>
              <a:t>Do you agree to add to the TG Specification Framework:</a:t>
            </a:r>
            <a:endParaRPr lang="ja-JP" altLang="ja-JP" dirty="0"/>
          </a:p>
          <a:p>
            <a:r>
              <a:rPr lang="en-GB" altLang="ja-JP" i="1" dirty="0" err="1"/>
              <a:t>x.y.z</a:t>
            </a:r>
            <a:r>
              <a:rPr lang="en-GB" altLang="ja-JP" i="1" dirty="0"/>
              <a:t>. </a:t>
            </a:r>
            <a:r>
              <a:rPr lang="en-US" altLang="ko-KR" dirty="0" smtClean="0"/>
              <a:t>: </a:t>
            </a:r>
          </a:p>
          <a:p>
            <a:pPr marL="342900" lvl="1" indent="-342900">
              <a:spcBef>
                <a:spcPts val="600"/>
              </a:spcBef>
            </a:pPr>
            <a:r>
              <a:rPr lang="en-US" altLang="ko-KR" dirty="0"/>
              <a:t>The amendment shall </a:t>
            </a:r>
            <a:r>
              <a:rPr lang="en-US" altLang="ko-KR" dirty="0" smtClean="0"/>
              <a:t>define a mechanism to enable multiplexing of the Compressed </a:t>
            </a:r>
            <a:r>
              <a:rPr lang="en-US" altLang="ko-KR" dirty="0" err="1" smtClean="0"/>
              <a:t>Beamforming</a:t>
            </a:r>
            <a:r>
              <a:rPr lang="en-US" altLang="ko-KR" dirty="0" smtClean="0"/>
              <a:t> Action frame (CSI feedback) from multiple stations using </a:t>
            </a:r>
            <a:r>
              <a:rPr lang="en-US" altLang="ko-KR" dirty="0"/>
              <a:t>UL </a:t>
            </a:r>
            <a:r>
              <a:rPr lang="en-US" altLang="ko-KR" dirty="0" smtClean="0"/>
              <a:t>MU(MIMO or OFDMA) </a:t>
            </a:r>
            <a:r>
              <a:rPr lang="en-US" altLang="ko-KR" dirty="0"/>
              <a:t>mode</a:t>
            </a:r>
          </a:p>
          <a:p>
            <a:endParaRPr lang="en-US" altLang="ko-KR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3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Straw Poll 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ja-JP" i="1" dirty="0"/>
              <a:t>Do you agree to add to the TG Specification Framework:</a:t>
            </a:r>
            <a:endParaRPr lang="ja-JP" altLang="ja-JP" dirty="0"/>
          </a:p>
          <a:p>
            <a:r>
              <a:rPr lang="en-GB" altLang="ja-JP" i="1" dirty="0" err="1"/>
              <a:t>x.y.z</a:t>
            </a:r>
            <a:r>
              <a:rPr lang="en-GB" altLang="ja-JP" i="1" dirty="0"/>
              <a:t>. </a:t>
            </a:r>
            <a:r>
              <a:rPr lang="en-US" altLang="ko-KR" dirty="0" smtClean="0"/>
              <a:t>: </a:t>
            </a:r>
          </a:p>
          <a:p>
            <a:pPr marL="342900" lvl="1" indent="-342900">
              <a:spcBef>
                <a:spcPts val="600"/>
              </a:spcBef>
            </a:pPr>
            <a:r>
              <a:rPr lang="en-US" altLang="ko-KR" dirty="0"/>
              <a:t>The amendment shall define a </a:t>
            </a:r>
            <a:r>
              <a:rPr lang="en-US" altLang="ko-KR" dirty="0" smtClean="0"/>
              <a:t>new channel sounding sequence that includes trigger information in order to facilitate UL MU mode of </a:t>
            </a:r>
            <a:r>
              <a:rPr lang="en-US" altLang="ko-KR" dirty="0"/>
              <a:t>Compressed </a:t>
            </a:r>
            <a:r>
              <a:rPr lang="en-US" altLang="ko-KR" dirty="0" err="1"/>
              <a:t>Beamforming</a:t>
            </a:r>
            <a:r>
              <a:rPr lang="en-US" altLang="ko-KR" dirty="0"/>
              <a:t> Action frame from </a:t>
            </a:r>
            <a:r>
              <a:rPr lang="en-US" altLang="ko-KR" dirty="0" smtClean="0"/>
              <a:t>multiple STAs.</a:t>
            </a:r>
            <a:endParaRPr lang="en-US" altLang="ko-KR" dirty="0"/>
          </a:p>
          <a:p>
            <a:endParaRPr lang="en-US" altLang="ko-KR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862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Straw Poll </a:t>
            </a:r>
            <a:r>
              <a:rPr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484556"/>
            <a:ext cx="7770813" cy="4609858"/>
          </a:xfrm>
        </p:spPr>
        <p:txBody>
          <a:bodyPr/>
          <a:lstStyle/>
          <a:p>
            <a:r>
              <a:rPr kumimoji="1" lang="en-US" altLang="ja-JP" dirty="0" smtClean="0"/>
              <a:t>Which option do you prefer for enabling UL MU mode in the channel sounding sequence in order to obtain CSI feedback from multiple stations </a:t>
            </a:r>
            <a:r>
              <a:rPr lang="en-US" altLang="ja-JP" dirty="0"/>
              <a:t>simultaneously </a:t>
            </a:r>
            <a:r>
              <a:rPr kumimoji="1" lang="en-US" altLang="ja-JP" dirty="0" smtClean="0"/>
              <a:t>?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1133251" y="2784054"/>
            <a:ext cx="7770813" cy="33103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ja-JP" sz="1800" kern="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altLang="ja-JP" sz="1600" kern="0" dirty="0" smtClean="0">
                <a:solidFill>
                  <a:schemeClr val="accent1">
                    <a:lumMod val="50000"/>
                  </a:schemeClr>
                </a:solidFill>
              </a:rPr>
              <a:t>. Aggregated NDPA and Trigger frame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600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/>
            <a:endParaRPr lang="en-US" altLang="ja-JP" sz="1600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/>
            <a:r>
              <a:rPr lang="en-US" altLang="ja-JP" sz="1600" kern="0" dirty="0" smtClean="0">
                <a:solidFill>
                  <a:schemeClr val="accent1">
                    <a:lumMod val="50000"/>
                  </a:schemeClr>
                </a:solidFill>
              </a:rPr>
              <a:t>2. Explicit Trigger frame after NDP frame</a:t>
            </a:r>
          </a:p>
          <a:p>
            <a:pPr marL="0" indent="0"/>
            <a:endParaRPr lang="en-US" altLang="ja-JP" sz="1600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/>
            <a:r>
              <a:rPr lang="en-US" altLang="ja-JP" sz="1600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0" indent="0"/>
            <a:r>
              <a:rPr lang="en-US" altLang="ja-JP" sz="1600" kern="0" dirty="0" smtClean="0">
                <a:solidFill>
                  <a:schemeClr val="accent1">
                    <a:lumMod val="50000"/>
                  </a:schemeClr>
                </a:solidFill>
              </a:rPr>
              <a:t>3. Enhanced NDPA frame</a:t>
            </a:r>
          </a:p>
          <a:p>
            <a:pPr marL="0" indent="0"/>
            <a:endParaRPr lang="en-US" altLang="ja-JP" sz="1600" kern="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/>
            <a:endParaRPr lang="en-US" altLang="ja-JP" sz="1600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/>
            <a:r>
              <a:rPr lang="en-US" altLang="ja-JP" sz="1600" kern="0" dirty="0" smtClean="0">
                <a:solidFill>
                  <a:schemeClr val="accent1">
                    <a:lumMod val="50000"/>
                  </a:schemeClr>
                </a:solidFill>
              </a:rPr>
              <a:t>4. Abstain</a:t>
            </a:r>
            <a:endParaRPr lang="en-US" altLang="ja-JP" sz="1600" kern="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444533" y="3199593"/>
            <a:ext cx="2751644" cy="501998"/>
            <a:chOff x="2101339" y="2034663"/>
            <a:chExt cx="2751644" cy="501998"/>
          </a:xfrm>
        </p:grpSpPr>
        <p:sp>
          <p:nvSpPr>
            <p:cNvPr id="10" name="正方形/長方形 9"/>
            <p:cNvSpPr/>
            <p:nvPr/>
          </p:nvSpPr>
          <p:spPr bwMode="auto">
            <a:xfrm>
              <a:off x="2101339" y="2047508"/>
              <a:ext cx="608153" cy="482329"/>
            </a:xfrm>
            <a:prstGeom prst="rect">
              <a:avLst/>
            </a:prstGeom>
            <a:solidFill>
              <a:srgbClr val="FF0000">
                <a:alpha val="2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3392845" y="2048220"/>
              <a:ext cx="728134" cy="48844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VHT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正方形/長方形 11"/>
            <p:cNvSpPr/>
            <p:nvPr/>
          </p:nvSpPr>
          <p:spPr bwMode="auto">
            <a:xfrm>
              <a:off x="4124849" y="2047508"/>
              <a:ext cx="728134" cy="489153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Trigger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000" dirty="0" smtClean="0">
                  <a:solidFill>
                    <a:schemeClr val="tx1"/>
                  </a:solidFill>
                </a:rPr>
                <a:t>Frame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テキスト ボックス 12"/>
                <p:cNvSpPr txBox="1"/>
                <p:nvPr/>
              </p:nvSpPr>
              <p:spPr>
                <a:xfrm>
                  <a:off x="2610346" y="2034663"/>
                  <a:ext cx="80682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kumimoji="1" lang="ja-JP" altLang="en-US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テキスト ボックス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10346" y="2034663"/>
                  <a:ext cx="806824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グループ化 13"/>
          <p:cNvGrpSpPr/>
          <p:nvPr/>
        </p:nvGrpSpPr>
        <p:grpSpPr>
          <a:xfrm>
            <a:off x="2438349" y="4113782"/>
            <a:ext cx="4675037" cy="650903"/>
            <a:chOff x="1309611" y="3568536"/>
            <a:chExt cx="4675037" cy="650903"/>
          </a:xfrm>
        </p:grpSpPr>
        <p:sp>
          <p:nvSpPr>
            <p:cNvPr id="15" name="正方形/長方形 14"/>
            <p:cNvSpPr/>
            <p:nvPr/>
          </p:nvSpPr>
          <p:spPr bwMode="auto">
            <a:xfrm>
              <a:off x="3489664" y="3687353"/>
              <a:ext cx="728134" cy="48232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VHT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正方形/長方形 15"/>
            <p:cNvSpPr/>
            <p:nvPr/>
          </p:nvSpPr>
          <p:spPr bwMode="auto">
            <a:xfrm>
              <a:off x="4393459" y="3687353"/>
              <a:ext cx="693219" cy="47891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NDP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7" name="正方形/長方形 16"/>
            <p:cNvSpPr/>
            <p:nvPr/>
          </p:nvSpPr>
          <p:spPr bwMode="auto">
            <a:xfrm>
              <a:off x="5291429" y="3687353"/>
              <a:ext cx="693219" cy="478914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200" dirty="0" smtClean="0">
                  <a:solidFill>
                    <a:schemeClr val="tx1"/>
                  </a:solidFill>
                </a:rPr>
                <a:t>Trigger 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 rot="16200000">
              <a:off x="4875319" y="3785036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 rot="16200000">
              <a:off x="3998185" y="3785035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正方形/長方形 19"/>
            <p:cNvSpPr/>
            <p:nvPr/>
          </p:nvSpPr>
          <p:spPr bwMode="auto">
            <a:xfrm>
              <a:off x="1309611" y="3687353"/>
              <a:ext cx="608153" cy="482329"/>
            </a:xfrm>
            <a:prstGeom prst="rect">
              <a:avLst/>
            </a:prstGeom>
            <a:solidFill>
              <a:srgbClr val="FF0000">
                <a:alpha val="2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1" name="正方形/長方形 20"/>
            <p:cNvSpPr/>
            <p:nvPr/>
          </p:nvSpPr>
          <p:spPr bwMode="auto">
            <a:xfrm>
              <a:off x="2080198" y="3687989"/>
              <a:ext cx="515238" cy="47891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NDP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 rot="16200000">
              <a:off x="1772751" y="3684432"/>
              <a:ext cx="614891" cy="38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テキスト ボックス 22"/>
                <p:cNvSpPr txBox="1"/>
                <p:nvPr/>
              </p:nvSpPr>
              <p:spPr>
                <a:xfrm>
                  <a:off x="2623866" y="3645149"/>
                  <a:ext cx="80682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kumimoji="1" lang="ja-JP" altLang="en-US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テキスト ボックス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3866" y="3645149"/>
                  <a:ext cx="806824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グループ化 23"/>
          <p:cNvGrpSpPr/>
          <p:nvPr/>
        </p:nvGrpSpPr>
        <p:grpSpPr>
          <a:xfrm>
            <a:off x="2438349" y="5140864"/>
            <a:ext cx="2079660" cy="515838"/>
            <a:chOff x="2099012" y="5060200"/>
            <a:chExt cx="2079660" cy="515838"/>
          </a:xfrm>
        </p:grpSpPr>
        <p:sp>
          <p:nvSpPr>
            <p:cNvPr id="25" name="正方形/長方形 24"/>
            <p:cNvSpPr/>
            <p:nvPr/>
          </p:nvSpPr>
          <p:spPr bwMode="auto">
            <a:xfrm>
              <a:off x="2099012" y="5093709"/>
              <a:ext cx="608153" cy="482329"/>
            </a:xfrm>
            <a:prstGeom prst="rect">
              <a:avLst/>
            </a:prstGeom>
            <a:solidFill>
              <a:srgbClr val="FF0000">
                <a:alpha val="2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テキスト ボックス 25"/>
                <p:cNvSpPr txBox="1"/>
                <p:nvPr/>
              </p:nvSpPr>
              <p:spPr>
                <a:xfrm>
                  <a:off x="2636476" y="5060200"/>
                  <a:ext cx="80682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kumimoji="1" lang="ja-JP" altLang="en-US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テキスト ボックス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36476" y="5060200"/>
                  <a:ext cx="806824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正方形/長方形 26"/>
            <p:cNvSpPr/>
            <p:nvPr/>
          </p:nvSpPr>
          <p:spPr bwMode="auto">
            <a:xfrm>
              <a:off x="3346798" y="5093709"/>
              <a:ext cx="831874" cy="482329"/>
            </a:xfrm>
            <a:prstGeom prst="rect">
              <a:avLst/>
            </a:prstGeom>
            <a:solidFill>
              <a:srgbClr val="FF0000">
                <a:alpha val="2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Enhanced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093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12788"/>
            <a:ext cx="7772400" cy="71218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8733" y="1199854"/>
            <a:ext cx="8437083" cy="4856701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802.11ax is envisaged to improve efficiency by introducing innovative technologies 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Multiplexing of BA/ACK responses from STAs to data transmission.  </a:t>
            </a:r>
          </a:p>
          <a:p>
            <a:r>
              <a:rPr lang="en-US" altLang="ja-JP" sz="2000" dirty="0" smtClean="0"/>
              <a:t>	The </a:t>
            </a:r>
            <a:r>
              <a:rPr lang="en-US" altLang="ja-JP" sz="2000" dirty="0" err="1"/>
              <a:t>TGax</a:t>
            </a:r>
            <a:r>
              <a:rPr lang="en-US" altLang="ja-JP" sz="2000" dirty="0"/>
              <a:t> Spec Framework Document (SFD)[1] includes </a:t>
            </a:r>
            <a:r>
              <a:rPr lang="en-US" altLang="ja-JP" sz="2000" dirty="0" smtClean="0"/>
              <a:t>BA/ACK multiplexing;</a:t>
            </a:r>
            <a:endParaRPr lang="en-US" altLang="ja-JP" sz="2000" dirty="0"/>
          </a:p>
          <a:p>
            <a:pPr lvl="1"/>
            <a:r>
              <a:rPr lang="en-GB" altLang="ja-JP" sz="1800" i="1" dirty="0"/>
              <a:t>The amendment shall include a mechanism to multiplex BA/ACK responses to DL MU transmission. [MU Motion #4, March 2015]</a:t>
            </a:r>
          </a:p>
          <a:p>
            <a:r>
              <a:rPr lang="en-US" altLang="ja-JP" sz="2000" dirty="0" smtClean="0"/>
              <a:t>	The </a:t>
            </a:r>
            <a:r>
              <a:rPr lang="en-US" altLang="ja-JP" sz="2000" dirty="0" err="1"/>
              <a:t>TGax</a:t>
            </a:r>
            <a:r>
              <a:rPr lang="en-US" altLang="ja-JP" sz="2000" dirty="0"/>
              <a:t> SFD also includes </a:t>
            </a:r>
            <a:r>
              <a:rPr lang="en-US" altLang="ja-JP" sz="2000" dirty="0" smtClean="0"/>
              <a:t>MU modes for both UL and DL;</a:t>
            </a:r>
            <a:endParaRPr lang="en-US" altLang="ja-JP" sz="2000" dirty="0"/>
          </a:p>
          <a:p>
            <a:pPr lvl="1"/>
            <a:r>
              <a:rPr lang="en-GB" altLang="ja-JP" sz="1800" i="1" dirty="0"/>
              <a:t>MU features include UL and DL OFDMA and UL and DL MU-MIMO</a:t>
            </a:r>
            <a:r>
              <a:rPr lang="en-GB" altLang="ja-JP" sz="1800" i="1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ja-JP" sz="2000" dirty="0" smtClean="0"/>
              <a:t>Multiplexing of responses from multiple STAs, to data transmission from AP, improves efficiency and </a:t>
            </a:r>
            <a:r>
              <a:rPr lang="en-US" altLang="ja-JP" sz="2000" dirty="0" smtClean="0"/>
              <a:t>reduces overhead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 smtClean="0"/>
              <a:t>More overhead reduction as the number of STAs increase</a:t>
            </a:r>
            <a:endParaRPr lang="en-GB" altLang="ja-JP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200" dirty="0">
                <a:latin typeface="+mj-lt"/>
              </a:rPr>
              <a:t>11ac Sounding protocol can be improved by applying similar techniques</a:t>
            </a:r>
            <a:endParaRPr lang="en-US" altLang="ko-KR" sz="2000" dirty="0" smtClean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R" sz="2000" dirty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sz="2000" dirty="0" smtClean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4909"/>
          </a:xfrm>
        </p:spPr>
        <p:txBody>
          <a:bodyPr/>
          <a:lstStyle/>
          <a:p>
            <a:r>
              <a:rPr kumimoji="1" lang="en-US" altLang="ja-JP" dirty="0" smtClean="0"/>
              <a:t>11ac Sounding Protocol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320710"/>
            <a:ext cx="7770813" cy="3775494"/>
          </a:xfrm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DL-MU-MIMO relies on channel state information (CSI) obtained during sounding for pre-coding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Protocol </a:t>
            </a:r>
            <a:r>
              <a:rPr lang="en-US" altLang="ja-JP" dirty="0"/>
              <a:t>overhead from sounding and CSI feedback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800" dirty="0"/>
              <a:t>MU-MIMO needs frequent updates of CSI 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800" dirty="0" smtClean="0"/>
              <a:t>Overhead increase with number </a:t>
            </a:r>
            <a:r>
              <a:rPr lang="en-US" altLang="ja-JP" sz="1800" dirty="0"/>
              <a:t>of </a:t>
            </a:r>
            <a:r>
              <a:rPr lang="en-US" altLang="ja-JP" sz="1800" dirty="0" smtClean="0"/>
              <a:t>STAs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R" sz="1800" dirty="0"/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R" sz="1800" dirty="0" smtClean="0"/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R" sz="1800" dirty="0"/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R" sz="1800" dirty="0" smtClean="0"/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R" dirty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/>
              <a:t>How to reduce the overhead incurred in sounding protocol for 11ax?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Compressed </a:t>
            </a:r>
            <a:r>
              <a:rPr lang="en-US" altLang="ja-JP" dirty="0" err="1" smtClean="0"/>
              <a:t>beamforming</a:t>
            </a:r>
            <a:r>
              <a:rPr lang="en-US" altLang="ja-JP" dirty="0" smtClean="0"/>
              <a:t> frames (response to NDPA/NDP) </a:t>
            </a:r>
            <a:r>
              <a:rPr lang="en-US" altLang="ja-JP" dirty="0"/>
              <a:t>from the STAs can be multiplexed using UL MU-MIMO/UL OFDMA</a:t>
            </a:r>
            <a:endParaRPr lang="ja-JP" altLang="en-US" dirty="0"/>
          </a:p>
          <a:p>
            <a:pPr marL="457200" lvl="1" indent="0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520963" y="3208457"/>
            <a:ext cx="7648050" cy="1834589"/>
            <a:chOff x="685797" y="4225957"/>
            <a:chExt cx="7648050" cy="1834589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696912" y="4819386"/>
              <a:ext cx="7636935" cy="1241160"/>
              <a:chOff x="696912" y="4819386"/>
              <a:chExt cx="7636935" cy="1241160"/>
            </a:xfrm>
          </p:grpSpPr>
          <p:cxnSp>
            <p:nvCxnSpPr>
              <p:cNvPr id="35" name="直線コネクタ 34"/>
              <p:cNvCxnSpPr/>
              <p:nvPr/>
            </p:nvCxnSpPr>
            <p:spPr bwMode="auto">
              <a:xfrm>
                <a:off x="696914" y="4819386"/>
                <a:ext cx="7636933" cy="1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直線コネクタ 35"/>
              <p:cNvCxnSpPr/>
              <p:nvPr/>
            </p:nvCxnSpPr>
            <p:spPr bwMode="auto">
              <a:xfrm>
                <a:off x="696914" y="5198800"/>
                <a:ext cx="7636933" cy="1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直線コネクタ 36"/>
              <p:cNvCxnSpPr/>
              <p:nvPr/>
            </p:nvCxnSpPr>
            <p:spPr bwMode="auto">
              <a:xfrm>
                <a:off x="696913" y="5654415"/>
                <a:ext cx="7636933" cy="1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直線コネクタ 37"/>
              <p:cNvCxnSpPr/>
              <p:nvPr/>
            </p:nvCxnSpPr>
            <p:spPr bwMode="auto">
              <a:xfrm>
                <a:off x="696912" y="6060545"/>
                <a:ext cx="7636933" cy="1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9" name="グループ化 8"/>
            <p:cNvGrpSpPr/>
            <p:nvPr/>
          </p:nvGrpSpPr>
          <p:grpSpPr>
            <a:xfrm>
              <a:off x="2185459" y="4332599"/>
              <a:ext cx="5911850" cy="1727946"/>
              <a:chOff x="804333" y="4337056"/>
              <a:chExt cx="5911850" cy="1727946"/>
            </a:xfrm>
          </p:grpSpPr>
          <p:sp>
            <p:nvSpPr>
              <p:cNvPr id="28" name="正方形/長方形 27"/>
              <p:cNvSpPr/>
              <p:nvPr/>
            </p:nvSpPr>
            <p:spPr bwMode="auto">
              <a:xfrm>
                <a:off x="804333" y="4337056"/>
                <a:ext cx="728134" cy="482329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VHT NDPA</a:t>
                </a:r>
                <a:endParaRPr kumimoji="0" lang="ja-JP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29" name="正方形/長方形 28"/>
              <p:cNvSpPr/>
              <p:nvPr/>
            </p:nvSpPr>
            <p:spPr bwMode="auto">
              <a:xfrm>
                <a:off x="1708128" y="4337056"/>
                <a:ext cx="693219" cy="47891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NDP</a:t>
                </a:r>
                <a:r>
                  <a:rPr lang="en-US" altLang="ja-JP" sz="1200" dirty="0" smtClean="0">
                    <a:solidFill>
                      <a:schemeClr val="tx1"/>
                    </a:solidFill>
                  </a:rPr>
                  <a:t> 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0" name="正方形/長方形 29"/>
              <p:cNvSpPr/>
              <p:nvPr/>
            </p:nvSpPr>
            <p:spPr bwMode="auto">
              <a:xfrm>
                <a:off x="2576216" y="4824437"/>
                <a:ext cx="693219" cy="37361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VHT Compressed </a:t>
                </a:r>
                <a:r>
                  <a:rPr kumimoji="0" lang="en-US" altLang="ja-JP" sz="7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Beamforming</a:t>
                </a:r>
                <a:r>
                  <a:rPr lang="en-US" altLang="ja-JP" sz="700" dirty="0" smtClean="0">
                    <a:solidFill>
                      <a:schemeClr val="tx1"/>
                    </a:solidFill>
                  </a:rPr>
                  <a:t> </a:t>
                </a:r>
                <a:endParaRPr kumimoji="0" lang="ja-JP" alt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1" name="正方形/長方形 30"/>
              <p:cNvSpPr/>
              <p:nvPr/>
            </p:nvSpPr>
            <p:spPr bwMode="auto">
              <a:xfrm>
                <a:off x="3445096" y="4442869"/>
                <a:ext cx="693219" cy="37361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7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Beamforming</a:t>
                </a:r>
                <a:r>
                  <a:rPr lang="en-US" altLang="ja-JP" sz="700" dirty="0" smtClean="0">
                    <a:solidFill>
                      <a:schemeClr val="tx1"/>
                    </a:solidFill>
                  </a:rPr>
                  <a:t> Report Poll</a:t>
                </a:r>
                <a:endParaRPr kumimoji="0" lang="ja-JP" alt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2" name="正方形/長方形 31"/>
              <p:cNvSpPr/>
              <p:nvPr/>
            </p:nvSpPr>
            <p:spPr bwMode="auto">
              <a:xfrm>
                <a:off x="4313184" y="5281635"/>
                <a:ext cx="693219" cy="37361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VHT Compressed </a:t>
                </a:r>
                <a:r>
                  <a:rPr kumimoji="0" lang="en-US" altLang="ja-JP" sz="7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Beamforming</a:t>
                </a:r>
                <a:r>
                  <a:rPr lang="en-US" altLang="ja-JP" sz="700" dirty="0" smtClean="0">
                    <a:solidFill>
                      <a:schemeClr val="tx1"/>
                    </a:solidFill>
                  </a:rPr>
                  <a:t> </a:t>
                </a:r>
                <a:endParaRPr kumimoji="0" lang="ja-JP" alt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3" name="正方形/長方形 32"/>
              <p:cNvSpPr/>
              <p:nvPr/>
            </p:nvSpPr>
            <p:spPr bwMode="auto">
              <a:xfrm>
                <a:off x="5154084" y="4446294"/>
                <a:ext cx="693219" cy="37361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7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Beamforming</a:t>
                </a:r>
                <a:r>
                  <a:rPr lang="en-US" altLang="ja-JP" sz="700" dirty="0" smtClean="0">
                    <a:solidFill>
                      <a:schemeClr val="tx1"/>
                    </a:solidFill>
                  </a:rPr>
                  <a:t> Report Poll</a:t>
                </a:r>
                <a:endParaRPr kumimoji="0" lang="ja-JP" alt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4" name="正方形/長方形 33"/>
              <p:cNvSpPr/>
              <p:nvPr/>
            </p:nvSpPr>
            <p:spPr bwMode="auto">
              <a:xfrm>
                <a:off x="6022964" y="5691387"/>
                <a:ext cx="693219" cy="37361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VHT Compressed </a:t>
                </a:r>
                <a:r>
                  <a:rPr kumimoji="0" lang="en-US" altLang="ja-JP" sz="7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Beamforming</a:t>
                </a:r>
                <a:r>
                  <a:rPr lang="en-US" altLang="ja-JP" sz="700" dirty="0" smtClean="0">
                    <a:solidFill>
                      <a:schemeClr val="tx1"/>
                    </a:solidFill>
                  </a:rPr>
                  <a:t> </a:t>
                </a:r>
                <a:endParaRPr kumimoji="0" lang="ja-JP" alt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p:grpSp>
        <p:cxnSp>
          <p:nvCxnSpPr>
            <p:cNvPr id="10" name="直線矢印コネクタ 9"/>
            <p:cNvCxnSpPr/>
            <p:nvPr/>
          </p:nvCxnSpPr>
          <p:spPr bwMode="auto">
            <a:xfrm flipV="1">
              <a:off x="3781681" y="4871049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1" name="直線矢印コネクタ 10"/>
            <p:cNvCxnSpPr/>
            <p:nvPr/>
          </p:nvCxnSpPr>
          <p:spPr bwMode="auto">
            <a:xfrm flipV="1">
              <a:off x="2891868" y="4871049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2" name="直線矢印コネクタ 11"/>
            <p:cNvCxnSpPr/>
            <p:nvPr/>
          </p:nvCxnSpPr>
          <p:spPr bwMode="auto">
            <a:xfrm flipV="1">
              <a:off x="4650561" y="4871049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3" name="直線矢印コネクタ 12"/>
            <p:cNvCxnSpPr/>
            <p:nvPr/>
          </p:nvCxnSpPr>
          <p:spPr bwMode="auto">
            <a:xfrm flipV="1">
              <a:off x="5519441" y="4853573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4" name="直線矢印コネクタ 13"/>
            <p:cNvCxnSpPr/>
            <p:nvPr/>
          </p:nvCxnSpPr>
          <p:spPr bwMode="auto">
            <a:xfrm flipV="1">
              <a:off x="6359549" y="4871049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5" name="直線矢印コネクタ 14"/>
            <p:cNvCxnSpPr/>
            <p:nvPr/>
          </p:nvCxnSpPr>
          <p:spPr bwMode="auto">
            <a:xfrm flipV="1">
              <a:off x="7228429" y="4853573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6" name="テキスト ボックス 15"/>
            <p:cNvSpPr txBox="1"/>
            <p:nvPr/>
          </p:nvSpPr>
          <p:spPr>
            <a:xfrm>
              <a:off x="685800" y="4483979"/>
              <a:ext cx="6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85799" y="4895145"/>
              <a:ext cx="6936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1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685798" y="5321895"/>
              <a:ext cx="6936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2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85797" y="5719848"/>
              <a:ext cx="693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3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 rot="16200000">
              <a:off x="3571114" y="4430282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 rot="16200000">
              <a:off x="2693980" y="4430281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 rot="16200000">
              <a:off x="4412225" y="4430280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 rot="16200000">
              <a:off x="5299826" y="4437599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 rot="16200000">
              <a:off x="6129579" y="4460741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 rot="16200000">
              <a:off x="7020251" y="4454348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 rot="16200000">
              <a:off x="1670216" y="4333348"/>
              <a:ext cx="6148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DIFS &amp; </a:t>
              </a:r>
              <a:r>
                <a:rPr kumimoji="1" lang="en-US" altLang="ja-JP" sz="1000" b="1" dirty="0" err="1" smtClean="0">
                  <a:solidFill>
                    <a:schemeClr val="tx1"/>
                  </a:solidFill>
                </a:rPr>
                <a:t>Backoff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27" name="直線矢印コネクタ 26"/>
            <p:cNvCxnSpPr/>
            <p:nvPr/>
          </p:nvCxnSpPr>
          <p:spPr bwMode="auto">
            <a:xfrm>
              <a:off x="1802252" y="4862311"/>
              <a:ext cx="375464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75867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14054"/>
          </a:xfrm>
        </p:spPr>
        <p:txBody>
          <a:bodyPr/>
          <a:lstStyle/>
          <a:p>
            <a:r>
              <a:rPr kumimoji="1" lang="en-US" altLang="ja-JP" dirty="0" smtClean="0"/>
              <a:t>HE Sounding protocol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cxnSp>
        <p:nvCxnSpPr>
          <p:cNvPr id="82" name="直線コネクタ 81"/>
          <p:cNvCxnSpPr>
            <a:stCxn id="26" idx="0"/>
            <a:endCxn id="58" idx="0"/>
          </p:cNvCxnSpPr>
          <p:nvPr/>
        </p:nvCxnSpPr>
        <p:spPr bwMode="auto">
          <a:xfrm>
            <a:off x="1021886" y="1464830"/>
            <a:ext cx="6953" cy="2750714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直線コネクタ 86"/>
          <p:cNvCxnSpPr>
            <a:stCxn id="20" idx="0"/>
            <a:endCxn id="61" idx="3"/>
          </p:cNvCxnSpPr>
          <p:nvPr/>
        </p:nvCxnSpPr>
        <p:spPr bwMode="auto">
          <a:xfrm>
            <a:off x="2720461" y="1475976"/>
            <a:ext cx="32002" cy="2791032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直線コネクタ 89"/>
          <p:cNvCxnSpPr/>
          <p:nvPr/>
        </p:nvCxnSpPr>
        <p:spPr bwMode="auto">
          <a:xfrm flipH="1">
            <a:off x="4014856" y="3404483"/>
            <a:ext cx="5013254" cy="1167481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163" name="グループ化 162"/>
          <p:cNvGrpSpPr/>
          <p:nvPr/>
        </p:nvGrpSpPr>
        <p:grpSpPr>
          <a:xfrm>
            <a:off x="243651" y="1104658"/>
            <a:ext cx="8804543" cy="2279386"/>
            <a:chOff x="243651" y="1104658"/>
            <a:chExt cx="8804543" cy="2279386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243651" y="1104658"/>
              <a:ext cx="8804543" cy="1897274"/>
              <a:chOff x="665407" y="4163271"/>
              <a:chExt cx="8245549" cy="1897274"/>
            </a:xfrm>
          </p:grpSpPr>
          <p:grpSp>
            <p:nvGrpSpPr>
              <p:cNvPr id="8" name="グループ化 7"/>
              <p:cNvGrpSpPr/>
              <p:nvPr/>
            </p:nvGrpSpPr>
            <p:grpSpPr>
              <a:xfrm>
                <a:off x="696912" y="4819386"/>
                <a:ext cx="8214044" cy="1241159"/>
                <a:chOff x="696912" y="4819386"/>
                <a:chExt cx="8214044" cy="1241159"/>
              </a:xfrm>
            </p:grpSpPr>
            <p:cxnSp>
              <p:nvCxnSpPr>
                <p:cNvPr id="35" name="直線コネクタ 34"/>
                <p:cNvCxnSpPr/>
                <p:nvPr/>
              </p:nvCxnSpPr>
              <p:spPr bwMode="auto">
                <a:xfrm>
                  <a:off x="696914" y="4819386"/>
                  <a:ext cx="8214042" cy="1407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6" name="直線コネクタ 35"/>
                <p:cNvCxnSpPr/>
                <p:nvPr/>
              </p:nvCxnSpPr>
              <p:spPr bwMode="auto">
                <a:xfrm flipV="1">
                  <a:off x="696914" y="5216303"/>
                  <a:ext cx="8214042" cy="14511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7" name="直線コネクタ 36"/>
                <p:cNvCxnSpPr/>
                <p:nvPr/>
              </p:nvCxnSpPr>
              <p:spPr bwMode="auto">
                <a:xfrm>
                  <a:off x="696913" y="5632899"/>
                  <a:ext cx="8214043" cy="7832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8" name="直線コネクタ 37"/>
                <p:cNvCxnSpPr/>
                <p:nvPr/>
              </p:nvCxnSpPr>
              <p:spPr bwMode="auto">
                <a:xfrm flipV="1">
                  <a:off x="696912" y="6022487"/>
                  <a:ext cx="8214044" cy="3805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9" name="グループ化 8"/>
              <p:cNvGrpSpPr/>
              <p:nvPr/>
            </p:nvGrpSpPr>
            <p:grpSpPr>
              <a:xfrm>
                <a:off x="1812990" y="4332599"/>
                <a:ext cx="6183571" cy="1698760"/>
                <a:chOff x="431864" y="4337056"/>
                <a:chExt cx="6183571" cy="1698760"/>
              </a:xfrm>
            </p:grpSpPr>
            <p:sp>
              <p:nvSpPr>
                <p:cNvPr id="28" name="正方形/長方形 27"/>
                <p:cNvSpPr/>
                <p:nvPr/>
              </p:nvSpPr>
              <p:spPr bwMode="auto">
                <a:xfrm>
                  <a:off x="431864" y="4337056"/>
                  <a:ext cx="513347" cy="482329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VHT NDPA</a:t>
                  </a:r>
                  <a:endParaRPr kumimoji="0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29" name="正方形/長方形 28"/>
                <p:cNvSpPr/>
                <p:nvPr/>
              </p:nvSpPr>
              <p:spPr bwMode="auto">
                <a:xfrm>
                  <a:off x="1146399" y="4347727"/>
                  <a:ext cx="473708" cy="478914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NDP</a:t>
                  </a:r>
                  <a:r>
                    <a:rPr lang="en-US" altLang="ja-JP" sz="12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0" name="正方形/長方形 29"/>
                <p:cNvSpPr/>
                <p:nvPr/>
              </p:nvSpPr>
              <p:spPr bwMode="auto">
                <a:xfrm>
                  <a:off x="1790067" y="4867867"/>
                  <a:ext cx="671708" cy="373615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VHT 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1" name="正方形/長方形 30"/>
                <p:cNvSpPr/>
                <p:nvPr/>
              </p:nvSpPr>
              <p:spPr bwMode="auto">
                <a:xfrm>
                  <a:off x="2641266" y="4462157"/>
                  <a:ext cx="654091" cy="373615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Report Poll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2" name="正方形/長方形 31"/>
                <p:cNvSpPr/>
                <p:nvPr/>
              </p:nvSpPr>
              <p:spPr bwMode="auto">
                <a:xfrm>
                  <a:off x="3467535" y="5271573"/>
                  <a:ext cx="685009" cy="373615"/>
                </a:xfrm>
                <a:prstGeom prst="rect">
                  <a:avLst/>
                </a:prstGeom>
                <a:solidFill>
                  <a:srgbClr val="92D05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VHT 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3" name="正方形/長方形 32"/>
                <p:cNvSpPr/>
                <p:nvPr/>
              </p:nvSpPr>
              <p:spPr bwMode="auto">
                <a:xfrm>
                  <a:off x="4308330" y="4468639"/>
                  <a:ext cx="693219" cy="373615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Report Poll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4" name="正方形/長方形 33"/>
                <p:cNvSpPr/>
                <p:nvPr/>
              </p:nvSpPr>
              <p:spPr bwMode="auto">
                <a:xfrm>
                  <a:off x="5180278" y="5662201"/>
                  <a:ext cx="693219" cy="373615"/>
                </a:xfrm>
                <a:prstGeom prst="rect">
                  <a:avLst/>
                </a:prstGeom>
                <a:solidFill>
                  <a:srgbClr val="00B0F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VHT 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93" name="正方形/長方形 92"/>
                <p:cNvSpPr/>
                <p:nvPr/>
              </p:nvSpPr>
              <p:spPr bwMode="auto">
                <a:xfrm>
                  <a:off x="5922216" y="4479479"/>
                  <a:ext cx="693219" cy="373615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Report Poll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</p:grpSp>
          <p:cxnSp>
            <p:nvCxnSpPr>
              <p:cNvPr id="10" name="直線矢印コネクタ 9"/>
              <p:cNvCxnSpPr/>
              <p:nvPr/>
            </p:nvCxnSpPr>
            <p:spPr bwMode="auto">
              <a:xfrm flipV="1">
                <a:off x="2995531" y="4860610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2" name="直線矢印コネクタ 11"/>
              <p:cNvCxnSpPr/>
              <p:nvPr/>
            </p:nvCxnSpPr>
            <p:spPr bwMode="auto">
              <a:xfrm flipV="1">
                <a:off x="3842900" y="4859650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3" name="直線矢印コネクタ 12"/>
              <p:cNvCxnSpPr/>
              <p:nvPr/>
            </p:nvCxnSpPr>
            <p:spPr bwMode="auto">
              <a:xfrm flipV="1">
                <a:off x="4663376" y="4854995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4" name="直線矢印コネクタ 13"/>
              <p:cNvCxnSpPr/>
              <p:nvPr/>
            </p:nvCxnSpPr>
            <p:spPr bwMode="auto">
              <a:xfrm flipV="1">
                <a:off x="5501546" y="4871050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5" name="直線矢印コネクタ 14"/>
              <p:cNvCxnSpPr/>
              <p:nvPr/>
            </p:nvCxnSpPr>
            <p:spPr bwMode="auto">
              <a:xfrm flipV="1">
                <a:off x="6385743" y="4876168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6" name="テキスト ボックス 15"/>
              <p:cNvSpPr txBox="1"/>
              <p:nvPr/>
            </p:nvSpPr>
            <p:spPr>
              <a:xfrm>
                <a:off x="665647" y="4493637"/>
                <a:ext cx="6148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AP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665409" y="4895161"/>
                <a:ext cx="6936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1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676252" y="5291143"/>
                <a:ext cx="6936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2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665407" y="5730174"/>
                <a:ext cx="6936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3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 rot="16200000">
                <a:off x="2804478" y="4407631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 rot="16200000">
                <a:off x="3655520" y="4397616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テキスト ボックス 22"/>
              <p:cNvSpPr txBox="1"/>
              <p:nvPr/>
            </p:nvSpPr>
            <p:spPr>
              <a:xfrm rot="16200000">
                <a:off x="4490680" y="4403764"/>
                <a:ext cx="521051" cy="230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 rot="16200000">
                <a:off x="5334207" y="4404823"/>
                <a:ext cx="543277" cy="230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 rot="16200000">
                <a:off x="6226064" y="4440108"/>
                <a:ext cx="517895" cy="230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 rot="16200000">
                <a:off x="1286842" y="4323388"/>
                <a:ext cx="61489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DIFS &amp; </a:t>
                </a:r>
                <a:r>
                  <a:rPr kumimoji="1" lang="en-US" altLang="ja-JP" sz="1000" b="1" dirty="0" err="1" smtClean="0">
                    <a:solidFill>
                      <a:schemeClr val="tx1"/>
                    </a:solidFill>
                  </a:rPr>
                  <a:t>Backoff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>
                <a:off x="1417209" y="4862311"/>
                <a:ext cx="375464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88" name="直線矢印コネクタ 87"/>
              <p:cNvCxnSpPr/>
              <p:nvPr/>
            </p:nvCxnSpPr>
            <p:spPr bwMode="auto">
              <a:xfrm flipV="1">
                <a:off x="2339315" y="4859795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89" name="テキスト ボックス 88"/>
              <p:cNvSpPr txBox="1"/>
              <p:nvPr/>
            </p:nvSpPr>
            <p:spPr>
              <a:xfrm rot="16200000">
                <a:off x="2164497" y="4343759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1" name="直線矢印コネクタ 90"/>
              <p:cNvCxnSpPr/>
              <p:nvPr/>
            </p:nvCxnSpPr>
            <p:spPr bwMode="auto">
              <a:xfrm flipV="1">
                <a:off x="7137792" y="4853485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92" name="テキスト ボックス 91"/>
              <p:cNvSpPr txBox="1"/>
              <p:nvPr/>
            </p:nvSpPr>
            <p:spPr>
              <a:xfrm rot="16200000">
                <a:off x="6978113" y="4417425"/>
                <a:ext cx="517895" cy="230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4" name="直線矢印コネクタ 93"/>
              <p:cNvCxnSpPr/>
              <p:nvPr/>
            </p:nvCxnSpPr>
            <p:spPr bwMode="auto">
              <a:xfrm flipV="1">
                <a:off x="7992740" y="4873210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95" name="テキスト ボックス 94"/>
              <p:cNvSpPr txBox="1"/>
              <p:nvPr/>
            </p:nvSpPr>
            <p:spPr>
              <a:xfrm rot="16200000">
                <a:off x="7821624" y="4459631"/>
                <a:ext cx="517895" cy="230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80" name="直線コネクタ 79"/>
            <p:cNvCxnSpPr/>
            <p:nvPr/>
          </p:nvCxnSpPr>
          <p:spPr bwMode="auto">
            <a:xfrm>
              <a:off x="277292" y="3382991"/>
              <a:ext cx="8742611" cy="105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3" name="正方形/長方形 82"/>
            <p:cNvSpPr/>
            <p:nvPr/>
          </p:nvSpPr>
          <p:spPr bwMode="auto">
            <a:xfrm>
              <a:off x="8307979" y="3003378"/>
              <a:ext cx="740215" cy="373615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VHT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5" name="テキスト ボックス 84"/>
            <p:cNvSpPr txBox="1"/>
            <p:nvPr/>
          </p:nvSpPr>
          <p:spPr>
            <a:xfrm>
              <a:off x="255230" y="3042042"/>
              <a:ext cx="7407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4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152" name="直線コネクタ 151"/>
          <p:cNvCxnSpPr/>
          <p:nvPr/>
        </p:nvCxnSpPr>
        <p:spPr bwMode="auto">
          <a:xfrm>
            <a:off x="2931834" y="1776282"/>
            <a:ext cx="43345" cy="2805215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chemeClr val="tx2">
                <a:lumMod val="95000"/>
                <a:lumOff val="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76" name="グループ化 75"/>
          <p:cNvGrpSpPr/>
          <p:nvPr/>
        </p:nvGrpSpPr>
        <p:grpSpPr>
          <a:xfrm>
            <a:off x="255307" y="3908098"/>
            <a:ext cx="4271345" cy="2279198"/>
            <a:chOff x="255307" y="3908098"/>
            <a:chExt cx="4271345" cy="2279198"/>
          </a:xfrm>
        </p:grpSpPr>
        <p:grpSp>
          <p:nvGrpSpPr>
            <p:cNvPr id="39" name="グループ化 38"/>
            <p:cNvGrpSpPr/>
            <p:nvPr/>
          </p:nvGrpSpPr>
          <p:grpSpPr>
            <a:xfrm>
              <a:off x="255307" y="3908098"/>
              <a:ext cx="3772680" cy="2279198"/>
              <a:chOff x="685797" y="4221746"/>
              <a:chExt cx="2500503" cy="2279198"/>
            </a:xfrm>
          </p:grpSpPr>
          <p:grpSp>
            <p:nvGrpSpPr>
              <p:cNvPr id="41" name="グループ化 40"/>
              <p:cNvGrpSpPr/>
              <p:nvPr/>
            </p:nvGrpSpPr>
            <p:grpSpPr>
              <a:xfrm>
                <a:off x="1488657" y="4340563"/>
                <a:ext cx="1697643" cy="2122492"/>
                <a:chOff x="107531" y="4345020"/>
                <a:chExt cx="1697643" cy="2122492"/>
              </a:xfrm>
            </p:grpSpPr>
            <p:sp>
              <p:nvSpPr>
                <p:cNvPr id="60" name="正方形/長方形 59"/>
                <p:cNvSpPr/>
                <p:nvPr/>
              </p:nvSpPr>
              <p:spPr bwMode="auto">
                <a:xfrm>
                  <a:off x="107531" y="4345020"/>
                  <a:ext cx="403079" cy="482329"/>
                </a:xfrm>
                <a:prstGeom prst="rect">
                  <a:avLst/>
                </a:prstGeom>
                <a:solidFill>
                  <a:srgbClr val="FF0000">
                    <a:alpha val="27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 NDPA</a:t>
                  </a:r>
                  <a:endParaRPr kumimoji="0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61" name="正方形/長方形 60"/>
                <p:cNvSpPr/>
                <p:nvPr/>
              </p:nvSpPr>
              <p:spPr bwMode="auto">
                <a:xfrm>
                  <a:off x="618270" y="4345656"/>
                  <a:ext cx="341496" cy="478914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NDP</a:t>
                  </a:r>
                  <a:r>
                    <a:rPr lang="en-US" altLang="ja-JP" sz="12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62" name="正方形/長方形 61"/>
                <p:cNvSpPr/>
                <p:nvPr/>
              </p:nvSpPr>
              <p:spPr bwMode="auto">
                <a:xfrm>
                  <a:off x="1105641" y="4878730"/>
                  <a:ext cx="693219" cy="373615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 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64" name="正方形/長方形 63"/>
                <p:cNvSpPr/>
                <p:nvPr/>
              </p:nvSpPr>
              <p:spPr bwMode="auto">
                <a:xfrm>
                  <a:off x="1111954" y="5279618"/>
                  <a:ext cx="693219" cy="373615"/>
                </a:xfrm>
                <a:prstGeom prst="rect">
                  <a:avLst/>
                </a:prstGeom>
                <a:solidFill>
                  <a:srgbClr val="92D05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</a:t>
                  </a:r>
                  <a:r>
                    <a:rPr kumimoji="0" lang="en-US" altLang="ja-JP" sz="7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 </a:t>
                  </a: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66" name="正方形/長方形 65"/>
                <p:cNvSpPr/>
                <p:nvPr/>
              </p:nvSpPr>
              <p:spPr bwMode="auto">
                <a:xfrm>
                  <a:off x="1111954" y="5687624"/>
                  <a:ext cx="693219" cy="373615"/>
                </a:xfrm>
                <a:prstGeom prst="rect">
                  <a:avLst/>
                </a:prstGeom>
                <a:solidFill>
                  <a:srgbClr val="00B0F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</a:t>
                  </a:r>
                  <a:r>
                    <a:rPr kumimoji="0" lang="en-US" altLang="ja-JP" sz="7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 </a:t>
                  </a: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75" name="正方形/長方形 74"/>
                <p:cNvSpPr/>
                <p:nvPr/>
              </p:nvSpPr>
              <p:spPr bwMode="auto">
                <a:xfrm>
                  <a:off x="1111955" y="6093897"/>
                  <a:ext cx="693219" cy="373615"/>
                </a:xfrm>
                <a:prstGeom prst="rect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 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</p:grpSp>
          <p:cxnSp>
            <p:nvCxnSpPr>
              <p:cNvPr id="42" name="直線矢印コネクタ 41"/>
              <p:cNvCxnSpPr/>
              <p:nvPr/>
            </p:nvCxnSpPr>
            <p:spPr bwMode="auto">
              <a:xfrm>
                <a:off x="2335348" y="4858085"/>
                <a:ext cx="148368" cy="404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43" name="直線矢印コネクタ 42"/>
              <p:cNvCxnSpPr/>
              <p:nvPr/>
            </p:nvCxnSpPr>
            <p:spPr bwMode="auto">
              <a:xfrm flipV="1">
                <a:off x="1889838" y="4862132"/>
                <a:ext cx="148686" cy="4564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48" name="テキスト ボックス 47"/>
              <p:cNvSpPr txBox="1"/>
              <p:nvPr/>
            </p:nvSpPr>
            <p:spPr>
              <a:xfrm>
                <a:off x="685800" y="4483979"/>
                <a:ext cx="6148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AP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テキスト ボックス 48"/>
              <p:cNvSpPr txBox="1"/>
              <p:nvPr/>
            </p:nvSpPr>
            <p:spPr>
              <a:xfrm>
                <a:off x="685799" y="4895145"/>
                <a:ext cx="6936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1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テキスト ボックス 49"/>
              <p:cNvSpPr txBox="1"/>
              <p:nvPr/>
            </p:nvSpPr>
            <p:spPr>
              <a:xfrm>
                <a:off x="685798" y="5321895"/>
                <a:ext cx="6936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2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テキスト ボックス 50"/>
              <p:cNvSpPr txBox="1"/>
              <p:nvPr/>
            </p:nvSpPr>
            <p:spPr>
              <a:xfrm>
                <a:off x="685797" y="5732548"/>
                <a:ext cx="6936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3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 rot="16200000">
                <a:off x="2132084" y="4430282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テキスト ボックス 52"/>
              <p:cNvSpPr txBox="1"/>
              <p:nvPr/>
            </p:nvSpPr>
            <p:spPr>
              <a:xfrm rot="16200000">
                <a:off x="1691950" y="4402234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テキスト ボックス 57"/>
              <p:cNvSpPr txBox="1"/>
              <p:nvPr/>
            </p:nvSpPr>
            <p:spPr>
              <a:xfrm rot="16200000">
                <a:off x="1091097" y="4329137"/>
                <a:ext cx="61489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DIFS &amp; </a:t>
                </a:r>
                <a:r>
                  <a:rPr kumimoji="1" lang="en-US" altLang="ja-JP" sz="1000" b="1" dirty="0" err="1" smtClean="0">
                    <a:solidFill>
                      <a:schemeClr val="tx1"/>
                    </a:solidFill>
                  </a:rPr>
                  <a:t>Backoff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9" name="直線矢印コネクタ 58"/>
              <p:cNvCxnSpPr/>
              <p:nvPr/>
            </p:nvCxnSpPr>
            <p:spPr bwMode="auto">
              <a:xfrm>
                <a:off x="1211843" y="4860639"/>
                <a:ext cx="264023" cy="391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72" name="テキスト ボックス 71"/>
              <p:cNvSpPr txBox="1"/>
              <p:nvPr/>
            </p:nvSpPr>
            <p:spPr>
              <a:xfrm>
                <a:off x="694326" y="6193167"/>
                <a:ext cx="6936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4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63" name="直線コネクタ 62"/>
            <p:cNvCxnSpPr/>
            <p:nvPr/>
          </p:nvCxnSpPr>
          <p:spPr bwMode="auto">
            <a:xfrm>
              <a:off x="277292" y="4501074"/>
              <a:ext cx="4235364" cy="1026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直線コネクタ 96"/>
            <p:cNvCxnSpPr/>
            <p:nvPr/>
          </p:nvCxnSpPr>
          <p:spPr bwMode="auto">
            <a:xfrm>
              <a:off x="291288" y="4925776"/>
              <a:ext cx="4235364" cy="1026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直線コネクタ 97"/>
            <p:cNvCxnSpPr/>
            <p:nvPr/>
          </p:nvCxnSpPr>
          <p:spPr bwMode="auto">
            <a:xfrm>
              <a:off x="291288" y="5338594"/>
              <a:ext cx="4235364" cy="1026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直線コネクタ 98"/>
            <p:cNvCxnSpPr/>
            <p:nvPr/>
          </p:nvCxnSpPr>
          <p:spPr bwMode="auto">
            <a:xfrm>
              <a:off x="291288" y="5732867"/>
              <a:ext cx="4235364" cy="1026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直線コネクタ 99"/>
            <p:cNvCxnSpPr/>
            <p:nvPr/>
          </p:nvCxnSpPr>
          <p:spPr bwMode="auto">
            <a:xfrm>
              <a:off x="291288" y="6139140"/>
              <a:ext cx="4235364" cy="1026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1" name="テキスト ボックス 80"/>
          <p:cNvSpPr txBox="1"/>
          <p:nvPr/>
        </p:nvSpPr>
        <p:spPr>
          <a:xfrm>
            <a:off x="4729550" y="4478108"/>
            <a:ext cx="42903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600" dirty="0">
                <a:solidFill>
                  <a:schemeClr val="tx1"/>
                </a:solidFill>
              </a:rPr>
              <a:t>HE compressed </a:t>
            </a:r>
            <a:r>
              <a:rPr kumimoji="1" lang="en-US" altLang="ja-JP" sz="1600" dirty="0" err="1">
                <a:solidFill>
                  <a:schemeClr val="tx1"/>
                </a:solidFill>
              </a:rPr>
              <a:t>beamforming</a:t>
            </a:r>
            <a:r>
              <a:rPr kumimoji="1" lang="en-US" altLang="ja-JP" sz="1600" dirty="0">
                <a:solidFill>
                  <a:schemeClr val="tx1"/>
                </a:solidFill>
              </a:rPr>
              <a:t> frame can simultaneously be sent by the STAs [2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]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Reduces overhead associated with obtaining CSI feedback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To enable UL multiplexing for HE compressed 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beamforming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,  HE NDPA is sent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What is HE NDPA?   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05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798" y="1803922"/>
            <a:ext cx="7770813" cy="46057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</a:rPr>
              <a:t>Aggregate</a:t>
            </a:r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</a:rPr>
              <a:t>d </a:t>
            </a:r>
            <a:r>
              <a:rPr lang="en-US" altLang="ja-JP" dirty="0">
                <a:solidFill>
                  <a:schemeClr val="accent1">
                    <a:lumMod val="50000"/>
                  </a:schemeClr>
                </a:solidFill>
              </a:rPr>
              <a:t>NDPA and Trigger </a:t>
            </a:r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</a:rPr>
              <a:t>frame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</a:rPr>
              <a:t>Explicit </a:t>
            </a:r>
            <a:r>
              <a:rPr lang="en-US" altLang="ja-JP" dirty="0">
                <a:solidFill>
                  <a:schemeClr val="accent1">
                    <a:lumMod val="50000"/>
                  </a:schemeClr>
                </a:solidFill>
              </a:rPr>
              <a:t>Trigger frame after NDP </a:t>
            </a:r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</a:rPr>
              <a:t>frame</a:t>
            </a:r>
          </a:p>
          <a:p>
            <a:pPr marL="0" indent="0"/>
            <a:endParaRPr lang="en-US" altLang="ja-JP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/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altLang="ja-JP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</a:rPr>
              <a:t>Enhanced NDPA frame</a:t>
            </a:r>
            <a:endParaRPr lang="en-US" altLang="ja-JP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799" y="790732"/>
            <a:ext cx="7770813" cy="723452"/>
          </a:xfrm>
        </p:spPr>
        <p:txBody>
          <a:bodyPr/>
          <a:lstStyle/>
          <a:p>
            <a:r>
              <a:rPr lang="en-US" altLang="ja-JP" dirty="0" smtClean="0"/>
              <a:t>How to enable UL multiplexing for Compressed </a:t>
            </a:r>
            <a:r>
              <a:rPr lang="en-US" altLang="ja-JP" dirty="0" err="1" smtClean="0"/>
              <a:t>Beamforming</a:t>
            </a:r>
            <a:r>
              <a:rPr lang="en-US" altLang="ja-JP" dirty="0" smtClean="0"/>
              <a:t> frames?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2198158" y="2454211"/>
            <a:ext cx="2751644" cy="501998"/>
            <a:chOff x="2101339" y="2034663"/>
            <a:chExt cx="2751644" cy="501998"/>
          </a:xfrm>
        </p:grpSpPr>
        <p:sp>
          <p:nvSpPr>
            <p:cNvPr id="7" name="正方形/長方形 6"/>
            <p:cNvSpPr/>
            <p:nvPr/>
          </p:nvSpPr>
          <p:spPr bwMode="auto">
            <a:xfrm>
              <a:off x="2101339" y="2047508"/>
              <a:ext cx="608153" cy="482329"/>
            </a:xfrm>
            <a:prstGeom prst="rect">
              <a:avLst/>
            </a:prstGeom>
            <a:solidFill>
              <a:srgbClr val="FF0000">
                <a:alpha val="2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正方形/長方形 7"/>
            <p:cNvSpPr/>
            <p:nvPr/>
          </p:nvSpPr>
          <p:spPr bwMode="auto">
            <a:xfrm>
              <a:off x="3392845" y="2048220"/>
              <a:ext cx="728134" cy="48844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VHT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4124849" y="2047508"/>
              <a:ext cx="728134" cy="489153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Trigger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000" dirty="0" smtClean="0">
                  <a:solidFill>
                    <a:schemeClr val="tx1"/>
                  </a:solidFill>
                </a:rPr>
                <a:t>Frame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テキスト ボックス 9"/>
                <p:cNvSpPr txBox="1"/>
                <p:nvPr/>
              </p:nvSpPr>
              <p:spPr>
                <a:xfrm>
                  <a:off x="2610346" y="2034663"/>
                  <a:ext cx="80682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kumimoji="1" lang="ja-JP" altLang="en-US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テキスト ボックス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10346" y="2034663"/>
                  <a:ext cx="806824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2" name="グループ化 21"/>
          <p:cNvGrpSpPr/>
          <p:nvPr/>
        </p:nvGrpSpPr>
        <p:grpSpPr>
          <a:xfrm>
            <a:off x="1309611" y="3568536"/>
            <a:ext cx="4675037" cy="650903"/>
            <a:chOff x="1309611" y="3568536"/>
            <a:chExt cx="4675037" cy="650903"/>
          </a:xfrm>
        </p:grpSpPr>
        <p:sp>
          <p:nvSpPr>
            <p:cNvPr id="12" name="正方形/長方形 11"/>
            <p:cNvSpPr/>
            <p:nvPr/>
          </p:nvSpPr>
          <p:spPr bwMode="auto">
            <a:xfrm>
              <a:off x="3489664" y="3687353"/>
              <a:ext cx="728134" cy="48232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VHT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" name="正方形/長方形 12"/>
            <p:cNvSpPr/>
            <p:nvPr/>
          </p:nvSpPr>
          <p:spPr bwMode="auto">
            <a:xfrm>
              <a:off x="4393459" y="3687353"/>
              <a:ext cx="693219" cy="47891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NDP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正方形/長方形 13"/>
            <p:cNvSpPr/>
            <p:nvPr/>
          </p:nvSpPr>
          <p:spPr bwMode="auto">
            <a:xfrm>
              <a:off x="5291429" y="3687353"/>
              <a:ext cx="693219" cy="478914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200" dirty="0" smtClean="0">
                  <a:solidFill>
                    <a:schemeClr val="tx1"/>
                  </a:solidFill>
                </a:rPr>
                <a:t>Trigger 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 rot="16200000">
              <a:off x="4875319" y="3785036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 rot="16200000">
              <a:off x="3998185" y="3785035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7" name="正方形/長方形 16"/>
            <p:cNvSpPr/>
            <p:nvPr/>
          </p:nvSpPr>
          <p:spPr bwMode="auto">
            <a:xfrm>
              <a:off x="1309611" y="3687353"/>
              <a:ext cx="608153" cy="482329"/>
            </a:xfrm>
            <a:prstGeom prst="rect">
              <a:avLst/>
            </a:prstGeom>
            <a:solidFill>
              <a:srgbClr val="FF0000">
                <a:alpha val="2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8" name="正方形/長方形 17"/>
            <p:cNvSpPr/>
            <p:nvPr/>
          </p:nvSpPr>
          <p:spPr bwMode="auto">
            <a:xfrm>
              <a:off x="2080198" y="3687989"/>
              <a:ext cx="515238" cy="47891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NDP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 rot="16200000">
              <a:off x="1772751" y="3684432"/>
              <a:ext cx="614891" cy="38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テキスト ボックス 20"/>
                <p:cNvSpPr txBox="1"/>
                <p:nvPr/>
              </p:nvSpPr>
              <p:spPr>
                <a:xfrm>
                  <a:off x="2623866" y="3645149"/>
                  <a:ext cx="80682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kumimoji="1" lang="ja-JP" altLang="en-US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テキスト ボックス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3866" y="3645149"/>
                  <a:ext cx="806824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グループ化 19"/>
          <p:cNvGrpSpPr/>
          <p:nvPr/>
        </p:nvGrpSpPr>
        <p:grpSpPr>
          <a:xfrm>
            <a:off x="2099012" y="5060200"/>
            <a:ext cx="2079660" cy="515838"/>
            <a:chOff x="2099012" y="5060200"/>
            <a:chExt cx="2079660" cy="515838"/>
          </a:xfrm>
        </p:grpSpPr>
        <p:sp>
          <p:nvSpPr>
            <p:cNvPr id="23" name="正方形/長方形 22"/>
            <p:cNvSpPr/>
            <p:nvPr/>
          </p:nvSpPr>
          <p:spPr bwMode="auto">
            <a:xfrm>
              <a:off x="2099012" y="5093709"/>
              <a:ext cx="608153" cy="482329"/>
            </a:xfrm>
            <a:prstGeom prst="rect">
              <a:avLst/>
            </a:prstGeom>
            <a:solidFill>
              <a:srgbClr val="FF0000">
                <a:alpha val="2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テキスト ボックス 23"/>
                <p:cNvSpPr txBox="1"/>
                <p:nvPr/>
              </p:nvSpPr>
              <p:spPr>
                <a:xfrm>
                  <a:off x="2636476" y="5060200"/>
                  <a:ext cx="80682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kumimoji="1" lang="ja-JP" altLang="en-US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テキスト ボックス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36476" y="5060200"/>
                  <a:ext cx="806824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正方形/長方形 24"/>
            <p:cNvSpPr/>
            <p:nvPr/>
          </p:nvSpPr>
          <p:spPr bwMode="auto">
            <a:xfrm>
              <a:off x="3346798" y="5093709"/>
              <a:ext cx="831874" cy="482329"/>
            </a:xfrm>
            <a:prstGeom prst="rect">
              <a:avLst/>
            </a:prstGeom>
            <a:solidFill>
              <a:srgbClr val="FF0000">
                <a:alpha val="2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Enhanced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201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799" y="769774"/>
            <a:ext cx="7770813" cy="626533"/>
          </a:xfrm>
        </p:spPr>
        <p:txBody>
          <a:bodyPr/>
          <a:lstStyle/>
          <a:p>
            <a:r>
              <a:rPr kumimoji="1" lang="en-US" altLang="ja-JP" dirty="0" smtClean="0"/>
              <a:t>Options for HE sounding protocol</a:t>
            </a:r>
            <a:br>
              <a:rPr kumimoji="1" lang="en-US" altLang="ja-JP" dirty="0" smtClean="0"/>
            </a:br>
            <a:r>
              <a:rPr lang="en-US" altLang="ja-JP" sz="2400" dirty="0" smtClean="0">
                <a:solidFill>
                  <a:schemeClr val="accent5">
                    <a:lumMod val="75000"/>
                  </a:schemeClr>
                </a:solidFill>
              </a:rPr>
              <a:t>Aggregate</a:t>
            </a:r>
            <a:r>
              <a:rPr lang="en-US" altLang="ja-JP" sz="2400" dirty="0" smtClean="0">
                <a:solidFill>
                  <a:schemeClr val="accent5">
                    <a:lumMod val="75000"/>
                  </a:schemeClr>
                </a:solidFill>
              </a:rPr>
              <a:t>d </a:t>
            </a:r>
            <a:r>
              <a:rPr lang="en-US" altLang="ja-JP" sz="2400" dirty="0" smtClean="0">
                <a:solidFill>
                  <a:schemeClr val="accent5">
                    <a:lumMod val="75000"/>
                  </a:schemeClr>
                </a:solidFill>
              </a:rPr>
              <a:t>NDPA and Trigger frame </a:t>
            </a:r>
            <a:r>
              <a:rPr kumimoji="1" lang="en-US" altLang="ja-JP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kumimoji="1" lang="ja-JP" alt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4902" y="3853282"/>
            <a:ext cx="8724452" cy="258599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NDPA and Trigger frames can be aggregated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Pros: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Reduces overhead involved in sounding protocol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 smtClean="0"/>
              <a:t>Cons: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UL MU data does not arrive immediately after TBD IFS of trigger frame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 smtClean="0"/>
              <a:t>Exception to the rule (In this case TBD IFS= NDP+2*SIFS</a:t>
            </a:r>
            <a:r>
              <a:rPr lang="en-US" altLang="ja-JP" sz="1400" dirty="0" smtClean="0"/>
              <a:t>)</a:t>
            </a:r>
            <a:endParaRPr lang="en-US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Trigger frame and VHT NDPA frame may have redundant information </a:t>
            </a:r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696912" y="1447800"/>
            <a:ext cx="7648051" cy="2362341"/>
            <a:chOff x="696912" y="1447800"/>
            <a:chExt cx="7648051" cy="2362341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696913" y="1447800"/>
              <a:ext cx="7648050" cy="1928108"/>
              <a:chOff x="685797" y="4145942"/>
              <a:chExt cx="7648050" cy="1903981"/>
            </a:xfrm>
          </p:grpSpPr>
          <p:grpSp>
            <p:nvGrpSpPr>
              <p:cNvPr id="8" name="グループ化 7"/>
              <p:cNvGrpSpPr/>
              <p:nvPr/>
            </p:nvGrpSpPr>
            <p:grpSpPr>
              <a:xfrm>
                <a:off x="696912" y="4819386"/>
                <a:ext cx="7636935" cy="1230537"/>
                <a:chOff x="696912" y="4819386"/>
                <a:chExt cx="7636935" cy="1230537"/>
              </a:xfrm>
            </p:grpSpPr>
            <p:cxnSp>
              <p:nvCxnSpPr>
                <p:cNvPr id="39" name="直線コネクタ 38"/>
                <p:cNvCxnSpPr/>
                <p:nvPr/>
              </p:nvCxnSpPr>
              <p:spPr bwMode="auto">
                <a:xfrm>
                  <a:off x="696914" y="4819386"/>
                  <a:ext cx="7636933" cy="1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0" name="直線コネクタ 39"/>
                <p:cNvCxnSpPr/>
                <p:nvPr/>
              </p:nvCxnSpPr>
              <p:spPr bwMode="auto">
                <a:xfrm>
                  <a:off x="696914" y="5220047"/>
                  <a:ext cx="7636933" cy="1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1" name="直線コネクタ 40"/>
                <p:cNvCxnSpPr/>
                <p:nvPr/>
              </p:nvCxnSpPr>
              <p:spPr bwMode="auto">
                <a:xfrm>
                  <a:off x="696913" y="5633169"/>
                  <a:ext cx="7636933" cy="1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2" name="直線コネクタ 41"/>
                <p:cNvCxnSpPr/>
                <p:nvPr/>
              </p:nvCxnSpPr>
              <p:spPr bwMode="auto">
                <a:xfrm>
                  <a:off x="696912" y="6049922"/>
                  <a:ext cx="7636933" cy="1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9" name="グループ化 8"/>
              <p:cNvGrpSpPr/>
              <p:nvPr/>
            </p:nvGrpSpPr>
            <p:grpSpPr>
              <a:xfrm>
                <a:off x="2185459" y="4331896"/>
                <a:ext cx="3207384" cy="1718027"/>
                <a:chOff x="804333" y="4336353"/>
                <a:chExt cx="3207384" cy="1718027"/>
              </a:xfrm>
            </p:grpSpPr>
            <p:sp>
              <p:nvSpPr>
                <p:cNvPr id="30" name="正方形/長方形 29"/>
                <p:cNvSpPr/>
                <p:nvPr/>
              </p:nvSpPr>
              <p:spPr bwMode="auto">
                <a:xfrm>
                  <a:off x="804333" y="4337056"/>
                  <a:ext cx="728134" cy="482329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VHT NDPA</a:t>
                  </a:r>
                  <a:endParaRPr kumimoji="0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1" name="正方形/長方形 30"/>
                <p:cNvSpPr/>
                <p:nvPr/>
              </p:nvSpPr>
              <p:spPr bwMode="auto">
                <a:xfrm>
                  <a:off x="2450410" y="4337056"/>
                  <a:ext cx="693219" cy="478914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NDP</a:t>
                  </a:r>
                  <a:r>
                    <a:rPr lang="en-US" altLang="ja-JP" sz="12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2" name="正方形/長方形 31"/>
                <p:cNvSpPr/>
                <p:nvPr/>
              </p:nvSpPr>
              <p:spPr bwMode="auto">
                <a:xfrm>
                  <a:off x="3318499" y="4856307"/>
                  <a:ext cx="684228" cy="373615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 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4" name="正方形/長方形 33"/>
                <p:cNvSpPr/>
                <p:nvPr/>
              </p:nvSpPr>
              <p:spPr bwMode="auto">
                <a:xfrm>
                  <a:off x="3318498" y="5269127"/>
                  <a:ext cx="684229" cy="373615"/>
                </a:xfrm>
                <a:prstGeom prst="rect">
                  <a:avLst/>
                </a:prstGeom>
                <a:solidFill>
                  <a:srgbClr val="92D05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</a:t>
                  </a:r>
                  <a:r>
                    <a:rPr kumimoji="0" lang="en-US" altLang="ja-JP" sz="7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 </a:t>
                  </a: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6" name="正方形/長方形 35"/>
                <p:cNvSpPr/>
                <p:nvPr/>
              </p:nvSpPr>
              <p:spPr bwMode="auto">
                <a:xfrm>
                  <a:off x="3318498" y="5680765"/>
                  <a:ext cx="693219" cy="373615"/>
                </a:xfrm>
                <a:prstGeom prst="rect">
                  <a:avLst/>
                </a:prstGeom>
                <a:solidFill>
                  <a:srgbClr val="00B0F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</a:t>
                  </a:r>
                  <a:r>
                    <a:rPr kumimoji="0" lang="en-US" altLang="ja-JP" sz="7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 </a:t>
                  </a: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45" name="正方形/長方形 44"/>
                <p:cNvSpPr/>
                <p:nvPr/>
              </p:nvSpPr>
              <p:spPr bwMode="auto">
                <a:xfrm>
                  <a:off x="1536337" y="4336353"/>
                  <a:ext cx="728134" cy="492799"/>
                </a:xfrm>
                <a:prstGeom prst="rect">
                  <a:avLst/>
                </a:prstGeom>
                <a:solidFill>
                  <a:srgbClr val="FF0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Trigger</a:t>
                  </a:r>
                </a:p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lang="en-US" altLang="ja-JP" sz="1000" dirty="0" smtClean="0">
                      <a:solidFill>
                        <a:schemeClr val="tx1"/>
                      </a:solidFill>
                    </a:rPr>
                    <a:t>Frame</a:t>
                  </a:r>
                  <a:endParaRPr kumimoji="0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</p:grpSp>
          <p:cxnSp>
            <p:nvCxnSpPr>
              <p:cNvPr id="10" name="直線矢印コネクタ 9"/>
              <p:cNvCxnSpPr/>
              <p:nvPr/>
            </p:nvCxnSpPr>
            <p:spPr bwMode="auto">
              <a:xfrm flipV="1">
                <a:off x="4523963" y="4871049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" name="直線矢印コネクタ 10"/>
              <p:cNvCxnSpPr/>
              <p:nvPr/>
            </p:nvCxnSpPr>
            <p:spPr bwMode="auto">
              <a:xfrm flipV="1">
                <a:off x="3634150" y="4871049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6" name="テキスト ボックス 15"/>
              <p:cNvSpPr txBox="1"/>
              <p:nvPr/>
            </p:nvSpPr>
            <p:spPr>
              <a:xfrm>
                <a:off x="685800" y="4483979"/>
                <a:ext cx="6148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AP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685799" y="4916392"/>
                <a:ext cx="6936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1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685798" y="5300648"/>
                <a:ext cx="6936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2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685797" y="5709225"/>
                <a:ext cx="6936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3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 rot="16200000">
                <a:off x="4313396" y="4430282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 rot="16200000">
                <a:off x="3397998" y="4359554"/>
                <a:ext cx="67344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 rot="16200000">
                <a:off x="1670216" y="4333348"/>
                <a:ext cx="61489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DIFS &amp; </a:t>
                </a:r>
                <a:r>
                  <a:rPr kumimoji="1" lang="en-US" altLang="ja-JP" sz="1000" b="1" dirty="0" err="1" smtClean="0">
                    <a:solidFill>
                      <a:schemeClr val="tx1"/>
                    </a:solidFill>
                  </a:rPr>
                  <a:t>Backoff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>
                <a:off x="1802252" y="4862311"/>
                <a:ext cx="375464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cxnSp>
          <p:nvCxnSpPr>
            <p:cNvPr id="35" name="直線コネクタ 34"/>
            <p:cNvCxnSpPr/>
            <p:nvPr/>
          </p:nvCxnSpPr>
          <p:spPr bwMode="auto">
            <a:xfrm>
              <a:off x="708027" y="3790475"/>
              <a:ext cx="7636934" cy="196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正方形/長方形 36"/>
            <p:cNvSpPr/>
            <p:nvPr/>
          </p:nvSpPr>
          <p:spPr bwMode="auto">
            <a:xfrm>
              <a:off x="4710740" y="3420566"/>
              <a:ext cx="684229" cy="373615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696912" y="3449777"/>
              <a:ext cx="693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4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282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2729" y="3888178"/>
            <a:ext cx="8821271" cy="24952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AP sends a Trigger frame after the NDPA/NDP frames, explicitly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Pros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 smtClean="0"/>
              <a:t>Original NDPA frame format can be used for sounding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The original </a:t>
            </a:r>
            <a:r>
              <a:rPr lang="en-US" altLang="ja-JP" sz="1400" dirty="0" smtClean="0"/>
              <a:t>Trigger </a:t>
            </a:r>
            <a:r>
              <a:rPr lang="en-US" altLang="ja-JP" sz="1400" dirty="0"/>
              <a:t>frame sequence can be </a:t>
            </a:r>
            <a:r>
              <a:rPr lang="en-US" altLang="ja-JP" sz="1400" dirty="0" smtClean="0"/>
              <a:t>reused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 smtClean="0"/>
              <a:t>Compressed </a:t>
            </a:r>
            <a:r>
              <a:rPr lang="en-US" altLang="ja-JP" sz="1200" dirty="0" err="1" smtClean="0"/>
              <a:t>beamforming</a:t>
            </a:r>
            <a:r>
              <a:rPr lang="en-US" altLang="ja-JP" sz="1200" dirty="0" smtClean="0"/>
              <a:t> is sent immediately after Trigger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Cons </a:t>
            </a:r>
            <a:endParaRPr lang="en-US" altLang="ja-JP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Trigger frame and VHT NDPA frame may have redundant information </a:t>
            </a:r>
            <a:endParaRPr lang="en-US" altLang="ja-JP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 smtClean="0"/>
              <a:t>Channel sounding frame exchange sequence is changed.</a:t>
            </a:r>
            <a:endParaRPr lang="ja-JP" altLang="en-US" sz="1400" dirty="0"/>
          </a:p>
          <a:p>
            <a:pPr marL="457200" lvl="1" indent="0"/>
            <a:r>
              <a:rPr lang="en-US" altLang="ja-JP" sz="14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ja-JP" altLang="en-US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Options for HE sounding protocol</a:t>
            </a:r>
            <a:br>
              <a:rPr lang="en-US" altLang="ja-JP" dirty="0"/>
            </a:br>
            <a:r>
              <a:rPr lang="en-US" altLang="ja-JP" dirty="0" smtClean="0">
                <a:solidFill>
                  <a:schemeClr val="accent5">
                    <a:lumMod val="75000"/>
                  </a:schemeClr>
                </a:solidFill>
              </a:rPr>
              <a:t>Explicit Trigger frame after NDP frame</a:t>
            </a:r>
            <a:endParaRPr kumimoji="1" lang="ja-JP" altLang="en-US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1486869" y="1480315"/>
            <a:ext cx="5716238" cy="2443636"/>
            <a:chOff x="1272958" y="1710794"/>
            <a:chExt cx="5716238" cy="2443636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1278468" y="1710794"/>
              <a:ext cx="5710728" cy="2443636"/>
              <a:chOff x="685797" y="4061880"/>
              <a:chExt cx="5710728" cy="2443636"/>
            </a:xfrm>
          </p:grpSpPr>
          <p:grpSp>
            <p:nvGrpSpPr>
              <p:cNvPr id="9" name="グループ化 8"/>
              <p:cNvGrpSpPr/>
              <p:nvPr/>
            </p:nvGrpSpPr>
            <p:grpSpPr>
              <a:xfrm>
                <a:off x="685797" y="4811513"/>
                <a:ext cx="5710728" cy="1694003"/>
                <a:chOff x="685797" y="4811513"/>
                <a:chExt cx="5710728" cy="1694003"/>
              </a:xfrm>
            </p:grpSpPr>
            <p:cxnSp>
              <p:nvCxnSpPr>
                <p:cNvPr id="31" name="直線コネクタ 30"/>
                <p:cNvCxnSpPr/>
                <p:nvPr/>
              </p:nvCxnSpPr>
              <p:spPr bwMode="auto">
                <a:xfrm flipV="1">
                  <a:off x="696914" y="4811513"/>
                  <a:ext cx="5695415" cy="7873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2" name="直線コネクタ 31"/>
                <p:cNvCxnSpPr/>
                <p:nvPr/>
              </p:nvCxnSpPr>
              <p:spPr bwMode="auto">
                <a:xfrm>
                  <a:off x="696914" y="5232050"/>
                  <a:ext cx="5695415" cy="4122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3" name="直線コネクタ 32"/>
                <p:cNvCxnSpPr/>
                <p:nvPr/>
              </p:nvCxnSpPr>
              <p:spPr bwMode="auto">
                <a:xfrm>
                  <a:off x="696913" y="5637790"/>
                  <a:ext cx="5695416" cy="511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4" name="直線コネクタ 33"/>
                <p:cNvCxnSpPr/>
                <p:nvPr/>
              </p:nvCxnSpPr>
              <p:spPr bwMode="auto">
                <a:xfrm>
                  <a:off x="685797" y="6505516"/>
                  <a:ext cx="5695417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8" name="直線コネクタ 37"/>
                <p:cNvCxnSpPr/>
                <p:nvPr/>
              </p:nvCxnSpPr>
              <p:spPr bwMode="auto">
                <a:xfrm>
                  <a:off x="701108" y="6068602"/>
                  <a:ext cx="5695417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0" name="グループ化 9"/>
              <p:cNvGrpSpPr/>
              <p:nvPr/>
            </p:nvGrpSpPr>
            <p:grpSpPr>
              <a:xfrm>
                <a:off x="2185459" y="4332599"/>
                <a:ext cx="3481101" cy="1727946"/>
                <a:chOff x="804333" y="4337056"/>
                <a:chExt cx="3481101" cy="1727946"/>
              </a:xfrm>
            </p:grpSpPr>
            <p:sp>
              <p:nvSpPr>
                <p:cNvPr id="25" name="正方形/長方形 24"/>
                <p:cNvSpPr/>
                <p:nvPr/>
              </p:nvSpPr>
              <p:spPr bwMode="auto">
                <a:xfrm>
                  <a:off x="804333" y="4337056"/>
                  <a:ext cx="728134" cy="482329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VHT NDPA</a:t>
                  </a:r>
                  <a:endParaRPr kumimoji="0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26" name="正方形/長方形 25"/>
                <p:cNvSpPr/>
                <p:nvPr/>
              </p:nvSpPr>
              <p:spPr bwMode="auto">
                <a:xfrm>
                  <a:off x="1708128" y="4337056"/>
                  <a:ext cx="693219" cy="478914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 NDP</a:t>
                  </a:r>
                  <a:r>
                    <a:rPr lang="en-US" altLang="ja-JP" sz="12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27" name="正方形/長方形 26"/>
                <p:cNvSpPr/>
                <p:nvPr/>
              </p:nvSpPr>
              <p:spPr bwMode="auto">
                <a:xfrm>
                  <a:off x="3592215" y="4857687"/>
                  <a:ext cx="693219" cy="373615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 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29" name="正方形/長方形 28"/>
                <p:cNvSpPr/>
                <p:nvPr/>
              </p:nvSpPr>
              <p:spPr bwMode="auto">
                <a:xfrm>
                  <a:off x="3592215" y="5273748"/>
                  <a:ext cx="693219" cy="373615"/>
                </a:xfrm>
                <a:prstGeom prst="rect">
                  <a:avLst/>
                </a:prstGeom>
                <a:solidFill>
                  <a:srgbClr val="92D05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</a:t>
                  </a:r>
                  <a:r>
                    <a:rPr kumimoji="0" lang="en-US" altLang="ja-JP" sz="7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 </a:t>
                  </a: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0" name="正方形/長方形 29"/>
                <p:cNvSpPr/>
                <p:nvPr/>
              </p:nvSpPr>
              <p:spPr bwMode="auto">
                <a:xfrm>
                  <a:off x="3583503" y="5691387"/>
                  <a:ext cx="693219" cy="373615"/>
                </a:xfrm>
                <a:prstGeom prst="rect">
                  <a:avLst/>
                </a:prstGeom>
                <a:solidFill>
                  <a:srgbClr val="00B0F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</a:t>
                  </a:r>
                  <a:r>
                    <a:rPr kumimoji="0" lang="en-US" altLang="ja-JP" sz="7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 </a:t>
                  </a: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5" name="正方形/長方形 34"/>
                <p:cNvSpPr/>
                <p:nvPr/>
              </p:nvSpPr>
              <p:spPr bwMode="auto">
                <a:xfrm>
                  <a:off x="2606098" y="4337056"/>
                  <a:ext cx="693219" cy="478914"/>
                </a:xfrm>
                <a:prstGeom prst="rect">
                  <a:avLst/>
                </a:prstGeom>
                <a:solidFill>
                  <a:srgbClr val="FF0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lang="en-US" altLang="ja-JP" sz="1200" dirty="0" smtClean="0">
                      <a:solidFill>
                        <a:schemeClr val="tx1"/>
                      </a:solidFill>
                    </a:rPr>
                    <a:t>Trigger 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</p:grpSp>
          <p:cxnSp>
            <p:nvCxnSpPr>
              <p:cNvPr id="11" name="直線矢印コネクタ 10"/>
              <p:cNvCxnSpPr/>
              <p:nvPr/>
            </p:nvCxnSpPr>
            <p:spPr bwMode="auto">
              <a:xfrm flipV="1">
                <a:off x="3781681" y="4871049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2" name="直線矢印コネクタ 11"/>
              <p:cNvCxnSpPr/>
              <p:nvPr/>
            </p:nvCxnSpPr>
            <p:spPr bwMode="auto">
              <a:xfrm flipV="1">
                <a:off x="2891868" y="4871049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3" name="直線矢印コネクタ 12"/>
              <p:cNvCxnSpPr/>
              <p:nvPr/>
            </p:nvCxnSpPr>
            <p:spPr bwMode="auto">
              <a:xfrm flipV="1">
                <a:off x="5666560" y="4871049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4" name="直線矢印コネクタ 13"/>
              <p:cNvCxnSpPr/>
              <p:nvPr/>
            </p:nvCxnSpPr>
            <p:spPr bwMode="auto">
              <a:xfrm flipV="1">
                <a:off x="4697960" y="4870420"/>
                <a:ext cx="235826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5" name="テキスト ボックス 14"/>
              <p:cNvSpPr txBox="1"/>
              <p:nvPr/>
            </p:nvSpPr>
            <p:spPr>
              <a:xfrm>
                <a:off x="685800" y="4483979"/>
                <a:ext cx="6148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AP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685799" y="4928395"/>
                <a:ext cx="6936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1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685798" y="5305270"/>
                <a:ext cx="6936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2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685797" y="5719848"/>
                <a:ext cx="6936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3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 rot="16200000">
                <a:off x="3571114" y="4430282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 rot="16200000">
                <a:off x="2693980" y="4430281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 rot="16200000">
                <a:off x="5428224" y="4430280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 rot="16200000">
                <a:off x="4406169" y="4330281"/>
                <a:ext cx="78302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TBD 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テキスト ボックス 22"/>
              <p:cNvSpPr txBox="1"/>
              <p:nvPr/>
            </p:nvSpPr>
            <p:spPr>
              <a:xfrm rot="16200000">
                <a:off x="1670216" y="4333348"/>
                <a:ext cx="61489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DIFS &amp; </a:t>
                </a:r>
                <a:r>
                  <a:rPr kumimoji="1" lang="en-US" altLang="ja-JP" sz="1000" b="1" dirty="0" err="1" smtClean="0">
                    <a:solidFill>
                      <a:schemeClr val="tx1"/>
                    </a:solidFill>
                  </a:rPr>
                  <a:t>Backoff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4" name="直線矢印コネクタ 23"/>
              <p:cNvCxnSpPr/>
              <p:nvPr/>
            </p:nvCxnSpPr>
            <p:spPr bwMode="auto">
              <a:xfrm>
                <a:off x="1802252" y="4862311"/>
                <a:ext cx="375464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sp>
          <p:nvSpPr>
            <p:cNvPr id="36" name="正方形/長方形 35"/>
            <p:cNvSpPr/>
            <p:nvPr/>
          </p:nvSpPr>
          <p:spPr bwMode="auto">
            <a:xfrm>
              <a:off x="5566012" y="3771987"/>
              <a:ext cx="693219" cy="373615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272958" y="3821669"/>
              <a:ext cx="693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4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07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79446"/>
            <a:ext cx="7770813" cy="1065213"/>
          </a:xfrm>
        </p:spPr>
        <p:txBody>
          <a:bodyPr/>
          <a:lstStyle/>
          <a:p>
            <a:r>
              <a:rPr lang="en-US" altLang="ja-JP" dirty="0"/>
              <a:t>Options for HE sounding protocol</a:t>
            </a:r>
            <a:br>
              <a:rPr lang="en-US" altLang="ja-JP" dirty="0"/>
            </a:br>
            <a:r>
              <a:rPr lang="en-US" altLang="ja-JP" dirty="0" smtClean="0">
                <a:solidFill>
                  <a:schemeClr val="accent5">
                    <a:lumMod val="75000"/>
                  </a:schemeClr>
                </a:solidFill>
              </a:rPr>
              <a:t>Enhanced NDPA frame format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4924" y="4267756"/>
            <a:ext cx="8509298" cy="242517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Include trigger info in NDPA to obtain an enhanced NDPA frame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>
                <a:solidFill>
                  <a:schemeClr val="tx1"/>
                </a:solidFill>
              </a:rPr>
              <a:t>NDPA and Trigger frame format are similar, they can be integrated. </a:t>
            </a:r>
            <a:endParaRPr lang="en-US" altLang="ja-JP" sz="18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 smtClean="0">
                <a:solidFill>
                  <a:schemeClr val="tx1"/>
                </a:solidFill>
              </a:rPr>
              <a:t>The </a:t>
            </a:r>
            <a:r>
              <a:rPr lang="en-US" altLang="ja-JP" sz="1800" dirty="0">
                <a:solidFill>
                  <a:schemeClr val="tx1"/>
                </a:solidFill>
              </a:rPr>
              <a:t>trigger information can be included as a separate sub-field in NDPA </a:t>
            </a:r>
            <a:endParaRPr lang="en-US" altLang="ja-JP" sz="1800" dirty="0" smtClean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A special type of Trigger format that enables multiplexing of Compressed </a:t>
            </a:r>
            <a:r>
              <a:rPr lang="en-US" altLang="ja-JP" sz="1600" dirty="0" err="1"/>
              <a:t>beamforming</a:t>
            </a:r>
            <a:r>
              <a:rPr lang="en-US" altLang="ja-JP" sz="1600" dirty="0"/>
              <a:t> </a:t>
            </a:r>
            <a:r>
              <a:rPr lang="en-US" altLang="ja-JP" sz="1600" dirty="0" smtClean="0"/>
              <a:t>reports</a:t>
            </a:r>
            <a:endParaRPr lang="en-US" altLang="ja-JP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 smtClean="0"/>
              <a:t>Exclusive for channel sounding procedure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dirty="0" smtClean="0"/>
          </a:p>
          <a:p>
            <a:pPr marL="0" indent="0"/>
            <a:r>
              <a:rPr lang="en-US" altLang="ja-JP" sz="2000" dirty="0" smtClean="0"/>
              <a:t> </a:t>
            </a:r>
          </a:p>
          <a:p>
            <a:pPr marL="0" indent="0"/>
            <a:endParaRPr lang="en-US" altLang="ja-JP" sz="2000" dirty="0" smtClean="0"/>
          </a:p>
          <a:p>
            <a:pPr marL="0" indent="0"/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1061996" y="1847390"/>
            <a:ext cx="4572032" cy="2262351"/>
            <a:chOff x="1061996" y="1847390"/>
            <a:chExt cx="4572032" cy="2262351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1061996" y="1847390"/>
              <a:ext cx="4572032" cy="2237495"/>
              <a:chOff x="685764" y="4225957"/>
              <a:chExt cx="4585479" cy="2237495"/>
            </a:xfrm>
          </p:grpSpPr>
          <p:grpSp>
            <p:nvGrpSpPr>
              <p:cNvPr id="8" name="グループ化 7"/>
              <p:cNvGrpSpPr/>
              <p:nvPr/>
            </p:nvGrpSpPr>
            <p:grpSpPr>
              <a:xfrm>
                <a:off x="685764" y="4819387"/>
                <a:ext cx="4585479" cy="1644065"/>
                <a:chOff x="685764" y="4819387"/>
                <a:chExt cx="4585479" cy="1644065"/>
              </a:xfrm>
            </p:grpSpPr>
            <p:cxnSp>
              <p:nvCxnSpPr>
                <p:cNvPr id="39" name="直線コネクタ 38"/>
                <p:cNvCxnSpPr/>
                <p:nvPr/>
              </p:nvCxnSpPr>
              <p:spPr bwMode="auto">
                <a:xfrm>
                  <a:off x="696914" y="4819387"/>
                  <a:ext cx="4574329" cy="593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0" name="直線コネクタ 39"/>
                <p:cNvCxnSpPr/>
                <p:nvPr/>
              </p:nvCxnSpPr>
              <p:spPr bwMode="auto">
                <a:xfrm flipV="1">
                  <a:off x="696914" y="5226845"/>
                  <a:ext cx="4574329" cy="520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1" name="直線コネクタ 40"/>
                <p:cNvCxnSpPr/>
                <p:nvPr/>
              </p:nvCxnSpPr>
              <p:spPr bwMode="auto">
                <a:xfrm>
                  <a:off x="696913" y="5637790"/>
                  <a:ext cx="4574330" cy="511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2" name="直線コネクタ 41"/>
                <p:cNvCxnSpPr/>
                <p:nvPr/>
              </p:nvCxnSpPr>
              <p:spPr bwMode="auto">
                <a:xfrm>
                  <a:off x="696912" y="6060545"/>
                  <a:ext cx="4574331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3" name="直線コネクタ 42"/>
                <p:cNvCxnSpPr/>
                <p:nvPr/>
              </p:nvCxnSpPr>
              <p:spPr bwMode="auto">
                <a:xfrm>
                  <a:off x="685764" y="6463452"/>
                  <a:ext cx="4574331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9" name="グループ化 8"/>
              <p:cNvGrpSpPr/>
              <p:nvPr/>
            </p:nvGrpSpPr>
            <p:grpSpPr>
              <a:xfrm>
                <a:off x="3089254" y="4332599"/>
                <a:ext cx="1561307" cy="1711321"/>
                <a:chOff x="1708128" y="4337056"/>
                <a:chExt cx="1561307" cy="1711321"/>
              </a:xfrm>
            </p:grpSpPr>
            <p:sp>
              <p:nvSpPr>
                <p:cNvPr id="31" name="正方形/長方形 30"/>
                <p:cNvSpPr/>
                <p:nvPr/>
              </p:nvSpPr>
              <p:spPr bwMode="auto">
                <a:xfrm>
                  <a:off x="1708128" y="4337056"/>
                  <a:ext cx="693219" cy="478914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 NDP</a:t>
                  </a:r>
                  <a:r>
                    <a:rPr lang="en-US" altLang="ja-JP" sz="12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2" name="正方形/長方形 31"/>
                <p:cNvSpPr/>
                <p:nvPr/>
              </p:nvSpPr>
              <p:spPr bwMode="auto">
                <a:xfrm>
                  <a:off x="2576216" y="4857687"/>
                  <a:ext cx="684507" cy="373615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 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4" name="正方形/長方形 33"/>
                <p:cNvSpPr/>
                <p:nvPr/>
              </p:nvSpPr>
              <p:spPr bwMode="auto">
                <a:xfrm>
                  <a:off x="2576216" y="5267881"/>
                  <a:ext cx="693219" cy="373615"/>
                </a:xfrm>
                <a:prstGeom prst="rect">
                  <a:avLst/>
                </a:prstGeom>
                <a:solidFill>
                  <a:srgbClr val="92D05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</a:t>
                  </a:r>
                  <a:r>
                    <a:rPr kumimoji="0" lang="en-US" altLang="ja-JP" sz="7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 </a:t>
                  </a: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6" name="正方形/長方形 35"/>
                <p:cNvSpPr/>
                <p:nvPr/>
              </p:nvSpPr>
              <p:spPr bwMode="auto">
                <a:xfrm>
                  <a:off x="2567504" y="5674762"/>
                  <a:ext cx="701931" cy="373615"/>
                </a:xfrm>
                <a:prstGeom prst="rect">
                  <a:avLst/>
                </a:prstGeom>
                <a:solidFill>
                  <a:srgbClr val="00B0F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</a:t>
                  </a:r>
                  <a:r>
                    <a:rPr kumimoji="0" lang="en-US" altLang="ja-JP" sz="7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 </a:t>
                  </a: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</p:grpSp>
          <p:cxnSp>
            <p:nvCxnSpPr>
              <p:cNvPr id="10" name="直線矢印コネクタ 9"/>
              <p:cNvCxnSpPr/>
              <p:nvPr/>
            </p:nvCxnSpPr>
            <p:spPr bwMode="auto">
              <a:xfrm flipV="1">
                <a:off x="3781681" y="4871049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" name="直線矢印コネクタ 10"/>
              <p:cNvCxnSpPr/>
              <p:nvPr/>
            </p:nvCxnSpPr>
            <p:spPr bwMode="auto">
              <a:xfrm flipV="1">
                <a:off x="2891868" y="4871049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2" name="直線矢印コネクタ 11"/>
              <p:cNvCxnSpPr/>
              <p:nvPr/>
            </p:nvCxnSpPr>
            <p:spPr bwMode="auto">
              <a:xfrm flipV="1">
                <a:off x="4650561" y="4871049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6" name="テキスト ボックス 15"/>
              <p:cNvSpPr txBox="1"/>
              <p:nvPr/>
            </p:nvSpPr>
            <p:spPr>
              <a:xfrm>
                <a:off x="685800" y="4483979"/>
                <a:ext cx="6148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AP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685799" y="4928395"/>
                <a:ext cx="6936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1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685798" y="5305270"/>
                <a:ext cx="6936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2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685797" y="5719848"/>
                <a:ext cx="6936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3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 rot="16200000">
                <a:off x="3571114" y="4430282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 rot="16200000">
                <a:off x="2693980" y="4430281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 rot="16200000">
                <a:off x="4412225" y="4430280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 rot="16200000">
                <a:off x="1670216" y="4333348"/>
                <a:ext cx="61489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DIFS &amp; </a:t>
                </a:r>
                <a:r>
                  <a:rPr kumimoji="1" lang="en-US" altLang="ja-JP" sz="1000" b="1" dirty="0" err="1" smtClean="0">
                    <a:solidFill>
                      <a:schemeClr val="tx1"/>
                    </a:solidFill>
                  </a:rPr>
                  <a:t>Backoff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>
                <a:off x="1802252" y="4878520"/>
                <a:ext cx="37546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sp>
          <p:nvSpPr>
            <p:cNvPr id="37" name="正方形/長方形 36"/>
            <p:cNvSpPr/>
            <p:nvPr/>
          </p:nvSpPr>
          <p:spPr bwMode="auto">
            <a:xfrm>
              <a:off x="4316774" y="3715228"/>
              <a:ext cx="698392" cy="373615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1073113" y="3801964"/>
              <a:ext cx="693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4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4" name="正方形/長方形 43"/>
            <p:cNvSpPr/>
            <p:nvPr/>
          </p:nvSpPr>
          <p:spPr bwMode="auto">
            <a:xfrm>
              <a:off x="2525025" y="1954132"/>
              <a:ext cx="719256" cy="482329"/>
            </a:xfrm>
            <a:prstGeom prst="rect">
              <a:avLst/>
            </a:prstGeom>
            <a:solidFill>
              <a:srgbClr val="FF0000">
                <a:alpha val="2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Enhanced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827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143044"/>
              </p:ext>
            </p:extLst>
          </p:nvPr>
        </p:nvGraphicFramePr>
        <p:xfrm>
          <a:off x="1381836" y="1897063"/>
          <a:ext cx="6485086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1" name="文書" r:id="rId3" imgW="6824894" imgH="895720" progId="Word.Document.12">
                  <p:embed/>
                </p:oleObj>
              </mc:Choice>
              <mc:Fallback>
                <p:oleObj name="文書" r:id="rId3" imgW="6824894" imgH="895720" progId="Word.Document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836" y="1897063"/>
                        <a:ext cx="6485086" cy="969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8892964"/>
              </p:ext>
            </p:extLst>
          </p:nvPr>
        </p:nvGraphicFramePr>
        <p:xfrm>
          <a:off x="958907" y="2725987"/>
          <a:ext cx="6908015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2" name="文書" r:id="rId5" imgW="6237223" imgH="900754" progId="Word.Document.12">
                  <p:embed/>
                </p:oleObj>
              </mc:Choice>
              <mc:Fallback>
                <p:oleObj name="文書" r:id="rId5" imgW="6237223" imgH="900754" progId="Word.Document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907" y="2725987"/>
                        <a:ext cx="6908015" cy="969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046735"/>
              </p:ext>
            </p:extLst>
          </p:nvPr>
        </p:nvGraphicFramePr>
        <p:xfrm>
          <a:off x="696912" y="4056895"/>
          <a:ext cx="8285163" cy="137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3" name="文書" r:id="rId7" imgW="4984566" imgH="834601" progId="Word.Document.12">
                  <p:embed/>
                </p:oleObj>
              </mc:Choice>
              <mc:Fallback>
                <p:oleObj name="文書" r:id="rId7" imgW="4984566" imgH="834601" progId="Word.Document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2" y="4056895"/>
                        <a:ext cx="8285163" cy="1376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Options for HE sounding protocol</a:t>
            </a:r>
            <a:br>
              <a:rPr lang="en-US" altLang="ja-JP" dirty="0"/>
            </a:br>
            <a:r>
              <a:rPr lang="en-US" altLang="ja-JP" dirty="0" smtClean="0">
                <a:solidFill>
                  <a:schemeClr val="accent5">
                    <a:lumMod val="75000"/>
                  </a:schemeClr>
                </a:solidFill>
              </a:rPr>
              <a:t>Enhanced NDPA frame format </a:t>
            </a:r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448862" y="5487692"/>
            <a:ext cx="83510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 smtClean="0">
                <a:solidFill>
                  <a:schemeClr val="tx1"/>
                </a:solidFill>
              </a:rPr>
              <a:t>STA </a:t>
            </a:r>
            <a:r>
              <a:rPr lang="en-US" altLang="ja-JP" sz="1800" dirty="0">
                <a:solidFill>
                  <a:schemeClr val="tx1"/>
                </a:solidFill>
              </a:rPr>
              <a:t>Info consists of the important trigger information in addition to the NDPA STA info format </a:t>
            </a:r>
          </a:p>
        </p:txBody>
      </p:sp>
    </p:spTree>
    <p:extLst>
      <p:ext uri="{BB962C8B-B14F-4D97-AF65-F5344CB8AC3E}">
        <p14:creationId xmlns:p14="http://schemas.microsoft.com/office/powerpoint/2010/main" val="101892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6089</TotalTime>
  <Words>1232</Words>
  <Application>Microsoft Office PowerPoint</Application>
  <PresentationFormat>画面に合わせる (4:3)</PresentationFormat>
  <Paragraphs>340</Paragraphs>
  <Slides>16</Slides>
  <Notes>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16</vt:i4>
      </vt:variant>
    </vt:vector>
  </HeadingPairs>
  <TitlesOfParts>
    <vt:vector size="19" baseType="lpstr">
      <vt:lpstr>802-11-Submission</vt:lpstr>
      <vt:lpstr>Document</vt:lpstr>
      <vt:lpstr>文書</vt:lpstr>
      <vt:lpstr>Reducing Channel Sounding Protocol Overhead for 11ax</vt:lpstr>
      <vt:lpstr>Background</vt:lpstr>
      <vt:lpstr>11ac Sounding Protocol</vt:lpstr>
      <vt:lpstr>HE Sounding protocol</vt:lpstr>
      <vt:lpstr>How to enable UL multiplexing for Compressed Beamforming frames?</vt:lpstr>
      <vt:lpstr>Options for HE sounding protocol Aggregated NDPA and Trigger frame  </vt:lpstr>
      <vt:lpstr>Options for HE sounding protocol Explicit Trigger frame after NDP frame</vt:lpstr>
      <vt:lpstr>Options for HE sounding protocol Enhanced NDPA frame format </vt:lpstr>
      <vt:lpstr>Options for HE sounding protocol Enhanced NDPA frame format </vt:lpstr>
      <vt:lpstr>Options for HE sounding protocol Enhanced NDPA frame format </vt:lpstr>
      <vt:lpstr>Comparison of the HE Sounding Protocol Options </vt:lpstr>
      <vt:lpstr>Summary</vt:lpstr>
      <vt:lpstr>References</vt:lpstr>
      <vt:lpstr>Straw Poll 1</vt:lpstr>
      <vt:lpstr>Straw Poll 2</vt:lpstr>
      <vt:lpstr>Straw Poll 3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Channel Sounding Protocol Overhead for 11ax</dc:title>
  <dc:creator>narendar.madhavan@toshiba.co.jp</dc:creator>
  <cp:lastModifiedBy>Narendar</cp:lastModifiedBy>
  <cp:revision>331</cp:revision>
  <cp:lastPrinted>1601-01-01T00:00:00Z</cp:lastPrinted>
  <dcterms:created xsi:type="dcterms:W3CDTF">2014-10-27T05:47:55Z</dcterms:created>
  <dcterms:modified xsi:type="dcterms:W3CDTF">2015-09-14T00:32:41Z</dcterms:modified>
</cp:coreProperties>
</file>