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05" r:id="rId2"/>
    <p:sldId id="406" r:id="rId3"/>
    <p:sldId id="407" r:id="rId4"/>
    <p:sldId id="408" r:id="rId5"/>
    <p:sldId id="413" r:id="rId6"/>
    <p:sldId id="440" r:id="rId7"/>
    <p:sldId id="439" r:id="rId8"/>
    <p:sldId id="410" r:id="rId9"/>
    <p:sldId id="411" r:id="rId10"/>
    <p:sldId id="438" r:id="rId11"/>
    <p:sldId id="430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6666"/>
    <a:srgbClr val="F2F2F2"/>
    <a:srgbClr val="FFFF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71" autoAdjust="0"/>
    <p:restoredTop sz="95579" autoAdjust="0"/>
  </p:normalViewPr>
  <p:slideViewPr>
    <p:cSldViewPr>
      <p:cViewPr varScale="1">
        <p:scale>
          <a:sx n="152" d="100"/>
          <a:sy n="152" d="100"/>
        </p:scale>
        <p:origin x="192" y="3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90" d="100"/>
        <a:sy n="190" d="100"/>
      </p:scale>
      <p:origin x="0" y="0"/>
    </p:cViewPr>
  </p:sorterViewPr>
  <p:notesViewPr>
    <p:cSldViewPr>
      <p:cViewPr varScale="1">
        <p:scale>
          <a:sx n="121" d="100"/>
          <a:sy n="121" d="100"/>
        </p:scale>
        <p:origin x="-4792" y="-68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i-FI" smtClean="0"/>
              <a:t>doc.: IEEE 802.11-15/1096r0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Sep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John Son et al., WILUS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smtClean="0"/>
              <a:t>doc.: IEEE 802.11-15/1096r0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Sep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John Son et al., WILUS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802.11-15/1096r0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Sep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John Son et al., WILUS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414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802.11-15/1096r0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Sep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Son et al.,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029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802.11-15/1096r0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Sep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Son et al.,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6309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802.11-15/1096r0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Sep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Son et al.,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994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Sep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Sep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Son et al., WILUS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Son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Son et al., WILUS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Son et al., WILUS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Sep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802.11-15/1096r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smtClean="0"/>
              <a:t>Sep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John Son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6712"/>
            <a:ext cx="7772400" cy="1066800"/>
          </a:xfrm>
          <a:ln/>
        </p:spPr>
        <p:txBody>
          <a:bodyPr/>
          <a:lstStyle/>
          <a:p>
            <a:r>
              <a:rPr lang="en-US" dirty="0" smtClean="0"/>
              <a:t>Recovery Procedures</a:t>
            </a:r>
            <a:br>
              <a:rPr lang="en-US" dirty="0" smtClean="0"/>
            </a:br>
            <a:r>
              <a:rPr lang="en-US" dirty="0" smtClean="0"/>
              <a:t>in Cascading </a:t>
            </a:r>
            <a:r>
              <a:rPr lang="en-US" dirty="0" smtClean="0"/>
              <a:t>Sequences</a:t>
            </a:r>
            <a:endParaRPr lang="en-US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2015-09-14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273007"/>
              </p:ext>
            </p:extLst>
          </p:nvPr>
        </p:nvGraphicFramePr>
        <p:xfrm>
          <a:off x="683569" y="3573016"/>
          <a:ext cx="8136903" cy="20882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55373"/>
                <a:gridCol w="1555373"/>
                <a:gridCol w="1555373"/>
                <a:gridCol w="1555373"/>
                <a:gridCol w="1915411"/>
              </a:tblGrid>
              <a:tr h="337593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Name</a:t>
                      </a:r>
                      <a:endParaRPr lang="en-US" sz="1800" b="1" dirty="0"/>
                    </a:p>
                  </a:txBody>
                  <a:tcPr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Affiliations</a:t>
                      </a:r>
                      <a:endParaRPr lang="en-US" sz="1800" b="1" dirty="0"/>
                    </a:p>
                  </a:txBody>
                  <a:tcPr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Address</a:t>
                      </a:r>
                      <a:endParaRPr lang="en-US" sz="1800" b="1" dirty="0"/>
                    </a:p>
                  </a:txBody>
                  <a:tcPr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Phone</a:t>
                      </a:r>
                      <a:endParaRPr lang="en-US" sz="1800" b="1" dirty="0"/>
                    </a:p>
                  </a:txBody>
                  <a:tcPr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email</a:t>
                      </a:r>
                      <a:endParaRPr lang="en-US" sz="1800" b="1" dirty="0"/>
                    </a:p>
                  </a:txBody>
                  <a:tcPr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6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John (</a:t>
                      </a:r>
                      <a:r>
                        <a:rPr lang="en-US" sz="1400" dirty="0" err="1" smtClean="0"/>
                        <a:t>Ju-Hyung</a:t>
                      </a:r>
                      <a:r>
                        <a:rPr lang="en-US" sz="1400" dirty="0" smtClean="0"/>
                        <a:t>) Son</a:t>
                      </a:r>
                      <a:endParaRPr lang="en-US" sz="1400" dirty="0"/>
                    </a:p>
                  </a:txBody>
                  <a:tcPr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400" dirty="0" smtClean="0"/>
                        <a:t>WILUS</a:t>
                      </a:r>
                      <a:endParaRPr lang="en-US" sz="1400" dirty="0"/>
                    </a:p>
                  </a:txBody>
                  <a:tcPr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200" dirty="0" smtClean="0"/>
                        <a:t>263-2 </a:t>
                      </a:r>
                      <a:r>
                        <a:rPr lang="en-US" sz="1200" dirty="0" err="1" smtClean="0"/>
                        <a:t>Yangjae</a:t>
                      </a:r>
                      <a:r>
                        <a:rPr lang="en-US" sz="1200" dirty="0" smtClean="0"/>
                        <a:t>-dong, </a:t>
                      </a:r>
                      <a:r>
                        <a:rPr lang="en-US" sz="1200" dirty="0" err="1" smtClean="0"/>
                        <a:t>Seocho-gu</a:t>
                      </a:r>
                      <a:r>
                        <a:rPr lang="en-US" sz="1200" dirty="0" smtClean="0"/>
                        <a:t>, Seoul, Korea</a:t>
                      </a:r>
                      <a:endParaRPr lang="en-US" sz="1200" dirty="0"/>
                    </a:p>
                  </a:txBody>
                  <a:tcPr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400" dirty="0" smtClean="0"/>
                        <a:t>+82-2-552-0110</a:t>
                      </a:r>
                      <a:endParaRPr lang="en-US" sz="1400" dirty="0"/>
                    </a:p>
                  </a:txBody>
                  <a:tcPr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u="sng" dirty="0" smtClean="0">
                          <a:solidFill>
                            <a:srgbClr val="0000FF"/>
                          </a:solidFill>
                        </a:rPr>
                        <a:t>john.son@wilusgroup.com</a:t>
                      </a:r>
                      <a:r>
                        <a:rPr lang="en-US" sz="1100" u="sng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endParaRPr lang="en-US" sz="1100" u="sng" dirty="0">
                        <a:solidFill>
                          <a:srgbClr val="0000FF"/>
                        </a:solidFill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66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Geonjung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Ko</a:t>
                      </a:r>
                      <a:endParaRPr lang="en-US" sz="1400" dirty="0"/>
                    </a:p>
                  </a:txBody>
                  <a:tcPr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u="sng" dirty="0" smtClean="0">
                          <a:solidFill>
                            <a:srgbClr val="0000FF"/>
                          </a:solidFill>
                        </a:rPr>
                        <a:t>greg.ko@wilusgroup.com </a:t>
                      </a:r>
                      <a:endParaRPr lang="en-US" sz="1100" u="sng" dirty="0">
                        <a:solidFill>
                          <a:srgbClr val="0000FF"/>
                        </a:solidFill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66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Minseok</a:t>
                      </a:r>
                      <a:r>
                        <a:rPr lang="en-US" sz="1400" dirty="0" smtClean="0"/>
                        <a:t> Noh</a:t>
                      </a:r>
                      <a:endParaRPr lang="en-US" sz="1400" dirty="0"/>
                    </a:p>
                  </a:txBody>
                  <a:tcPr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u="sng" dirty="0" smtClean="0">
                          <a:solidFill>
                            <a:srgbClr val="0000FF"/>
                          </a:solidFill>
                        </a:rPr>
                        <a:t>minseok.noh@wilusgroup.com </a:t>
                      </a:r>
                      <a:endParaRPr lang="en-US" sz="1100" u="sng" dirty="0">
                        <a:solidFill>
                          <a:srgbClr val="0000FF"/>
                        </a:solidFill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6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Jin Sam </a:t>
                      </a:r>
                      <a:r>
                        <a:rPr lang="en-US" sz="1400" dirty="0" err="1" smtClean="0"/>
                        <a:t>Kwak</a:t>
                      </a:r>
                      <a:endParaRPr lang="en-US" sz="1400" dirty="0"/>
                    </a:p>
                  </a:txBody>
                  <a:tcPr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u="sng" dirty="0" smtClean="0">
                          <a:solidFill>
                            <a:srgbClr val="0000FF"/>
                          </a:solidFill>
                        </a:rPr>
                        <a:t>jinsam.kwak@wilusgroup.com </a:t>
                      </a:r>
                      <a:endParaRPr lang="en-US" sz="1100" u="sng" dirty="0">
                        <a:solidFill>
                          <a:srgbClr val="0000FF"/>
                        </a:solidFill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33394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88840"/>
            <a:ext cx="7770813" cy="4113213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/>
              <a:t>Do you agree </a:t>
            </a:r>
            <a:r>
              <a:rPr lang="en-US" dirty="0" smtClean="0"/>
              <a:t>to add the following text into 11ax SFD </a:t>
            </a:r>
            <a:r>
              <a:rPr lang="en-US" dirty="0"/>
              <a:t>?</a:t>
            </a:r>
          </a:p>
          <a:p>
            <a:pPr marL="0" lvl="1" indent="0">
              <a:spcBef>
                <a:spcPts val="600"/>
              </a:spcBef>
            </a:pPr>
            <a:r>
              <a:rPr lang="en-US" dirty="0"/>
              <a:t> </a:t>
            </a:r>
            <a:r>
              <a:rPr lang="en-US" dirty="0" smtClean="0"/>
              <a:t>4.1  In cascading sequence, </a:t>
            </a:r>
            <a:r>
              <a:rPr lang="en-US" dirty="0" smtClean="0"/>
              <a:t>when AP does not receive acknowledgements from a STA after sending DL Data MPDUs, AP may recover using one of the following procedures:</a:t>
            </a:r>
          </a:p>
          <a:p>
            <a:pPr marL="685800" lvl="2" indent="-285750">
              <a:spcBef>
                <a:spcPts val="600"/>
              </a:spcBef>
              <a:buFont typeface="Arial" charset="0"/>
              <a:buChar char="•"/>
            </a:pPr>
            <a:r>
              <a:rPr lang="en-US" dirty="0" smtClean="0"/>
              <a:t>Transmitting</a:t>
            </a:r>
            <a:r>
              <a:rPr lang="en-US" dirty="0" smtClean="0"/>
              <a:t> a BAR with SSN value set to the SN of the unacknowledged Data MPDUs</a:t>
            </a:r>
          </a:p>
          <a:p>
            <a:pPr marL="685800" lvl="2" indent="-285750">
              <a:spcBef>
                <a:spcPts val="600"/>
              </a:spcBef>
              <a:buFont typeface="Arial" charset="0"/>
              <a:buChar char="•"/>
            </a:pPr>
            <a:r>
              <a:rPr lang="en-US" dirty="0" smtClean="0"/>
              <a:t>Retransmitting unacknowledged Data MPDUs</a:t>
            </a:r>
          </a:p>
          <a:p>
            <a:pPr marL="685800" lvl="2" indent="-285750">
              <a:spcBef>
                <a:spcPts val="600"/>
              </a:spcBef>
              <a:buFont typeface="Arial" charset="0"/>
              <a:buChar char="•"/>
            </a:pPr>
            <a:r>
              <a:rPr lang="en-US" dirty="0" smtClean="0"/>
              <a:t>Transmitting additional Data MPDUs along with a BAR with SSN value set to the SN of the unacknowledged Data MPDUs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dirty="0" smtClean="0"/>
              <a:t>Y</a:t>
            </a:r>
            <a:endParaRPr lang="en-US" dirty="0"/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N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John Son et al., WILUS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Sep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37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81200"/>
            <a:ext cx="7770813" cy="4113213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 smtClean="0"/>
              <a:t>For robustness enhancements of control MPDUs in A-MPDU, which options do you prefer ?</a:t>
            </a:r>
            <a:endParaRPr lang="en-US" dirty="0"/>
          </a:p>
          <a:p>
            <a:pPr marL="914400" lvl="1" indent="-457200">
              <a:buFont typeface="+mj-lt"/>
              <a:buAutoNum type="alphaUcPeriod"/>
            </a:pPr>
            <a:r>
              <a:rPr lang="en-US" dirty="0"/>
              <a:t>Assigning relatively robust positions to Control MPDUs in A-MPDU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Repetition of Control </a:t>
            </a:r>
            <a:r>
              <a:rPr lang="en-US" dirty="0"/>
              <a:t>MPDU in A-MPDU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dirty="0"/>
              <a:t>Applying robust MCS to Control MPDU in A-MPDU</a:t>
            </a:r>
          </a:p>
          <a:p>
            <a:pPr marL="457200" indent="-457200">
              <a:buFont typeface="+mj-lt"/>
              <a:buAutoNum type="alphaU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John Son et al., WILUS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Sep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76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37825"/>
            <a:ext cx="7770813" cy="3585649"/>
          </a:xfrm>
        </p:spPr>
        <p:txBody>
          <a:bodyPr>
            <a:normAutofit fontScale="625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In 11ax SFD [1], the cascading sequence is defined as follows</a:t>
            </a:r>
          </a:p>
          <a:p>
            <a:pPr lvl="1">
              <a:buFont typeface="Arial" charset="0"/>
              <a:buChar char="•"/>
            </a:pPr>
            <a:r>
              <a:rPr lang="en-GB" dirty="0"/>
              <a:t>A TXOP can include both DL MU and UL MU transmissions. </a:t>
            </a:r>
            <a:endParaRPr lang="en-GB" dirty="0" smtClean="0"/>
          </a:p>
          <a:p>
            <a:pPr lvl="1">
              <a:buFont typeface="Arial" charset="0"/>
              <a:buChar char="•"/>
            </a:pPr>
            <a:r>
              <a:rPr lang="en-GB" dirty="0"/>
              <a:t>The spec shall include the definition of a cascading TXOP structure, allowing alternating DL and UL MU PPDUs starting with a DL MU PPDU in the same TXOP </a:t>
            </a:r>
          </a:p>
          <a:p>
            <a:pPr lvl="2">
              <a:buFont typeface="Arial" charset="0"/>
              <a:buChar char="•"/>
            </a:pPr>
            <a:r>
              <a:rPr lang="en-GB" dirty="0"/>
              <a:t>The TXOP sequence has only one DL transmitter</a:t>
            </a:r>
          </a:p>
          <a:p>
            <a:pPr lvl="2">
              <a:buFont typeface="Arial" charset="0"/>
              <a:buChar char="•"/>
            </a:pPr>
            <a:r>
              <a:rPr lang="en-GB" dirty="0"/>
              <a:t>The TXOP sequence may have different UL transmitters within each UL MU PPDU</a:t>
            </a:r>
          </a:p>
          <a:p>
            <a:pPr lvl="2">
              <a:buFont typeface="Arial" charset="0"/>
              <a:buChar char="•"/>
            </a:pPr>
            <a:r>
              <a:rPr lang="en-GB" dirty="0"/>
              <a:t>The TXOP sequence may have a different set of transmitters in an UL MU PPDU as compared to the DL MU PPDU that follows the UL MU PPDU within the same </a:t>
            </a:r>
            <a:r>
              <a:rPr lang="en-GB" dirty="0" smtClean="0"/>
              <a:t>TXOP</a:t>
            </a:r>
            <a:endParaRPr lang="en-GB" dirty="0"/>
          </a:p>
          <a:p>
            <a:pPr lvl="1">
              <a:buFont typeface="Arial" charset="0"/>
              <a:buChar char="•"/>
            </a:pPr>
            <a:r>
              <a:rPr lang="en-US" dirty="0" smtClean="0"/>
              <a:t>DL/UL </a:t>
            </a:r>
            <a:r>
              <a:rPr lang="en-US" dirty="0"/>
              <a:t>OFDMA </a:t>
            </a:r>
            <a:r>
              <a:rPr lang="en-US" dirty="0" smtClean="0"/>
              <a:t>(MU-MIMO) can </a:t>
            </a:r>
            <a:r>
              <a:rPr lang="en-US" dirty="0"/>
              <a:t>multiplex different types of unicast frames in frequency </a:t>
            </a:r>
            <a:r>
              <a:rPr lang="en-US" dirty="0" smtClean="0"/>
              <a:t>(spatial) domain</a:t>
            </a:r>
            <a:r>
              <a:rPr lang="en-US" dirty="0"/>
              <a:t>. Types of frames can be data frame/control frame/management frame</a:t>
            </a:r>
            <a:r>
              <a:rPr lang="en-US" dirty="0" smtClean="0"/>
              <a:t>.</a:t>
            </a:r>
          </a:p>
          <a:p>
            <a:pPr lvl="1">
              <a:buFont typeface="Arial" charset="0"/>
              <a:buChar char="•"/>
            </a:pPr>
            <a:r>
              <a:rPr lang="en-GB" dirty="0"/>
              <a:t>A unicast Trigger frame for a single user may be included in an AMPDU for that user in the DL MU PPDU that precedes the UL MU transmission by TBD IFS</a:t>
            </a:r>
            <a:r>
              <a:rPr lang="en-GB" dirty="0" smtClean="0"/>
              <a:t>.</a:t>
            </a:r>
            <a:endParaRPr lang="en-US" dirty="0" smtClean="0"/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In this document, we analyze cases of control MPDU delivery failures in cascading sequences, and discuss possible recovery procedures</a:t>
            </a:r>
            <a:r>
              <a:rPr lang="en-US" dirty="0" smtClean="0"/>
              <a:t>. Also we propose several options for enhancing robustness of control MPDU in A-MPDU.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88385"/>
            <a:ext cx="3184520" cy="180975"/>
          </a:xfrm>
        </p:spPr>
        <p:txBody>
          <a:bodyPr/>
          <a:lstStyle/>
          <a:p>
            <a:r>
              <a:rPr lang="en-GB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 2015</a:t>
            </a:r>
            <a:endParaRPr lang="en-GB" dirty="0"/>
          </a:p>
        </p:txBody>
      </p:sp>
      <p:sp>
        <p:nvSpPr>
          <p:cNvPr id="7" name="Text Box 32"/>
          <p:cNvSpPr txBox="1">
            <a:spLocks noChangeArrowheads="1"/>
          </p:cNvSpPr>
          <p:nvPr/>
        </p:nvSpPr>
        <p:spPr bwMode="auto">
          <a:xfrm>
            <a:off x="1890288" y="1610267"/>
            <a:ext cx="1030504" cy="208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900" dirty="0" smtClean="0">
                <a:solidFill>
                  <a:srgbClr val="000000"/>
                </a:solidFill>
                <a:latin typeface="Times New Roman" pitchFamily="18" charset="0"/>
                <a:ea typeface=""/>
              </a:rPr>
              <a:t>DL MU PPDU</a:t>
            </a:r>
            <a:endParaRPr lang="en-US" sz="900" i="1" dirty="0">
              <a:solidFill>
                <a:srgbClr val="000000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764088" y="1810089"/>
            <a:ext cx="360000" cy="28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Trigger</a:t>
            </a:r>
          </a:p>
        </p:txBody>
      </p:sp>
      <p:sp>
        <p:nvSpPr>
          <p:cNvPr id="9" name="Text Box 32"/>
          <p:cNvSpPr txBox="1">
            <a:spLocks noChangeArrowheads="1"/>
          </p:cNvSpPr>
          <p:nvPr/>
        </p:nvSpPr>
        <p:spPr bwMode="auto">
          <a:xfrm>
            <a:off x="3351751" y="2405376"/>
            <a:ext cx="2133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900" dirty="0" smtClean="0">
                <a:solidFill>
                  <a:srgbClr val="000000"/>
                </a:solidFill>
                <a:latin typeface="Times New Roman" pitchFamily="18" charset="0"/>
                <a:ea typeface=""/>
              </a:rPr>
              <a:t>Example of Cascading Sequences</a:t>
            </a:r>
            <a:endParaRPr lang="en-US" sz="900" i="1" dirty="0">
              <a:solidFill>
                <a:srgbClr val="000000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10" name="Text Box 32"/>
          <p:cNvSpPr txBox="1">
            <a:spLocks noChangeArrowheads="1"/>
          </p:cNvSpPr>
          <p:nvPr/>
        </p:nvSpPr>
        <p:spPr bwMode="auto">
          <a:xfrm>
            <a:off x="3884594" y="1612481"/>
            <a:ext cx="1030504" cy="208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900" dirty="0" smtClean="0">
                <a:solidFill>
                  <a:srgbClr val="000000"/>
                </a:solidFill>
                <a:latin typeface="Times New Roman" pitchFamily="18" charset="0"/>
                <a:ea typeface=""/>
              </a:rPr>
              <a:t>UL MU PPDU</a:t>
            </a:r>
            <a:endParaRPr lang="en-US" sz="900" i="1" dirty="0">
              <a:solidFill>
                <a:srgbClr val="000000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11" name="Rectangle 25"/>
          <p:cNvSpPr>
            <a:spLocks noChangeArrowheads="1"/>
          </p:cNvSpPr>
          <p:nvPr/>
        </p:nvSpPr>
        <p:spPr bwMode="auto">
          <a:xfrm>
            <a:off x="1475656" y="2100768"/>
            <a:ext cx="1296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DL Data to STA2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764088" y="2100768"/>
            <a:ext cx="360000" cy="28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Trigger</a:t>
            </a:r>
          </a:p>
        </p:txBody>
      </p:sp>
      <p:sp>
        <p:nvSpPr>
          <p:cNvPr id="15" name="Rectangle 25"/>
          <p:cNvSpPr>
            <a:spLocks noChangeArrowheads="1"/>
          </p:cNvSpPr>
          <p:nvPr/>
        </p:nvSpPr>
        <p:spPr bwMode="auto">
          <a:xfrm>
            <a:off x="1475656" y="1810089"/>
            <a:ext cx="1296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DL Data to STA1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3465911" y="1810089"/>
            <a:ext cx="360000" cy="28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BA</a:t>
            </a:r>
          </a:p>
        </p:txBody>
      </p:sp>
      <p:sp>
        <p:nvSpPr>
          <p:cNvPr id="18" name="Rectangle 25"/>
          <p:cNvSpPr>
            <a:spLocks noChangeArrowheads="1"/>
          </p:cNvSpPr>
          <p:nvPr/>
        </p:nvSpPr>
        <p:spPr bwMode="auto">
          <a:xfrm>
            <a:off x="3820548" y="2100768"/>
            <a:ext cx="1296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UL Data from STA2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465911" y="2100768"/>
            <a:ext cx="360000" cy="28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BA</a:t>
            </a:r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3820548" y="1810089"/>
            <a:ext cx="1296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UL Data from STA1</a:t>
            </a:r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873543" y="2395949"/>
            <a:ext cx="7099554" cy="0"/>
          </a:xfrm>
          <a:prstGeom prst="line">
            <a:avLst/>
          </a:prstGeom>
          <a:solidFill>
            <a:srgbClr val="00CC99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 Box 32"/>
          <p:cNvSpPr txBox="1">
            <a:spLocks noChangeArrowheads="1"/>
          </p:cNvSpPr>
          <p:nvPr/>
        </p:nvSpPr>
        <p:spPr bwMode="auto">
          <a:xfrm>
            <a:off x="5799473" y="1611665"/>
            <a:ext cx="1030504" cy="208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900" smtClean="0">
                <a:solidFill>
                  <a:srgbClr val="000000"/>
                </a:solidFill>
                <a:latin typeface="Times New Roman" pitchFamily="18" charset="0"/>
                <a:ea typeface=""/>
              </a:rPr>
              <a:t>DL MU PPDU</a:t>
            </a:r>
            <a:endParaRPr lang="en-US" sz="900" i="1" dirty="0">
              <a:solidFill>
                <a:srgbClr val="000000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761845" y="1810089"/>
            <a:ext cx="360000" cy="28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Trigger</a:t>
            </a:r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5822260" y="2100768"/>
            <a:ext cx="936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DL Data to STA2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6761845" y="2100768"/>
            <a:ext cx="360000" cy="28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Trigger</a:t>
            </a:r>
          </a:p>
        </p:txBody>
      </p:sp>
      <p:sp>
        <p:nvSpPr>
          <p:cNvPr id="32" name="Rectangle 25"/>
          <p:cNvSpPr>
            <a:spLocks noChangeArrowheads="1"/>
          </p:cNvSpPr>
          <p:nvPr/>
        </p:nvSpPr>
        <p:spPr bwMode="auto">
          <a:xfrm>
            <a:off x="5822260" y="1810089"/>
            <a:ext cx="936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DL Data to STA1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5455206" y="1810089"/>
            <a:ext cx="360000" cy="28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BA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5455206" y="2100768"/>
            <a:ext cx="360000" cy="28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BA</a:t>
            </a:r>
          </a:p>
        </p:txBody>
      </p:sp>
      <p:sp>
        <p:nvSpPr>
          <p:cNvPr id="37" name="Rectangle 25"/>
          <p:cNvSpPr>
            <a:spLocks noChangeArrowheads="1"/>
          </p:cNvSpPr>
          <p:nvPr/>
        </p:nvSpPr>
        <p:spPr bwMode="auto">
          <a:xfrm>
            <a:off x="7413564" y="1844824"/>
            <a:ext cx="258632" cy="843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 smtClean="0">
                <a:solidFill>
                  <a:srgbClr val="000000"/>
                </a:solidFill>
                <a:latin typeface="Times New Roman" pitchFamily="18" charset="0"/>
                <a:ea typeface=""/>
              </a:rPr>
              <a:t>. . .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4842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72837"/>
          </a:xfrm>
        </p:spPr>
        <p:txBody>
          <a:bodyPr/>
          <a:lstStyle/>
          <a:p>
            <a:r>
              <a:rPr lang="en-US" dirty="0" smtClean="0"/>
              <a:t>Robustness of Control MPDU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279276"/>
            <a:ext cx="8496944" cy="3179440"/>
          </a:xfrm>
        </p:spPr>
        <p:txBody>
          <a:bodyPr>
            <a:normAutofit fontScale="775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Within MU PPDU in cascading sequences, A-MPDU to a certain STA can be transmitted where Data MPDUs and Control MPDU(s) are aggregated</a:t>
            </a:r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In A-MPDU, each MPDU’s MCS level should be the same</a:t>
            </a:r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By using the same </a:t>
            </a:r>
            <a:r>
              <a:rPr lang="en-US" dirty="0" smtClean="0"/>
              <a:t>high MCS level chosen for data MPDUs, control MPDUs </a:t>
            </a:r>
            <a:r>
              <a:rPr lang="en-US" dirty="0" smtClean="0"/>
              <a:t>are more susceptible to interferences when receiving at STA</a:t>
            </a:r>
            <a:endParaRPr lang="en-US" dirty="0" smtClean="0"/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The delivery failure of control </a:t>
            </a:r>
            <a:r>
              <a:rPr lang="en-US" dirty="0" smtClean="0"/>
              <a:t>MPDU incurs </a:t>
            </a:r>
            <a:r>
              <a:rPr lang="en-US" dirty="0" smtClean="0"/>
              <a:t>resource wastes in the following </a:t>
            </a:r>
            <a:r>
              <a:rPr lang="en-US" dirty="0" smtClean="0"/>
              <a:t>sequence. </a:t>
            </a:r>
            <a:r>
              <a:rPr lang="en-US" dirty="0" smtClean="0"/>
              <a:t>Therefore</a:t>
            </a:r>
            <a:r>
              <a:rPr lang="en-US" dirty="0" smtClean="0"/>
              <a:t> </a:t>
            </a:r>
            <a:r>
              <a:rPr lang="en-US" dirty="0" smtClean="0"/>
              <a:t>we need to develop efficient recovery procedures that can minimize </a:t>
            </a:r>
            <a:r>
              <a:rPr lang="en-US" dirty="0" smtClean="0"/>
              <a:t>any further </a:t>
            </a:r>
            <a:r>
              <a:rPr lang="en-US" dirty="0" smtClean="0"/>
              <a:t>resource wastes in the cascading sequence.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 2015</a:t>
            </a:r>
            <a:endParaRPr lang="en-GB" dirty="0"/>
          </a:p>
        </p:txBody>
      </p:sp>
      <p:sp>
        <p:nvSpPr>
          <p:cNvPr id="20" name="Text Box 32"/>
          <p:cNvSpPr txBox="1">
            <a:spLocks noChangeArrowheads="1"/>
          </p:cNvSpPr>
          <p:nvPr/>
        </p:nvSpPr>
        <p:spPr bwMode="auto">
          <a:xfrm>
            <a:off x="2331439" y="1933458"/>
            <a:ext cx="703849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900" dirty="0" smtClean="0">
                <a:solidFill>
                  <a:srgbClr val="FF0000"/>
                </a:solidFill>
                <a:latin typeface="Times New Roman" pitchFamily="18" charset="0"/>
                <a:ea typeface=""/>
              </a:rPr>
              <a:t>High MCS</a:t>
            </a:r>
            <a:endParaRPr lang="en-US" sz="900" i="1" dirty="0">
              <a:solidFill>
                <a:srgbClr val="FF0000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363521" y="2169865"/>
            <a:ext cx="360000" cy="28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Unicast Trigger</a:t>
            </a:r>
          </a:p>
        </p:txBody>
      </p:sp>
      <p:sp>
        <p:nvSpPr>
          <p:cNvPr id="23" name="Rectangle 25"/>
          <p:cNvSpPr>
            <a:spLocks noChangeArrowheads="1"/>
          </p:cNvSpPr>
          <p:nvPr/>
        </p:nvSpPr>
        <p:spPr bwMode="auto">
          <a:xfrm>
            <a:off x="5292152" y="2169865"/>
            <a:ext cx="540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dirty="0" smtClean="0">
                <a:solidFill>
                  <a:srgbClr val="FF0000"/>
                </a:solidFill>
                <a:latin typeface="Times New Roman" pitchFamily="18" charset="0"/>
                <a:ea typeface=""/>
              </a:rPr>
              <a:t>DL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Data MPDU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1504909" y="2183190"/>
            <a:ext cx="360000" cy="576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Trigger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3525132" y="2177188"/>
            <a:ext cx="360000" cy="576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M-STA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BA</a:t>
            </a:r>
          </a:p>
        </p:txBody>
      </p:sp>
      <p:sp>
        <p:nvSpPr>
          <p:cNvPr id="30" name="Rectangle 25"/>
          <p:cNvSpPr>
            <a:spLocks noChangeArrowheads="1"/>
          </p:cNvSpPr>
          <p:nvPr/>
        </p:nvSpPr>
        <p:spPr bwMode="auto">
          <a:xfrm>
            <a:off x="5828006" y="2169865"/>
            <a:ext cx="540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DL Data MPDU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932040" y="2169865"/>
            <a:ext cx="360000" cy="28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BA</a:t>
            </a:r>
          </a:p>
        </p:txBody>
      </p:sp>
      <p:sp>
        <p:nvSpPr>
          <p:cNvPr id="37" name="Text Box 32"/>
          <p:cNvSpPr txBox="1">
            <a:spLocks noChangeArrowheads="1"/>
          </p:cNvSpPr>
          <p:nvPr/>
        </p:nvSpPr>
        <p:spPr bwMode="auto">
          <a:xfrm>
            <a:off x="5496725" y="1909651"/>
            <a:ext cx="703849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900" smtClean="0">
                <a:solidFill>
                  <a:srgbClr val="FF0000"/>
                </a:solidFill>
                <a:latin typeface="Times New Roman" pitchFamily="18" charset="0"/>
                <a:ea typeface=""/>
              </a:rPr>
              <a:t>High MCS</a:t>
            </a:r>
            <a:endParaRPr lang="en-US" sz="900" i="1" dirty="0">
              <a:solidFill>
                <a:srgbClr val="FF0000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40" name="Left Brace 39"/>
          <p:cNvSpPr/>
          <p:nvPr/>
        </p:nvSpPr>
        <p:spPr bwMode="auto">
          <a:xfrm rot="5400000">
            <a:off x="5752639" y="1221462"/>
            <a:ext cx="144000" cy="1758077"/>
          </a:xfrm>
          <a:prstGeom prst="leftBrace">
            <a:avLst>
              <a:gd name="adj1" fmla="val 38468"/>
              <a:gd name="adj2" fmla="val 50000"/>
            </a:avLst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Text Box 32"/>
          <p:cNvSpPr txBox="1">
            <a:spLocks noChangeArrowheads="1"/>
          </p:cNvSpPr>
          <p:nvPr/>
        </p:nvSpPr>
        <p:spPr bwMode="auto">
          <a:xfrm>
            <a:off x="2292683" y="1526349"/>
            <a:ext cx="70384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Times New Roman" pitchFamily="18" charset="0"/>
                <a:ea typeface=""/>
              </a:rPr>
              <a:t>May utilize Robust MCS</a:t>
            </a:r>
            <a:endParaRPr lang="en-US" sz="900" i="1" dirty="0">
              <a:solidFill>
                <a:schemeClr val="tx1"/>
              </a:solidFill>
              <a:latin typeface="Times New Roman" pitchFamily="18" charset="0"/>
              <a:ea typeface=""/>
            </a:endParaRPr>
          </a:p>
        </p:txBody>
      </p:sp>
      <p:cxnSp>
        <p:nvCxnSpPr>
          <p:cNvPr id="46" name="Curved Connector 45"/>
          <p:cNvCxnSpPr>
            <a:stCxn id="41" idx="3"/>
            <a:endCxn id="27" idx="0"/>
          </p:cNvCxnSpPr>
          <p:nvPr/>
        </p:nvCxnSpPr>
        <p:spPr bwMode="auto">
          <a:xfrm>
            <a:off x="2996532" y="1664849"/>
            <a:ext cx="708600" cy="512339"/>
          </a:xfrm>
          <a:prstGeom prst="curved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sp>
        <p:nvSpPr>
          <p:cNvPr id="47" name="Text Box 32"/>
          <p:cNvSpPr txBox="1">
            <a:spLocks noChangeArrowheads="1"/>
          </p:cNvSpPr>
          <p:nvPr/>
        </p:nvSpPr>
        <p:spPr bwMode="auto">
          <a:xfrm>
            <a:off x="1691680" y="2803120"/>
            <a:ext cx="1825603" cy="161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1050" dirty="0" smtClean="0">
                <a:solidFill>
                  <a:schemeClr val="tx1"/>
                </a:solidFill>
                <a:latin typeface="Times New Roman" pitchFamily="18" charset="0"/>
                <a:ea typeface=""/>
              </a:rPr>
              <a:t>Standalone UL MU Sequence</a:t>
            </a:r>
            <a:endParaRPr lang="en-US" sz="1050" i="1" dirty="0">
              <a:solidFill>
                <a:schemeClr val="tx1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49" name="Text Box 32"/>
          <p:cNvSpPr txBox="1">
            <a:spLocks noChangeArrowheads="1"/>
          </p:cNvSpPr>
          <p:nvPr/>
        </p:nvSpPr>
        <p:spPr bwMode="auto">
          <a:xfrm>
            <a:off x="5602732" y="2804344"/>
            <a:ext cx="1825603" cy="161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1050" dirty="0" smtClean="0">
                <a:solidFill>
                  <a:schemeClr val="tx1"/>
                </a:solidFill>
                <a:latin typeface="Times New Roman" pitchFamily="18" charset="0"/>
                <a:ea typeface=""/>
              </a:rPr>
              <a:t>Cascading-based MU </a:t>
            </a:r>
            <a:r>
              <a:rPr lang="en-US" sz="1050" dirty="0">
                <a:solidFill>
                  <a:schemeClr val="tx1"/>
                </a:solidFill>
                <a:latin typeface="Times New Roman" pitchFamily="18" charset="0"/>
                <a:ea typeface=""/>
              </a:rPr>
              <a:t>S</a:t>
            </a:r>
            <a:r>
              <a:rPr lang="en-US" sz="1050" dirty="0" smtClean="0">
                <a:solidFill>
                  <a:schemeClr val="tx1"/>
                </a:solidFill>
                <a:latin typeface="Times New Roman" pitchFamily="18" charset="0"/>
                <a:ea typeface=""/>
              </a:rPr>
              <a:t>equence</a:t>
            </a:r>
            <a:endParaRPr lang="en-US" sz="1050" i="1" dirty="0">
              <a:solidFill>
                <a:schemeClr val="tx1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55" name="Rectangle 25"/>
          <p:cNvSpPr>
            <a:spLocks noChangeArrowheads="1"/>
          </p:cNvSpPr>
          <p:nvPr/>
        </p:nvSpPr>
        <p:spPr bwMode="auto">
          <a:xfrm>
            <a:off x="2137020" y="2180399"/>
            <a:ext cx="540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UL</a:t>
            </a:r>
            <a:r>
              <a:rPr kumimoji="0" lang="en-US" sz="900" b="0" i="0" u="none" strike="noStrike" kern="0" cap="none" spc="0" normalizeH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 </a:t>
            </a:r>
            <a:r>
              <a:rPr kumimoji="0" lang="en-US" sz="9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Data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MPDU</a:t>
            </a:r>
          </a:p>
        </p:txBody>
      </p:sp>
      <p:sp>
        <p:nvSpPr>
          <p:cNvPr id="56" name="Rectangle 25"/>
          <p:cNvSpPr>
            <a:spLocks noChangeArrowheads="1"/>
          </p:cNvSpPr>
          <p:nvPr/>
        </p:nvSpPr>
        <p:spPr bwMode="auto">
          <a:xfrm>
            <a:off x="2672874" y="2180399"/>
            <a:ext cx="540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UL Data MPDU</a:t>
            </a:r>
          </a:p>
        </p:txBody>
      </p:sp>
      <p:sp>
        <p:nvSpPr>
          <p:cNvPr id="57" name="Rectangle 25"/>
          <p:cNvSpPr>
            <a:spLocks noChangeArrowheads="1"/>
          </p:cNvSpPr>
          <p:nvPr/>
        </p:nvSpPr>
        <p:spPr bwMode="auto">
          <a:xfrm>
            <a:off x="2140354" y="2467989"/>
            <a:ext cx="540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UL Data MPDU</a:t>
            </a:r>
          </a:p>
        </p:txBody>
      </p:sp>
      <p:sp>
        <p:nvSpPr>
          <p:cNvPr id="58" name="Rectangle 25"/>
          <p:cNvSpPr>
            <a:spLocks noChangeArrowheads="1"/>
          </p:cNvSpPr>
          <p:nvPr/>
        </p:nvSpPr>
        <p:spPr bwMode="auto">
          <a:xfrm>
            <a:off x="2676208" y="2467989"/>
            <a:ext cx="540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UL Data MPDU</a:t>
            </a:r>
          </a:p>
        </p:txBody>
      </p:sp>
      <p:cxnSp>
        <p:nvCxnSpPr>
          <p:cNvPr id="34" name="Straight Connector 33"/>
          <p:cNvCxnSpPr/>
          <p:nvPr/>
        </p:nvCxnSpPr>
        <p:spPr bwMode="auto">
          <a:xfrm>
            <a:off x="1100933" y="2765956"/>
            <a:ext cx="3096000" cy="0"/>
          </a:xfrm>
          <a:prstGeom prst="line">
            <a:avLst/>
          </a:prstGeom>
          <a:solidFill>
            <a:srgbClr val="00CC99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Rectangle 58"/>
          <p:cNvSpPr/>
          <p:nvPr/>
        </p:nvSpPr>
        <p:spPr bwMode="auto">
          <a:xfrm>
            <a:off x="6363521" y="2459676"/>
            <a:ext cx="360000" cy="28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Unicast Trigger</a:t>
            </a:r>
          </a:p>
        </p:txBody>
      </p:sp>
      <p:sp>
        <p:nvSpPr>
          <p:cNvPr id="60" name="Rectangle 25"/>
          <p:cNvSpPr>
            <a:spLocks noChangeArrowheads="1"/>
          </p:cNvSpPr>
          <p:nvPr/>
        </p:nvSpPr>
        <p:spPr bwMode="auto">
          <a:xfrm>
            <a:off x="5292152" y="2459676"/>
            <a:ext cx="540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Data MPDU</a:t>
            </a:r>
          </a:p>
        </p:txBody>
      </p:sp>
      <p:sp>
        <p:nvSpPr>
          <p:cNvPr id="61" name="Rectangle 25"/>
          <p:cNvSpPr>
            <a:spLocks noChangeArrowheads="1"/>
          </p:cNvSpPr>
          <p:nvPr/>
        </p:nvSpPr>
        <p:spPr bwMode="auto">
          <a:xfrm>
            <a:off x="5828006" y="2459676"/>
            <a:ext cx="540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DL Data MPDU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4932040" y="2459676"/>
            <a:ext cx="360000" cy="28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BA</a:t>
            </a:r>
          </a:p>
        </p:txBody>
      </p:sp>
      <p:sp>
        <p:nvSpPr>
          <p:cNvPr id="64" name="Rectangle 25"/>
          <p:cNvSpPr>
            <a:spLocks noChangeArrowheads="1"/>
          </p:cNvSpPr>
          <p:nvPr/>
        </p:nvSpPr>
        <p:spPr bwMode="auto">
          <a:xfrm>
            <a:off x="7317095" y="2177046"/>
            <a:ext cx="540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dirty="0">
                <a:solidFill>
                  <a:srgbClr val="FF0000"/>
                </a:solidFill>
                <a:latin typeface="Times New Roman" pitchFamily="18" charset="0"/>
                <a:ea typeface=""/>
              </a:rPr>
              <a:t>U</a:t>
            </a:r>
            <a:r>
              <a:rPr lang="en-US" sz="900" kern="0" dirty="0" smtClean="0">
                <a:solidFill>
                  <a:srgbClr val="FF0000"/>
                </a:solidFill>
                <a:latin typeface="Times New Roman" pitchFamily="18" charset="0"/>
                <a:ea typeface=""/>
              </a:rPr>
              <a:t>L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Data MPDU</a:t>
            </a:r>
          </a:p>
        </p:txBody>
      </p:sp>
      <p:sp>
        <p:nvSpPr>
          <p:cNvPr id="65" name="Rectangle 25"/>
          <p:cNvSpPr>
            <a:spLocks noChangeArrowheads="1"/>
          </p:cNvSpPr>
          <p:nvPr/>
        </p:nvSpPr>
        <p:spPr bwMode="auto">
          <a:xfrm>
            <a:off x="7852949" y="2177046"/>
            <a:ext cx="540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UL Data MPDU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6956983" y="2177046"/>
            <a:ext cx="360000" cy="28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BA</a:t>
            </a:r>
          </a:p>
        </p:txBody>
      </p:sp>
      <p:sp>
        <p:nvSpPr>
          <p:cNvPr id="70" name="Text Box 32"/>
          <p:cNvSpPr txBox="1">
            <a:spLocks noChangeArrowheads="1"/>
          </p:cNvSpPr>
          <p:nvPr/>
        </p:nvSpPr>
        <p:spPr bwMode="auto">
          <a:xfrm>
            <a:off x="7324930" y="1916832"/>
            <a:ext cx="703849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900" smtClean="0">
                <a:solidFill>
                  <a:srgbClr val="FF0000"/>
                </a:solidFill>
                <a:latin typeface="Times New Roman" pitchFamily="18" charset="0"/>
                <a:ea typeface=""/>
              </a:rPr>
              <a:t>High MCS</a:t>
            </a:r>
            <a:endParaRPr lang="en-US" sz="900" i="1" dirty="0">
              <a:solidFill>
                <a:srgbClr val="FF0000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71" name="Left Brace 70"/>
          <p:cNvSpPr/>
          <p:nvPr/>
        </p:nvSpPr>
        <p:spPr bwMode="auto">
          <a:xfrm rot="5400000">
            <a:off x="7602742" y="1381203"/>
            <a:ext cx="144000" cy="1452956"/>
          </a:xfrm>
          <a:prstGeom prst="leftBrace">
            <a:avLst>
              <a:gd name="adj1" fmla="val 38468"/>
              <a:gd name="adj2" fmla="val 50000"/>
            </a:avLst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3" name="Rectangle 25"/>
          <p:cNvSpPr>
            <a:spLocks noChangeArrowheads="1"/>
          </p:cNvSpPr>
          <p:nvPr/>
        </p:nvSpPr>
        <p:spPr bwMode="auto">
          <a:xfrm>
            <a:off x="7317095" y="2466857"/>
            <a:ext cx="540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UL Data MPDU</a:t>
            </a:r>
          </a:p>
        </p:txBody>
      </p:sp>
      <p:sp>
        <p:nvSpPr>
          <p:cNvPr id="74" name="Rectangle 25"/>
          <p:cNvSpPr>
            <a:spLocks noChangeArrowheads="1"/>
          </p:cNvSpPr>
          <p:nvPr/>
        </p:nvSpPr>
        <p:spPr bwMode="auto">
          <a:xfrm>
            <a:off x="7852949" y="2466857"/>
            <a:ext cx="540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UL Data MPDU</a:t>
            </a:r>
          </a:p>
        </p:txBody>
      </p:sp>
      <p:sp>
        <p:nvSpPr>
          <p:cNvPr id="75" name="Rectangle 74"/>
          <p:cNvSpPr/>
          <p:nvPr/>
        </p:nvSpPr>
        <p:spPr bwMode="auto">
          <a:xfrm>
            <a:off x="6956983" y="2466857"/>
            <a:ext cx="360000" cy="28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BA</a:t>
            </a:r>
          </a:p>
        </p:txBody>
      </p:sp>
      <p:cxnSp>
        <p:nvCxnSpPr>
          <p:cNvPr id="33" name="Straight Connector 32"/>
          <p:cNvCxnSpPr/>
          <p:nvPr/>
        </p:nvCxnSpPr>
        <p:spPr bwMode="auto">
          <a:xfrm>
            <a:off x="4847680" y="2759156"/>
            <a:ext cx="3600000" cy="0"/>
          </a:xfrm>
          <a:prstGeom prst="line">
            <a:avLst/>
          </a:prstGeom>
          <a:solidFill>
            <a:srgbClr val="00CC99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6" name="Left Brace 75"/>
          <p:cNvSpPr/>
          <p:nvPr/>
        </p:nvSpPr>
        <p:spPr bwMode="auto">
          <a:xfrm rot="5400000">
            <a:off x="2612912" y="1589021"/>
            <a:ext cx="130909" cy="1044000"/>
          </a:xfrm>
          <a:prstGeom prst="leftBrace">
            <a:avLst>
              <a:gd name="adj1" fmla="val 38468"/>
              <a:gd name="adj2" fmla="val 50000"/>
            </a:avLst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2" name="Curved Connector 41"/>
          <p:cNvCxnSpPr>
            <a:stCxn id="41" idx="1"/>
            <a:endCxn id="26" idx="0"/>
          </p:cNvCxnSpPr>
          <p:nvPr/>
        </p:nvCxnSpPr>
        <p:spPr bwMode="auto">
          <a:xfrm rot="10800000" flipV="1">
            <a:off x="1684909" y="1664848"/>
            <a:ext cx="607774" cy="518341"/>
          </a:xfrm>
          <a:prstGeom prst="curved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sp>
        <p:nvSpPr>
          <p:cNvPr id="43" name="Text Box 32"/>
          <p:cNvSpPr txBox="1">
            <a:spLocks noChangeArrowheads="1"/>
          </p:cNvSpPr>
          <p:nvPr/>
        </p:nvSpPr>
        <p:spPr bwMode="auto">
          <a:xfrm>
            <a:off x="6083529" y="1553189"/>
            <a:ext cx="70384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Times New Roman" pitchFamily="18" charset="0"/>
                <a:ea typeface=""/>
              </a:rPr>
              <a:t>Cannot utilize Robust MCS</a:t>
            </a:r>
            <a:endParaRPr lang="en-US" sz="900" i="1" dirty="0">
              <a:solidFill>
                <a:schemeClr val="tx1"/>
              </a:solidFill>
              <a:latin typeface="Times New Roman" pitchFamily="18" charset="0"/>
              <a:ea typeface=""/>
            </a:endParaRPr>
          </a:p>
        </p:txBody>
      </p:sp>
      <p:cxnSp>
        <p:nvCxnSpPr>
          <p:cNvPr id="44" name="Curved Connector 43"/>
          <p:cNvCxnSpPr>
            <a:stCxn id="43" idx="2"/>
            <a:endCxn id="21" idx="0"/>
          </p:cNvCxnSpPr>
          <p:nvPr/>
        </p:nvCxnSpPr>
        <p:spPr bwMode="auto">
          <a:xfrm rot="16200000" flipH="1">
            <a:off x="6319649" y="1945992"/>
            <a:ext cx="339677" cy="108067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cxnSp>
        <p:nvCxnSpPr>
          <p:cNvPr id="48" name="Curved Connector 47"/>
          <p:cNvCxnSpPr>
            <a:stCxn id="43" idx="1"/>
            <a:endCxn id="32" idx="0"/>
          </p:cNvCxnSpPr>
          <p:nvPr/>
        </p:nvCxnSpPr>
        <p:spPr bwMode="auto">
          <a:xfrm rot="10800000" flipV="1">
            <a:off x="5112041" y="1691689"/>
            <a:ext cx="971489" cy="478176"/>
          </a:xfrm>
          <a:prstGeom prst="curved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cxnSp>
        <p:nvCxnSpPr>
          <p:cNvPr id="50" name="Curved Connector 49"/>
          <p:cNvCxnSpPr>
            <a:stCxn id="43" idx="3"/>
            <a:endCxn id="69" idx="0"/>
          </p:cNvCxnSpPr>
          <p:nvPr/>
        </p:nvCxnSpPr>
        <p:spPr bwMode="auto">
          <a:xfrm>
            <a:off x="6787378" y="1691689"/>
            <a:ext cx="349605" cy="485357"/>
          </a:xfrm>
          <a:prstGeom prst="curved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10462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 Box 32"/>
          <p:cNvSpPr txBox="1">
            <a:spLocks noChangeArrowheads="1"/>
          </p:cNvSpPr>
          <p:nvPr/>
        </p:nvSpPr>
        <p:spPr bwMode="auto">
          <a:xfrm>
            <a:off x="1754497" y="1685310"/>
            <a:ext cx="103050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900" smtClean="0">
                <a:solidFill>
                  <a:srgbClr val="000000"/>
                </a:solidFill>
                <a:latin typeface="Times New Roman" pitchFamily="18" charset="0"/>
                <a:ea typeface=""/>
              </a:rPr>
              <a:t>DL MU PPDU</a:t>
            </a:r>
            <a:endParaRPr lang="en-US" sz="900" i="1" dirty="0">
              <a:solidFill>
                <a:srgbClr val="000000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2951594" y="1870603"/>
            <a:ext cx="360000" cy="28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Trigger</a:t>
            </a:r>
          </a:p>
        </p:txBody>
      </p:sp>
      <p:sp>
        <p:nvSpPr>
          <p:cNvPr id="66" name="Text Box 32"/>
          <p:cNvSpPr txBox="1">
            <a:spLocks noChangeArrowheads="1"/>
          </p:cNvSpPr>
          <p:nvPr/>
        </p:nvSpPr>
        <p:spPr bwMode="auto">
          <a:xfrm>
            <a:off x="4108369" y="1669620"/>
            <a:ext cx="1030504" cy="229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900" smtClean="0">
                <a:solidFill>
                  <a:srgbClr val="000000"/>
                </a:solidFill>
                <a:latin typeface="Times New Roman" pitchFamily="18" charset="0"/>
                <a:ea typeface=""/>
              </a:rPr>
              <a:t>UL MU PPDU</a:t>
            </a:r>
            <a:endParaRPr lang="en-US" sz="900" i="1" dirty="0">
              <a:solidFill>
                <a:srgbClr val="000000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67" name="Rectangle 25"/>
          <p:cNvSpPr>
            <a:spLocks noChangeArrowheads="1"/>
          </p:cNvSpPr>
          <p:nvPr/>
        </p:nvSpPr>
        <p:spPr bwMode="auto">
          <a:xfrm>
            <a:off x="1331640" y="2152969"/>
            <a:ext cx="1619954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DL Data </a:t>
            </a:r>
            <a:r>
              <a:rPr lang="en-US" sz="900" kern="0" dirty="0">
                <a:solidFill>
                  <a:srgbClr val="000000"/>
                </a:solidFill>
                <a:latin typeface="Times New Roman" pitchFamily="18" charset="0"/>
                <a:ea typeface=""/>
              </a:rPr>
              <a:t>(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STA2)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2951594" y="2152969"/>
            <a:ext cx="360000" cy="28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Trigger</a:t>
            </a:r>
          </a:p>
        </p:txBody>
      </p:sp>
      <p:sp>
        <p:nvSpPr>
          <p:cNvPr id="71" name="Rectangle 25"/>
          <p:cNvSpPr>
            <a:spLocks noChangeArrowheads="1"/>
          </p:cNvSpPr>
          <p:nvPr/>
        </p:nvSpPr>
        <p:spPr bwMode="auto">
          <a:xfrm>
            <a:off x="1331640" y="1870603"/>
            <a:ext cx="1619954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DL Data </a:t>
            </a:r>
            <a:r>
              <a:rPr lang="en-US" sz="900" kern="0" dirty="0">
                <a:solidFill>
                  <a:srgbClr val="000000"/>
                </a:solidFill>
                <a:latin typeface="Times New Roman" pitchFamily="18" charset="0"/>
                <a:ea typeface=""/>
              </a:rPr>
              <a:t>(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STA1)</a:t>
            </a:r>
          </a:p>
        </p:txBody>
      </p:sp>
      <p:sp>
        <p:nvSpPr>
          <p:cNvPr id="74" name="Rectangle 25"/>
          <p:cNvSpPr>
            <a:spLocks noChangeArrowheads="1"/>
          </p:cNvSpPr>
          <p:nvPr/>
        </p:nvSpPr>
        <p:spPr bwMode="auto">
          <a:xfrm>
            <a:off x="3982155" y="2152969"/>
            <a:ext cx="1619954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UL Data (STA2)</a:t>
            </a:r>
          </a:p>
        </p:txBody>
      </p:sp>
      <p:sp>
        <p:nvSpPr>
          <p:cNvPr id="75" name="Rectangle 74"/>
          <p:cNvSpPr/>
          <p:nvPr/>
        </p:nvSpPr>
        <p:spPr bwMode="auto">
          <a:xfrm>
            <a:off x="3626705" y="2152969"/>
            <a:ext cx="360000" cy="28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BA</a:t>
            </a:r>
          </a:p>
        </p:txBody>
      </p:sp>
      <p:sp>
        <p:nvSpPr>
          <p:cNvPr id="80" name="Rectangle 25"/>
          <p:cNvSpPr>
            <a:spLocks noChangeArrowheads="1"/>
          </p:cNvSpPr>
          <p:nvPr/>
        </p:nvSpPr>
        <p:spPr bwMode="auto">
          <a:xfrm>
            <a:off x="5898361" y="1876870"/>
            <a:ext cx="1832800" cy="5760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smtClean="0">
                <a:solidFill>
                  <a:srgbClr val="FF0000"/>
                </a:solidFill>
                <a:latin typeface="Times New Roman" pitchFamily="18" charset="0"/>
                <a:ea typeface=""/>
              </a:rPr>
              <a:t>Recovery Sequence ?</a:t>
            </a:r>
            <a:endParaRPr kumimoji="0" lang="en-US" sz="900" b="1" i="1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cxnSp>
        <p:nvCxnSpPr>
          <p:cNvPr id="82" name="Straight Connector 81"/>
          <p:cNvCxnSpPr/>
          <p:nvPr/>
        </p:nvCxnSpPr>
        <p:spPr bwMode="auto">
          <a:xfrm>
            <a:off x="578915" y="2449176"/>
            <a:ext cx="7809509" cy="0"/>
          </a:xfrm>
          <a:prstGeom prst="line">
            <a:avLst/>
          </a:prstGeom>
          <a:solidFill>
            <a:srgbClr val="00CC99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30135" y="685800"/>
            <a:ext cx="9402683" cy="872837"/>
          </a:xfrm>
        </p:spPr>
        <p:txBody>
          <a:bodyPr/>
          <a:lstStyle/>
          <a:p>
            <a:r>
              <a:rPr lang="en-US" sz="2800" dirty="0" smtClean="0"/>
              <a:t>Delivery failure of Unicast Trigger MPDU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780928"/>
            <a:ext cx="8496944" cy="3379243"/>
          </a:xfrm>
        </p:spPr>
        <p:txBody>
          <a:bodyPr>
            <a:normAutofit fontScale="925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DL Unicast Trigger MPDU was not </a:t>
            </a:r>
            <a:r>
              <a:rPr lang="en-US" dirty="0" smtClean="0"/>
              <a:t>correctly received </a:t>
            </a:r>
            <a:r>
              <a:rPr lang="en-US" dirty="0" smtClean="0"/>
              <a:t>at </a:t>
            </a:r>
            <a:r>
              <a:rPr lang="en-US" dirty="0" smtClean="0"/>
              <a:t>STA1</a:t>
            </a:r>
            <a:endParaRPr lang="en-US" dirty="0" smtClean="0"/>
          </a:p>
          <a:p>
            <a:pPr lvl="1">
              <a:buFont typeface="Arial" charset="0"/>
              <a:buChar char="•"/>
            </a:pPr>
            <a:r>
              <a:rPr lang="en-US" dirty="0" smtClean="0"/>
              <a:t>STA1, without Trigger’s resource allocation,</a:t>
            </a:r>
          </a:p>
          <a:p>
            <a:pPr lvl="2">
              <a:buFont typeface="Arial" charset="0"/>
              <a:buChar char="•"/>
            </a:pPr>
            <a:r>
              <a:rPr lang="en-US" dirty="0"/>
              <a:t>c</a:t>
            </a:r>
            <a:r>
              <a:rPr lang="en-US" dirty="0" smtClean="0"/>
              <a:t>annot </a:t>
            </a:r>
            <a:r>
              <a:rPr lang="en-US" dirty="0"/>
              <a:t>send UL Data in the </a:t>
            </a:r>
            <a:r>
              <a:rPr lang="en-US" dirty="0" smtClean="0"/>
              <a:t>following PPDU</a:t>
            </a:r>
            <a:endParaRPr lang="en-US" dirty="0" smtClean="0"/>
          </a:p>
          <a:p>
            <a:pPr lvl="2">
              <a:buFont typeface="Arial" charset="0"/>
              <a:buChar char="•"/>
            </a:pPr>
            <a:r>
              <a:rPr lang="en-US" dirty="0"/>
              <a:t>c</a:t>
            </a:r>
            <a:r>
              <a:rPr lang="en-US" dirty="0" smtClean="0"/>
              <a:t>annot send UL BlockAck for the </a:t>
            </a:r>
            <a:r>
              <a:rPr lang="en-US" dirty="0" smtClean="0"/>
              <a:t>previous DL </a:t>
            </a:r>
            <a:r>
              <a:rPr lang="en-US" dirty="0" smtClean="0"/>
              <a:t>Data in the following </a:t>
            </a:r>
            <a:r>
              <a:rPr lang="en-US" dirty="0" smtClean="0"/>
              <a:t>PPDU.</a:t>
            </a:r>
            <a:endParaRPr lang="en-US" dirty="0" smtClean="0"/>
          </a:p>
          <a:p>
            <a:pPr lvl="1">
              <a:buFont typeface="Arial" charset="0"/>
              <a:buChar char="•"/>
            </a:pPr>
            <a:r>
              <a:rPr lang="en-US" dirty="0" smtClean="0"/>
              <a:t>AP, without </a:t>
            </a:r>
            <a:r>
              <a:rPr lang="en-US" dirty="0" smtClean="0"/>
              <a:t>UL </a:t>
            </a:r>
            <a:r>
              <a:rPr lang="en-US" dirty="0" smtClean="0"/>
              <a:t>transmission from </a:t>
            </a:r>
            <a:r>
              <a:rPr lang="en-US" dirty="0" smtClean="0"/>
              <a:t>STA1 in the following PPDU,</a:t>
            </a:r>
            <a:endParaRPr lang="en-US" dirty="0" smtClean="0"/>
          </a:p>
          <a:p>
            <a:pPr lvl="2">
              <a:buFont typeface="Arial" charset="0"/>
              <a:buChar char="•"/>
            </a:pPr>
            <a:r>
              <a:rPr lang="en-US" dirty="0" smtClean="0"/>
              <a:t>assume </a:t>
            </a:r>
            <a:r>
              <a:rPr lang="en-US" dirty="0" smtClean="0"/>
              <a:t>that either Trigger frame was not successfully delivered to STA1 or STA1’s UL </a:t>
            </a:r>
            <a:r>
              <a:rPr lang="en-US" dirty="0" smtClean="0"/>
              <a:t>transmission was totally </a:t>
            </a:r>
            <a:r>
              <a:rPr lang="en-US" dirty="0" smtClean="0"/>
              <a:t>failed </a:t>
            </a:r>
            <a:r>
              <a:rPr lang="en-US" dirty="0" smtClean="0"/>
              <a:t>to be received at </a:t>
            </a:r>
            <a:r>
              <a:rPr lang="en-US" dirty="0" smtClean="0"/>
              <a:t>AP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is </a:t>
            </a:r>
            <a:r>
              <a:rPr lang="en-US" dirty="0" smtClean="0"/>
              <a:t>not clear whether the DL Data delivery was also failed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Therefore, AP needs efficient recovery sequence in the following DL MU PPDU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 2015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2877804" y="1819897"/>
            <a:ext cx="535525" cy="38707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2861987" y="1809958"/>
            <a:ext cx="521525" cy="421975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 Box 32"/>
          <p:cNvSpPr txBox="1">
            <a:spLocks noChangeArrowheads="1"/>
          </p:cNvSpPr>
          <p:nvPr/>
        </p:nvSpPr>
        <p:spPr bwMode="auto">
          <a:xfrm>
            <a:off x="2834514" y="1630770"/>
            <a:ext cx="6398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900" smtClean="0">
                <a:solidFill>
                  <a:srgbClr val="FF0000"/>
                </a:solidFill>
                <a:latin typeface="Times New Roman" pitchFamily="18" charset="0"/>
                <a:ea typeface=""/>
              </a:rPr>
              <a:t>corrupted</a:t>
            </a:r>
            <a:endParaRPr lang="en-US" sz="900" i="1" dirty="0">
              <a:solidFill>
                <a:srgbClr val="FF0000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21" name="Rectangle 25"/>
          <p:cNvSpPr>
            <a:spLocks noChangeArrowheads="1"/>
          </p:cNvSpPr>
          <p:nvPr/>
        </p:nvSpPr>
        <p:spPr bwMode="auto">
          <a:xfrm>
            <a:off x="3982155" y="1869316"/>
            <a:ext cx="1619954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squar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UL Data </a:t>
            </a:r>
            <a:r>
              <a:rPr lang="en-US" sz="900" i="1" kern="0" dirty="0">
                <a:solidFill>
                  <a:schemeClr val="bg2"/>
                </a:solidFill>
                <a:latin typeface="Times New Roman" pitchFamily="18" charset="0"/>
                <a:ea typeface=""/>
              </a:rPr>
              <a:t>(</a:t>
            </a:r>
            <a:r>
              <a:rPr kumimoji="0" lang="en-US" sz="9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STA1)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3626705" y="1869316"/>
            <a:ext cx="360000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Garamond" pitchFamily="18" charset="0"/>
                <a:ea typeface=""/>
              </a:rPr>
              <a:t>BA</a:t>
            </a:r>
          </a:p>
        </p:txBody>
      </p:sp>
      <p:cxnSp>
        <p:nvCxnSpPr>
          <p:cNvPr id="26" name="Straight Connector 25"/>
          <p:cNvCxnSpPr/>
          <p:nvPr/>
        </p:nvCxnSpPr>
        <p:spPr bwMode="auto">
          <a:xfrm flipH="1">
            <a:off x="3626706" y="1876870"/>
            <a:ext cx="1975403" cy="276099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3626705" y="1876870"/>
            <a:ext cx="1975404" cy="276099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 Box 32"/>
          <p:cNvSpPr txBox="1">
            <a:spLocks noChangeArrowheads="1"/>
          </p:cNvSpPr>
          <p:nvPr/>
        </p:nvSpPr>
        <p:spPr bwMode="auto">
          <a:xfrm>
            <a:off x="6310554" y="1667252"/>
            <a:ext cx="1030504" cy="229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900" smtClean="0">
                <a:solidFill>
                  <a:srgbClr val="000000"/>
                </a:solidFill>
                <a:latin typeface="Times New Roman" pitchFamily="18" charset="0"/>
                <a:ea typeface=""/>
              </a:rPr>
              <a:t>UL MU PPDU</a:t>
            </a:r>
            <a:endParaRPr lang="en-US" sz="900" i="1" dirty="0">
              <a:solidFill>
                <a:srgbClr val="000000"/>
              </a:solidFill>
              <a:latin typeface="Times New Roman" pitchFamily="18" charset="0"/>
              <a:ea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125613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12132"/>
            <a:ext cx="7770813" cy="528636"/>
          </a:xfrm>
        </p:spPr>
        <p:txBody>
          <a:bodyPr/>
          <a:lstStyle/>
          <a:p>
            <a:r>
              <a:rPr lang="en-US" dirty="0" smtClean="0"/>
              <a:t>Possible Recovery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305050"/>
            <a:ext cx="7770813" cy="2292302"/>
          </a:xfrm>
        </p:spPr>
        <p:txBody>
          <a:bodyPr>
            <a:normAutofit fontScale="700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(</a:t>
            </a:r>
            <a:r>
              <a:rPr lang="en-US" dirty="0" smtClean="0"/>
              <a:t>Opt-1) AP </a:t>
            </a:r>
            <a:r>
              <a:rPr lang="en-US" dirty="0" smtClean="0"/>
              <a:t>transmits BAR </a:t>
            </a:r>
            <a:r>
              <a:rPr lang="en-US" dirty="0" smtClean="0"/>
              <a:t>to check the status of the previous Data </a:t>
            </a:r>
            <a:r>
              <a:rPr lang="en-US" dirty="0" smtClean="0"/>
              <a:t>MPDUs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When AP does not have queued DL data to the STA1 and STA2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AP should set BAR’s </a:t>
            </a:r>
            <a:r>
              <a:rPr lang="en-US" dirty="0"/>
              <a:t>SSN(Starting </a:t>
            </a:r>
            <a:r>
              <a:rPr lang="en-US" dirty="0" smtClean="0"/>
              <a:t>Sequence Number) to the SN of the previous data MPDUs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(Opt-2) </a:t>
            </a:r>
            <a:r>
              <a:rPr lang="en-US" dirty="0" smtClean="0"/>
              <a:t>AP retransmits </a:t>
            </a:r>
            <a:r>
              <a:rPr lang="en-US" dirty="0" smtClean="0"/>
              <a:t>the </a:t>
            </a:r>
            <a:r>
              <a:rPr lang="en-US" dirty="0" smtClean="0"/>
              <a:t>previous </a:t>
            </a:r>
            <a:r>
              <a:rPr lang="en-US" dirty="0" smtClean="0"/>
              <a:t>MPDUs </a:t>
            </a:r>
            <a:r>
              <a:rPr lang="en-US" dirty="0" smtClean="0"/>
              <a:t>to the </a:t>
            </a:r>
            <a:r>
              <a:rPr lang="en-US" dirty="0" smtClean="0"/>
              <a:t>STA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When AP does not have queued DL data to the STA1, but have queued DL data to the STA2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(Opt-3) AP </a:t>
            </a:r>
            <a:r>
              <a:rPr lang="en-US" dirty="0" smtClean="0"/>
              <a:t>transmits </a:t>
            </a:r>
            <a:r>
              <a:rPr lang="en-US" dirty="0" smtClean="0"/>
              <a:t>additional Data MPDUs along with </a:t>
            </a:r>
            <a:r>
              <a:rPr lang="en-US" dirty="0" smtClean="0"/>
              <a:t>BAR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When AP have queued DL data to the STA1 and STA2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AP should set BAR’s SSN(Starting Sequence Number) to the SN of the previous data </a:t>
            </a:r>
            <a:r>
              <a:rPr lang="en-US" dirty="0" smtClean="0"/>
              <a:t>MPDUs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 2015</a:t>
            </a:r>
            <a:endParaRPr lang="en-GB" dirty="0"/>
          </a:p>
        </p:txBody>
      </p:sp>
      <p:sp>
        <p:nvSpPr>
          <p:cNvPr id="7" name="Text Box 32"/>
          <p:cNvSpPr txBox="1">
            <a:spLocks noChangeArrowheads="1"/>
          </p:cNvSpPr>
          <p:nvPr/>
        </p:nvSpPr>
        <p:spPr bwMode="auto">
          <a:xfrm>
            <a:off x="1528592" y="2300153"/>
            <a:ext cx="93682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900" dirty="0" smtClean="0">
                <a:solidFill>
                  <a:srgbClr val="000000"/>
                </a:solidFill>
                <a:latin typeface="Times New Roman" pitchFamily="18" charset="0"/>
                <a:ea typeface=""/>
              </a:rPr>
              <a:t>DL MU</a:t>
            </a:r>
            <a:endParaRPr lang="en-US" sz="900" i="1" dirty="0">
              <a:solidFill>
                <a:srgbClr val="000000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468063" y="2500372"/>
            <a:ext cx="360000" cy="28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Trigger</a:t>
            </a:r>
          </a:p>
        </p:txBody>
      </p:sp>
      <p:sp>
        <p:nvSpPr>
          <p:cNvPr id="10" name="Text Box 32"/>
          <p:cNvSpPr txBox="1">
            <a:spLocks noChangeArrowheads="1"/>
          </p:cNvSpPr>
          <p:nvPr/>
        </p:nvSpPr>
        <p:spPr bwMode="auto">
          <a:xfrm>
            <a:off x="3304205" y="2309445"/>
            <a:ext cx="1030504" cy="229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900" dirty="0" smtClean="0">
                <a:solidFill>
                  <a:srgbClr val="000000"/>
                </a:solidFill>
                <a:latin typeface="Times New Roman" pitchFamily="18" charset="0"/>
                <a:ea typeface=""/>
              </a:rPr>
              <a:t>UL MU</a:t>
            </a:r>
            <a:endParaRPr lang="en-US" sz="900" i="1" dirty="0">
              <a:solidFill>
                <a:srgbClr val="000000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11" name="Rectangle 25"/>
          <p:cNvSpPr>
            <a:spLocks noChangeArrowheads="1"/>
          </p:cNvSpPr>
          <p:nvPr/>
        </p:nvSpPr>
        <p:spPr bwMode="auto">
          <a:xfrm>
            <a:off x="1170779" y="2784853"/>
            <a:ext cx="1296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DL Data </a:t>
            </a:r>
            <a:r>
              <a:rPr lang="en-US" sz="900" kern="0" dirty="0">
                <a:solidFill>
                  <a:srgbClr val="000000"/>
                </a:solidFill>
                <a:latin typeface="Times New Roman" pitchFamily="18" charset="0"/>
                <a:ea typeface=""/>
              </a:rPr>
              <a:t>(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STA2)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468063" y="2784853"/>
            <a:ext cx="360000" cy="28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Trigger</a:t>
            </a:r>
          </a:p>
        </p:txBody>
      </p:sp>
      <p:sp>
        <p:nvSpPr>
          <p:cNvPr id="15" name="Rectangle 25"/>
          <p:cNvSpPr>
            <a:spLocks noChangeArrowheads="1"/>
          </p:cNvSpPr>
          <p:nvPr/>
        </p:nvSpPr>
        <p:spPr bwMode="auto">
          <a:xfrm>
            <a:off x="1170491" y="2500372"/>
            <a:ext cx="432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Data</a:t>
            </a:r>
            <a:r>
              <a:rPr kumimoji="0" lang="en-US" sz="9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 </a:t>
            </a:r>
            <a:r>
              <a:rPr lang="en-US" sz="900" kern="0" dirty="0" smtClean="0">
                <a:solidFill>
                  <a:srgbClr val="000000"/>
                </a:solidFill>
                <a:latin typeface="Times New Roman" pitchFamily="18" charset="0"/>
                <a:ea typeface=""/>
              </a:rPr>
              <a:t>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(STA1)</a:t>
            </a:r>
          </a:p>
        </p:txBody>
      </p:sp>
      <p:sp>
        <p:nvSpPr>
          <p:cNvPr id="17" name="Rectangle 25"/>
          <p:cNvSpPr>
            <a:spLocks noChangeArrowheads="1"/>
          </p:cNvSpPr>
          <p:nvPr/>
        </p:nvSpPr>
        <p:spPr bwMode="auto">
          <a:xfrm>
            <a:off x="3523365" y="2784853"/>
            <a:ext cx="936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UL Data (STA2)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164393" y="2784853"/>
            <a:ext cx="360000" cy="28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BA</a:t>
            </a: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1024058" y="3083957"/>
            <a:ext cx="7200000" cy="0"/>
          </a:xfrm>
          <a:prstGeom prst="line">
            <a:avLst/>
          </a:prstGeom>
          <a:solidFill>
            <a:srgbClr val="00CC99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1493644" y="3227016"/>
            <a:ext cx="93682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900" smtClean="0">
                <a:solidFill>
                  <a:srgbClr val="000000"/>
                </a:solidFill>
                <a:latin typeface="Times New Roman" pitchFamily="18" charset="0"/>
                <a:ea typeface=""/>
              </a:rPr>
              <a:t>DL MU</a:t>
            </a:r>
            <a:endParaRPr lang="en-US" sz="900" i="1" dirty="0">
              <a:solidFill>
                <a:srgbClr val="000000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2465483" y="3419338"/>
            <a:ext cx="360000" cy="28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Trigger</a:t>
            </a:r>
          </a:p>
        </p:txBody>
      </p:sp>
      <p:sp>
        <p:nvSpPr>
          <p:cNvPr id="34" name="Text Box 32"/>
          <p:cNvSpPr txBox="1">
            <a:spLocks noChangeArrowheads="1"/>
          </p:cNvSpPr>
          <p:nvPr/>
        </p:nvSpPr>
        <p:spPr bwMode="auto">
          <a:xfrm>
            <a:off x="3269257" y="3227016"/>
            <a:ext cx="103050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900" dirty="0" smtClean="0">
                <a:solidFill>
                  <a:srgbClr val="000000"/>
                </a:solidFill>
                <a:latin typeface="Times New Roman" pitchFamily="18" charset="0"/>
                <a:ea typeface=""/>
              </a:rPr>
              <a:t>UL MU</a:t>
            </a:r>
            <a:endParaRPr lang="en-US" sz="900" i="1" dirty="0">
              <a:solidFill>
                <a:srgbClr val="000000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35" name="Rectangle 25"/>
          <p:cNvSpPr>
            <a:spLocks noChangeArrowheads="1"/>
          </p:cNvSpPr>
          <p:nvPr/>
        </p:nvSpPr>
        <p:spPr bwMode="auto">
          <a:xfrm>
            <a:off x="1160610" y="3701115"/>
            <a:ext cx="1299957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dirty="0">
                <a:solidFill>
                  <a:srgbClr val="000000"/>
                </a:solidFill>
                <a:latin typeface="Times New Roman" pitchFamily="18" charset="0"/>
                <a:ea typeface=""/>
              </a:rPr>
              <a:t>DL Data (STA2)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2465483" y="3701115"/>
            <a:ext cx="360000" cy="28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Trigger</a:t>
            </a:r>
          </a:p>
        </p:txBody>
      </p:sp>
      <p:sp>
        <p:nvSpPr>
          <p:cNvPr id="38" name="Rectangle 25"/>
          <p:cNvSpPr>
            <a:spLocks noChangeArrowheads="1"/>
          </p:cNvSpPr>
          <p:nvPr/>
        </p:nvSpPr>
        <p:spPr bwMode="auto">
          <a:xfrm>
            <a:off x="3523365" y="3701115"/>
            <a:ext cx="936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dirty="0">
                <a:solidFill>
                  <a:srgbClr val="000000"/>
                </a:solidFill>
                <a:latin typeface="Times New Roman" pitchFamily="18" charset="0"/>
                <a:ea typeface=""/>
              </a:rPr>
              <a:t>UL Data (STA2)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3164393" y="3701115"/>
            <a:ext cx="360000" cy="28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BA</a:t>
            </a:r>
          </a:p>
        </p:txBody>
      </p:sp>
      <p:sp>
        <p:nvSpPr>
          <p:cNvPr id="54" name="Text Box 32"/>
          <p:cNvSpPr txBox="1">
            <a:spLocks noChangeArrowheads="1"/>
          </p:cNvSpPr>
          <p:nvPr/>
        </p:nvSpPr>
        <p:spPr bwMode="auto">
          <a:xfrm>
            <a:off x="5367241" y="3227016"/>
            <a:ext cx="59504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900" smtClean="0">
                <a:solidFill>
                  <a:srgbClr val="000000"/>
                </a:solidFill>
                <a:latin typeface="Times New Roman" pitchFamily="18" charset="0"/>
                <a:ea typeface=""/>
              </a:rPr>
              <a:t>DL MU</a:t>
            </a:r>
            <a:endParaRPr lang="en-US" sz="900" i="1" dirty="0">
              <a:solidFill>
                <a:srgbClr val="000000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65" name="Text Box 32"/>
          <p:cNvSpPr txBox="1">
            <a:spLocks noChangeArrowheads="1"/>
          </p:cNvSpPr>
          <p:nvPr/>
        </p:nvSpPr>
        <p:spPr bwMode="auto">
          <a:xfrm>
            <a:off x="7128470" y="3227016"/>
            <a:ext cx="58169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900" dirty="0">
                <a:solidFill>
                  <a:srgbClr val="000000"/>
                </a:solidFill>
                <a:latin typeface="Times New Roman" pitchFamily="18" charset="0"/>
                <a:ea typeface=""/>
              </a:rPr>
              <a:t>U</a:t>
            </a:r>
            <a:r>
              <a:rPr lang="en-US" sz="900" dirty="0" smtClean="0">
                <a:solidFill>
                  <a:srgbClr val="000000"/>
                </a:solidFill>
                <a:latin typeface="Times New Roman" pitchFamily="18" charset="0"/>
                <a:ea typeface=""/>
              </a:rPr>
              <a:t>L MU</a:t>
            </a:r>
            <a:endParaRPr lang="en-US" sz="900" i="1" dirty="0">
              <a:solidFill>
                <a:srgbClr val="000000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68" name="Rectangle 25"/>
          <p:cNvSpPr>
            <a:spLocks noChangeArrowheads="1"/>
          </p:cNvSpPr>
          <p:nvPr/>
        </p:nvSpPr>
        <p:spPr bwMode="auto">
          <a:xfrm>
            <a:off x="7112781" y="3701115"/>
            <a:ext cx="936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dirty="0">
                <a:solidFill>
                  <a:srgbClr val="000000"/>
                </a:solidFill>
                <a:latin typeface="Times New Roman" pitchFamily="18" charset="0"/>
                <a:ea typeface=""/>
              </a:rPr>
              <a:t>UL Data (STA2)</a:t>
            </a:r>
          </a:p>
        </p:txBody>
      </p:sp>
      <p:sp>
        <p:nvSpPr>
          <p:cNvPr id="70" name="Rectangle 25"/>
          <p:cNvSpPr>
            <a:spLocks noChangeArrowheads="1"/>
          </p:cNvSpPr>
          <p:nvPr/>
        </p:nvSpPr>
        <p:spPr bwMode="auto">
          <a:xfrm>
            <a:off x="7112780" y="3419338"/>
            <a:ext cx="936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dirty="0">
                <a:solidFill>
                  <a:srgbClr val="000000"/>
                </a:solidFill>
                <a:latin typeface="Times New Roman" pitchFamily="18" charset="0"/>
                <a:ea typeface=""/>
              </a:rPr>
              <a:t>UL Data (</a:t>
            </a:r>
            <a:r>
              <a:rPr lang="en-US" sz="900" kern="0" dirty="0" smtClean="0">
                <a:solidFill>
                  <a:srgbClr val="000000"/>
                </a:solidFill>
                <a:latin typeface="Times New Roman" pitchFamily="18" charset="0"/>
                <a:ea typeface=""/>
              </a:rPr>
              <a:t>STA1)</a:t>
            </a:r>
            <a:endParaRPr lang="en-US" sz="900" kern="0" dirty="0">
              <a:solidFill>
                <a:srgbClr val="000000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74" name="Text Box 32"/>
          <p:cNvSpPr txBox="1">
            <a:spLocks noChangeArrowheads="1"/>
          </p:cNvSpPr>
          <p:nvPr/>
        </p:nvSpPr>
        <p:spPr bwMode="auto">
          <a:xfrm>
            <a:off x="-36512" y="2544503"/>
            <a:ext cx="113355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1000" b="1" dirty="0" smtClean="0">
                <a:solidFill>
                  <a:srgbClr val="000000"/>
                </a:solidFill>
                <a:latin typeface="Times New Roman" pitchFamily="18" charset="0"/>
                <a:ea typeface=""/>
              </a:rPr>
              <a:t>(Option 2)</a:t>
            </a:r>
          </a:p>
          <a:p>
            <a:pPr algn="ctr" defTabSz="914400">
              <a:buClrTx/>
              <a:buSzTx/>
              <a:buFontTx/>
              <a:buNone/>
            </a:pPr>
            <a:r>
              <a:rPr lang="en-US" sz="1000" b="1" i="1" dirty="0" smtClean="0">
                <a:solidFill>
                  <a:srgbClr val="000000"/>
                </a:solidFill>
                <a:latin typeface="Times New Roman" pitchFamily="18" charset="0"/>
                <a:ea typeface=""/>
              </a:rPr>
              <a:t>Data MPDU Retransmission</a:t>
            </a:r>
            <a:endParaRPr lang="en-US" sz="1000" b="1" i="1" dirty="0">
              <a:solidFill>
                <a:srgbClr val="000000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75" name="Text Box 32"/>
          <p:cNvSpPr txBox="1">
            <a:spLocks noChangeArrowheads="1"/>
          </p:cNvSpPr>
          <p:nvPr/>
        </p:nvSpPr>
        <p:spPr bwMode="auto">
          <a:xfrm>
            <a:off x="-36512" y="3429000"/>
            <a:ext cx="124690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1000" b="1" dirty="0" smtClean="0">
                <a:solidFill>
                  <a:srgbClr val="000000"/>
                </a:solidFill>
                <a:latin typeface="Times New Roman" pitchFamily="18" charset="0"/>
                <a:ea typeface=""/>
              </a:rPr>
              <a:t>(Option 3)</a:t>
            </a:r>
          </a:p>
          <a:p>
            <a:pPr algn="ctr" defTabSz="914400">
              <a:buClrTx/>
              <a:buSzTx/>
              <a:buFontTx/>
              <a:buNone/>
            </a:pPr>
            <a:r>
              <a:rPr lang="en-US" sz="1000" b="1" i="1" dirty="0" smtClean="0">
                <a:solidFill>
                  <a:srgbClr val="000000"/>
                </a:solidFill>
                <a:latin typeface="Times New Roman" pitchFamily="18" charset="0"/>
                <a:ea typeface=""/>
              </a:rPr>
              <a:t>New Data MPDU +BAR</a:t>
            </a:r>
            <a:endParaRPr lang="en-US" sz="1000" b="1" i="1" dirty="0">
              <a:solidFill>
                <a:srgbClr val="000000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66" name="Rectangle 25"/>
          <p:cNvSpPr>
            <a:spLocks noChangeArrowheads="1"/>
          </p:cNvSpPr>
          <p:nvPr/>
        </p:nvSpPr>
        <p:spPr bwMode="auto">
          <a:xfrm>
            <a:off x="1607134" y="2500372"/>
            <a:ext cx="432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Data</a:t>
            </a:r>
            <a:r>
              <a:rPr kumimoji="0" lang="en-US" sz="9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2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dirty="0" smtClean="0">
                <a:solidFill>
                  <a:srgbClr val="000000"/>
                </a:solidFill>
                <a:latin typeface="Times New Roman" pitchFamily="18" charset="0"/>
                <a:ea typeface=""/>
              </a:rPr>
              <a:t>(STA1)</a:t>
            </a: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73" name="Rectangle 25"/>
          <p:cNvSpPr>
            <a:spLocks noChangeArrowheads="1"/>
          </p:cNvSpPr>
          <p:nvPr/>
        </p:nvSpPr>
        <p:spPr bwMode="auto">
          <a:xfrm>
            <a:off x="2037786" y="2500372"/>
            <a:ext cx="432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dirty="0" smtClean="0">
                <a:solidFill>
                  <a:srgbClr val="000000"/>
                </a:solidFill>
                <a:latin typeface="Times New Roman" pitchFamily="18" charset="0"/>
                <a:ea typeface=""/>
              </a:rPr>
              <a:t>Data</a:t>
            </a:r>
            <a:r>
              <a:rPr lang="en-US" sz="900" kern="0" dirty="0">
                <a:solidFill>
                  <a:srgbClr val="000000"/>
                </a:solidFill>
                <a:latin typeface="Times New Roman" pitchFamily="18" charset="0"/>
                <a:ea typeface=""/>
              </a:rPr>
              <a:t>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3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dirty="0" smtClean="0">
                <a:solidFill>
                  <a:srgbClr val="000000"/>
                </a:solidFill>
                <a:latin typeface="Times New Roman" pitchFamily="18" charset="0"/>
                <a:ea typeface=""/>
              </a:rPr>
              <a:t>(STA1)</a:t>
            </a: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6756719" y="3701115"/>
            <a:ext cx="360000" cy="28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BA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6756719" y="3419338"/>
            <a:ext cx="360000" cy="288000"/>
          </a:xfrm>
          <a:prstGeom prst="rect">
            <a:avLst/>
          </a:prstGeom>
          <a:solidFill>
            <a:schemeClr val="bg1"/>
          </a:solidFill>
          <a:ln w="31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BA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50" b="1" kern="0" dirty="0" smtClean="0">
                <a:solidFill>
                  <a:srgbClr val="FF0000"/>
                </a:solidFill>
                <a:latin typeface="Garamond" pitchFamily="18" charset="0"/>
                <a:ea typeface=""/>
              </a:rPr>
              <a:t>(SSN=1)</a:t>
            </a:r>
            <a:endParaRPr kumimoji="0" lang="en-US" sz="75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aramond" pitchFamily="18" charset="0"/>
              <a:ea typeface="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4788024" y="3701115"/>
            <a:ext cx="360000" cy="28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BA</a:t>
            </a:r>
          </a:p>
        </p:txBody>
      </p:sp>
      <p:sp>
        <p:nvSpPr>
          <p:cNvPr id="56" name="Rectangle 25"/>
          <p:cNvSpPr>
            <a:spLocks noChangeArrowheads="1"/>
          </p:cNvSpPr>
          <p:nvPr/>
        </p:nvSpPr>
        <p:spPr bwMode="auto">
          <a:xfrm>
            <a:off x="5147947" y="3701115"/>
            <a:ext cx="936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dirty="0">
                <a:solidFill>
                  <a:srgbClr val="000000"/>
                </a:solidFill>
                <a:latin typeface="Times New Roman" pitchFamily="18" charset="0"/>
                <a:ea typeface=""/>
              </a:rPr>
              <a:t>DL Data (STA2)</a:t>
            </a:r>
          </a:p>
        </p:txBody>
      </p:sp>
      <p:cxnSp>
        <p:nvCxnSpPr>
          <p:cNvPr id="52" name="Straight Connector 51"/>
          <p:cNvCxnSpPr/>
          <p:nvPr/>
        </p:nvCxnSpPr>
        <p:spPr bwMode="auto">
          <a:xfrm>
            <a:off x="1021478" y="4005064"/>
            <a:ext cx="7200000" cy="0"/>
          </a:xfrm>
          <a:prstGeom prst="line">
            <a:avLst/>
          </a:prstGeom>
          <a:solidFill>
            <a:srgbClr val="00CC99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Rectangle 25"/>
          <p:cNvSpPr>
            <a:spLocks noChangeArrowheads="1"/>
          </p:cNvSpPr>
          <p:nvPr/>
        </p:nvSpPr>
        <p:spPr bwMode="auto">
          <a:xfrm>
            <a:off x="1160610" y="3419338"/>
            <a:ext cx="432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dirty="0">
                <a:solidFill>
                  <a:srgbClr val="000000"/>
                </a:solidFill>
                <a:latin typeface="Times New Roman" pitchFamily="18" charset="0"/>
                <a:ea typeface=""/>
              </a:rPr>
              <a:t>Data 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dirty="0">
                <a:solidFill>
                  <a:srgbClr val="000000"/>
                </a:solidFill>
                <a:latin typeface="Times New Roman" pitchFamily="18" charset="0"/>
                <a:ea typeface=""/>
              </a:rPr>
              <a:t>(STA1)</a:t>
            </a:r>
          </a:p>
        </p:txBody>
      </p:sp>
      <p:sp>
        <p:nvSpPr>
          <p:cNvPr id="79" name="Rectangle 25"/>
          <p:cNvSpPr>
            <a:spLocks noChangeArrowheads="1"/>
          </p:cNvSpPr>
          <p:nvPr/>
        </p:nvSpPr>
        <p:spPr bwMode="auto">
          <a:xfrm>
            <a:off x="1597253" y="3419338"/>
            <a:ext cx="432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dirty="0">
                <a:solidFill>
                  <a:srgbClr val="000000"/>
                </a:solidFill>
                <a:latin typeface="Times New Roman" pitchFamily="18" charset="0"/>
                <a:ea typeface=""/>
              </a:rPr>
              <a:t>Data 2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dirty="0">
                <a:solidFill>
                  <a:srgbClr val="000000"/>
                </a:solidFill>
                <a:latin typeface="Times New Roman" pitchFamily="18" charset="0"/>
                <a:ea typeface=""/>
              </a:rPr>
              <a:t>(STA1)</a:t>
            </a:r>
          </a:p>
        </p:txBody>
      </p:sp>
      <p:sp>
        <p:nvSpPr>
          <p:cNvPr id="80" name="Rectangle 25"/>
          <p:cNvSpPr>
            <a:spLocks noChangeArrowheads="1"/>
          </p:cNvSpPr>
          <p:nvPr/>
        </p:nvSpPr>
        <p:spPr bwMode="auto">
          <a:xfrm>
            <a:off x="2027905" y="3419338"/>
            <a:ext cx="432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dirty="0">
                <a:solidFill>
                  <a:srgbClr val="000000"/>
                </a:solidFill>
                <a:latin typeface="Times New Roman" pitchFamily="18" charset="0"/>
                <a:ea typeface=""/>
              </a:rPr>
              <a:t>Data 3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dirty="0">
                <a:solidFill>
                  <a:srgbClr val="000000"/>
                </a:solidFill>
                <a:latin typeface="Times New Roman" pitchFamily="18" charset="0"/>
                <a:ea typeface=""/>
              </a:rPr>
              <a:t>(STA1)</a:t>
            </a:r>
          </a:p>
        </p:txBody>
      </p:sp>
      <p:sp>
        <p:nvSpPr>
          <p:cNvPr id="81" name="Rectangle 25"/>
          <p:cNvSpPr>
            <a:spLocks noChangeArrowheads="1"/>
          </p:cNvSpPr>
          <p:nvPr/>
        </p:nvSpPr>
        <p:spPr bwMode="auto">
          <a:xfrm>
            <a:off x="4788024" y="3414812"/>
            <a:ext cx="432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Data</a:t>
            </a:r>
            <a:r>
              <a:rPr kumimoji="0" lang="en-US" sz="900" b="0" i="0" u="none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 </a:t>
            </a:r>
            <a:r>
              <a:rPr lang="en-US" sz="900" kern="0" dirty="0" smtClean="0">
                <a:solidFill>
                  <a:schemeClr val="accent2"/>
                </a:solidFill>
                <a:latin typeface="Times New Roman" pitchFamily="18" charset="0"/>
                <a:ea typeface=""/>
              </a:rPr>
              <a:t>4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(STA1)</a:t>
            </a:r>
          </a:p>
        </p:txBody>
      </p:sp>
      <p:sp>
        <p:nvSpPr>
          <p:cNvPr id="82" name="Rectangle 25"/>
          <p:cNvSpPr>
            <a:spLocks noChangeArrowheads="1"/>
          </p:cNvSpPr>
          <p:nvPr/>
        </p:nvSpPr>
        <p:spPr bwMode="auto">
          <a:xfrm>
            <a:off x="5212141" y="3414812"/>
            <a:ext cx="432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Data</a:t>
            </a:r>
            <a:r>
              <a:rPr kumimoji="0" lang="en-US" sz="900" b="0" i="0" u="none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5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dirty="0" smtClean="0">
                <a:solidFill>
                  <a:schemeClr val="accent2"/>
                </a:solidFill>
                <a:latin typeface="Times New Roman" pitchFamily="18" charset="0"/>
                <a:ea typeface=""/>
              </a:rPr>
              <a:t>(STA1)</a:t>
            </a: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83" name="Rectangle 25"/>
          <p:cNvSpPr>
            <a:spLocks noChangeArrowheads="1"/>
          </p:cNvSpPr>
          <p:nvPr/>
        </p:nvSpPr>
        <p:spPr bwMode="auto">
          <a:xfrm>
            <a:off x="5642793" y="3412406"/>
            <a:ext cx="432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dirty="0" smtClean="0">
                <a:solidFill>
                  <a:srgbClr val="FF0000"/>
                </a:solidFill>
                <a:latin typeface="Times New Roman" pitchFamily="18" charset="0"/>
                <a:ea typeface=""/>
              </a:rPr>
              <a:t>BAR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(SSN=1)</a:t>
            </a:r>
          </a:p>
        </p:txBody>
      </p:sp>
      <p:sp>
        <p:nvSpPr>
          <p:cNvPr id="84" name="Text Box 32"/>
          <p:cNvSpPr txBox="1">
            <a:spLocks noChangeArrowheads="1"/>
          </p:cNvSpPr>
          <p:nvPr/>
        </p:nvSpPr>
        <p:spPr bwMode="auto">
          <a:xfrm>
            <a:off x="5367241" y="2310788"/>
            <a:ext cx="59504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900" smtClean="0">
                <a:solidFill>
                  <a:srgbClr val="000000"/>
                </a:solidFill>
                <a:latin typeface="Times New Roman" pitchFamily="18" charset="0"/>
                <a:ea typeface=""/>
              </a:rPr>
              <a:t>DL MU</a:t>
            </a:r>
            <a:endParaRPr lang="en-US" sz="900" i="1" dirty="0">
              <a:solidFill>
                <a:srgbClr val="000000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88" name="Text Box 32"/>
          <p:cNvSpPr txBox="1">
            <a:spLocks noChangeArrowheads="1"/>
          </p:cNvSpPr>
          <p:nvPr/>
        </p:nvSpPr>
        <p:spPr bwMode="auto">
          <a:xfrm>
            <a:off x="7128470" y="2310788"/>
            <a:ext cx="58169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900">
                <a:solidFill>
                  <a:srgbClr val="000000"/>
                </a:solidFill>
                <a:latin typeface="Times New Roman" pitchFamily="18" charset="0"/>
                <a:ea typeface=""/>
              </a:rPr>
              <a:t>U</a:t>
            </a:r>
            <a:r>
              <a:rPr lang="en-US" sz="900" smtClean="0">
                <a:solidFill>
                  <a:srgbClr val="000000"/>
                </a:solidFill>
                <a:latin typeface="Times New Roman" pitchFamily="18" charset="0"/>
                <a:ea typeface=""/>
              </a:rPr>
              <a:t>L MU</a:t>
            </a:r>
            <a:endParaRPr lang="en-US" sz="900" i="1" dirty="0">
              <a:solidFill>
                <a:srgbClr val="000000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89" name="Rectangle 25"/>
          <p:cNvSpPr>
            <a:spLocks noChangeArrowheads="1"/>
          </p:cNvSpPr>
          <p:nvPr/>
        </p:nvSpPr>
        <p:spPr bwMode="auto">
          <a:xfrm>
            <a:off x="7115932" y="2784887"/>
            <a:ext cx="936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dirty="0">
                <a:solidFill>
                  <a:srgbClr val="000000"/>
                </a:solidFill>
                <a:latin typeface="Times New Roman" pitchFamily="18" charset="0"/>
                <a:ea typeface=""/>
              </a:rPr>
              <a:t>UL Data (STA2)</a:t>
            </a:r>
          </a:p>
        </p:txBody>
      </p:sp>
      <p:sp>
        <p:nvSpPr>
          <p:cNvPr id="90" name="Rectangle 25"/>
          <p:cNvSpPr>
            <a:spLocks noChangeArrowheads="1"/>
          </p:cNvSpPr>
          <p:nvPr/>
        </p:nvSpPr>
        <p:spPr bwMode="auto">
          <a:xfrm>
            <a:off x="7115931" y="2503110"/>
            <a:ext cx="936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dirty="0">
                <a:solidFill>
                  <a:srgbClr val="000000"/>
                </a:solidFill>
                <a:latin typeface="Times New Roman" pitchFamily="18" charset="0"/>
                <a:ea typeface=""/>
              </a:rPr>
              <a:t>UL Data (</a:t>
            </a:r>
            <a:r>
              <a:rPr lang="en-US" sz="900" kern="0" dirty="0" smtClean="0">
                <a:solidFill>
                  <a:srgbClr val="000000"/>
                </a:solidFill>
                <a:latin typeface="Times New Roman" pitchFamily="18" charset="0"/>
                <a:ea typeface=""/>
              </a:rPr>
              <a:t>STA1)</a:t>
            </a:r>
            <a:endParaRPr lang="en-US" sz="900" kern="0" dirty="0">
              <a:solidFill>
                <a:srgbClr val="000000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6759870" y="2784887"/>
            <a:ext cx="360000" cy="28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BA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6759870" y="2503110"/>
            <a:ext cx="360000" cy="288000"/>
          </a:xfrm>
          <a:prstGeom prst="rect">
            <a:avLst/>
          </a:prstGeom>
          <a:solidFill>
            <a:schemeClr val="bg1"/>
          </a:solidFill>
          <a:ln w="31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BA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50" b="1" kern="0" dirty="0" smtClean="0">
                <a:solidFill>
                  <a:srgbClr val="FF0000"/>
                </a:solidFill>
                <a:latin typeface="Garamond" pitchFamily="18" charset="0"/>
                <a:ea typeface=""/>
              </a:rPr>
              <a:t>(SSN=1)</a:t>
            </a:r>
            <a:endParaRPr kumimoji="0" lang="en-US" sz="75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aramond" pitchFamily="18" charset="0"/>
              <a:ea typeface="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4788024" y="2784887"/>
            <a:ext cx="360000" cy="28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BA</a:t>
            </a:r>
          </a:p>
        </p:txBody>
      </p:sp>
      <p:sp>
        <p:nvSpPr>
          <p:cNvPr id="97" name="Rectangle 25"/>
          <p:cNvSpPr>
            <a:spLocks noChangeArrowheads="1"/>
          </p:cNvSpPr>
          <p:nvPr/>
        </p:nvSpPr>
        <p:spPr bwMode="auto">
          <a:xfrm>
            <a:off x="5151098" y="2784887"/>
            <a:ext cx="936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dirty="0">
                <a:solidFill>
                  <a:srgbClr val="000000"/>
                </a:solidFill>
                <a:latin typeface="Times New Roman" pitchFamily="18" charset="0"/>
                <a:ea typeface=""/>
              </a:rPr>
              <a:t>DL Data (STA2)</a:t>
            </a:r>
          </a:p>
        </p:txBody>
      </p:sp>
      <p:sp>
        <p:nvSpPr>
          <p:cNvPr id="104" name="Rectangle 25"/>
          <p:cNvSpPr>
            <a:spLocks noChangeArrowheads="1"/>
          </p:cNvSpPr>
          <p:nvPr/>
        </p:nvSpPr>
        <p:spPr bwMode="auto">
          <a:xfrm>
            <a:off x="4788024" y="2498584"/>
            <a:ext cx="432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Data</a:t>
            </a:r>
            <a:r>
              <a:rPr kumimoji="0" lang="en-US" sz="9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 </a:t>
            </a:r>
            <a:r>
              <a:rPr lang="en-US" sz="900" kern="0" dirty="0" smtClean="0">
                <a:solidFill>
                  <a:srgbClr val="FF0000"/>
                </a:solidFill>
                <a:latin typeface="Times New Roman" pitchFamily="18" charset="0"/>
                <a:ea typeface=""/>
              </a:rPr>
              <a:t>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(STA1)</a:t>
            </a:r>
          </a:p>
        </p:txBody>
      </p:sp>
      <p:sp>
        <p:nvSpPr>
          <p:cNvPr id="105" name="Rectangle 25"/>
          <p:cNvSpPr>
            <a:spLocks noChangeArrowheads="1"/>
          </p:cNvSpPr>
          <p:nvPr/>
        </p:nvSpPr>
        <p:spPr bwMode="auto">
          <a:xfrm>
            <a:off x="5215292" y="2498584"/>
            <a:ext cx="432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Data</a:t>
            </a:r>
            <a:r>
              <a:rPr kumimoji="0" lang="en-US" sz="9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2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dirty="0" smtClean="0">
                <a:solidFill>
                  <a:srgbClr val="FF0000"/>
                </a:solidFill>
                <a:latin typeface="Times New Roman" pitchFamily="18" charset="0"/>
                <a:ea typeface=""/>
              </a:rPr>
              <a:t>(STA1)</a:t>
            </a: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06" name="Rectangle 25"/>
          <p:cNvSpPr>
            <a:spLocks noChangeArrowheads="1"/>
          </p:cNvSpPr>
          <p:nvPr/>
        </p:nvSpPr>
        <p:spPr bwMode="auto">
          <a:xfrm>
            <a:off x="5645944" y="2498584"/>
            <a:ext cx="432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dirty="0" smtClean="0">
                <a:solidFill>
                  <a:srgbClr val="FF0000"/>
                </a:solidFill>
                <a:latin typeface="Times New Roman" pitchFamily="18" charset="0"/>
                <a:ea typeface=""/>
              </a:rPr>
              <a:t>Data</a:t>
            </a:r>
            <a:r>
              <a:rPr lang="en-US" sz="900" kern="0" dirty="0">
                <a:solidFill>
                  <a:srgbClr val="FF0000"/>
                </a:solidFill>
                <a:latin typeface="Times New Roman" pitchFamily="18" charset="0"/>
                <a:ea typeface=""/>
              </a:rPr>
              <a:t>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3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dirty="0" smtClean="0">
                <a:solidFill>
                  <a:srgbClr val="FF0000"/>
                </a:solidFill>
                <a:latin typeface="Times New Roman" pitchFamily="18" charset="0"/>
                <a:ea typeface=""/>
              </a:rPr>
              <a:t>(STA1)</a:t>
            </a: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6070263" y="3411025"/>
            <a:ext cx="360000" cy="28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Trigger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6070263" y="3701115"/>
            <a:ext cx="360000" cy="28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Trigger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6073414" y="2784887"/>
            <a:ext cx="360000" cy="28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Trigger</a:t>
            </a:r>
          </a:p>
        </p:txBody>
      </p:sp>
      <p:sp>
        <p:nvSpPr>
          <p:cNvPr id="107" name="Text Box 32"/>
          <p:cNvSpPr txBox="1">
            <a:spLocks noChangeArrowheads="1"/>
          </p:cNvSpPr>
          <p:nvPr/>
        </p:nvSpPr>
        <p:spPr bwMode="auto">
          <a:xfrm>
            <a:off x="1536905" y="1436057"/>
            <a:ext cx="93682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900" dirty="0" smtClean="0">
                <a:solidFill>
                  <a:srgbClr val="000000"/>
                </a:solidFill>
                <a:latin typeface="Times New Roman" pitchFamily="18" charset="0"/>
                <a:ea typeface=""/>
              </a:rPr>
              <a:t>DL MU</a:t>
            </a:r>
            <a:endParaRPr lang="en-US" sz="900" i="1" dirty="0">
              <a:solidFill>
                <a:srgbClr val="000000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2476376" y="1636276"/>
            <a:ext cx="360000" cy="28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Trigger</a:t>
            </a:r>
          </a:p>
        </p:txBody>
      </p:sp>
      <p:sp>
        <p:nvSpPr>
          <p:cNvPr id="109" name="Text Box 32"/>
          <p:cNvSpPr txBox="1">
            <a:spLocks noChangeArrowheads="1"/>
          </p:cNvSpPr>
          <p:nvPr/>
        </p:nvSpPr>
        <p:spPr bwMode="auto">
          <a:xfrm>
            <a:off x="3312518" y="1445349"/>
            <a:ext cx="1030504" cy="229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900" dirty="0" smtClean="0">
                <a:solidFill>
                  <a:srgbClr val="000000"/>
                </a:solidFill>
                <a:latin typeface="Times New Roman" pitchFamily="18" charset="0"/>
                <a:ea typeface=""/>
              </a:rPr>
              <a:t>UL MU</a:t>
            </a:r>
            <a:endParaRPr lang="en-US" sz="900" i="1" dirty="0">
              <a:solidFill>
                <a:srgbClr val="000000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110" name="Rectangle 25"/>
          <p:cNvSpPr>
            <a:spLocks noChangeArrowheads="1"/>
          </p:cNvSpPr>
          <p:nvPr/>
        </p:nvSpPr>
        <p:spPr bwMode="auto">
          <a:xfrm>
            <a:off x="1179092" y="1920757"/>
            <a:ext cx="1296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DL Data </a:t>
            </a:r>
            <a:r>
              <a:rPr lang="en-US" sz="900" kern="0" dirty="0">
                <a:solidFill>
                  <a:srgbClr val="000000"/>
                </a:solidFill>
                <a:latin typeface="Times New Roman" pitchFamily="18" charset="0"/>
                <a:ea typeface=""/>
              </a:rPr>
              <a:t>(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STA2)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2476376" y="1920757"/>
            <a:ext cx="360000" cy="28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Trigger</a:t>
            </a:r>
          </a:p>
        </p:txBody>
      </p:sp>
      <p:sp>
        <p:nvSpPr>
          <p:cNvPr id="112" name="Rectangle 25"/>
          <p:cNvSpPr>
            <a:spLocks noChangeArrowheads="1"/>
          </p:cNvSpPr>
          <p:nvPr/>
        </p:nvSpPr>
        <p:spPr bwMode="auto">
          <a:xfrm>
            <a:off x="1178804" y="1636276"/>
            <a:ext cx="432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Data</a:t>
            </a:r>
            <a:r>
              <a:rPr kumimoji="0" lang="en-US" sz="9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 </a:t>
            </a:r>
            <a:r>
              <a:rPr lang="en-US" sz="900" kern="0" dirty="0" smtClean="0">
                <a:solidFill>
                  <a:srgbClr val="000000"/>
                </a:solidFill>
                <a:latin typeface="Times New Roman" pitchFamily="18" charset="0"/>
                <a:ea typeface=""/>
              </a:rPr>
              <a:t>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(STA1)</a:t>
            </a:r>
          </a:p>
        </p:txBody>
      </p:sp>
      <p:sp>
        <p:nvSpPr>
          <p:cNvPr id="113" name="Rectangle 25"/>
          <p:cNvSpPr>
            <a:spLocks noChangeArrowheads="1"/>
          </p:cNvSpPr>
          <p:nvPr/>
        </p:nvSpPr>
        <p:spPr bwMode="auto">
          <a:xfrm>
            <a:off x="3523365" y="1920757"/>
            <a:ext cx="936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UL Data (STA2)</a:t>
            </a:r>
          </a:p>
        </p:txBody>
      </p:sp>
      <p:sp>
        <p:nvSpPr>
          <p:cNvPr id="114" name="Rectangle 113"/>
          <p:cNvSpPr/>
          <p:nvPr/>
        </p:nvSpPr>
        <p:spPr bwMode="auto">
          <a:xfrm>
            <a:off x="3164393" y="1920757"/>
            <a:ext cx="360000" cy="28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BA</a:t>
            </a:r>
          </a:p>
        </p:txBody>
      </p:sp>
      <p:cxnSp>
        <p:nvCxnSpPr>
          <p:cNvPr id="115" name="Straight Connector 114"/>
          <p:cNvCxnSpPr/>
          <p:nvPr/>
        </p:nvCxnSpPr>
        <p:spPr bwMode="auto">
          <a:xfrm flipH="1">
            <a:off x="2473727" y="1666889"/>
            <a:ext cx="362650" cy="260921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9" name="Text Box 32"/>
          <p:cNvSpPr txBox="1">
            <a:spLocks noChangeArrowheads="1"/>
          </p:cNvSpPr>
          <p:nvPr/>
        </p:nvSpPr>
        <p:spPr bwMode="auto">
          <a:xfrm>
            <a:off x="-28199" y="1764704"/>
            <a:ext cx="113355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1000" b="1" dirty="0" smtClean="0">
                <a:solidFill>
                  <a:srgbClr val="000000"/>
                </a:solidFill>
                <a:latin typeface="Times New Roman" pitchFamily="18" charset="0"/>
                <a:ea typeface=""/>
              </a:rPr>
              <a:t>(Option 1) </a:t>
            </a:r>
          </a:p>
          <a:p>
            <a:pPr algn="ctr" defTabSz="914400">
              <a:buClrTx/>
              <a:buSzTx/>
              <a:buFontTx/>
              <a:buNone/>
            </a:pPr>
            <a:r>
              <a:rPr lang="en-US" sz="1000" b="1" i="1" dirty="0" smtClean="0">
                <a:solidFill>
                  <a:srgbClr val="000000"/>
                </a:solidFill>
                <a:latin typeface="Times New Roman" pitchFamily="18" charset="0"/>
                <a:ea typeface=""/>
              </a:rPr>
              <a:t>BAR</a:t>
            </a:r>
            <a:endParaRPr lang="en-US" sz="1000" b="1" i="1" dirty="0">
              <a:solidFill>
                <a:srgbClr val="000000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120" name="Rectangle 25"/>
          <p:cNvSpPr>
            <a:spLocks noChangeArrowheads="1"/>
          </p:cNvSpPr>
          <p:nvPr/>
        </p:nvSpPr>
        <p:spPr bwMode="auto">
          <a:xfrm>
            <a:off x="1615447" y="1636276"/>
            <a:ext cx="432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Data</a:t>
            </a:r>
            <a:r>
              <a:rPr kumimoji="0" lang="en-US" sz="9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2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dirty="0" smtClean="0">
                <a:solidFill>
                  <a:srgbClr val="000000"/>
                </a:solidFill>
                <a:latin typeface="Times New Roman" pitchFamily="18" charset="0"/>
                <a:ea typeface=""/>
              </a:rPr>
              <a:t>(STA1)</a:t>
            </a: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21" name="Rectangle 25"/>
          <p:cNvSpPr>
            <a:spLocks noChangeArrowheads="1"/>
          </p:cNvSpPr>
          <p:nvPr/>
        </p:nvSpPr>
        <p:spPr bwMode="auto">
          <a:xfrm>
            <a:off x="2046099" y="1636276"/>
            <a:ext cx="432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dirty="0" smtClean="0">
                <a:solidFill>
                  <a:srgbClr val="000000"/>
                </a:solidFill>
                <a:latin typeface="Times New Roman" pitchFamily="18" charset="0"/>
                <a:ea typeface=""/>
              </a:rPr>
              <a:t>Data</a:t>
            </a:r>
            <a:r>
              <a:rPr lang="en-US" sz="900" kern="0" dirty="0">
                <a:solidFill>
                  <a:srgbClr val="000000"/>
                </a:solidFill>
                <a:latin typeface="Times New Roman" pitchFamily="18" charset="0"/>
                <a:ea typeface=""/>
              </a:rPr>
              <a:t>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3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dirty="0" smtClean="0">
                <a:solidFill>
                  <a:srgbClr val="000000"/>
                </a:solidFill>
                <a:latin typeface="Times New Roman" pitchFamily="18" charset="0"/>
                <a:ea typeface=""/>
              </a:rPr>
              <a:t>(STA1)</a:t>
            </a: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cxnSp>
        <p:nvCxnSpPr>
          <p:cNvPr id="122" name="Straight Connector 121"/>
          <p:cNvCxnSpPr/>
          <p:nvPr/>
        </p:nvCxnSpPr>
        <p:spPr bwMode="auto">
          <a:xfrm>
            <a:off x="2473727" y="1642617"/>
            <a:ext cx="362649" cy="285193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3" name="Text Box 32"/>
          <p:cNvSpPr txBox="1">
            <a:spLocks noChangeArrowheads="1"/>
          </p:cNvSpPr>
          <p:nvPr/>
        </p:nvSpPr>
        <p:spPr bwMode="auto">
          <a:xfrm>
            <a:off x="4860032" y="1446692"/>
            <a:ext cx="59504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900" dirty="0" smtClean="0">
                <a:solidFill>
                  <a:srgbClr val="000000"/>
                </a:solidFill>
                <a:latin typeface="Times New Roman" pitchFamily="18" charset="0"/>
                <a:ea typeface=""/>
              </a:rPr>
              <a:t>DL MU</a:t>
            </a:r>
            <a:endParaRPr lang="en-US" sz="900" i="1" dirty="0">
              <a:solidFill>
                <a:srgbClr val="000000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124" name="Text Box 32"/>
          <p:cNvSpPr txBox="1">
            <a:spLocks noChangeArrowheads="1"/>
          </p:cNvSpPr>
          <p:nvPr/>
        </p:nvSpPr>
        <p:spPr bwMode="auto">
          <a:xfrm>
            <a:off x="6236065" y="1446692"/>
            <a:ext cx="58169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900">
                <a:solidFill>
                  <a:srgbClr val="000000"/>
                </a:solidFill>
                <a:latin typeface="Times New Roman" pitchFamily="18" charset="0"/>
                <a:ea typeface=""/>
              </a:rPr>
              <a:t>U</a:t>
            </a:r>
            <a:r>
              <a:rPr lang="en-US" sz="900" smtClean="0">
                <a:solidFill>
                  <a:srgbClr val="000000"/>
                </a:solidFill>
                <a:latin typeface="Times New Roman" pitchFamily="18" charset="0"/>
                <a:ea typeface=""/>
              </a:rPr>
              <a:t>L MU</a:t>
            </a:r>
            <a:endParaRPr lang="en-US" sz="900" i="1" dirty="0">
              <a:solidFill>
                <a:srgbClr val="000000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125" name="Rectangle 25"/>
          <p:cNvSpPr>
            <a:spLocks noChangeArrowheads="1"/>
          </p:cNvSpPr>
          <p:nvPr/>
        </p:nvSpPr>
        <p:spPr bwMode="auto">
          <a:xfrm>
            <a:off x="6212521" y="1920791"/>
            <a:ext cx="936001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dirty="0">
                <a:solidFill>
                  <a:srgbClr val="000000"/>
                </a:solidFill>
                <a:latin typeface="Times New Roman" pitchFamily="18" charset="0"/>
                <a:ea typeface=""/>
              </a:rPr>
              <a:t>UL Data (STA2)</a:t>
            </a:r>
          </a:p>
        </p:txBody>
      </p:sp>
      <p:sp>
        <p:nvSpPr>
          <p:cNvPr id="126" name="Rectangle 25"/>
          <p:cNvSpPr>
            <a:spLocks noChangeArrowheads="1"/>
          </p:cNvSpPr>
          <p:nvPr/>
        </p:nvSpPr>
        <p:spPr bwMode="auto">
          <a:xfrm>
            <a:off x="6212522" y="1639014"/>
            <a:ext cx="936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dirty="0">
                <a:solidFill>
                  <a:srgbClr val="000000"/>
                </a:solidFill>
                <a:latin typeface="Times New Roman" pitchFamily="18" charset="0"/>
                <a:ea typeface=""/>
              </a:rPr>
              <a:t>UL Data (</a:t>
            </a:r>
            <a:r>
              <a:rPr lang="en-US" sz="900" kern="0" dirty="0" smtClean="0">
                <a:solidFill>
                  <a:srgbClr val="000000"/>
                </a:solidFill>
                <a:latin typeface="Times New Roman" pitchFamily="18" charset="0"/>
                <a:ea typeface=""/>
              </a:rPr>
              <a:t>STA1)</a:t>
            </a:r>
            <a:endParaRPr lang="en-US" sz="900" kern="0" dirty="0">
              <a:solidFill>
                <a:srgbClr val="000000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128" name="Rectangle 127"/>
          <p:cNvSpPr/>
          <p:nvPr/>
        </p:nvSpPr>
        <p:spPr bwMode="auto">
          <a:xfrm>
            <a:off x="5856461" y="1639014"/>
            <a:ext cx="360000" cy="288000"/>
          </a:xfrm>
          <a:prstGeom prst="rect">
            <a:avLst/>
          </a:prstGeom>
          <a:solidFill>
            <a:schemeClr val="bg1"/>
          </a:solidFill>
          <a:ln w="31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BA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50" b="1" kern="0" dirty="0" smtClean="0">
                <a:solidFill>
                  <a:srgbClr val="FF0000"/>
                </a:solidFill>
                <a:latin typeface="Garamond" pitchFamily="18" charset="0"/>
                <a:ea typeface=""/>
              </a:rPr>
              <a:t>(SSN=1)</a:t>
            </a:r>
            <a:endParaRPr kumimoji="0" lang="en-US" sz="75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aramond" pitchFamily="18" charset="0"/>
              <a:ea typeface="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5154706" y="1639014"/>
            <a:ext cx="360000" cy="28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Trigger</a:t>
            </a:r>
          </a:p>
        </p:txBody>
      </p:sp>
      <p:sp>
        <p:nvSpPr>
          <p:cNvPr id="136" name="Rectangle 135"/>
          <p:cNvSpPr/>
          <p:nvPr/>
        </p:nvSpPr>
        <p:spPr bwMode="auto">
          <a:xfrm>
            <a:off x="4788024" y="1642617"/>
            <a:ext cx="360000" cy="28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BAR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0" dirty="0" smtClean="0">
                <a:solidFill>
                  <a:srgbClr val="FF0000"/>
                </a:solidFill>
                <a:latin typeface="Garamond" pitchFamily="18" charset="0"/>
                <a:ea typeface=""/>
              </a:rPr>
              <a:t>(SSN=1)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aramond" pitchFamily="18" charset="0"/>
              <a:ea typeface=""/>
            </a:endParaRPr>
          </a:p>
        </p:txBody>
      </p:sp>
      <p:sp>
        <p:nvSpPr>
          <p:cNvPr id="135" name="Rectangle 134"/>
          <p:cNvSpPr/>
          <p:nvPr/>
        </p:nvSpPr>
        <p:spPr bwMode="auto">
          <a:xfrm>
            <a:off x="5154706" y="1920791"/>
            <a:ext cx="360000" cy="28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Trigger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4788024" y="1920791"/>
            <a:ext cx="360000" cy="28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BA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6073414" y="2494797"/>
            <a:ext cx="360000" cy="28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Trigger</a:t>
            </a:r>
          </a:p>
        </p:txBody>
      </p:sp>
      <p:sp>
        <p:nvSpPr>
          <p:cNvPr id="139" name="Rectangle 25"/>
          <p:cNvSpPr>
            <a:spLocks noChangeArrowheads="1"/>
          </p:cNvSpPr>
          <p:nvPr/>
        </p:nvSpPr>
        <p:spPr bwMode="auto">
          <a:xfrm>
            <a:off x="3523365" y="1634304"/>
            <a:ext cx="936000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UL Data </a:t>
            </a:r>
            <a:r>
              <a:rPr kumimoji="0" lang="en-US" sz="9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(STA1)</a:t>
            </a:r>
            <a:endParaRPr kumimoji="0" lang="en-US" sz="9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40" name="Rectangle 139"/>
          <p:cNvSpPr/>
          <p:nvPr/>
        </p:nvSpPr>
        <p:spPr bwMode="auto">
          <a:xfrm>
            <a:off x="3164393" y="1634304"/>
            <a:ext cx="360000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BA</a:t>
            </a:r>
          </a:p>
        </p:txBody>
      </p:sp>
      <p:cxnSp>
        <p:nvCxnSpPr>
          <p:cNvPr id="141" name="Straight Connector 140"/>
          <p:cNvCxnSpPr/>
          <p:nvPr/>
        </p:nvCxnSpPr>
        <p:spPr bwMode="auto">
          <a:xfrm flipH="1">
            <a:off x="2467142" y="2511694"/>
            <a:ext cx="362650" cy="260921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2" name="Straight Connector 141"/>
          <p:cNvCxnSpPr/>
          <p:nvPr/>
        </p:nvCxnSpPr>
        <p:spPr bwMode="auto">
          <a:xfrm>
            <a:off x="2467142" y="2487422"/>
            <a:ext cx="362649" cy="285193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3" name="Straight Connector 142"/>
          <p:cNvCxnSpPr/>
          <p:nvPr/>
        </p:nvCxnSpPr>
        <p:spPr bwMode="auto">
          <a:xfrm flipH="1">
            <a:off x="2468186" y="3439485"/>
            <a:ext cx="362650" cy="260921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4" name="Straight Connector 143"/>
          <p:cNvCxnSpPr/>
          <p:nvPr/>
        </p:nvCxnSpPr>
        <p:spPr bwMode="auto">
          <a:xfrm>
            <a:off x="2468186" y="3415213"/>
            <a:ext cx="362649" cy="285193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5" name="Straight Connector 144"/>
          <p:cNvCxnSpPr/>
          <p:nvPr/>
        </p:nvCxnSpPr>
        <p:spPr bwMode="auto">
          <a:xfrm flipH="1">
            <a:off x="3169280" y="1666889"/>
            <a:ext cx="1294972" cy="25386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6" name="Straight Connector 145"/>
          <p:cNvCxnSpPr/>
          <p:nvPr/>
        </p:nvCxnSpPr>
        <p:spPr bwMode="auto">
          <a:xfrm>
            <a:off x="3169280" y="1642617"/>
            <a:ext cx="1294972" cy="285193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7" name="Rectangle 25"/>
          <p:cNvSpPr>
            <a:spLocks noChangeArrowheads="1"/>
          </p:cNvSpPr>
          <p:nvPr/>
        </p:nvSpPr>
        <p:spPr bwMode="auto">
          <a:xfrm>
            <a:off x="3523365" y="2498544"/>
            <a:ext cx="936000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UL Data </a:t>
            </a:r>
            <a:r>
              <a:rPr kumimoji="0" lang="en-US" sz="9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(STA1)</a:t>
            </a:r>
            <a:endParaRPr kumimoji="0" lang="en-US" sz="9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3164393" y="2498544"/>
            <a:ext cx="360000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BA</a:t>
            </a:r>
          </a:p>
        </p:txBody>
      </p:sp>
      <p:cxnSp>
        <p:nvCxnSpPr>
          <p:cNvPr id="149" name="Straight Connector 148"/>
          <p:cNvCxnSpPr/>
          <p:nvPr/>
        </p:nvCxnSpPr>
        <p:spPr bwMode="auto">
          <a:xfrm flipH="1">
            <a:off x="3153970" y="2531129"/>
            <a:ext cx="1294972" cy="25386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0" name="Straight Connector 149"/>
          <p:cNvCxnSpPr/>
          <p:nvPr/>
        </p:nvCxnSpPr>
        <p:spPr bwMode="auto">
          <a:xfrm>
            <a:off x="3153970" y="2506857"/>
            <a:ext cx="1294972" cy="285193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1" name="Rectangle 25"/>
          <p:cNvSpPr>
            <a:spLocks noChangeArrowheads="1"/>
          </p:cNvSpPr>
          <p:nvPr/>
        </p:nvSpPr>
        <p:spPr bwMode="auto">
          <a:xfrm>
            <a:off x="3523365" y="3415213"/>
            <a:ext cx="936000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UL Data </a:t>
            </a:r>
            <a:r>
              <a:rPr kumimoji="0" lang="en-US" sz="9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(STA1)</a:t>
            </a:r>
            <a:endParaRPr kumimoji="0" lang="en-US" sz="9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52" name="Rectangle 151"/>
          <p:cNvSpPr/>
          <p:nvPr/>
        </p:nvSpPr>
        <p:spPr bwMode="auto">
          <a:xfrm>
            <a:off x="3164393" y="3415213"/>
            <a:ext cx="360000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BA</a:t>
            </a:r>
          </a:p>
        </p:txBody>
      </p:sp>
      <p:cxnSp>
        <p:nvCxnSpPr>
          <p:cNvPr id="153" name="Straight Connector 152"/>
          <p:cNvCxnSpPr/>
          <p:nvPr/>
        </p:nvCxnSpPr>
        <p:spPr bwMode="auto">
          <a:xfrm flipH="1">
            <a:off x="3163739" y="3447798"/>
            <a:ext cx="1294972" cy="25386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4" name="Straight Connector 153"/>
          <p:cNvCxnSpPr/>
          <p:nvPr/>
        </p:nvCxnSpPr>
        <p:spPr bwMode="auto">
          <a:xfrm>
            <a:off x="3163739" y="3423526"/>
            <a:ext cx="1294972" cy="285193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5" name="Rectangle 154"/>
          <p:cNvSpPr/>
          <p:nvPr/>
        </p:nvSpPr>
        <p:spPr bwMode="auto">
          <a:xfrm>
            <a:off x="5861600" y="1922752"/>
            <a:ext cx="360000" cy="28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"/>
              </a:rPr>
              <a:t>BA</a:t>
            </a:r>
          </a:p>
        </p:txBody>
      </p:sp>
      <p:cxnSp>
        <p:nvCxnSpPr>
          <p:cNvPr id="118" name="Straight Connector 117"/>
          <p:cNvCxnSpPr/>
          <p:nvPr/>
        </p:nvCxnSpPr>
        <p:spPr bwMode="auto">
          <a:xfrm>
            <a:off x="1032371" y="2219861"/>
            <a:ext cx="7200000" cy="0"/>
          </a:xfrm>
          <a:prstGeom prst="line">
            <a:avLst/>
          </a:prstGeom>
          <a:solidFill>
            <a:srgbClr val="00CC99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8" name="Rectangle 25"/>
          <p:cNvSpPr>
            <a:spLocks noChangeArrowheads="1"/>
          </p:cNvSpPr>
          <p:nvPr/>
        </p:nvSpPr>
        <p:spPr bwMode="auto">
          <a:xfrm>
            <a:off x="4607491" y="1372391"/>
            <a:ext cx="3718852" cy="2779095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"/>
            <a:miter lim="800000"/>
            <a:headEnd/>
            <a:tailEnd/>
          </a:ln>
          <a:effectLst/>
        </p:spPr>
        <p:txBody>
          <a:bodyPr wrap="squar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1" i="1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161686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MPDU contents and positions in A-MPDU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799"/>
            <a:ext cx="8424936" cy="4846613"/>
          </a:xfrm>
        </p:spPr>
        <p:txBody>
          <a:bodyPr>
            <a:normAutofit fontScale="775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Current A-MPDU </a:t>
            </a:r>
            <a:r>
              <a:rPr lang="en-US" dirty="0" smtClean="0"/>
              <a:t>Contents definitions in </a:t>
            </a:r>
            <a:r>
              <a:rPr lang="en-US" dirty="0" smtClean="0"/>
              <a:t>IEEE 802.11-2012 [6].</a:t>
            </a:r>
            <a:endParaRPr lang="en-US" dirty="0" smtClean="0"/>
          </a:p>
          <a:p>
            <a:pPr lvl="1">
              <a:buFont typeface="Arial" charset="0"/>
              <a:buChar char="•"/>
            </a:pPr>
            <a:r>
              <a:rPr lang="en-US" dirty="0" smtClean="0"/>
              <a:t>HT-immediate </a:t>
            </a:r>
            <a:r>
              <a:rPr lang="en-US" b="1" dirty="0" smtClean="0"/>
              <a:t>BlockAck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If </a:t>
            </a:r>
            <a:r>
              <a:rPr lang="en-US" dirty="0"/>
              <a:t>the preceding PPDU contains an implicit or explicit block </a:t>
            </a:r>
            <a:r>
              <a:rPr lang="en-US" dirty="0" err="1" smtClean="0"/>
              <a:t>ack</a:t>
            </a:r>
            <a:r>
              <a:rPr lang="en-US" dirty="0" smtClean="0"/>
              <a:t> request </a:t>
            </a:r>
            <a:r>
              <a:rPr lang="en-US" dirty="0"/>
              <a:t>for a TID for which an HT-immediate </a:t>
            </a:r>
            <a:r>
              <a:rPr lang="en-US" dirty="0" smtClean="0"/>
              <a:t>block </a:t>
            </a:r>
            <a:r>
              <a:rPr lang="en-US" dirty="0"/>
              <a:t>ack agreement exists, at most one </a:t>
            </a:r>
            <a:r>
              <a:rPr lang="en-US" dirty="0" smtClean="0"/>
              <a:t>BlockAck </a:t>
            </a:r>
            <a:r>
              <a:rPr lang="en-US" dirty="0"/>
              <a:t>frame for this TID, </a:t>
            </a:r>
            <a:r>
              <a:rPr lang="en-US" u="sng" dirty="0"/>
              <a:t>in which case it occurs at the start of the A-MPDU</a:t>
            </a:r>
            <a:r>
              <a:rPr lang="en-US" u="sng" dirty="0" smtClean="0"/>
              <a:t>.</a:t>
            </a:r>
          </a:p>
          <a:p>
            <a:pPr lvl="1">
              <a:buFont typeface="Arial" charset="0"/>
              <a:buChar char="•"/>
            </a:pPr>
            <a:r>
              <a:rPr lang="en-US" b="1" dirty="0"/>
              <a:t>Data MPDUs </a:t>
            </a:r>
            <a:r>
              <a:rPr lang="en-US" dirty="0"/>
              <a:t>sent under an HT-immediate Block Ack agreement </a:t>
            </a:r>
          </a:p>
          <a:p>
            <a:pPr lvl="2">
              <a:buFont typeface="Arial" charset="0"/>
              <a:buChar char="•"/>
            </a:pPr>
            <a:r>
              <a:rPr lang="en-US" dirty="0"/>
              <a:t>QoS Data MPDUs with the same TID, which corresponds to an HT-immediate Block Ack agreement. </a:t>
            </a:r>
          </a:p>
          <a:p>
            <a:pPr lvl="2">
              <a:buFont typeface="Arial" charset="0"/>
              <a:buChar char="•"/>
            </a:pPr>
            <a:r>
              <a:rPr lang="en-US" dirty="0"/>
              <a:t>These MPDUs all have the Ack Policy field equal to the same value, which is either Implicit Block Ack Request or Block Ack. </a:t>
            </a:r>
            <a:endParaRPr lang="en-US" dirty="0" smtClean="0"/>
          </a:p>
          <a:p>
            <a:pPr lvl="1">
              <a:buFont typeface="Arial" charset="0"/>
              <a:buChar char="•"/>
            </a:pPr>
            <a:r>
              <a:rPr lang="en-US" b="1" dirty="0" smtClean="0"/>
              <a:t>Immediate BlockAck Req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At </a:t>
            </a:r>
            <a:r>
              <a:rPr lang="en-US" dirty="0"/>
              <a:t>most one BlockAckReq frame with a TID that corresponds to an HT- immediate </a:t>
            </a:r>
            <a:r>
              <a:rPr lang="en-US" dirty="0" smtClean="0"/>
              <a:t>block </a:t>
            </a:r>
            <a:r>
              <a:rPr lang="en-US" dirty="0"/>
              <a:t>ack agreement. </a:t>
            </a:r>
            <a:r>
              <a:rPr lang="en-US" u="sng" dirty="0"/>
              <a:t>This is the last MPDU in the A-MPDU. </a:t>
            </a:r>
          </a:p>
          <a:p>
            <a:pPr lvl="2">
              <a:buFont typeface="Arial" charset="0"/>
              <a:buChar char="•"/>
            </a:pPr>
            <a:r>
              <a:rPr lang="en-US" u="sng" dirty="0"/>
              <a:t>It is not present if any QoS </a:t>
            </a:r>
            <a:r>
              <a:rPr lang="en-US" u="sng" dirty="0" smtClean="0"/>
              <a:t>Data </a:t>
            </a:r>
            <a:r>
              <a:rPr lang="en-US" u="sng" dirty="0"/>
              <a:t>frames for that TID are present. </a:t>
            </a:r>
            <a:endParaRPr lang="en-US" u="sng" dirty="0" smtClean="0"/>
          </a:p>
          <a:p>
            <a:pPr>
              <a:buFont typeface="Arial" charset="0"/>
              <a:buChar char="•"/>
            </a:pPr>
            <a:endParaRPr lang="en-US" u="sng" dirty="0" smtClean="0"/>
          </a:p>
          <a:p>
            <a:pPr>
              <a:buFont typeface="Arial" charset="0"/>
              <a:buChar char="•"/>
            </a:pPr>
            <a:r>
              <a:rPr lang="en-US" u="sng" dirty="0" smtClean="0"/>
              <a:t>For </a:t>
            </a:r>
            <a:r>
              <a:rPr lang="en-US" u="sng" dirty="0"/>
              <a:t>the newly defined cascading </a:t>
            </a:r>
            <a:r>
              <a:rPr lang="en-US" u="sng" dirty="0" smtClean="0"/>
              <a:t>sequences, </a:t>
            </a:r>
            <a:r>
              <a:rPr lang="en-US" u="sng" dirty="0"/>
              <a:t>11ax </a:t>
            </a:r>
            <a:r>
              <a:rPr lang="en-US" u="sng" dirty="0" smtClean="0"/>
              <a:t>needs to revise the current A-MPDU contents definitions such as</a:t>
            </a:r>
          </a:p>
          <a:p>
            <a:pPr lvl="1">
              <a:buFont typeface="Arial" charset="0"/>
              <a:buChar char="•"/>
            </a:pPr>
            <a:r>
              <a:rPr lang="en-US" u="sng" dirty="0" smtClean="0"/>
              <a:t>Addition of Trigger MPDU content</a:t>
            </a:r>
          </a:p>
          <a:p>
            <a:pPr lvl="1">
              <a:buFont typeface="Arial" charset="0"/>
              <a:buChar char="•"/>
            </a:pPr>
            <a:r>
              <a:rPr lang="en-US" u="sng" dirty="0" smtClean="0"/>
              <a:t>Assigning positions of control MPDUs in A-MPDU</a:t>
            </a:r>
          </a:p>
          <a:p>
            <a:pPr lvl="1">
              <a:buFont typeface="Arial" charset="0"/>
              <a:buChar char="•"/>
            </a:pPr>
            <a:r>
              <a:rPr lang="en-US" u="sng" dirty="0" smtClean="0"/>
              <a:t>Allow transmission of BAR along with QoS Data frames</a:t>
            </a:r>
            <a:endParaRPr lang="en-US" u="sng" dirty="0" smtClean="0"/>
          </a:p>
          <a:p>
            <a:pPr lvl="1">
              <a:buFont typeface="Arial" charset="0"/>
              <a:buChar char="•"/>
            </a:pPr>
            <a:endParaRPr lang="en-US" u="sng" dirty="0" smtClean="0"/>
          </a:p>
          <a:p>
            <a:pPr lvl="1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12896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Enhancing Robustness of Control MPDU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846613"/>
          </a:xfrm>
        </p:spPr>
        <p:txBody>
          <a:bodyPr>
            <a:normAutofit fontScale="625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/>
              <a:t>Even with the previous recovery procedures, the delivery failure of control MPDU </a:t>
            </a:r>
            <a:r>
              <a:rPr lang="en-US" dirty="0" smtClean="0"/>
              <a:t>already have incurred </a:t>
            </a:r>
            <a:r>
              <a:rPr lang="en-US" dirty="0"/>
              <a:t>resource wastes and additional message exchanges</a:t>
            </a:r>
            <a:r>
              <a:rPr lang="en-US" dirty="0" smtClean="0"/>
              <a:t>.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/>
              <a:t>Therefore, we also should develop proactive methods which can enhance robustness of control MPDUs in A-MPDU.</a:t>
            </a:r>
          </a:p>
          <a:p>
            <a:pPr lvl="1">
              <a:buFont typeface="Arial" charset="0"/>
              <a:buChar char="•"/>
            </a:pPr>
            <a:endParaRPr lang="en-US" dirty="0"/>
          </a:p>
          <a:p>
            <a:pPr>
              <a:buFont typeface="Arial" charset="0"/>
              <a:buChar char="•"/>
            </a:pPr>
            <a:r>
              <a:rPr lang="en-US" u="sng" dirty="0" smtClean="0"/>
              <a:t>Assigning relatively robust positions to Control MPDUs in </a:t>
            </a:r>
            <a:r>
              <a:rPr lang="en-US" u="sng" dirty="0"/>
              <a:t>A-MPDU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In 802.11-2012, the positions of BA and BAR MPDUs within A-MPDU are defined to be the first and the last MPDU [6</a:t>
            </a:r>
            <a:r>
              <a:rPr lang="en-US" dirty="0" smtClean="0"/>
              <a:t>]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In 11ax, the position of Trigger MPDU within A-MPDU should also be newly defined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/>
              <a:t>In our measurement study [5], it seems that the latter MPDUs </a:t>
            </a:r>
            <a:r>
              <a:rPr lang="en-US" dirty="0" smtClean="0"/>
              <a:t>have higher error ratio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/>
              <a:t>Placing control MPDUs in the front part of A-MPDU, closer to PHY preamble, may improve control MPDU delivery ratio</a:t>
            </a:r>
          </a:p>
          <a:p>
            <a:pPr lvl="1">
              <a:buFont typeface="Arial" charset="0"/>
              <a:buChar char="•"/>
            </a:pPr>
            <a:endParaRPr lang="en-US" dirty="0"/>
          </a:p>
          <a:p>
            <a:pPr>
              <a:buFont typeface="Arial" charset="0"/>
              <a:buChar char="•"/>
            </a:pPr>
            <a:r>
              <a:rPr lang="en-US" u="sng" dirty="0"/>
              <a:t>Repetition of Control MPDU in A-MPDU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Replicating a control MPDU </a:t>
            </a:r>
            <a:r>
              <a:rPr lang="en-US" dirty="0" smtClean="0"/>
              <a:t>into </a:t>
            </a:r>
            <a:r>
              <a:rPr lang="en-US" dirty="0"/>
              <a:t>multiple positions within A-MPDU for </a:t>
            </a:r>
            <a:r>
              <a:rPr lang="en-US" dirty="0" smtClean="0"/>
              <a:t>robustness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 smtClean="0"/>
              <a:t>There is tradeoff </a:t>
            </a:r>
            <a:r>
              <a:rPr lang="en-US" dirty="0"/>
              <a:t>between robustness and </a:t>
            </a:r>
            <a:r>
              <a:rPr lang="en-US" dirty="0" smtClean="0"/>
              <a:t>efficiency, but control MPDUs are usually small in sizes</a:t>
            </a:r>
            <a:endParaRPr lang="en-US" dirty="0"/>
          </a:p>
          <a:p>
            <a:pPr lvl="1">
              <a:buFont typeface="Arial" charset="0"/>
              <a:buChar char="•"/>
            </a:pPr>
            <a:endParaRPr lang="en-US" dirty="0"/>
          </a:p>
          <a:p>
            <a:pPr>
              <a:buFont typeface="Arial" charset="0"/>
              <a:buChar char="•"/>
            </a:pPr>
            <a:r>
              <a:rPr lang="en-US" u="sng" dirty="0" smtClean="0"/>
              <a:t>Applying Robust </a:t>
            </a:r>
            <a:r>
              <a:rPr lang="en-US" u="sng" dirty="0"/>
              <a:t>MCS </a:t>
            </a:r>
            <a:r>
              <a:rPr lang="en-US" u="sng" dirty="0" smtClean="0"/>
              <a:t>to </a:t>
            </a:r>
            <a:r>
              <a:rPr lang="en-US" u="sng" dirty="0"/>
              <a:t>Control </a:t>
            </a:r>
            <a:r>
              <a:rPr lang="en-US" u="sng" dirty="0" smtClean="0"/>
              <a:t>MPDU in A-MPDU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Currently, applying different MCS level for each user within MU PPDU is possible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We should develop possible methods to apply robust MCS on a control MPDUs</a:t>
            </a:r>
            <a:endParaRPr lang="en-US" dirty="0"/>
          </a:p>
          <a:p>
            <a:pPr>
              <a:buFont typeface="Arial" charset="0"/>
              <a:buChar char="•"/>
            </a:pPr>
            <a:endParaRPr lang="en-US" dirty="0"/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9207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3"/>
            <a:ext cx="8134672" cy="4630315"/>
          </a:xfrm>
        </p:spPr>
        <p:txBody>
          <a:bodyPr>
            <a:normAutofit fontScale="850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/>
              <a:t>Under cascading sequence allowing aggregation of Control </a:t>
            </a:r>
            <a:r>
              <a:rPr lang="en-US" dirty="0" smtClean="0"/>
              <a:t>MPDUs </a:t>
            </a:r>
            <a:r>
              <a:rPr lang="en-US" dirty="0"/>
              <a:t>with Data MPDUs, </a:t>
            </a:r>
            <a:r>
              <a:rPr lang="en-US" dirty="0" smtClean="0"/>
              <a:t>the high </a:t>
            </a:r>
            <a:r>
              <a:rPr lang="en-US" dirty="0"/>
              <a:t>MCS level selected for Data </a:t>
            </a:r>
            <a:r>
              <a:rPr lang="en-US" dirty="0" smtClean="0"/>
              <a:t>MPDUs </a:t>
            </a:r>
            <a:r>
              <a:rPr lang="en-US" dirty="0" smtClean="0"/>
              <a:t>may incur delivery failure of Control MPDUs.</a:t>
            </a:r>
            <a:endParaRPr lang="en-US" dirty="0"/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Based on </a:t>
            </a:r>
            <a:r>
              <a:rPr lang="en-US" dirty="0" smtClean="0"/>
              <a:t>data </a:t>
            </a:r>
            <a:r>
              <a:rPr lang="en-US" dirty="0" smtClean="0"/>
              <a:t>queue status of AP, it can choose one of the recovery procedures such as:</a:t>
            </a:r>
            <a:endParaRPr lang="en-US" dirty="0" smtClean="0"/>
          </a:p>
          <a:p>
            <a:pPr lvl="1">
              <a:buFont typeface="Arial" charset="0"/>
              <a:buChar char="•"/>
            </a:pPr>
            <a:r>
              <a:rPr lang="en-US" dirty="0" smtClean="0"/>
              <a:t>Transmitting a BAR</a:t>
            </a:r>
            <a:endParaRPr lang="en-US" dirty="0" smtClean="0"/>
          </a:p>
          <a:p>
            <a:pPr lvl="1">
              <a:buFont typeface="Arial" charset="0"/>
              <a:buChar char="•"/>
            </a:pPr>
            <a:r>
              <a:rPr lang="en-US" dirty="0" smtClean="0"/>
              <a:t>Re</a:t>
            </a:r>
            <a:r>
              <a:rPr lang="en-US" dirty="0" smtClean="0"/>
              <a:t>transmitting </a:t>
            </a:r>
            <a:r>
              <a:rPr lang="en-US" dirty="0" smtClean="0"/>
              <a:t>unacknowledged </a:t>
            </a:r>
            <a:r>
              <a:rPr lang="en-US" dirty="0" smtClean="0"/>
              <a:t>Data MPDUs</a:t>
            </a:r>
            <a:endParaRPr lang="en-US" dirty="0" smtClean="0"/>
          </a:p>
          <a:p>
            <a:pPr lvl="1">
              <a:buFont typeface="Arial" charset="0"/>
              <a:buChar char="•"/>
            </a:pPr>
            <a:r>
              <a:rPr lang="en-US" dirty="0"/>
              <a:t>T</a:t>
            </a:r>
            <a:r>
              <a:rPr lang="en-US" dirty="0" smtClean="0"/>
              <a:t>ransmitting </a:t>
            </a:r>
            <a:r>
              <a:rPr lang="en-US" dirty="0" smtClean="0"/>
              <a:t>one or more </a:t>
            </a:r>
            <a:r>
              <a:rPr lang="en-US" dirty="0" smtClean="0"/>
              <a:t>new Data </a:t>
            </a:r>
            <a:r>
              <a:rPr lang="en-US" dirty="0" smtClean="0"/>
              <a:t>MPDUs along with a </a:t>
            </a:r>
            <a:r>
              <a:rPr lang="en-US" dirty="0" smtClean="0"/>
              <a:t>BAR</a:t>
            </a:r>
            <a:endParaRPr lang="en-US" dirty="0" smtClean="0"/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Also, in order to maximize advantage of cascading sequences, </a:t>
            </a:r>
            <a:r>
              <a:rPr lang="en-US" dirty="0" smtClean="0"/>
              <a:t>11ax </a:t>
            </a:r>
            <a:r>
              <a:rPr lang="en-US" dirty="0" smtClean="0"/>
              <a:t>also should </a:t>
            </a:r>
            <a:r>
              <a:rPr lang="en-US" dirty="0" smtClean="0"/>
              <a:t>provide </a:t>
            </a:r>
            <a:r>
              <a:rPr lang="en-US" dirty="0" smtClean="0"/>
              <a:t>proactive </a:t>
            </a:r>
            <a:r>
              <a:rPr lang="en-US" dirty="0" smtClean="0"/>
              <a:t>methods that can enhance robustness of control MPDU </a:t>
            </a:r>
            <a:r>
              <a:rPr lang="en-US" dirty="0" smtClean="0"/>
              <a:t>in A-MPDU such as: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Assigning relatively robust positions to Control MPDUs in A-MPDU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Repetition of Control MPDU in A-MPDU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Applying robust MCS to Control MPDU in A-MPDU</a:t>
            </a:r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 lvl="1">
              <a:buFont typeface="Arial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762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[1] 11-15-0132r7, “Specification Framework for </a:t>
            </a:r>
            <a:r>
              <a:rPr lang="en-US" b="0" dirty="0" err="1" smtClean="0"/>
              <a:t>TGax</a:t>
            </a:r>
            <a:r>
              <a:rPr lang="en-US" b="0" dirty="0" smtClean="0"/>
              <a:t>”</a:t>
            </a:r>
          </a:p>
          <a:p>
            <a:r>
              <a:rPr lang="en-US" b="0" dirty="0" smtClean="0"/>
              <a:t>[2] 11-15-0831r2, “Broadcast and Unicast in DL MU”</a:t>
            </a:r>
          </a:p>
          <a:p>
            <a:r>
              <a:rPr lang="en-US" b="0" dirty="0" smtClean="0"/>
              <a:t>[3] 11-15-0841r1, “Cascading structure”</a:t>
            </a:r>
          </a:p>
          <a:p>
            <a:r>
              <a:rPr lang="en-US" b="0" dirty="0" smtClean="0"/>
              <a:t>[4] 11-15-0829r2</a:t>
            </a:r>
            <a:r>
              <a:rPr lang="en-US" b="0" dirty="0"/>
              <a:t>, </a:t>
            </a:r>
            <a:r>
              <a:rPr lang="en-US" b="0" dirty="0" smtClean="0"/>
              <a:t>“Uplink Ack and BA multiplexing”</a:t>
            </a:r>
          </a:p>
          <a:p>
            <a:r>
              <a:rPr lang="en-US" b="0" dirty="0" smtClean="0"/>
              <a:t>[5] 11-14-1181r1, “Measurements on A-MPDU performances under various channel conditions”</a:t>
            </a:r>
          </a:p>
          <a:p>
            <a:r>
              <a:rPr lang="en-US" b="0" dirty="0" smtClean="0"/>
              <a:t>[6</a:t>
            </a:r>
            <a:r>
              <a:rPr lang="en-US" b="0" dirty="0"/>
              <a:t>] </a:t>
            </a:r>
            <a:r>
              <a:rPr lang="en-US" b="0" dirty="0" smtClean="0"/>
              <a:t>Table 8-284 –A-MPDU contents in the data enabled immediate </a:t>
            </a:r>
            <a:r>
              <a:rPr lang="en-US" b="0" dirty="0" smtClean="0"/>
              <a:t>response contexts,</a:t>
            </a:r>
            <a:r>
              <a:rPr lang="en-US" b="0" dirty="0" smtClean="0"/>
              <a:t> </a:t>
            </a:r>
            <a:r>
              <a:rPr lang="en-US" b="0" dirty="0" smtClean="0"/>
              <a:t>IEEE 802.11-2012.</a:t>
            </a:r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74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46025</TotalTime>
  <Words>1850</Words>
  <Application>Microsoft Macintosh PowerPoint</Application>
  <PresentationFormat>On-screen Show (4:3)</PresentationFormat>
  <Paragraphs>329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 Unicode MS</vt:lpstr>
      <vt:lpstr>Garamond</vt:lpstr>
      <vt:lpstr>MS Gothic</vt:lpstr>
      <vt:lpstr>Times New Roman</vt:lpstr>
      <vt:lpstr>Wingdings</vt:lpstr>
      <vt:lpstr>맑은 고딕</vt:lpstr>
      <vt:lpstr>Arial</vt:lpstr>
      <vt:lpstr>Office Theme</vt:lpstr>
      <vt:lpstr>Recovery Procedures in Cascading Sequences</vt:lpstr>
      <vt:lpstr>Introduction </vt:lpstr>
      <vt:lpstr>Robustness of Control MPDU</vt:lpstr>
      <vt:lpstr>Delivery failure of Unicast Trigger MPDU</vt:lpstr>
      <vt:lpstr>Possible Recovery Procedures</vt:lpstr>
      <vt:lpstr>MPDU contents and positions in A-MPDU</vt:lpstr>
      <vt:lpstr>Enhancing Robustness of Control MPDU</vt:lpstr>
      <vt:lpstr>Summary</vt:lpstr>
      <vt:lpstr>References</vt:lpstr>
      <vt:lpstr>Straw poll - 1</vt:lpstr>
      <vt:lpstr>Straw poll - 2</vt:lpstr>
    </vt:vector>
  </TitlesOfParts>
  <Company>WILUS Institute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Experiments on CCA levels</dc:title>
  <dc:creator>John Son</dc:creator>
  <cp:lastModifiedBy>JuHyung SON</cp:lastModifiedBy>
  <cp:revision>1739</cp:revision>
  <cp:lastPrinted>2015-09-11T12:58:33Z</cp:lastPrinted>
  <dcterms:created xsi:type="dcterms:W3CDTF">2014-04-14T10:59:07Z</dcterms:created>
  <dcterms:modified xsi:type="dcterms:W3CDTF">2015-09-14T01:36:52Z</dcterms:modified>
</cp:coreProperties>
</file>